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6" r:id="rId2"/>
    <p:sldId id="297" r:id="rId3"/>
    <p:sldId id="300" r:id="rId4"/>
    <p:sldId id="298" r:id="rId5"/>
    <p:sldId id="301" r:id="rId6"/>
    <p:sldId id="299" r:id="rId7"/>
    <p:sldId id="281" r:id="rId8"/>
    <p:sldId id="280" r:id="rId9"/>
    <p:sldId id="282" r:id="rId10"/>
    <p:sldId id="283" r:id="rId11"/>
    <p:sldId id="284" r:id="rId12"/>
    <p:sldId id="285" r:id="rId13"/>
    <p:sldId id="256" r:id="rId14"/>
    <p:sldId id="292" r:id="rId15"/>
    <p:sldId id="302" r:id="rId16"/>
    <p:sldId id="303" r:id="rId17"/>
    <p:sldId id="278" r:id="rId18"/>
    <p:sldId id="258" r:id="rId19"/>
    <p:sldId id="259" r:id="rId20"/>
    <p:sldId id="260" r:id="rId21"/>
    <p:sldId id="261" r:id="rId22"/>
    <p:sldId id="263" r:id="rId23"/>
    <p:sldId id="262" r:id="rId24"/>
    <p:sldId id="264" r:id="rId25"/>
    <p:sldId id="265" r:id="rId26"/>
    <p:sldId id="266" r:id="rId27"/>
    <p:sldId id="267" r:id="rId28"/>
    <p:sldId id="268" r:id="rId29"/>
    <p:sldId id="270" r:id="rId30"/>
    <p:sldId id="269" r:id="rId31"/>
    <p:sldId id="277" r:id="rId32"/>
    <p:sldId id="271" r:id="rId33"/>
    <p:sldId id="295" r:id="rId34"/>
    <p:sldId id="272" r:id="rId35"/>
    <p:sldId id="274" r:id="rId36"/>
    <p:sldId id="275" r:id="rId37"/>
    <p:sldId id="293" r:id="rId38"/>
    <p:sldId id="305" r:id="rId39"/>
    <p:sldId id="307" r:id="rId40"/>
    <p:sldId id="304" r:id="rId41"/>
    <p:sldId id="273" r:id="rId42"/>
    <p:sldId id="290" r:id="rId43"/>
    <p:sldId id="279" r:id="rId44"/>
    <p:sldId id="306" r:id="rId45"/>
    <p:sldId id="276" r:id="rId46"/>
    <p:sldId id="288" r:id="rId47"/>
    <p:sldId id="291"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51" d="100"/>
          <a:sy n="151" d="100"/>
        </p:scale>
        <p:origin x="-1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778408-2D01-1040-BE5C-0336C91A45B8}" type="datetimeFigureOut">
              <a:rPr lang="en-US" smtClean="0"/>
              <a:pPr/>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7E85A-5BB0-3F4A-A13F-05F90B38194E}" type="slidenum">
              <a:rPr lang="en-US" smtClean="0"/>
              <a:pPr/>
              <a:t>‹#›</a:t>
            </a:fld>
            <a:endParaRPr lang="en-US"/>
          </a:p>
        </p:txBody>
      </p:sp>
    </p:spTree>
    <p:extLst>
      <p:ext uri="{BB962C8B-B14F-4D97-AF65-F5344CB8AC3E}">
        <p14:creationId xmlns:p14="http://schemas.microsoft.com/office/powerpoint/2010/main" val="181894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78408-2D01-1040-BE5C-0336C91A45B8}" type="datetimeFigureOut">
              <a:rPr lang="en-US" smtClean="0"/>
              <a:pPr/>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7E85A-5BB0-3F4A-A13F-05F90B38194E}" type="slidenum">
              <a:rPr lang="en-US" smtClean="0"/>
              <a:pPr/>
              <a:t>‹#›</a:t>
            </a:fld>
            <a:endParaRPr lang="en-US"/>
          </a:p>
        </p:txBody>
      </p:sp>
    </p:spTree>
    <p:extLst>
      <p:ext uri="{BB962C8B-B14F-4D97-AF65-F5344CB8AC3E}">
        <p14:creationId xmlns:p14="http://schemas.microsoft.com/office/powerpoint/2010/main" val="850728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78408-2D01-1040-BE5C-0336C91A45B8}" type="datetimeFigureOut">
              <a:rPr lang="en-US" smtClean="0"/>
              <a:pPr/>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7E85A-5BB0-3F4A-A13F-05F90B38194E}" type="slidenum">
              <a:rPr lang="en-US" smtClean="0"/>
              <a:pPr/>
              <a:t>‹#›</a:t>
            </a:fld>
            <a:endParaRPr lang="en-US"/>
          </a:p>
        </p:txBody>
      </p:sp>
    </p:spTree>
    <p:extLst>
      <p:ext uri="{BB962C8B-B14F-4D97-AF65-F5344CB8AC3E}">
        <p14:creationId xmlns:p14="http://schemas.microsoft.com/office/powerpoint/2010/main" val="283273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78408-2D01-1040-BE5C-0336C91A45B8}" type="datetimeFigureOut">
              <a:rPr lang="en-US" smtClean="0"/>
              <a:pPr/>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7E85A-5BB0-3F4A-A13F-05F90B38194E}" type="slidenum">
              <a:rPr lang="en-US" smtClean="0"/>
              <a:pPr/>
              <a:t>‹#›</a:t>
            </a:fld>
            <a:endParaRPr lang="en-US"/>
          </a:p>
        </p:txBody>
      </p:sp>
    </p:spTree>
    <p:extLst>
      <p:ext uri="{BB962C8B-B14F-4D97-AF65-F5344CB8AC3E}">
        <p14:creationId xmlns:p14="http://schemas.microsoft.com/office/powerpoint/2010/main" val="174526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778408-2D01-1040-BE5C-0336C91A45B8}" type="datetimeFigureOut">
              <a:rPr lang="en-US" smtClean="0"/>
              <a:pPr/>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7E85A-5BB0-3F4A-A13F-05F90B38194E}" type="slidenum">
              <a:rPr lang="en-US" smtClean="0"/>
              <a:pPr/>
              <a:t>‹#›</a:t>
            </a:fld>
            <a:endParaRPr lang="en-US"/>
          </a:p>
        </p:txBody>
      </p:sp>
    </p:spTree>
    <p:extLst>
      <p:ext uri="{BB962C8B-B14F-4D97-AF65-F5344CB8AC3E}">
        <p14:creationId xmlns:p14="http://schemas.microsoft.com/office/powerpoint/2010/main" val="52654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778408-2D01-1040-BE5C-0336C91A45B8}" type="datetimeFigureOut">
              <a:rPr lang="en-US" smtClean="0"/>
              <a:pPr/>
              <a:t>2/23/16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7E85A-5BB0-3F4A-A13F-05F90B38194E}" type="slidenum">
              <a:rPr lang="en-US" smtClean="0"/>
              <a:pPr/>
              <a:t>‹#›</a:t>
            </a:fld>
            <a:endParaRPr lang="en-US"/>
          </a:p>
        </p:txBody>
      </p:sp>
    </p:spTree>
    <p:extLst>
      <p:ext uri="{BB962C8B-B14F-4D97-AF65-F5344CB8AC3E}">
        <p14:creationId xmlns:p14="http://schemas.microsoft.com/office/powerpoint/2010/main" val="79288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778408-2D01-1040-BE5C-0336C91A45B8}" type="datetimeFigureOut">
              <a:rPr lang="en-US" smtClean="0"/>
              <a:pPr/>
              <a:t>2/23/16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67E85A-5BB0-3F4A-A13F-05F90B38194E}" type="slidenum">
              <a:rPr lang="en-US" smtClean="0"/>
              <a:pPr/>
              <a:t>‹#›</a:t>
            </a:fld>
            <a:endParaRPr lang="en-US"/>
          </a:p>
        </p:txBody>
      </p:sp>
    </p:spTree>
    <p:extLst>
      <p:ext uri="{BB962C8B-B14F-4D97-AF65-F5344CB8AC3E}">
        <p14:creationId xmlns:p14="http://schemas.microsoft.com/office/powerpoint/2010/main" val="2386450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778408-2D01-1040-BE5C-0336C91A45B8}" type="datetimeFigureOut">
              <a:rPr lang="en-US" smtClean="0"/>
              <a:pPr/>
              <a:t>2/23/16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67E85A-5BB0-3F4A-A13F-05F90B38194E}" type="slidenum">
              <a:rPr lang="en-US" smtClean="0"/>
              <a:pPr/>
              <a:t>‹#›</a:t>
            </a:fld>
            <a:endParaRPr lang="en-US"/>
          </a:p>
        </p:txBody>
      </p:sp>
    </p:spTree>
    <p:extLst>
      <p:ext uri="{BB962C8B-B14F-4D97-AF65-F5344CB8AC3E}">
        <p14:creationId xmlns:p14="http://schemas.microsoft.com/office/powerpoint/2010/main" val="2870935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78408-2D01-1040-BE5C-0336C91A45B8}" type="datetimeFigureOut">
              <a:rPr lang="en-US" smtClean="0"/>
              <a:pPr/>
              <a:t>2/23/16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67E85A-5BB0-3F4A-A13F-05F90B38194E}" type="slidenum">
              <a:rPr lang="en-US" smtClean="0"/>
              <a:pPr/>
              <a:t>‹#›</a:t>
            </a:fld>
            <a:endParaRPr lang="en-US"/>
          </a:p>
        </p:txBody>
      </p:sp>
    </p:spTree>
    <p:extLst>
      <p:ext uri="{BB962C8B-B14F-4D97-AF65-F5344CB8AC3E}">
        <p14:creationId xmlns:p14="http://schemas.microsoft.com/office/powerpoint/2010/main" val="215595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78408-2D01-1040-BE5C-0336C91A45B8}" type="datetimeFigureOut">
              <a:rPr lang="en-US" smtClean="0"/>
              <a:pPr/>
              <a:t>2/23/16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7E85A-5BB0-3F4A-A13F-05F90B38194E}" type="slidenum">
              <a:rPr lang="en-US" smtClean="0"/>
              <a:pPr/>
              <a:t>‹#›</a:t>
            </a:fld>
            <a:endParaRPr lang="en-US"/>
          </a:p>
        </p:txBody>
      </p:sp>
    </p:spTree>
    <p:extLst>
      <p:ext uri="{BB962C8B-B14F-4D97-AF65-F5344CB8AC3E}">
        <p14:creationId xmlns:p14="http://schemas.microsoft.com/office/powerpoint/2010/main" val="328275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78408-2D01-1040-BE5C-0336C91A45B8}" type="datetimeFigureOut">
              <a:rPr lang="en-US" smtClean="0"/>
              <a:pPr/>
              <a:t>2/23/16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7E85A-5BB0-3F4A-A13F-05F90B38194E}" type="slidenum">
              <a:rPr lang="en-US" smtClean="0"/>
              <a:pPr/>
              <a:t>‹#›</a:t>
            </a:fld>
            <a:endParaRPr lang="en-US"/>
          </a:p>
        </p:txBody>
      </p:sp>
    </p:spTree>
    <p:extLst>
      <p:ext uri="{BB962C8B-B14F-4D97-AF65-F5344CB8AC3E}">
        <p14:creationId xmlns:p14="http://schemas.microsoft.com/office/powerpoint/2010/main" val="21453946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78408-2D01-1040-BE5C-0336C91A45B8}" type="datetimeFigureOut">
              <a:rPr lang="en-US" smtClean="0"/>
              <a:pPr/>
              <a:t>2/23/16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7E85A-5BB0-3F4A-A13F-05F90B38194E}" type="slidenum">
              <a:rPr lang="en-US" smtClean="0"/>
              <a:pPr/>
              <a:t>‹#›</a:t>
            </a:fld>
            <a:endParaRPr lang="en-US"/>
          </a:p>
        </p:txBody>
      </p:sp>
    </p:spTree>
    <p:extLst>
      <p:ext uri="{BB962C8B-B14F-4D97-AF65-F5344CB8AC3E}">
        <p14:creationId xmlns:p14="http://schemas.microsoft.com/office/powerpoint/2010/main" val="2382883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Reproducibility%23cite_note-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rkdowntutoria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3780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normAutofit lnSpcReduction="10000"/>
          </a:bodyPr>
          <a:lstStyle/>
          <a:p>
            <a:r>
              <a:rPr lang="en-US" dirty="0" smtClean="0"/>
              <a:t>Pro:</a:t>
            </a:r>
          </a:p>
          <a:p>
            <a:pPr lvl="1"/>
            <a:r>
              <a:rPr lang="en-US" dirty="0" smtClean="0"/>
              <a:t>Powerful programming language with many users and </a:t>
            </a:r>
            <a:r>
              <a:rPr lang="en-US" dirty="0" smtClean="0"/>
              <a:t>packages</a:t>
            </a:r>
            <a:endParaRPr lang="en-US" dirty="0" smtClean="0"/>
          </a:p>
          <a:p>
            <a:pPr lvl="1"/>
            <a:r>
              <a:rPr lang="en-US" dirty="0" smtClean="0"/>
              <a:t>Designed to be easy to read</a:t>
            </a:r>
          </a:p>
          <a:p>
            <a:r>
              <a:rPr lang="en-US" dirty="0" smtClean="0"/>
              <a:t>Con:</a:t>
            </a:r>
          </a:p>
          <a:p>
            <a:pPr lvl="1"/>
            <a:r>
              <a:rPr lang="en-US" dirty="0" smtClean="0"/>
              <a:t>Confusion between v2 and </a:t>
            </a:r>
            <a:r>
              <a:rPr lang="en-US" dirty="0" smtClean="0"/>
              <a:t>v3</a:t>
            </a:r>
          </a:p>
          <a:p>
            <a:pPr lvl="1"/>
            <a:r>
              <a:rPr lang="en-US" dirty="0" smtClean="0"/>
              <a:t>Package management not great</a:t>
            </a:r>
            <a:endParaRPr lang="en-US" dirty="0" smtClean="0"/>
          </a:p>
          <a:p>
            <a:pPr lvl="1"/>
            <a:r>
              <a:rPr lang="en-US" dirty="0" smtClean="0"/>
              <a:t>Somewhat </a:t>
            </a:r>
            <a:r>
              <a:rPr lang="en-US" dirty="0" smtClean="0"/>
              <a:t>higher </a:t>
            </a:r>
            <a:r>
              <a:rPr lang="en-US" dirty="0" smtClean="0"/>
              <a:t>learning curve to write simple scripts than R/ </a:t>
            </a:r>
            <a:r>
              <a:rPr lang="en-US" dirty="0" err="1" smtClean="0"/>
              <a:t>perl</a:t>
            </a:r>
            <a:r>
              <a:rPr lang="en-US" dirty="0" smtClean="0"/>
              <a:t> </a:t>
            </a:r>
            <a:r>
              <a:rPr lang="en-US" dirty="0" err="1" smtClean="0"/>
              <a:t>etc</a:t>
            </a:r>
            <a:endParaRPr lang="en-US" dirty="0" smtClean="0"/>
          </a:p>
          <a:p>
            <a:pPr lvl="1"/>
            <a:endParaRPr lang="en-US" dirty="0" smtClean="0"/>
          </a:p>
        </p:txBody>
      </p:sp>
    </p:spTree>
    <p:extLst>
      <p:ext uri="{BB962C8B-B14F-4D97-AF65-F5344CB8AC3E}">
        <p14:creationId xmlns:p14="http://schemas.microsoft.com/office/powerpoint/2010/main" val="221480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a:t>
            </a:r>
            <a:endParaRPr lang="en-US" dirty="0"/>
          </a:p>
        </p:txBody>
      </p:sp>
      <p:sp>
        <p:nvSpPr>
          <p:cNvPr id="3" name="Content Placeholder 2"/>
          <p:cNvSpPr>
            <a:spLocks noGrp="1"/>
          </p:cNvSpPr>
          <p:nvPr>
            <p:ph idx="1"/>
          </p:nvPr>
        </p:nvSpPr>
        <p:spPr/>
        <p:txBody>
          <a:bodyPr/>
          <a:lstStyle/>
          <a:p>
            <a:r>
              <a:rPr lang="en-US" dirty="0" smtClean="0"/>
              <a:t>Pro:</a:t>
            </a:r>
          </a:p>
          <a:p>
            <a:pPr lvl="1"/>
            <a:r>
              <a:rPr lang="en-US" dirty="0" smtClean="0"/>
              <a:t>Underlying OS for most </a:t>
            </a:r>
            <a:r>
              <a:rPr lang="en-US" dirty="0" err="1" smtClean="0"/>
              <a:t>bionformatics</a:t>
            </a:r>
            <a:endParaRPr lang="en-US" dirty="0" smtClean="0"/>
          </a:p>
          <a:p>
            <a:pPr lvl="1"/>
            <a:r>
              <a:rPr lang="en-US" dirty="0" smtClean="0"/>
              <a:t>Incredibly </a:t>
            </a:r>
            <a:r>
              <a:rPr lang="en-US" dirty="0" smtClean="0"/>
              <a:t>powerful, simple scripting tools – </a:t>
            </a:r>
            <a:r>
              <a:rPr lang="en-US" dirty="0" err="1" smtClean="0"/>
              <a:t>e.g</a:t>
            </a:r>
            <a:r>
              <a:rPr lang="en-US" dirty="0" smtClean="0"/>
              <a:t> </a:t>
            </a:r>
            <a:r>
              <a:rPr lang="en-US" i="1" dirty="0" smtClean="0"/>
              <a:t>sort</a:t>
            </a:r>
            <a:r>
              <a:rPr lang="en-US" dirty="0" smtClean="0"/>
              <a:t>, </a:t>
            </a:r>
            <a:r>
              <a:rPr lang="en-US" i="1" dirty="0" smtClean="0"/>
              <a:t>join</a:t>
            </a:r>
            <a:r>
              <a:rPr lang="en-US" dirty="0" smtClean="0"/>
              <a:t>, </a:t>
            </a:r>
            <a:r>
              <a:rPr lang="en-US" i="1" dirty="0" smtClean="0"/>
              <a:t>diff</a:t>
            </a:r>
            <a:r>
              <a:rPr lang="en-US" dirty="0" smtClean="0"/>
              <a:t>, </a:t>
            </a:r>
            <a:r>
              <a:rPr lang="en-US" i="1" dirty="0" err="1" smtClean="0"/>
              <a:t>awk</a:t>
            </a:r>
            <a:r>
              <a:rPr lang="en-US" dirty="0" smtClean="0"/>
              <a:t>, </a:t>
            </a:r>
            <a:r>
              <a:rPr lang="en-US" i="1" dirty="0" err="1" smtClean="0"/>
              <a:t>sed</a:t>
            </a:r>
            <a:r>
              <a:rPr lang="en-US" dirty="0"/>
              <a:t> </a:t>
            </a:r>
            <a:r>
              <a:rPr lang="en-US" dirty="0" smtClean="0"/>
              <a:t>… </a:t>
            </a:r>
          </a:p>
          <a:p>
            <a:r>
              <a:rPr lang="en-US" dirty="0" smtClean="0"/>
              <a:t>Con:</a:t>
            </a:r>
          </a:p>
          <a:p>
            <a:pPr lvl="1"/>
            <a:r>
              <a:rPr lang="en-US" dirty="0" smtClean="0"/>
              <a:t>Some parts are old-fashioned </a:t>
            </a:r>
            <a:endParaRPr lang="en-US" dirty="0" smtClean="0"/>
          </a:p>
          <a:p>
            <a:pPr lvl="1"/>
            <a:r>
              <a:rPr lang="en-US" dirty="0" smtClean="0"/>
              <a:t>Not </a:t>
            </a:r>
            <a:r>
              <a:rPr lang="en-US" dirty="0" smtClean="0"/>
              <a:t>so good on Windows</a:t>
            </a:r>
          </a:p>
          <a:p>
            <a:pPr lvl="1"/>
            <a:r>
              <a:rPr lang="en-US" dirty="0" smtClean="0"/>
              <a:t>Hard to read and understand sometimes</a:t>
            </a:r>
          </a:p>
        </p:txBody>
      </p:sp>
    </p:spTree>
    <p:extLst>
      <p:ext uri="{BB962C8B-B14F-4D97-AF65-F5344CB8AC3E}">
        <p14:creationId xmlns:p14="http://schemas.microsoft.com/office/powerpoint/2010/main" val="2822708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Galaxy</a:t>
            </a:r>
            <a:endParaRPr lang="en-US" dirty="0"/>
          </a:p>
        </p:txBody>
      </p:sp>
      <p:sp>
        <p:nvSpPr>
          <p:cNvPr id="3" name="Content Placeholder 2"/>
          <p:cNvSpPr>
            <a:spLocks noGrp="1"/>
          </p:cNvSpPr>
          <p:nvPr>
            <p:ph idx="1"/>
          </p:nvPr>
        </p:nvSpPr>
        <p:spPr/>
        <p:txBody>
          <a:bodyPr/>
          <a:lstStyle/>
          <a:p>
            <a:r>
              <a:rPr lang="en-US" dirty="0" smtClean="0"/>
              <a:t>Pro:</a:t>
            </a:r>
          </a:p>
          <a:p>
            <a:pPr lvl="1"/>
            <a:r>
              <a:rPr lang="en-US" dirty="0" smtClean="0"/>
              <a:t>GUI based. No scripting need.</a:t>
            </a:r>
          </a:p>
          <a:p>
            <a:pPr lvl="1"/>
            <a:r>
              <a:rPr lang="en-US" dirty="0" smtClean="0"/>
              <a:t>All tools installed for you</a:t>
            </a:r>
          </a:p>
          <a:p>
            <a:pPr lvl="1"/>
            <a:r>
              <a:rPr lang="en-US" dirty="0" smtClean="0"/>
              <a:t>Records history.</a:t>
            </a:r>
          </a:p>
          <a:p>
            <a:r>
              <a:rPr lang="en-US" dirty="0" smtClean="0"/>
              <a:t>Con:</a:t>
            </a:r>
          </a:p>
          <a:p>
            <a:pPr lvl="1"/>
            <a:r>
              <a:rPr lang="en-US" dirty="0" smtClean="0"/>
              <a:t>Not as flexible as </a:t>
            </a:r>
            <a:r>
              <a:rPr lang="en-US" dirty="0" smtClean="0"/>
              <a:t>writing your </a:t>
            </a:r>
            <a:r>
              <a:rPr lang="en-US" dirty="0" smtClean="0"/>
              <a:t>own scripts</a:t>
            </a:r>
          </a:p>
          <a:p>
            <a:pPr marL="457200" lvl="1" indent="0">
              <a:buNone/>
            </a:pPr>
            <a:endParaRPr lang="en-US" dirty="0"/>
          </a:p>
        </p:txBody>
      </p:sp>
    </p:spTree>
    <p:extLst>
      <p:ext uri="{BB962C8B-B14F-4D97-AF65-F5344CB8AC3E}">
        <p14:creationId xmlns:p14="http://schemas.microsoft.com/office/powerpoint/2010/main" val="101553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Reproducible Research</a:t>
            </a:r>
            <a:endParaRPr lang="en-US" dirty="0"/>
          </a:p>
        </p:txBody>
      </p:sp>
      <p:sp>
        <p:nvSpPr>
          <p:cNvPr id="3" name="Subtitle 2"/>
          <p:cNvSpPr>
            <a:spLocks noGrp="1"/>
          </p:cNvSpPr>
          <p:nvPr>
            <p:ph type="subTitle" idx="1"/>
          </p:nvPr>
        </p:nvSpPr>
        <p:spPr/>
        <p:txBody>
          <a:bodyPr/>
          <a:lstStyle/>
          <a:p>
            <a:endParaRPr lang="en-US" dirty="0" smtClean="0"/>
          </a:p>
        </p:txBody>
      </p:sp>
    </p:spTree>
    <p:extLst>
      <p:ext uri="{BB962C8B-B14F-4D97-AF65-F5344CB8AC3E}">
        <p14:creationId xmlns:p14="http://schemas.microsoft.com/office/powerpoint/2010/main" val="257770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Confusing terms</a:t>
            </a:r>
            <a:endParaRPr lang="en-US" dirty="0"/>
          </a:p>
        </p:txBody>
      </p:sp>
      <p:sp>
        <p:nvSpPr>
          <p:cNvPr id="3" name="Content Placeholder 2"/>
          <p:cNvSpPr>
            <a:spLocks noGrp="1"/>
          </p:cNvSpPr>
          <p:nvPr>
            <p:ph idx="1"/>
          </p:nvPr>
        </p:nvSpPr>
        <p:spPr/>
        <p:txBody>
          <a:bodyPr/>
          <a:lstStyle/>
          <a:p>
            <a:r>
              <a:rPr lang="en-US" u="sng" dirty="0" smtClean="0"/>
              <a:t>Statistical</a:t>
            </a:r>
            <a:r>
              <a:rPr lang="en-US" dirty="0" smtClean="0"/>
              <a:t> </a:t>
            </a:r>
            <a:r>
              <a:rPr lang="en-US" dirty="0" smtClean="0"/>
              <a:t>reproducibility </a:t>
            </a:r>
            <a:r>
              <a:rPr lang="en-US" dirty="0" smtClean="0"/>
              <a:t>versus </a:t>
            </a:r>
            <a:r>
              <a:rPr lang="en-US" u="sng" dirty="0" smtClean="0"/>
              <a:t>technical</a:t>
            </a:r>
            <a:r>
              <a:rPr lang="en-US" dirty="0" smtClean="0"/>
              <a:t> reproducibility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reproducibility</a:t>
            </a:r>
            <a:endParaRPr lang="en-US" dirty="0"/>
          </a:p>
        </p:txBody>
      </p:sp>
      <p:sp>
        <p:nvSpPr>
          <p:cNvPr id="3" name="Content Placeholder 2"/>
          <p:cNvSpPr>
            <a:spLocks noGrp="1"/>
          </p:cNvSpPr>
          <p:nvPr>
            <p:ph idx="1"/>
          </p:nvPr>
        </p:nvSpPr>
        <p:spPr/>
        <p:txBody>
          <a:bodyPr/>
          <a:lstStyle/>
          <a:p>
            <a:r>
              <a:rPr lang="en-US" dirty="0" smtClean="0"/>
              <a:t>If I repeated the experiment as described would I get the same conclusions?</a:t>
            </a:r>
          </a:p>
          <a:p>
            <a:endParaRPr lang="en-US" dirty="0"/>
          </a:p>
          <a:p>
            <a:r>
              <a:rPr lang="en-US" u="sng" dirty="0" smtClean="0"/>
              <a:t>Not</a:t>
            </a:r>
            <a:r>
              <a:rPr lang="en-US" dirty="0" smtClean="0"/>
              <a:t> what we are talking abut today</a:t>
            </a:r>
            <a:endParaRPr lang="en-US" dirty="0"/>
          </a:p>
        </p:txBody>
      </p:sp>
    </p:spTree>
    <p:extLst>
      <p:ext uri="{BB962C8B-B14F-4D97-AF65-F5344CB8AC3E}">
        <p14:creationId xmlns:p14="http://schemas.microsoft.com/office/powerpoint/2010/main" val="1148622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reproducibility</a:t>
            </a:r>
            <a:endParaRPr lang="en-US" dirty="0"/>
          </a:p>
        </p:txBody>
      </p:sp>
      <p:sp>
        <p:nvSpPr>
          <p:cNvPr id="3" name="Content Placeholder 2"/>
          <p:cNvSpPr>
            <a:spLocks noGrp="1"/>
          </p:cNvSpPr>
          <p:nvPr>
            <p:ph idx="1"/>
          </p:nvPr>
        </p:nvSpPr>
        <p:spPr/>
        <p:txBody>
          <a:bodyPr/>
          <a:lstStyle/>
          <a:p>
            <a:r>
              <a:rPr lang="en-US" u="sng" dirty="0" smtClean="0"/>
              <a:t>Could</a:t>
            </a:r>
            <a:r>
              <a:rPr lang="en-US" dirty="0" smtClean="0"/>
              <a:t> I repeat the experiment, </a:t>
            </a:r>
            <a:r>
              <a:rPr lang="en-US" u="sng" dirty="0" smtClean="0"/>
              <a:t>given the description provided in the publication</a:t>
            </a:r>
            <a:r>
              <a:rPr lang="en-US" dirty="0" smtClean="0"/>
              <a:t>?</a:t>
            </a:r>
          </a:p>
          <a:p>
            <a:endParaRPr lang="en-US" dirty="0"/>
          </a:p>
        </p:txBody>
      </p:sp>
    </p:spTree>
    <p:extLst>
      <p:ext uri="{BB962C8B-B14F-4D97-AF65-F5344CB8AC3E}">
        <p14:creationId xmlns:p14="http://schemas.microsoft.com/office/powerpoint/2010/main" val="2840233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 research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
            </a:r>
            <a:r>
              <a:rPr lang="en-US" dirty="0"/>
              <a:t>The term </a:t>
            </a:r>
            <a:r>
              <a:rPr lang="en-US" i="1" dirty="0"/>
              <a:t>reproducible research</a:t>
            </a:r>
            <a:r>
              <a:rPr lang="en-US" dirty="0"/>
              <a:t> refers to the idea that the ultimate </a:t>
            </a:r>
            <a:r>
              <a:rPr lang="en-US" dirty="0" smtClean="0"/>
              <a:t>product of academic research </a:t>
            </a:r>
            <a:r>
              <a:rPr lang="en-US" dirty="0"/>
              <a:t>is the paper along with the full computational environment used to produce the results in the paper such as the code, data, etc. that can be used to reproduce the results and create new work based on the </a:t>
            </a:r>
            <a:r>
              <a:rPr lang="en-US" dirty="0" smtClean="0"/>
              <a:t>research. The </a:t>
            </a:r>
            <a:r>
              <a:rPr lang="en-US" dirty="0"/>
              <a:t>concept of "computational reproducibility guarantees a model of 'best practices' in an era of 'Big Data' by offering up information for greater scrutiny and skepticism by peers and an informed public."</a:t>
            </a:r>
          </a:p>
        </p:txBody>
      </p:sp>
      <p:sp>
        <p:nvSpPr>
          <p:cNvPr id="4" name="TextBox 3"/>
          <p:cNvSpPr txBox="1"/>
          <p:nvPr/>
        </p:nvSpPr>
        <p:spPr>
          <a:xfrm>
            <a:off x="665804" y="6275724"/>
            <a:ext cx="6546309" cy="369332"/>
          </a:xfrm>
          <a:prstGeom prst="rect">
            <a:avLst/>
          </a:prstGeom>
          <a:noFill/>
        </p:spPr>
        <p:txBody>
          <a:bodyPr wrap="none" rtlCol="0">
            <a:spAutoFit/>
          </a:bodyPr>
          <a:lstStyle/>
          <a:p>
            <a:r>
              <a:rPr lang="en-US" dirty="0">
                <a:hlinkClick r:id="rId2"/>
              </a:rPr>
              <a:t>http://en.wikipedia.org/wiki/Reproducibility#cite_note-</a:t>
            </a:r>
            <a:r>
              <a:rPr lang="en-US" dirty="0" smtClean="0">
                <a:hlinkClick r:id="rId2"/>
              </a:rPr>
              <a:t>8</a:t>
            </a:r>
            <a:r>
              <a:rPr lang="en-US" dirty="0" smtClean="0"/>
              <a:t> /Feb 2014</a:t>
            </a:r>
            <a:endParaRPr lang="en-US" dirty="0"/>
          </a:p>
        </p:txBody>
      </p:sp>
    </p:spTree>
    <p:extLst>
      <p:ext uri="{BB962C8B-B14F-4D97-AF65-F5344CB8AC3E}">
        <p14:creationId xmlns:p14="http://schemas.microsoft.com/office/powerpoint/2010/main" val="334003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Reproducible </a:t>
            </a:r>
            <a:r>
              <a:rPr lang="en-US" dirty="0"/>
              <a:t>R</a:t>
            </a:r>
            <a:r>
              <a:rPr lang="en-US" dirty="0" smtClean="0"/>
              <a:t>esearch movement</a:t>
            </a:r>
            <a:endParaRPr lang="en-US" dirty="0"/>
          </a:p>
        </p:txBody>
      </p:sp>
      <p:sp>
        <p:nvSpPr>
          <p:cNvPr id="4" name="Content Placeholder 3"/>
          <p:cNvSpPr>
            <a:spLocks noGrp="1"/>
          </p:cNvSpPr>
          <p:nvPr>
            <p:ph sz="half" idx="1"/>
          </p:nvPr>
        </p:nvSpPr>
        <p:spPr/>
        <p:txBody>
          <a:bodyPr/>
          <a:lstStyle/>
          <a:p>
            <a:r>
              <a:rPr lang="en-US" dirty="0" smtClean="0"/>
              <a:t>Primarily in computational fields, </a:t>
            </a:r>
            <a:r>
              <a:rPr lang="en-US" dirty="0" err="1" smtClean="0"/>
              <a:t>e.g</a:t>
            </a:r>
            <a:r>
              <a:rPr lang="en-US" dirty="0" smtClean="0"/>
              <a:t> statistics, physics, computer science</a:t>
            </a:r>
          </a:p>
          <a:p>
            <a:r>
              <a:rPr lang="en-US" dirty="0" smtClean="0"/>
              <a:t>Now gaining notice in biological sciences</a:t>
            </a:r>
          </a:p>
          <a:p>
            <a:r>
              <a:rPr lang="en-US" dirty="0" smtClean="0"/>
              <a:t>http://</a:t>
            </a:r>
            <a:r>
              <a:rPr lang="en-US" dirty="0" err="1" smtClean="0"/>
              <a:t>www.reproducibleresearch.net</a:t>
            </a:r>
            <a:r>
              <a:rPr lang="en-US" dirty="0" smtClean="0"/>
              <a:t>/blog/</a:t>
            </a:r>
          </a:p>
          <a:p>
            <a:endParaRPr lang="en-US" dirty="0"/>
          </a:p>
        </p:txBody>
      </p:sp>
      <p:pic>
        <p:nvPicPr>
          <p:cNvPr id="6" name="Content Placeholder 5" descr="Screen Shot 2013-12-05 at 11.23.01 AM.png"/>
          <p:cNvPicPr>
            <a:picLocks noGrp="1" noChangeAspect="1"/>
          </p:cNvPicPr>
          <p:nvPr>
            <p:ph sz="half" idx="2"/>
          </p:nvPr>
        </p:nvPicPr>
        <p:blipFill>
          <a:blip r:embed="rId2">
            <a:extLst>
              <a:ext uri="{28A0092B-C50C-407E-A947-70E740481C1C}">
                <a14:useLocalDpi xmlns:a14="http://schemas.microsoft.com/office/drawing/2010/main" val="0"/>
              </a:ext>
            </a:extLst>
          </a:blip>
          <a:srcRect t="-1128" b="-1128"/>
          <a:stretch>
            <a:fillRect/>
          </a:stretch>
        </p:blipFill>
        <p:spPr/>
      </p:pic>
    </p:spTree>
    <p:extLst>
      <p:ext uri="{BB962C8B-B14F-4D97-AF65-F5344CB8AC3E}">
        <p14:creationId xmlns:p14="http://schemas.microsoft.com/office/powerpoint/2010/main" val="1277912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Anil </a:t>
            </a:r>
            <a:r>
              <a:rPr lang="en-US" dirty="0" err="1" smtClean="0"/>
              <a:t>Potti</a:t>
            </a:r>
            <a:r>
              <a:rPr lang="en-US" dirty="0" smtClean="0"/>
              <a:t> Debacle</a:t>
            </a:r>
            <a:endParaRPr lang="en-US" dirty="0"/>
          </a:p>
        </p:txBody>
      </p:sp>
      <p:pic>
        <p:nvPicPr>
          <p:cNvPr id="4" name="Content Placeholder 3" descr="Screen Shot 2013-12-05 at 10.41.48 AM.png"/>
          <p:cNvPicPr>
            <a:picLocks noGrp="1" noChangeAspect="1"/>
          </p:cNvPicPr>
          <p:nvPr>
            <p:ph idx="1"/>
          </p:nvPr>
        </p:nvPicPr>
        <p:blipFill>
          <a:blip r:embed="rId2">
            <a:extLst>
              <a:ext uri="{28A0092B-C50C-407E-A947-70E740481C1C}">
                <a14:useLocalDpi xmlns:a14="http://schemas.microsoft.com/office/drawing/2010/main" val="0"/>
              </a:ext>
            </a:extLst>
          </a:blip>
          <a:srcRect l="-45663" r="-45663"/>
          <a:stretch>
            <a:fillRect/>
          </a:stretch>
        </p:blipFill>
        <p:spPr/>
      </p:pic>
      <p:sp>
        <p:nvSpPr>
          <p:cNvPr id="5" name="TextBox 4"/>
          <p:cNvSpPr txBox="1"/>
          <p:nvPr/>
        </p:nvSpPr>
        <p:spPr>
          <a:xfrm>
            <a:off x="369890" y="6288053"/>
            <a:ext cx="4404571" cy="369332"/>
          </a:xfrm>
          <a:prstGeom prst="rect">
            <a:avLst/>
          </a:prstGeom>
          <a:noFill/>
        </p:spPr>
        <p:txBody>
          <a:bodyPr wrap="none" rtlCol="0">
            <a:spAutoFit/>
          </a:bodyPr>
          <a:lstStyle/>
          <a:p>
            <a:r>
              <a:rPr lang="en-US" dirty="0" smtClean="0"/>
              <a:t>http://</a:t>
            </a:r>
            <a:r>
              <a:rPr lang="en-US" dirty="0" err="1" smtClean="0"/>
              <a:t>www.economist.com</a:t>
            </a:r>
            <a:r>
              <a:rPr lang="en-US" dirty="0" smtClean="0"/>
              <a:t>/node/21528593</a:t>
            </a:r>
            <a:endParaRPr lang="en-US" dirty="0"/>
          </a:p>
        </p:txBody>
      </p:sp>
    </p:spTree>
    <p:extLst>
      <p:ext uri="{BB962C8B-B14F-4D97-AF65-F5344CB8AC3E}">
        <p14:creationId xmlns:p14="http://schemas.microsoft.com/office/powerpoint/2010/main" val="113153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Themes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rgbClr val="FF0000"/>
                </a:solidFill>
              </a:rPr>
              <a:t>Focus on “</a:t>
            </a:r>
            <a:r>
              <a:rPr lang="en-US" dirty="0" err="1" smtClean="0">
                <a:solidFill>
                  <a:srgbClr val="FF0000"/>
                </a:solidFill>
              </a:rPr>
              <a:t>tranferable</a:t>
            </a:r>
            <a:r>
              <a:rPr lang="en-US" dirty="0" smtClean="0">
                <a:solidFill>
                  <a:srgbClr val="FF0000"/>
                </a:solidFill>
              </a:rPr>
              <a:t>” skills</a:t>
            </a:r>
            <a:endParaRPr lang="en-US" dirty="0">
              <a:solidFill>
                <a:srgbClr val="FF0000"/>
              </a:solidFill>
            </a:endParaRPr>
          </a:p>
        </p:txBody>
      </p:sp>
    </p:spTree>
    <p:extLst>
      <p:ext uri="{BB962C8B-B14F-4D97-AF65-F5344CB8AC3E}">
        <p14:creationId xmlns:p14="http://schemas.microsoft.com/office/powerpoint/2010/main" val="648328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Anil </a:t>
            </a:r>
            <a:r>
              <a:rPr lang="en-US" dirty="0" err="1" smtClean="0"/>
              <a:t>Potti</a:t>
            </a:r>
            <a:r>
              <a:rPr lang="en-US" dirty="0" smtClean="0"/>
              <a:t>/ Duke University</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Potti</a:t>
            </a:r>
            <a:r>
              <a:rPr lang="en-US" dirty="0" smtClean="0"/>
              <a:t> and </a:t>
            </a:r>
            <a:r>
              <a:rPr lang="en-US" dirty="0" err="1" smtClean="0"/>
              <a:t>Nevin</a:t>
            </a:r>
            <a:r>
              <a:rPr lang="en-US" dirty="0" smtClean="0"/>
              <a:t> published </a:t>
            </a:r>
            <a:r>
              <a:rPr lang="en-US" i="1" dirty="0" smtClean="0"/>
              <a:t>NEJM</a:t>
            </a:r>
            <a:r>
              <a:rPr lang="en-US" dirty="0" smtClean="0"/>
              <a:t> article in 2006 demonstrating lung cancer prediction from microarray data</a:t>
            </a:r>
          </a:p>
          <a:p>
            <a:r>
              <a:rPr lang="en-US" dirty="0" smtClean="0"/>
              <a:t>Launched clinical trials based on this and other results</a:t>
            </a:r>
          </a:p>
          <a:p>
            <a:r>
              <a:rPr lang="en-US" dirty="0" smtClean="0"/>
              <a:t>Other investigators could not replicate the analysis or the findings</a:t>
            </a:r>
          </a:p>
          <a:p>
            <a:r>
              <a:rPr lang="en-US" dirty="0" err="1" smtClean="0"/>
              <a:t>E.g</a:t>
            </a:r>
            <a:r>
              <a:rPr lang="en-US" dirty="0" smtClean="0"/>
              <a:t> one gene (ERCC1) was not on the arrays used but was claimed to be a critical biomarker</a:t>
            </a:r>
          </a:p>
          <a:p>
            <a:r>
              <a:rPr lang="en-US" dirty="0" smtClean="0"/>
              <a:t>Subsequently, the trials were stopped and publications all retracted</a:t>
            </a:r>
          </a:p>
          <a:p>
            <a:endParaRPr lang="en-US" dirty="0"/>
          </a:p>
        </p:txBody>
      </p:sp>
    </p:spTree>
    <p:extLst>
      <p:ext uri="{BB962C8B-B14F-4D97-AF65-F5344CB8AC3E}">
        <p14:creationId xmlns:p14="http://schemas.microsoft.com/office/powerpoint/2010/main" val="1043514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Problems revealed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Poor supervision by PI</a:t>
            </a:r>
          </a:p>
          <a:p>
            <a:r>
              <a:rPr lang="en-US" dirty="0" smtClean="0"/>
              <a:t>Poor data analysis procedures – </a:t>
            </a:r>
            <a:r>
              <a:rPr lang="en-US" dirty="0" err="1" smtClean="0"/>
              <a:t>Potti</a:t>
            </a:r>
            <a:r>
              <a:rPr lang="en-US" dirty="0" smtClean="0"/>
              <a:t> did not check his work properly</a:t>
            </a:r>
          </a:p>
          <a:p>
            <a:r>
              <a:rPr lang="en-US" dirty="0" smtClean="0"/>
              <a:t>Observer bias/ fraud:  the results were </a:t>
            </a:r>
            <a:r>
              <a:rPr lang="en-US" dirty="0" err="1" smtClean="0"/>
              <a:t>cherrypicked</a:t>
            </a:r>
            <a:r>
              <a:rPr lang="en-US" dirty="0" smtClean="0"/>
              <a:t> to obtain a useful conclusion (also Conflict Of Issues issues)</a:t>
            </a:r>
          </a:p>
          <a:p>
            <a:r>
              <a:rPr lang="en-US" dirty="0" smtClean="0"/>
              <a:t>Defensiveness by the Researchers and Journals</a:t>
            </a:r>
          </a:p>
          <a:p>
            <a:r>
              <a:rPr lang="en-US" u="sng" dirty="0" smtClean="0"/>
              <a:t>Critically: no way for  outside investigators to reproduce the published analysis</a:t>
            </a:r>
            <a:endParaRPr lang="en-US" u="sng" dirty="0"/>
          </a:p>
        </p:txBody>
      </p:sp>
    </p:spTree>
    <p:extLst>
      <p:ext uri="{BB962C8B-B14F-4D97-AF65-F5344CB8AC3E}">
        <p14:creationId xmlns:p14="http://schemas.microsoft.com/office/powerpoint/2010/main" val="529598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Computational Data Analysis in NGS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Computational data is becoming more complex and also more commonly used (often by non-specialists)</a:t>
            </a:r>
          </a:p>
          <a:p>
            <a:r>
              <a:rPr lang="en-US" dirty="0" smtClean="0"/>
              <a:t>Key findings come from highly processed forms of raw data</a:t>
            </a:r>
          </a:p>
          <a:p>
            <a:r>
              <a:rPr lang="en-US" b="1" dirty="0" smtClean="0"/>
              <a:t>Most NGS articles contain figures and assertions that cannot be reproduced based on descriptions in the methods</a:t>
            </a:r>
            <a:endParaRPr lang="en-US" b="1" dirty="0"/>
          </a:p>
          <a:p>
            <a:r>
              <a:rPr lang="en-US" dirty="0" smtClean="0"/>
              <a:t>(BTW – these problems are not limited to Computational Data)</a:t>
            </a:r>
            <a:endParaRPr lang="en-US" dirty="0"/>
          </a:p>
        </p:txBody>
      </p:sp>
    </p:spTree>
    <p:extLst>
      <p:ext uri="{BB962C8B-B14F-4D97-AF65-F5344CB8AC3E}">
        <p14:creationId xmlns:p14="http://schemas.microsoft.com/office/powerpoint/2010/main" val="2509700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pic>
        <p:nvPicPr>
          <p:cNvPr id="4" name="Content Placeholder 3" descr="Screen Shot 2013-12-05 at 10.48.37 AM.png"/>
          <p:cNvPicPr>
            <a:picLocks noGrp="1" noChangeAspect="1"/>
          </p:cNvPicPr>
          <p:nvPr>
            <p:ph idx="1"/>
          </p:nvPr>
        </p:nvPicPr>
        <p:blipFill>
          <a:blip r:embed="rId2">
            <a:extLst>
              <a:ext uri="{28A0092B-C50C-407E-A947-70E740481C1C}">
                <a14:useLocalDpi xmlns:a14="http://schemas.microsoft.com/office/drawing/2010/main" val="0"/>
              </a:ext>
            </a:extLst>
          </a:blip>
          <a:srcRect l="-11163" r="-11163"/>
          <a:stretch>
            <a:fillRect/>
          </a:stretch>
        </p:blipFill>
        <p:spPr/>
      </p:pic>
      <p:sp>
        <p:nvSpPr>
          <p:cNvPr id="3" name="TextBox 2"/>
          <p:cNvSpPr txBox="1"/>
          <p:nvPr/>
        </p:nvSpPr>
        <p:spPr>
          <a:xfrm>
            <a:off x="370049" y="6501590"/>
            <a:ext cx="5211470" cy="369332"/>
          </a:xfrm>
          <a:prstGeom prst="rect">
            <a:avLst/>
          </a:prstGeom>
          <a:noFill/>
        </p:spPr>
        <p:txBody>
          <a:bodyPr wrap="none" rtlCol="0">
            <a:spAutoFit/>
          </a:bodyPr>
          <a:lstStyle/>
          <a:p>
            <a:r>
              <a:rPr lang="en-US" dirty="0" err="1"/>
              <a:t>Nekrutenko</a:t>
            </a:r>
            <a:r>
              <a:rPr lang="en-US" dirty="0"/>
              <a:t> A, Taylor J</a:t>
            </a:r>
            <a:r>
              <a:rPr lang="en-US" dirty="0" smtClean="0"/>
              <a:t>.. </a:t>
            </a:r>
            <a:r>
              <a:rPr lang="en-US" dirty="0"/>
              <a:t>Nat Rev </a:t>
            </a:r>
            <a:r>
              <a:rPr lang="en-US" dirty="0" smtClean="0"/>
              <a:t>2012;13</a:t>
            </a:r>
            <a:r>
              <a:rPr lang="en-US" dirty="0"/>
              <a:t>(9):667–672. </a:t>
            </a:r>
          </a:p>
        </p:txBody>
      </p:sp>
    </p:spTree>
    <p:extLst>
      <p:ext uri="{BB962C8B-B14F-4D97-AF65-F5344CB8AC3E}">
        <p14:creationId xmlns:p14="http://schemas.microsoft.com/office/powerpoint/2010/main" val="41403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t>
            </a:r>
            <a:r>
              <a:rPr lang="en-US" dirty="0"/>
              <a:t>Accept that the computational component is becoming an integral component of biomedical research. As the life sciences are becoming increasingly data-driven, there will be no escape from computation and data handling. Familiarize yourself with </a:t>
            </a:r>
            <a:r>
              <a:rPr lang="en-US" dirty="0">
                <a:solidFill>
                  <a:srgbClr val="FF0000"/>
                </a:solidFill>
              </a:rPr>
              <a:t>best practices </a:t>
            </a:r>
            <a:r>
              <a:rPr lang="en-US" dirty="0"/>
              <a:t>of scientific computing using existing educational </a:t>
            </a:r>
            <a:r>
              <a:rPr lang="en-US" dirty="0" smtClean="0"/>
              <a:t>resources</a:t>
            </a:r>
            <a:r>
              <a:rPr lang="is-IS" dirty="0" smtClean="0"/>
              <a: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59193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lstStyle/>
          <a:p>
            <a:pPr marL="0" indent="0">
              <a:buNone/>
            </a:pPr>
            <a:r>
              <a:rPr lang="en-US" dirty="0" smtClean="0"/>
              <a:t>“Always </a:t>
            </a:r>
            <a:r>
              <a:rPr lang="en-US" dirty="0"/>
              <a:t>provide access to primary data. It is obvious that without access to the original data sets, any claims made in a publication cannot be </a:t>
            </a:r>
            <a:r>
              <a:rPr lang="en-US" dirty="0" smtClean="0"/>
              <a:t>verified”</a:t>
            </a:r>
          </a:p>
          <a:p>
            <a:endParaRPr lang="en-US" dirty="0"/>
          </a:p>
        </p:txBody>
      </p:sp>
    </p:spTree>
    <p:extLst>
      <p:ext uri="{BB962C8B-B14F-4D97-AF65-F5344CB8AC3E}">
        <p14:creationId xmlns:p14="http://schemas.microsoft.com/office/powerpoint/2010/main" val="3170021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t>
            </a:r>
            <a:r>
              <a:rPr lang="en-US" u="sng" dirty="0"/>
              <a:t>Record versions of all auxiliary data sets used during the analysis. </a:t>
            </a:r>
            <a:r>
              <a:rPr lang="en-US" dirty="0"/>
              <a:t>For example, in most NGS analyses, such as variant discovery detailed here, sequencing reads are compared against a reference genome. It is crucial to record which reference genome was used because, just as software has versions and cars have model years, genomes have build identifiers</a:t>
            </a:r>
            <a:r>
              <a:rPr lang="en-US" dirty="0" smtClean="0"/>
              <a:t>..”</a:t>
            </a:r>
          </a:p>
          <a:p>
            <a:pPr marL="0" indent="0">
              <a:buNone/>
            </a:pPr>
            <a:endParaRPr lang="en-US" dirty="0"/>
          </a:p>
        </p:txBody>
      </p:sp>
    </p:spTree>
    <p:extLst>
      <p:ext uri="{BB962C8B-B14F-4D97-AF65-F5344CB8AC3E}">
        <p14:creationId xmlns:p14="http://schemas.microsoft.com/office/powerpoint/2010/main" val="3083261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a:t>Note the exact versions of software used. Different versions of the same software often produce different results, and important bug fixes may have implications to results produced with a particular version of a tool. </a:t>
            </a:r>
            <a:r>
              <a:rPr lang="en-US" dirty="0" smtClean="0"/>
              <a:t>“</a:t>
            </a:r>
          </a:p>
          <a:p>
            <a:pPr marL="0" indent="0">
              <a:buNone/>
            </a:pPr>
            <a:endParaRPr lang="en-US" dirty="0"/>
          </a:p>
        </p:txBody>
      </p:sp>
    </p:spTree>
    <p:extLst>
      <p:ext uri="{BB962C8B-B14F-4D97-AF65-F5344CB8AC3E}">
        <p14:creationId xmlns:p14="http://schemas.microsoft.com/office/powerpoint/2010/main" val="852993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“Record </a:t>
            </a:r>
            <a:r>
              <a:rPr lang="en-US" dirty="0"/>
              <a:t>all parameters, even if defaults are used. Although the reason to record all parameters requires no explanation</a:t>
            </a:r>
            <a:r>
              <a:rPr lang="en-US" dirty="0" smtClean="0"/>
              <a:t>,. </a:t>
            </a:r>
            <a:r>
              <a:rPr lang="en-US" dirty="0" smtClean="0"/>
              <a:t>“</a:t>
            </a:r>
          </a:p>
          <a:p>
            <a:pPr marL="0" indent="0">
              <a:buNone/>
            </a:pPr>
            <a:endParaRPr lang="en-US" dirty="0"/>
          </a:p>
        </p:txBody>
      </p:sp>
    </p:spTree>
    <p:extLst>
      <p:ext uri="{BB962C8B-B14F-4D97-AF65-F5344CB8AC3E}">
        <p14:creationId xmlns:p14="http://schemas.microsoft.com/office/powerpoint/2010/main" val="4107651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“Do </a:t>
            </a:r>
            <a:r>
              <a:rPr lang="en-US" dirty="0"/>
              <a:t>not reinvent the wheel. It pays to reuse existing software. </a:t>
            </a:r>
            <a:r>
              <a:rPr lang="is-IS" dirty="0" smtClean="0"/>
              <a:t>….. </a:t>
            </a:r>
            <a:r>
              <a:rPr lang="en-US" dirty="0" smtClean="0"/>
              <a:t>It </a:t>
            </a:r>
            <a:r>
              <a:rPr lang="en-US" dirty="0"/>
              <a:t>is likely that a script for a particular problem has been already written. Ask around through existing resources such as </a:t>
            </a:r>
            <a:r>
              <a:rPr lang="en-US" dirty="0" err="1" smtClean="0"/>
              <a:t>SEQanswers</a:t>
            </a:r>
            <a:r>
              <a:rPr lang="en-US" dirty="0" smtClean="0"/>
              <a:t> </a:t>
            </a:r>
            <a:r>
              <a:rPr lang="en-US" dirty="0"/>
              <a:t>and </a:t>
            </a:r>
            <a:r>
              <a:rPr lang="en-US" dirty="0" err="1" smtClean="0"/>
              <a:t>BioStar</a:t>
            </a:r>
            <a:r>
              <a:rPr lang="en-US" dirty="0" smtClean="0"/>
              <a:t>.   (and </a:t>
            </a:r>
            <a:r>
              <a:rPr lang="en-US" dirty="0" err="1" smtClean="0"/>
              <a:t>StackOverflow</a:t>
            </a:r>
            <a:r>
              <a:rPr lang="en-US" dirty="0" smtClean="0"/>
              <a:t>)”</a:t>
            </a:r>
            <a:endParaRPr lang="en-US" dirty="0" smtClean="0"/>
          </a:p>
          <a:p>
            <a:pPr marL="0" indent="0">
              <a:buNone/>
            </a:pPr>
            <a:endParaRPr lang="en-US" dirty="0"/>
          </a:p>
        </p:txBody>
      </p:sp>
    </p:spTree>
    <p:extLst>
      <p:ext uri="{BB962C8B-B14F-4D97-AF65-F5344CB8AC3E}">
        <p14:creationId xmlns:p14="http://schemas.microsoft.com/office/powerpoint/2010/main" val="381583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Transferable skills</a:t>
            </a:r>
            <a:endParaRPr lang="en-US" dirty="0"/>
          </a:p>
        </p:txBody>
      </p:sp>
      <p:sp>
        <p:nvSpPr>
          <p:cNvPr id="3" name="Content Placeholder 2"/>
          <p:cNvSpPr>
            <a:spLocks noGrp="1"/>
          </p:cNvSpPr>
          <p:nvPr>
            <p:ph idx="1"/>
          </p:nvPr>
        </p:nvSpPr>
        <p:spPr/>
        <p:txBody>
          <a:bodyPr/>
          <a:lstStyle/>
          <a:p>
            <a:pPr marL="0" indent="0">
              <a:buNone/>
            </a:pPr>
            <a:r>
              <a:rPr lang="en-US" dirty="0" smtClean="0"/>
              <a:t>Good practices and understanding about algorithms rather than how to run “off-the-shelf” software</a:t>
            </a:r>
          </a:p>
          <a:p>
            <a:pPr marL="0" indent="0">
              <a:buNone/>
            </a:pPr>
            <a:endParaRPr lang="en-US" dirty="0" smtClean="0"/>
          </a:p>
          <a:p>
            <a:pPr marL="0" indent="0">
              <a:buNone/>
            </a:pPr>
            <a:r>
              <a:rPr lang="en-US" sz="2400" dirty="0" smtClean="0"/>
              <a:t>Software is continuously evolving – what you learn today is probably not what you will be running in 5 years time</a:t>
            </a:r>
            <a:endParaRPr lang="en-US" sz="2400" dirty="0"/>
          </a:p>
        </p:txBody>
      </p:sp>
    </p:spTree>
    <p:extLst>
      <p:ext uri="{BB962C8B-B14F-4D97-AF65-F5344CB8AC3E}">
        <p14:creationId xmlns:p14="http://schemas.microsoft.com/office/powerpoint/2010/main" val="1611210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a:t>
            </a:r>
            <a:r>
              <a:rPr lang="en-US" dirty="0"/>
              <a:t>Provide all custom scripts. With the complexity of NGS analysis, it is often unavoidable to create simple scripts that carry out such straightforward tasks as, for example, changing data formats. Such scripts must be made accessible as any other part of the analysis. </a:t>
            </a:r>
            <a:r>
              <a:rPr lang="en-US" dirty="0" smtClean="0"/>
              <a:t>“</a:t>
            </a:r>
          </a:p>
          <a:p>
            <a:pPr marL="0" indent="0">
              <a:buNone/>
            </a:pPr>
            <a:endParaRPr lang="en-US" dirty="0"/>
          </a:p>
        </p:txBody>
      </p:sp>
    </p:spTree>
    <p:extLst>
      <p:ext uri="{BB962C8B-B14F-4D97-AF65-F5344CB8AC3E}">
        <p14:creationId xmlns:p14="http://schemas.microsoft.com/office/powerpoint/2010/main" val="1784859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reading</a:t>
            </a:r>
            <a:endParaRPr lang="en-US" dirty="0"/>
          </a:p>
        </p:txBody>
      </p:sp>
      <p:pic>
        <p:nvPicPr>
          <p:cNvPr id="4" name="Content Placeholder 3" descr="Screen Shot 2013-12-05 at 11.35.16 AM.png"/>
          <p:cNvPicPr>
            <a:picLocks noGrp="1" noChangeAspect="1"/>
          </p:cNvPicPr>
          <p:nvPr>
            <p:ph idx="1"/>
          </p:nvPr>
        </p:nvPicPr>
        <p:blipFill>
          <a:blip r:embed="rId2">
            <a:extLst>
              <a:ext uri="{28A0092B-C50C-407E-A947-70E740481C1C}">
                <a14:useLocalDpi xmlns:a14="http://schemas.microsoft.com/office/drawing/2010/main" val="0"/>
              </a:ext>
            </a:extLst>
          </a:blip>
          <a:srcRect t="-31225" b="-31225"/>
          <a:stretch>
            <a:fillRect/>
          </a:stretch>
        </p:blipFill>
        <p:spPr/>
      </p:pic>
      <p:sp>
        <p:nvSpPr>
          <p:cNvPr id="3" name="TextBox 2"/>
          <p:cNvSpPr txBox="1"/>
          <p:nvPr/>
        </p:nvSpPr>
        <p:spPr>
          <a:xfrm>
            <a:off x="122959" y="5756831"/>
            <a:ext cx="8563842" cy="646331"/>
          </a:xfrm>
          <a:prstGeom prst="rect">
            <a:avLst/>
          </a:prstGeom>
          <a:noFill/>
        </p:spPr>
        <p:txBody>
          <a:bodyPr wrap="square" rtlCol="0">
            <a:spAutoFit/>
          </a:bodyPr>
          <a:lstStyle/>
          <a:p>
            <a:r>
              <a:rPr lang="en-US" dirty="0" err="1"/>
              <a:t>Sandve</a:t>
            </a:r>
            <a:r>
              <a:rPr lang="en-US" dirty="0"/>
              <a:t> GK, </a:t>
            </a:r>
            <a:r>
              <a:rPr lang="en-US" dirty="0" err="1"/>
              <a:t>Nekrutenko</a:t>
            </a:r>
            <a:r>
              <a:rPr lang="en-US" dirty="0"/>
              <a:t> A, Taylor J, </a:t>
            </a:r>
            <a:r>
              <a:rPr lang="en-US" dirty="0" err="1"/>
              <a:t>Hovig</a:t>
            </a:r>
            <a:r>
              <a:rPr lang="en-US" dirty="0"/>
              <a:t> E</a:t>
            </a:r>
            <a:r>
              <a:rPr lang="en-US" dirty="0" smtClean="0"/>
              <a:t>. </a:t>
            </a:r>
            <a:r>
              <a:rPr lang="en-US" dirty="0" err="1" smtClean="0"/>
              <a:t>PLoS</a:t>
            </a:r>
            <a:r>
              <a:rPr lang="en-US" dirty="0" smtClean="0"/>
              <a:t> </a:t>
            </a:r>
            <a:r>
              <a:rPr lang="en-US" dirty="0" err="1"/>
              <a:t>Comput</a:t>
            </a:r>
            <a:r>
              <a:rPr lang="en-US" dirty="0"/>
              <a:t> </a:t>
            </a:r>
            <a:r>
              <a:rPr lang="en-US" dirty="0" err="1"/>
              <a:t>Biol</a:t>
            </a:r>
            <a:r>
              <a:rPr lang="en-US" dirty="0"/>
              <a:t> </a:t>
            </a:r>
            <a:r>
              <a:rPr lang="en-US" dirty="0" smtClean="0"/>
              <a:t>2013 </a:t>
            </a:r>
            <a:r>
              <a:rPr lang="en-US" dirty="0"/>
              <a:t>Oct 24;9(10):e1003285. </a:t>
            </a:r>
          </a:p>
        </p:txBody>
      </p:sp>
    </p:spTree>
    <p:extLst>
      <p:ext uri="{BB962C8B-B14F-4D97-AF65-F5344CB8AC3E}">
        <p14:creationId xmlns:p14="http://schemas.microsoft.com/office/powerpoint/2010/main" val="2195015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Reproducible Research</a:t>
            </a:r>
            <a:endParaRPr lang="en-US" dirty="0"/>
          </a:p>
        </p:txBody>
      </p:sp>
      <p:sp>
        <p:nvSpPr>
          <p:cNvPr id="3" name="Content Placeholder 2"/>
          <p:cNvSpPr>
            <a:spLocks noGrp="1"/>
          </p:cNvSpPr>
          <p:nvPr>
            <p:ph idx="1"/>
          </p:nvPr>
        </p:nvSpPr>
        <p:spPr/>
        <p:txBody>
          <a:bodyPr>
            <a:normAutofit/>
          </a:bodyPr>
          <a:lstStyle/>
          <a:p>
            <a:r>
              <a:rPr lang="en-US" u="sng" dirty="0" smtClean="0"/>
              <a:t>Data Repositories</a:t>
            </a:r>
          </a:p>
          <a:p>
            <a:r>
              <a:rPr lang="en-US" u="sng" dirty="0" smtClean="0"/>
              <a:t>Version Control</a:t>
            </a:r>
            <a:endParaRPr lang="en-US" dirty="0"/>
          </a:p>
          <a:p>
            <a:r>
              <a:rPr lang="en-US" u="sng" dirty="0" smtClean="0"/>
              <a:t>Electronic Notebooks</a:t>
            </a:r>
            <a:endParaRPr lang="en-US" dirty="0" smtClean="0"/>
          </a:p>
          <a:p>
            <a:r>
              <a:rPr lang="en-US" u="sng" dirty="0" smtClean="0"/>
              <a:t>Pipeline tools</a:t>
            </a:r>
            <a:endParaRPr lang="en-US" dirty="0"/>
          </a:p>
          <a:p>
            <a:r>
              <a:rPr lang="en-US" u="sng" dirty="0" smtClean="0"/>
              <a:t>Virtual Machines</a:t>
            </a:r>
            <a:endParaRPr lang="en-US" dirty="0"/>
          </a:p>
        </p:txBody>
      </p:sp>
    </p:spTree>
    <p:extLst>
      <p:ext uri="{BB962C8B-B14F-4D97-AF65-F5344CB8AC3E}">
        <p14:creationId xmlns:p14="http://schemas.microsoft.com/office/powerpoint/2010/main" val="3263127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Data Repositories</a:t>
            </a:r>
            <a:endParaRPr lang="en-US" dirty="0"/>
          </a:p>
        </p:txBody>
      </p:sp>
      <p:sp>
        <p:nvSpPr>
          <p:cNvPr id="3" name="Content Placeholder 2"/>
          <p:cNvSpPr>
            <a:spLocks noGrp="1"/>
          </p:cNvSpPr>
          <p:nvPr>
            <p:ph idx="1"/>
          </p:nvPr>
        </p:nvSpPr>
        <p:spPr/>
        <p:txBody>
          <a:bodyPr/>
          <a:lstStyle/>
          <a:p>
            <a:r>
              <a:rPr lang="en-US" dirty="0" smtClean="0"/>
              <a:t>Allow you to share large data sets online</a:t>
            </a:r>
          </a:p>
          <a:p>
            <a:r>
              <a:rPr lang="en-US" dirty="0" smtClean="0"/>
              <a:t>Often mandated for sharing data</a:t>
            </a:r>
          </a:p>
          <a:p>
            <a:r>
              <a:rPr lang="en-US" dirty="0" err="1" smtClean="0"/>
              <a:t>E.g</a:t>
            </a:r>
            <a:r>
              <a:rPr lang="en-US" dirty="0" smtClean="0"/>
              <a:t> </a:t>
            </a:r>
          </a:p>
          <a:p>
            <a:pPr lvl="1"/>
            <a:r>
              <a:rPr lang="en-US" dirty="0"/>
              <a:t>NCBI Sequence Read archive (http://</a:t>
            </a:r>
            <a:r>
              <a:rPr lang="en-US" dirty="0" err="1"/>
              <a:t>www.ncbi.nlm.nih.gov</a:t>
            </a:r>
            <a:r>
              <a:rPr lang="en-US" dirty="0"/>
              <a:t>/</a:t>
            </a:r>
            <a:r>
              <a:rPr lang="en-US" dirty="0" err="1" smtClean="0"/>
              <a:t>sra</a:t>
            </a:r>
            <a:r>
              <a:rPr lang="en-US" dirty="0" smtClean="0"/>
              <a:t>) </a:t>
            </a:r>
            <a:endParaRPr lang="en-US" dirty="0"/>
          </a:p>
          <a:p>
            <a:pPr lvl="1"/>
            <a:r>
              <a:rPr lang="en-US" dirty="0" err="1"/>
              <a:t>Figshare</a:t>
            </a:r>
            <a:r>
              <a:rPr lang="en-US" dirty="0"/>
              <a:t> (https://</a:t>
            </a:r>
            <a:r>
              <a:rPr lang="en-US" dirty="0" err="1"/>
              <a:t>figshare.com</a:t>
            </a:r>
            <a:r>
              <a:rPr lang="en-US" dirty="0"/>
              <a:t>)</a:t>
            </a:r>
          </a:p>
          <a:p>
            <a:pPr lvl="1"/>
            <a:r>
              <a:rPr lang="en-US" dirty="0"/>
              <a:t>Dryad (http://</a:t>
            </a:r>
            <a:r>
              <a:rPr lang="en-US" dirty="0" err="1"/>
              <a:t>datadryad.org</a:t>
            </a:r>
            <a:r>
              <a:rPr lang="en-US" dirty="0"/>
              <a:t>)</a:t>
            </a:r>
          </a:p>
          <a:p>
            <a:pPr lvl="1"/>
            <a:endParaRPr lang="en-US" dirty="0"/>
          </a:p>
          <a:p>
            <a:pPr lvl="1"/>
            <a:endParaRPr lang="en-US" dirty="0" smtClean="0"/>
          </a:p>
        </p:txBody>
      </p:sp>
    </p:spTree>
    <p:extLst>
      <p:ext uri="{BB962C8B-B14F-4D97-AF65-F5344CB8AC3E}">
        <p14:creationId xmlns:p14="http://schemas.microsoft.com/office/powerpoint/2010/main" val="3138958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4" name="Content Placeholder 3"/>
          <p:cNvSpPr>
            <a:spLocks noGrp="1"/>
          </p:cNvSpPr>
          <p:nvPr>
            <p:ph sz="half" idx="1"/>
          </p:nvPr>
        </p:nvSpPr>
        <p:spPr/>
        <p:txBody>
          <a:bodyPr>
            <a:normAutofit lnSpcReduction="10000"/>
          </a:bodyPr>
          <a:lstStyle/>
          <a:p>
            <a:r>
              <a:rPr lang="en-US" dirty="0" smtClean="0"/>
              <a:t>Tracks versions of software</a:t>
            </a:r>
          </a:p>
          <a:p>
            <a:r>
              <a:rPr lang="en-US" dirty="0" smtClean="0"/>
              <a:t>Makes it easy to reproduce earlier software versions</a:t>
            </a:r>
          </a:p>
          <a:p>
            <a:r>
              <a:rPr lang="en-US" dirty="0" smtClean="0"/>
              <a:t>Allows collaborative development</a:t>
            </a:r>
          </a:p>
          <a:p>
            <a:r>
              <a:rPr lang="en-US" dirty="0" smtClean="0"/>
              <a:t>Backup code</a:t>
            </a:r>
          </a:p>
          <a:p>
            <a:r>
              <a:rPr lang="en-US" dirty="0" smtClean="0"/>
              <a:t>Makes public release easy</a:t>
            </a:r>
            <a:endParaRPr lang="en-US" dirty="0"/>
          </a:p>
        </p:txBody>
      </p:sp>
      <p:pic>
        <p:nvPicPr>
          <p:cNvPr id="6" name="Content Placeholder 5" descr="screenshot.png"/>
          <p:cNvPicPr>
            <a:picLocks noGrp="1" noChangeAspect="1"/>
          </p:cNvPicPr>
          <p:nvPr>
            <p:ph sz="half" idx="2"/>
          </p:nvPr>
        </p:nvPicPr>
        <p:blipFill>
          <a:blip r:embed="rId2">
            <a:extLst>
              <a:ext uri="{28A0092B-C50C-407E-A947-70E740481C1C}">
                <a14:useLocalDpi xmlns:a14="http://schemas.microsoft.com/office/drawing/2010/main" val="0"/>
              </a:ext>
            </a:extLst>
          </a:blip>
          <a:srcRect l="1340" r="1340"/>
          <a:stretch>
            <a:fillRect/>
          </a:stretch>
        </p:blipFill>
        <p:spPr/>
      </p:pic>
    </p:spTree>
    <p:extLst>
      <p:ext uri="{BB962C8B-B14F-4D97-AF65-F5344CB8AC3E}">
        <p14:creationId xmlns:p14="http://schemas.microsoft.com/office/powerpoint/2010/main" val="3976713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knitr</a:t>
            </a:r>
            <a:endParaRPr lang="en-US" dirty="0"/>
          </a:p>
        </p:txBody>
      </p:sp>
      <p:sp>
        <p:nvSpPr>
          <p:cNvPr id="4" name="Content Placeholder 3"/>
          <p:cNvSpPr>
            <a:spLocks noGrp="1"/>
          </p:cNvSpPr>
          <p:nvPr>
            <p:ph sz="half" idx="1"/>
          </p:nvPr>
        </p:nvSpPr>
        <p:spPr/>
        <p:txBody>
          <a:bodyPr/>
          <a:lstStyle/>
          <a:p>
            <a:r>
              <a:rPr lang="en-US" dirty="0" err="1" smtClean="0"/>
              <a:t>Opensource</a:t>
            </a:r>
            <a:r>
              <a:rPr lang="en-US" dirty="0" smtClean="0"/>
              <a:t> package for combining R code and results</a:t>
            </a:r>
          </a:p>
          <a:p>
            <a:r>
              <a:rPr lang="en-US" dirty="0" smtClean="0"/>
              <a:t>Uses simple text markdown</a:t>
            </a:r>
          </a:p>
          <a:p>
            <a:r>
              <a:rPr lang="en-US" dirty="0" smtClean="0"/>
              <a:t>Can produce results in HTML format or PDF</a:t>
            </a:r>
            <a:endParaRPr lang="en-US" dirty="0"/>
          </a:p>
        </p:txBody>
      </p:sp>
      <p:pic>
        <p:nvPicPr>
          <p:cNvPr id="8" name="Content Placeholder 7"/>
          <p:cNvPicPr>
            <a:picLocks noGrp="1" noChangeAspect="1"/>
          </p:cNvPicPr>
          <p:nvPr>
            <p:ph sz="half" idx="2"/>
          </p:nvPr>
        </p:nvPicPr>
        <p:blipFill>
          <a:blip r:embed="rId2"/>
          <a:srcRect t="-37800" b="-37800"/>
          <a:stretch>
            <a:fillRect/>
          </a:stretch>
        </p:blipFill>
        <p:spPr>
          <a:xfrm>
            <a:off x="4330700" y="1600200"/>
            <a:ext cx="4610100" cy="4525963"/>
          </a:xfrm>
        </p:spPr>
      </p:pic>
    </p:spTree>
    <p:extLst>
      <p:ext uri="{BB962C8B-B14F-4D97-AF65-F5344CB8AC3E}">
        <p14:creationId xmlns:p14="http://schemas.microsoft.com/office/powerpoint/2010/main" val="3466448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RStudio</a:t>
            </a:r>
            <a:endParaRPr lang="en-US" dirty="0"/>
          </a:p>
        </p:txBody>
      </p:sp>
      <p:pic>
        <p:nvPicPr>
          <p:cNvPr id="4" name="Content Placeholder 3" descr="Screen Shot 2013-12-05 at 1.23.22 PM.png"/>
          <p:cNvPicPr>
            <a:picLocks noGrp="1" noChangeAspect="1"/>
          </p:cNvPicPr>
          <p:nvPr>
            <p:ph idx="1"/>
          </p:nvPr>
        </p:nvPicPr>
        <p:blipFill>
          <a:blip r:embed="rId2">
            <a:extLst>
              <a:ext uri="{28A0092B-C50C-407E-A947-70E740481C1C}">
                <a14:useLocalDpi xmlns:a14="http://schemas.microsoft.com/office/drawing/2010/main" val="0"/>
              </a:ext>
            </a:extLst>
          </a:blip>
          <a:srcRect l="-1742" r="-1742"/>
          <a:stretch>
            <a:fillRect/>
          </a:stretch>
        </p:blipFill>
        <p:spPr/>
      </p:pic>
    </p:spTree>
    <p:extLst>
      <p:ext uri="{BB962C8B-B14F-4D97-AF65-F5344CB8AC3E}">
        <p14:creationId xmlns:p14="http://schemas.microsoft.com/office/powerpoint/2010/main" val="3081157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GNU Make </a:t>
            </a:r>
            <a:endParaRPr lang="en-US" dirty="0"/>
          </a:p>
        </p:txBody>
      </p:sp>
      <p:sp>
        <p:nvSpPr>
          <p:cNvPr id="3" name="Content Placeholder 2"/>
          <p:cNvSpPr>
            <a:spLocks noGrp="1"/>
          </p:cNvSpPr>
          <p:nvPr>
            <p:ph idx="1"/>
          </p:nvPr>
        </p:nvSpPr>
        <p:spPr/>
        <p:txBody>
          <a:bodyPr/>
          <a:lstStyle/>
          <a:p>
            <a:r>
              <a:rPr lang="en-US" dirty="0" smtClean="0"/>
              <a:t>Classic tool (developed in the 1970s) </a:t>
            </a:r>
          </a:p>
          <a:p>
            <a:r>
              <a:rPr lang="en-US" dirty="0" smtClean="0"/>
              <a:t>For recording and controlling simple or complex software </a:t>
            </a:r>
            <a:r>
              <a:rPr lang="en-US" dirty="0" smtClean="0"/>
              <a:t>pipelines</a:t>
            </a:r>
          </a:p>
          <a:p>
            <a:r>
              <a:rPr lang="en-US" dirty="0" smtClean="0"/>
              <a:t>Quite easy for simple projects but can become gnarly quite quickly</a:t>
            </a: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t>
            </a:r>
            <a:endParaRPr lang="en-US" dirty="0"/>
          </a:p>
        </p:txBody>
      </p:sp>
      <p:sp>
        <p:nvSpPr>
          <p:cNvPr id="3" name="Content Placeholder 2"/>
          <p:cNvSpPr>
            <a:spLocks noGrp="1"/>
          </p:cNvSpPr>
          <p:nvPr>
            <p:ph idx="1"/>
          </p:nvPr>
        </p:nvSpPr>
        <p:spPr/>
        <p:txBody>
          <a:bodyPr/>
          <a:lstStyle/>
          <a:p>
            <a:pPr marL="0" indent="0">
              <a:buNone/>
            </a:pPr>
            <a:r>
              <a:rPr lang="en-US" dirty="0" smtClean="0"/>
              <a:t>Further reading</a:t>
            </a:r>
          </a:p>
          <a:p>
            <a:r>
              <a:rPr lang="en-US" dirty="0"/>
              <a:t>Intro blog </a:t>
            </a:r>
            <a:r>
              <a:rPr lang="en-US" dirty="0" smtClean="0"/>
              <a:t>piece:</a:t>
            </a:r>
          </a:p>
          <a:p>
            <a:pPr lvl="1"/>
            <a:r>
              <a:rPr lang="en-US" dirty="0" smtClean="0"/>
              <a:t>http</a:t>
            </a:r>
            <a:r>
              <a:rPr lang="en-US" dirty="0"/>
              <a:t>://</a:t>
            </a:r>
            <a:r>
              <a:rPr lang="en-US" dirty="0" err="1"/>
              <a:t>kbroman.org</a:t>
            </a:r>
            <a:r>
              <a:rPr lang="en-US" dirty="0"/>
              <a:t>/</a:t>
            </a:r>
            <a:r>
              <a:rPr lang="en-US" dirty="0" err="1"/>
              <a:t>minimal_make</a:t>
            </a:r>
            <a:r>
              <a:rPr lang="en-US" dirty="0"/>
              <a:t>/</a:t>
            </a:r>
          </a:p>
          <a:p>
            <a:r>
              <a:rPr lang="en-US" dirty="0" smtClean="0"/>
              <a:t>Software Carpentry free course:</a:t>
            </a:r>
          </a:p>
          <a:p>
            <a:pPr lvl="1"/>
            <a:r>
              <a:rPr lang="en-US" dirty="0"/>
              <a:t>https://v4.software-carpentry.org/make/</a:t>
            </a:r>
            <a:r>
              <a:rPr lang="en-US" dirty="0" err="1"/>
              <a:t>index.html</a:t>
            </a:r>
            <a:endParaRPr lang="en-US" dirty="0"/>
          </a:p>
        </p:txBody>
      </p:sp>
    </p:spTree>
    <p:extLst>
      <p:ext uri="{BB962C8B-B14F-4D97-AF65-F5344CB8AC3E}">
        <p14:creationId xmlns:p14="http://schemas.microsoft.com/office/powerpoint/2010/main" val="3407345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Project set up</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u="sng" dirty="0" smtClean="0"/>
              <a:t>Large data files </a:t>
            </a:r>
            <a:r>
              <a:rPr lang="en-US" dirty="0" smtClean="0"/>
              <a:t>stored at NCBI, </a:t>
            </a:r>
            <a:r>
              <a:rPr lang="en-US" dirty="0" err="1" smtClean="0"/>
              <a:t>figshare</a:t>
            </a:r>
            <a:endParaRPr lang="en-US" dirty="0" smtClean="0"/>
          </a:p>
          <a:p>
            <a:pPr marL="514350" indent="-514350">
              <a:buFont typeface="+mj-lt"/>
              <a:buAutoNum type="arabicPeriod"/>
            </a:pPr>
            <a:r>
              <a:rPr lang="en-US" u="sng" dirty="0" smtClean="0"/>
              <a:t>Public </a:t>
            </a:r>
            <a:r>
              <a:rPr lang="en-US" u="sng" dirty="0" err="1" smtClean="0"/>
              <a:t>github</a:t>
            </a:r>
            <a:r>
              <a:rPr lang="en-US" u="sng" dirty="0" smtClean="0"/>
              <a:t> repo </a:t>
            </a:r>
            <a:r>
              <a:rPr lang="en-US" dirty="0" smtClean="0"/>
              <a:t>with all smaller intermediate files and R scripts</a:t>
            </a:r>
          </a:p>
          <a:p>
            <a:pPr marL="514350" indent="-514350">
              <a:buFont typeface="+mj-lt"/>
              <a:buAutoNum type="arabicPeriod"/>
            </a:pPr>
            <a:r>
              <a:rPr lang="en-US" u="sng" dirty="0" err="1" smtClean="0"/>
              <a:t>Makefile</a:t>
            </a:r>
            <a:r>
              <a:rPr lang="en-US" dirty="0" smtClean="0"/>
              <a:t> describing how scripts were run and data generated</a:t>
            </a:r>
          </a:p>
          <a:p>
            <a:pPr marL="514350" indent="-514350">
              <a:buFont typeface="+mj-lt"/>
              <a:buAutoNum type="arabicPeriod"/>
            </a:pPr>
            <a:r>
              <a:rPr lang="en-US" u="sng" dirty="0" smtClean="0"/>
              <a:t>Markdown and HTML reports </a:t>
            </a:r>
            <a:r>
              <a:rPr lang="en-US" dirty="0" smtClean="0"/>
              <a:t>generated by </a:t>
            </a:r>
            <a:r>
              <a:rPr lang="en-US" dirty="0" err="1" smtClean="0"/>
              <a:t>Rstudio</a:t>
            </a:r>
            <a:r>
              <a:rPr lang="en-US" dirty="0" smtClean="0"/>
              <a:t> </a:t>
            </a:r>
            <a:r>
              <a:rPr lang="en-US" i="1" dirty="0" err="1" smtClean="0"/>
              <a:t>knitr</a:t>
            </a:r>
            <a:r>
              <a:rPr lang="en-US" dirty="0" smtClean="0"/>
              <a:t> scripts</a:t>
            </a:r>
          </a:p>
          <a:p>
            <a:pPr marL="514350" indent="-514350">
              <a:buFont typeface="+mj-lt"/>
              <a:buAutoNum type="arabicPeriod"/>
            </a:pPr>
            <a:endParaRPr lang="en-US" dirty="0"/>
          </a:p>
        </p:txBody>
      </p:sp>
    </p:spTree>
    <p:extLst>
      <p:ext uri="{BB962C8B-B14F-4D97-AF65-F5344CB8AC3E}">
        <p14:creationId xmlns:p14="http://schemas.microsoft.com/office/powerpoint/2010/main" val="63166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Themes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Focus on “</a:t>
            </a:r>
            <a:r>
              <a:rPr lang="en-US" dirty="0" err="1" smtClean="0"/>
              <a:t>tranferable</a:t>
            </a:r>
            <a:r>
              <a:rPr lang="en-US" dirty="0" smtClean="0"/>
              <a:t>” skills</a:t>
            </a:r>
          </a:p>
          <a:p>
            <a:pPr marL="514350" indent="-514350">
              <a:buFont typeface="+mj-lt"/>
              <a:buAutoNum type="arabicPeriod"/>
            </a:pPr>
            <a:r>
              <a:rPr lang="en-US" dirty="0" smtClean="0">
                <a:solidFill>
                  <a:srgbClr val="FF0000"/>
                </a:solidFill>
              </a:rPr>
              <a:t>Bacteria/ </a:t>
            </a:r>
            <a:r>
              <a:rPr lang="en-US" dirty="0" err="1" smtClean="0">
                <a:solidFill>
                  <a:srgbClr val="FF0000"/>
                </a:solidFill>
              </a:rPr>
              <a:t>microbiome</a:t>
            </a:r>
            <a:endParaRPr lang="en-US" dirty="0" smtClean="0">
              <a:solidFill>
                <a:srgbClr val="FF0000"/>
              </a:solidFill>
            </a:endParaRPr>
          </a:p>
          <a:p>
            <a:pPr marL="514350" indent="-514350">
              <a:buFont typeface="+mj-lt"/>
              <a:buAutoNum type="arabicPeriod"/>
            </a:pPr>
            <a:endParaRPr lang="en-US" dirty="0"/>
          </a:p>
        </p:txBody>
      </p:sp>
    </p:spTree>
    <p:extLst>
      <p:ext uri="{BB962C8B-B14F-4D97-AF65-F5344CB8AC3E}">
        <p14:creationId xmlns:p14="http://schemas.microsoft.com/office/powerpoint/2010/main" val="3342553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tools I wont be covering later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4443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iPython</a:t>
            </a:r>
            <a:endParaRPr lang="en-US" dirty="0"/>
          </a:p>
        </p:txBody>
      </p:sp>
      <p:sp>
        <p:nvSpPr>
          <p:cNvPr id="4" name="Content Placeholder 3"/>
          <p:cNvSpPr>
            <a:spLocks noGrp="1"/>
          </p:cNvSpPr>
          <p:nvPr>
            <p:ph sz="half" idx="1"/>
          </p:nvPr>
        </p:nvSpPr>
        <p:spPr/>
        <p:txBody>
          <a:bodyPr>
            <a:normAutofit fontScale="92500" lnSpcReduction="10000"/>
          </a:bodyPr>
          <a:lstStyle/>
          <a:p>
            <a:r>
              <a:rPr lang="en-US" dirty="0"/>
              <a:t>The </a:t>
            </a:r>
            <a:r>
              <a:rPr lang="en-US" dirty="0" err="1"/>
              <a:t>IPython</a:t>
            </a:r>
            <a:r>
              <a:rPr lang="en-US" dirty="0"/>
              <a:t> Notebook is a web-based interactive computational environment where you can combine code execution, text, mathematics, plots and rich media into a single </a:t>
            </a:r>
            <a:r>
              <a:rPr lang="en-US" dirty="0" smtClean="0"/>
              <a:t>document</a:t>
            </a:r>
          </a:p>
          <a:p>
            <a:r>
              <a:rPr lang="en-US" dirty="0" smtClean="0"/>
              <a:t>Notebooks can be shared over the web</a:t>
            </a:r>
            <a:endParaRPr lang="en-US" dirty="0"/>
          </a:p>
        </p:txBody>
      </p:sp>
      <p:pic>
        <p:nvPicPr>
          <p:cNvPr id="6" name="Content Placeholder 5"/>
          <p:cNvPicPr>
            <a:picLocks noGrp="1" noChangeAspect="1"/>
          </p:cNvPicPr>
          <p:nvPr>
            <p:ph sz="half" idx="2"/>
          </p:nvPr>
        </p:nvPicPr>
        <p:blipFill>
          <a:blip r:embed="rId2"/>
          <a:srcRect t="-10255" b="-10255"/>
          <a:stretch>
            <a:fillRect/>
          </a:stretch>
        </p:blipFill>
        <p:spPr/>
      </p:pic>
      <p:sp>
        <p:nvSpPr>
          <p:cNvPr id="3" name="TextBox 2"/>
          <p:cNvSpPr txBox="1"/>
          <p:nvPr/>
        </p:nvSpPr>
        <p:spPr>
          <a:xfrm>
            <a:off x="541502" y="6126163"/>
            <a:ext cx="7574234" cy="369332"/>
          </a:xfrm>
          <a:prstGeom prst="rect">
            <a:avLst/>
          </a:prstGeom>
          <a:noFill/>
        </p:spPr>
        <p:txBody>
          <a:bodyPr wrap="none" rtlCol="0">
            <a:spAutoFit/>
          </a:bodyPr>
          <a:lstStyle/>
          <a:p>
            <a:r>
              <a:rPr lang="en-US" dirty="0"/>
              <a:t>Example:  http://</a:t>
            </a:r>
            <a:r>
              <a:rPr lang="en-US" dirty="0" err="1"/>
              <a:t>nbviewer.ipython.org</a:t>
            </a:r>
            <a:r>
              <a:rPr lang="en-US" dirty="0"/>
              <a:t>/gist/</a:t>
            </a:r>
            <a:r>
              <a:rPr lang="en-US" dirty="0" err="1"/>
              <a:t>pschloss</a:t>
            </a:r>
            <a:r>
              <a:rPr lang="en-US" dirty="0"/>
              <a:t>/9815766/</a:t>
            </a:r>
            <a:r>
              <a:rPr lang="en-US" dirty="0" err="1"/>
              <a:t>notebook.ipynb</a:t>
            </a:r>
            <a:endParaRPr lang="en-US" dirty="0"/>
          </a:p>
        </p:txBody>
      </p:sp>
    </p:spTree>
    <p:extLst>
      <p:ext uri="{BB962C8B-B14F-4D97-AF65-F5344CB8AC3E}">
        <p14:creationId xmlns:p14="http://schemas.microsoft.com/office/powerpoint/2010/main" val="18295043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Virtual machines/ data buckets</a:t>
            </a:r>
            <a:endParaRPr lang="en-US" dirty="0"/>
          </a:p>
        </p:txBody>
      </p:sp>
      <p:sp>
        <p:nvSpPr>
          <p:cNvPr id="6" name="Content Placeholder 5"/>
          <p:cNvSpPr>
            <a:spLocks noGrp="1"/>
          </p:cNvSpPr>
          <p:nvPr>
            <p:ph idx="1"/>
          </p:nvPr>
        </p:nvSpPr>
        <p:spPr/>
        <p:txBody>
          <a:bodyPr/>
          <a:lstStyle/>
          <a:p>
            <a:r>
              <a:rPr lang="en-US" dirty="0" smtClean="0"/>
              <a:t>Take an image (snapshot) of the environment used to create the data</a:t>
            </a:r>
          </a:p>
          <a:p>
            <a:r>
              <a:rPr lang="en-US" dirty="0" smtClean="0"/>
              <a:t>Saves software, input, output and intermediate files</a:t>
            </a:r>
          </a:p>
          <a:p>
            <a:r>
              <a:rPr lang="en-US" dirty="0" smtClean="0"/>
              <a:t>Often available on the Cloud.  E.g. 1000 </a:t>
            </a:r>
            <a:r>
              <a:rPr lang="en-US" dirty="0"/>
              <a:t>genomes  </a:t>
            </a:r>
            <a:r>
              <a:rPr lang="en-US" dirty="0" smtClean="0"/>
              <a:t>project:</a:t>
            </a:r>
          </a:p>
          <a:p>
            <a:pPr marL="0" indent="0">
              <a:buNone/>
            </a:pPr>
            <a:r>
              <a:rPr lang="en-US" dirty="0"/>
              <a:t>	</a:t>
            </a:r>
            <a:r>
              <a:rPr lang="en-US" dirty="0" smtClean="0"/>
              <a:t>http</a:t>
            </a:r>
            <a:r>
              <a:rPr lang="en-US" dirty="0"/>
              <a:t>://</a:t>
            </a:r>
            <a:r>
              <a:rPr lang="en-US" dirty="0" err="1"/>
              <a:t>aws.amazon.com</a:t>
            </a:r>
            <a:r>
              <a:rPr lang="en-US" dirty="0"/>
              <a:t>/1000genomes/</a:t>
            </a:r>
          </a:p>
        </p:txBody>
      </p:sp>
    </p:spTree>
    <p:extLst>
      <p:ext uri="{BB962C8B-B14F-4D97-AF65-F5344CB8AC3E}">
        <p14:creationId xmlns:p14="http://schemas.microsoft.com/office/powerpoint/2010/main" val="127479337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alaxy</a:t>
            </a:r>
            <a:endParaRPr lang="en-US" dirty="0"/>
          </a:p>
        </p:txBody>
      </p:sp>
      <p:sp>
        <p:nvSpPr>
          <p:cNvPr id="5" name="Content Placeholder 4"/>
          <p:cNvSpPr>
            <a:spLocks noGrp="1"/>
          </p:cNvSpPr>
          <p:nvPr>
            <p:ph sz="half" idx="2"/>
          </p:nvPr>
        </p:nvSpPr>
        <p:spPr>
          <a:xfrm>
            <a:off x="457199" y="1600200"/>
            <a:ext cx="8020291" cy="4525963"/>
          </a:xfrm>
        </p:spPr>
        <p:txBody>
          <a:bodyPr/>
          <a:lstStyle/>
          <a:p>
            <a:r>
              <a:rPr lang="en-US" dirty="0" smtClean="0"/>
              <a:t>Web browser. Galaxy </a:t>
            </a:r>
            <a:r>
              <a:rPr lang="en-US" dirty="0" smtClean="0"/>
              <a:t>histories record all information about input files, software version </a:t>
            </a:r>
            <a:r>
              <a:rPr lang="en-US" dirty="0" err="1" smtClean="0"/>
              <a:t>etc</a:t>
            </a:r>
            <a:endParaRPr lang="en-US" dirty="0"/>
          </a:p>
        </p:txBody>
      </p:sp>
    </p:spTree>
    <p:extLst>
      <p:ext uri="{BB962C8B-B14F-4D97-AF65-F5344CB8AC3E}">
        <p14:creationId xmlns:p14="http://schemas.microsoft.com/office/powerpoint/2010/main" val="219841202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pic>
        <p:nvPicPr>
          <p:cNvPr id="8" name="Content Placeholder 5" descr="Screenshot 2015-02-15 17.21.17.png"/>
          <p:cNvPicPr>
            <a:picLocks noChangeAspect="1"/>
          </p:cNvPicPr>
          <p:nvPr/>
        </p:nvPicPr>
        <p:blipFill>
          <a:blip r:embed="rId2">
            <a:extLst>
              <a:ext uri="{28A0092B-C50C-407E-A947-70E740481C1C}">
                <a14:useLocalDpi xmlns:a14="http://schemas.microsoft.com/office/drawing/2010/main" val="0"/>
              </a:ext>
            </a:extLst>
          </a:blip>
          <a:srcRect t="-23271" b="-23271"/>
          <a:stretch>
            <a:fillRect/>
          </a:stretch>
        </p:blipFill>
        <p:spPr>
          <a:xfrm>
            <a:off x="667456" y="-1032398"/>
            <a:ext cx="7717523" cy="8648845"/>
          </a:xfrm>
          <a:prstGeom prst="rect">
            <a:avLst/>
          </a:prstGeom>
        </p:spPr>
      </p:pic>
    </p:spTree>
    <p:extLst>
      <p:ext uri="{BB962C8B-B14F-4D97-AF65-F5344CB8AC3E}">
        <p14:creationId xmlns:p14="http://schemas.microsoft.com/office/powerpoint/2010/main" val="21170856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Reproducible Research Summary</a:t>
            </a:r>
            <a:endParaRPr lang="en-US" dirty="0"/>
          </a:p>
        </p:txBody>
      </p:sp>
      <p:sp>
        <p:nvSpPr>
          <p:cNvPr id="3" name="Content Placeholder 2"/>
          <p:cNvSpPr>
            <a:spLocks noGrp="1"/>
          </p:cNvSpPr>
          <p:nvPr>
            <p:ph idx="1"/>
          </p:nvPr>
        </p:nvSpPr>
        <p:spPr/>
        <p:txBody>
          <a:bodyPr/>
          <a:lstStyle/>
          <a:p>
            <a:r>
              <a:rPr lang="en-US" dirty="0" smtClean="0"/>
              <a:t>Become familiar with Reproducible </a:t>
            </a:r>
            <a:r>
              <a:rPr lang="en-US" dirty="0"/>
              <a:t>R</a:t>
            </a:r>
            <a:r>
              <a:rPr lang="en-US" dirty="0" smtClean="0"/>
              <a:t>esearch guidelines</a:t>
            </a:r>
          </a:p>
          <a:p>
            <a:r>
              <a:rPr lang="en-US" dirty="0" smtClean="0"/>
              <a:t>For existing projects, try to adapt workflows as well as possible.</a:t>
            </a:r>
          </a:p>
          <a:p>
            <a:r>
              <a:rPr lang="en-US" dirty="0" smtClean="0"/>
              <a:t>For future projects, design workflows at the outset to be compatible</a:t>
            </a:r>
          </a:p>
          <a:p>
            <a:r>
              <a:rPr lang="en-US" dirty="0" smtClean="0"/>
              <a:t>Always, take good notes (backup plan)</a:t>
            </a:r>
            <a:endParaRPr lang="en-US" dirty="0"/>
          </a:p>
        </p:txBody>
      </p:sp>
    </p:spTree>
    <p:extLst>
      <p:ext uri="{BB962C8B-B14F-4D97-AF65-F5344CB8AC3E}">
        <p14:creationId xmlns:p14="http://schemas.microsoft.com/office/powerpoint/2010/main" val="130789913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Markdown</a:t>
            </a:r>
            <a:endParaRPr lang="en-US" dirty="0"/>
          </a:p>
        </p:txBody>
      </p:sp>
      <p:sp>
        <p:nvSpPr>
          <p:cNvPr id="3" name="Content Placeholder 2"/>
          <p:cNvSpPr>
            <a:spLocks noGrp="1"/>
          </p:cNvSpPr>
          <p:nvPr>
            <p:ph idx="1"/>
          </p:nvPr>
        </p:nvSpPr>
        <p:spPr/>
        <p:txBody>
          <a:bodyPr>
            <a:normAutofit/>
          </a:bodyPr>
          <a:lstStyle/>
          <a:p>
            <a:r>
              <a:rPr lang="en-US" dirty="0" smtClean="0"/>
              <a:t>Markdown is a simple text language standard that can be processed (rendered) by third party software </a:t>
            </a:r>
          </a:p>
          <a:p>
            <a:r>
              <a:rPr lang="en-US" dirty="0" smtClean="0"/>
              <a:t>Think HTML, </a:t>
            </a:r>
            <a:r>
              <a:rPr lang="en-US" dirty="0" err="1" smtClean="0"/>
              <a:t>LaTeX</a:t>
            </a:r>
            <a:r>
              <a:rPr lang="en-US" dirty="0" smtClean="0"/>
              <a:t>, </a:t>
            </a:r>
            <a:r>
              <a:rPr lang="en-US" dirty="0" err="1" smtClean="0"/>
              <a:t>MediaWika</a:t>
            </a:r>
            <a:r>
              <a:rPr lang="en-US" dirty="0" smtClean="0"/>
              <a:t>  but much simpler</a:t>
            </a:r>
          </a:p>
          <a:p>
            <a:r>
              <a:rPr lang="en-US" dirty="0" smtClean="0"/>
              <a:t>Fast becoming a web standard</a:t>
            </a:r>
          </a:p>
          <a:p>
            <a:r>
              <a:rPr lang="en-US" dirty="0" smtClean="0"/>
              <a:t>Used in </a:t>
            </a:r>
            <a:r>
              <a:rPr lang="en-US" dirty="0" err="1" smtClean="0"/>
              <a:t>Github</a:t>
            </a:r>
            <a:r>
              <a:rPr lang="en-US" dirty="0" smtClean="0"/>
              <a:t>, </a:t>
            </a:r>
            <a:r>
              <a:rPr lang="en-US" dirty="0" err="1" smtClean="0"/>
              <a:t>Rstudio</a:t>
            </a:r>
            <a:r>
              <a:rPr lang="en-US" dirty="0" smtClean="0"/>
              <a:t> and many other places</a:t>
            </a:r>
          </a:p>
          <a:p>
            <a:endParaRPr lang="en-US" dirty="0"/>
          </a:p>
        </p:txBody>
      </p:sp>
    </p:spTree>
    <p:extLst>
      <p:ext uri="{BB962C8B-B14F-4D97-AF65-F5344CB8AC3E}">
        <p14:creationId xmlns:p14="http://schemas.microsoft.com/office/powerpoint/2010/main" val="2987456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Go to </a:t>
            </a:r>
            <a:r>
              <a:rPr lang="en-US" dirty="0">
                <a:hlinkClick r:id="rId2"/>
              </a:rPr>
              <a:t>http://markdowntutorial.com</a:t>
            </a:r>
            <a:r>
              <a:rPr lang="en-US" dirty="0"/>
              <a:t> and spend 5 min learning the easy syntax</a:t>
            </a:r>
          </a:p>
          <a:p>
            <a:endParaRPr lang="en-US" dirty="0"/>
          </a:p>
        </p:txBody>
      </p:sp>
    </p:spTree>
    <p:extLst>
      <p:ext uri="{BB962C8B-B14F-4D97-AF65-F5344CB8AC3E}">
        <p14:creationId xmlns:p14="http://schemas.microsoft.com/office/powerpoint/2010/main" val="1778154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Bacteria and </a:t>
            </a:r>
            <a:r>
              <a:rPr lang="en-US" dirty="0" err="1" smtClean="0"/>
              <a:t>microbiome</a:t>
            </a:r>
            <a:r>
              <a:rPr lang="en-US" dirty="0" smtClean="0"/>
              <a:t> focus</a:t>
            </a:r>
            <a:endParaRPr lang="en-US" dirty="0"/>
          </a:p>
        </p:txBody>
      </p:sp>
      <p:sp>
        <p:nvSpPr>
          <p:cNvPr id="3" name="Content Placeholder 2"/>
          <p:cNvSpPr>
            <a:spLocks noGrp="1"/>
          </p:cNvSpPr>
          <p:nvPr>
            <p:ph idx="1"/>
          </p:nvPr>
        </p:nvSpPr>
        <p:spPr/>
        <p:txBody>
          <a:bodyPr/>
          <a:lstStyle/>
          <a:p>
            <a:r>
              <a:rPr lang="en-US" dirty="0" smtClean="0"/>
              <a:t>Its what I do</a:t>
            </a:r>
          </a:p>
          <a:p>
            <a:r>
              <a:rPr lang="en-US" dirty="0" smtClean="0"/>
              <a:t>Smaller datasets useful for in-class examples</a:t>
            </a:r>
          </a:p>
          <a:p>
            <a:r>
              <a:rPr lang="en-US" dirty="0" smtClean="0"/>
              <a:t>Microbiome becoming an important part in understanding human diseases</a:t>
            </a:r>
          </a:p>
          <a:p>
            <a:endParaRPr lang="en-US" dirty="0"/>
          </a:p>
        </p:txBody>
      </p:sp>
    </p:spTree>
    <p:extLst>
      <p:ext uri="{BB962C8B-B14F-4D97-AF65-F5344CB8AC3E}">
        <p14:creationId xmlns:p14="http://schemas.microsoft.com/office/powerpoint/2010/main" val="3894869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Themes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Focus on “</a:t>
            </a:r>
            <a:r>
              <a:rPr lang="en-US" dirty="0" err="1" smtClean="0"/>
              <a:t>tranferable</a:t>
            </a:r>
            <a:r>
              <a:rPr lang="en-US" dirty="0" smtClean="0"/>
              <a:t>” skills</a:t>
            </a:r>
          </a:p>
          <a:p>
            <a:pPr marL="514350" indent="-514350">
              <a:buFont typeface="+mj-lt"/>
              <a:buAutoNum type="arabicPeriod"/>
            </a:pPr>
            <a:r>
              <a:rPr lang="en-US" dirty="0" smtClean="0"/>
              <a:t>Bacteria/ </a:t>
            </a:r>
            <a:r>
              <a:rPr lang="en-US" dirty="0" err="1" smtClean="0"/>
              <a:t>microbiome</a:t>
            </a:r>
            <a:endParaRPr lang="en-US" dirty="0" smtClean="0"/>
          </a:p>
          <a:p>
            <a:pPr marL="514350" indent="-514350">
              <a:buFont typeface="+mj-lt"/>
              <a:buAutoNum type="arabicPeriod"/>
            </a:pPr>
            <a:r>
              <a:rPr lang="en-US" dirty="0" smtClean="0">
                <a:solidFill>
                  <a:srgbClr val="FF0000"/>
                </a:solidFill>
              </a:rPr>
              <a:t>R/ UNIX</a:t>
            </a:r>
          </a:p>
          <a:p>
            <a:pPr marL="514350" indent="-514350">
              <a:buFont typeface="+mj-lt"/>
              <a:buAutoNum type="arabicPeriod"/>
            </a:pPr>
            <a:endParaRPr lang="en-US" dirty="0"/>
          </a:p>
        </p:txBody>
      </p:sp>
    </p:spTree>
    <p:extLst>
      <p:ext uri="{BB962C8B-B14F-4D97-AF65-F5344CB8AC3E}">
        <p14:creationId xmlns:p14="http://schemas.microsoft.com/office/powerpoint/2010/main" val="174164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UNIX</a:t>
            </a:r>
            <a:endParaRPr lang="en-US" dirty="0"/>
          </a:p>
        </p:txBody>
      </p:sp>
      <p:sp>
        <p:nvSpPr>
          <p:cNvPr id="3" name="Content Placeholder 2"/>
          <p:cNvSpPr>
            <a:spLocks noGrp="1"/>
          </p:cNvSpPr>
          <p:nvPr>
            <p:ph idx="1"/>
          </p:nvPr>
        </p:nvSpPr>
        <p:spPr/>
        <p:txBody>
          <a:bodyPr/>
          <a:lstStyle/>
          <a:p>
            <a:pPr marL="0" indent="0">
              <a:buNone/>
            </a:pPr>
            <a:r>
              <a:rPr lang="en-US" dirty="0" smtClean="0"/>
              <a:t>Free, powerful tools</a:t>
            </a:r>
          </a:p>
          <a:p>
            <a:pPr marL="0" indent="0">
              <a:buNone/>
            </a:pPr>
            <a:endParaRPr lang="en-US" dirty="0" smtClean="0"/>
          </a:p>
          <a:p>
            <a:pPr marL="0" indent="0">
              <a:buNone/>
            </a:pPr>
            <a:r>
              <a:rPr lang="en-US" dirty="0" smtClean="0"/>
              <a:t>Techniques you learn in one language can be applied to another</a:t>
            </a:r>
          </a:p>
          <a:p>
            <a:pPr marL="0" indent="0">
              <a:buNone/>
            </a:pPr>
            <a:endParaRPr lang="en-US" dirty="0" smtClean="0"/>
          </a:p>
        </p:txBody>
      </p:sp>
    </p:spTree>
    <p:extLst>
      <p:ext uri="{BB962C8B-B14F-4D97-AF65-F5344CB8AC3E}">
        <p14:creationId xmlns:p14="http://schemas.microsoft.com/office/powerpoint/2010/main" val="97264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tools to </a:t>
            </a:r>
            <a:r>
              <a:rPr lang="en-US" dirty="0" smtClean="0"/>
              <a:t>use for what?</a:t>
            </a:r>
            <a:endParaRPr lang="en-US" dirty="0"/>
          </a:p>
        </p:txBody>
      </p:sp>
      <p:sp>
        <p:nvSpPr>
          <p:cNvPr id="5" name="Content Placeholder 4"/>
          <p:cNvSpPr>
            <a:spLocks noGrp="1"/>
          </p:cNvSpPr>
          <p:nvPr>
            <p:ph idx="1"/>
          </p:nvPr>
        </p:nvSpPr>
        <p:spPr/>
        <p:txBody>
          <a:bodyPr/>
          <a:lstStyle/>
          <a:p>
            <a:r>
              <a:rPr lang="en-US" dirty="0" smtClean="0"/>
              <a:t>R?</a:t>
            </a:r>
          </a:p>
          <a:p>
            <a:r>
              <a:rPr lang="en-US" dirty="0" smtClean="0"/>
              <a:t>Python?</a:t>
            </a:r>
          </a:p>
          <a:p>
            <a:r>
              <a:rPr lang="en-US" dirty="0" smtClean="0"/>
              <a:t>UNIX command line/ shell?</a:t>
            </a:r>
          </a:p>
          <a:p>
            <a:r>
              <a:rPr lang="en-US" dirty="0" smtClean="0"/>
              <a:t>Galaxy?</a:t>
            </a:r>
            <a:endParaRPr lang="en-US" dirty="0"/>
          </a:p>
        </p:txBody>
      </p:sp>
    </p:spTree>
    <p:extLst>
      <p:ext uri="{BB962C8B-B14F-4D97-AF65-F5344CB8AC3E}">
        <p14:creationId xmlns:p14="http://schemas.microsoft.com/office/powerpoint/2010/main" val="428000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endParaRPr lang="en-US" dirty="0"/>
          </a:p>
        </p:txBody>
      </p:sp>
      <p:sp>
        <p:nvSpPr>
          <p:cNvPr id="3" name="Content Placeholder 2"/>
          <p:cNvSpPr>
            <a:spLocks noGrp="1"/>
          </p:cNvSpPr>
          <p:nvPr>
            <p:ph idx="1"/>
          </p:nvPr>
        </p:nvSpPr>
        <p:spPr/>
        <p:txBody>
          <a:bodyPr/>
          <a:lstStyle/>
          <a:p>
            <a:r>
              <a:rPr lang="en-US" dirty="0" smtClean="0"/>
              <a:t>Pro:</a:t>
            </a:r>
          </a:p>
          <a:p>
            <a:pPr lvl="1"/>
            <a:r>
              <a:rPr lang="en-US" dirty="0" smtClean="0"/>
              <a:t>Great packages for statistics, plotting, </a:t>
            </a:r>
            <a:r>
              <a:rPr lang="en-US" dirty="0" err="1" smtClean="0"/>
              <a:t>bioconductor</a:t>
            </a:r>
            <a:endParaRPr lang="en-US" dirty="0" smtClean="0"/>
          </a:p>
          <a:p>
            <a:pPr lvl="1"/>
            <a:r>
              <a:rPr lang="en-US" dirty="0" smtClean="0"/>
              <a:t>Built for interactive analysis with </a:t>
            </a:r>
            <a:r>
              <a:rPr lang="en-US" dirty="0" smtClean="0"/>
              <a:t>data</a:t>
            </a:r>
          </a:p>
          <a:p>
            <a:pPr lvl="1"/>
            <a:r>
              <a:rPr lang="en-US" dirty="0" smtClean="0"/>
              <a:t>Huge recent uptake in academia/ industry</a:t>
            </a:r>
            <a:endParaRPr lang="en-US" dirty="0" smtClean="0"/>
          </a:p>
          <a:p>
            <a:r>
              <a:rPr lang="en-US" dirty="0" smtClean="0"/>
              <a:t>Con:</a:t>
            </a:r>
          </a:p>
          <a:p>
            <a:pPr lvl="1"/>
            <a:r>
              <a:rPr lang="en-US" dirty="0" smtClean="0"/>
              <a:t>Not </a:t>
            </a:r>
            <a:r>
              <a:rPr lang="en-US" dirty="0" smtClean="0"/>
              <a:t>considered a </a:t>
            </a:r>
            <a:r>
              <a:rPr lang="en-US" dirty="0" smtClean="0"/>
              <a:t>serious programming language for very large </a:t>
            </a:r>
            <a:r>
              <a:rPr lang="en-US" dirty="0" smtClean="0"/>
              <a:t>projects (but this is changing)</a:t>
            </a:r>
            <a:endParaRPr lang="en-US" dirty="0"/>
          </a:p>
        </p:txBody>
      </p:sp>
    </p:spTree>
    <p:extLst>
      <p:ext uri="{BB962C8B-B14F-4D97-AF65-F5344CB8AC3E}">
        <p14:creationId xmlns:p14="http://schemas.microsoft.com/office/powerpoint/2010/main" val="2415838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2909</TotalTime>
  <Words>1480</Words>
  <Application>Microsoft Macintosh PowerPoint</Application>
  <PresentationFormat>On-screen Show (4:3)</PresentationFormat>
  <Paragraphs>170</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Introduction</vt:lpstr>
      <vt:lpstr>Three Themes</vt:lpstr>
      <vt:lpstr>Transferable skills</vt:lpstr>
      <vt:lpstr>Three Themes</vt:lpstr>
      <vt:lpstr>Bacteria and microbiome focus</vt:lpstr>
      <vt:lpstr>Three Themes</vt:lpstr>
      <vt:lpstr>R/ UNIX</vt:lpstr>
      <vt:lpstr>What tools to use for what?</vt:lpstr>
      <vt:lpstr>R</vt:lpstr>
      <vt:lpstr>Python</vt:lpstr>
      <vt:lpstr>UNIX</vt:lpstr>
      <vt:lpstr>Galaxy</vt:lpstr>
      <vt:lpstr>Reproducible Research</vt:lpstr>
      <vt:lpstr>Confusing terms</vt:lpstr>
      <vt:lpstr>Statistical reproducibility</vt:lpstr>
      <vt:lpstr>Technical reproducibility</vt:lpstr>
      <vt:lpstr>Reproducible research</vt:lpstr>
      <vt:lpstr>The Reproducible Research movement</vt:lpstr>
      <vt:lpstr>The Anil Potti Debacle</vt:lpstr>
      <vt:lpstr>Anil Potti/ Duke University</vt:lpstr>
      <vt:lpstr>Major Problems revealed</vt:lpstr>
      <vt:lpstr>Problems with Computational Data Analysis in NGS</vt:lpstr>
      <vt:lpstr>Guidelines</vt:lpstr>
      <vt:lpstr>Guidelines</vt:lpstr>
      <vt:lpstr>Guidelines</vt:lpstr>
      <vt:lpstr>Guidelines</vt:lpstr>
      <vt:lpstr>Guidelines</vt:lpstr>
      <vt:lpstr>Guidelines</vt:lpstr>
      <vt:lpstr>PowerPoint Presentation</vt:lpstr>
      <vt:lpstr>PowerPoint Presentation</vt:lpstr>
      <vt:lpstr>More reading</vt:lpstr>
      <vt:lpstr>Tools for Reproducible Research</vt:lpstr>
      <vt:lpstr>Public Data Repositories</vt:lpstr>
      <vt:lpstr>Git</vt:lpstr>
      <vt:lpstr>knitr</vt:lpstr>
      <vt:lpstr>RStudio</vt:lpstr>
      <vt:lpstr>GNU Make </vt:lpstr>
      <vt:lpstr>Make -</vt:lpstr>
      <vt:lpstr>“Classic” Project set up</vt:lpstr>
      <vt:lpstr>Other tools I wont be covering later</vt:lpstr>
      <vt:lpstr>iPython</vt:lpstr>
      <vt:lpstr>Virtual machines/ data buckets</vt:lpstr>
      <vt:lpstr>Galaxy</vt:lpstr>
      <vt:lpstr>PowerPoint Presentation</vt:lpstr>
      <vt:lpstr>Reproducible Research Summary</vt:lpstr>
      <vt:lpstr>Markdown</vt:lpstr>
      <vt:lpstr>PowerPoint Presentation</vt:lpstr>
    </vt:vector>
  </TitlesOfParts>
  <Company>Emory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Research</dc:title>
  <dc:creator>Tim Read</dc:creator>
  <cp:lastModifiedBy>Tim Read</cp:lastModifiedBy>
  <cp:revision>45</cp:revision>
  <dcterms:created xsi:type="dcterms:W3CDTF">2016-02-07T20:09:15Z</dcterms:created>
  <dcterms:modified xsi:type="dcterms:W3CDTF">2016-02-23T17:53:00Z</dcterms:modified>
</cp:coreProperties>
</file>