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97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On the right, we list the three BLASTX matches obtained for a specific read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r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 from the mammoth data set, to sequences representing Campylobacter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lari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, Helicobacter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hepaticus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, and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Wolinella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, respectively. The LCA-assignment algorithm assigns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r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 to the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taxon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 </a:t>
            </a:r>
            <a:r>
              <a:rPr lang="en-GB" dirty="0" err="1">
                <a:latin typeface="Arial" pitchFamily="-109" charset="0"/>
                <a:ea typeface="msgothic" charset="0"/>
                <a:cs typeface="msgothic" charset="0"/>
              </a:rPr>
              <a:t>Campylobacterales</a:t>
            </a:r>
            <a:r>
              <a:rPr lang="en-GB" dirty="0">
                <a:latin typeface="Arial" pitchFamily="-109" charset="0"/>
                <a:ea typeface="msgothic" charset="0"/>
                <a:cs typeface="msgothic" charset="0"/>
              </a:rPr>
              <a:t>, shown on the left, as it is the lowest-common taxonomical ancestor of the three matched species.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940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845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289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46A7-3F60-4D4F-87FA-6A27881C4D6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E13C-07A7-3E49-B500-A6012F78E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303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59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1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291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81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577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70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0067-6AE1-8242-8BD4-895A1CBF1AE7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NYC Subway Metagenome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practical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Get used to handling real data sets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Compare results from different pipelines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Munge Excel</a:t>
            </a:r>
          </a:p>
          <a:p>
            <a:pPr lvl="0" indent="45720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Kraken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Metagenome shotgun sequencing</a:t>
            </a:r>
            <a:endParaRPr lang="en-US" dirty="0"/>
          </a:p>
        </p:txBody>
      </p:sp>
      <p:pic>
        <p:nvPicPr>
          <p:cNvPr id="4" name="Shape 35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-63694" b="-63694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2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read (or paired read set) could come from a different organism</a:t>
            </a:r>
          </a:p>
          <a:p>
            <a:r>
              <a:rPr lang="en-US" dirty="0" smtClean="0"/>
              <a:t>How to associate reads with species (or other taxa)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sequence of each read against a database associated with taxonomic assignments</a:t>
            </a:r>
            <a:endParaRPr lang="en-US" dirty="0"/>
          </a:p>
        </p:txBody>
      </p:sp>
      <p:pic>
        <p:nvPicPr>
          <p:cNvPr id="4" name="Shape 389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-25074" b="-25074"/>
          <a:stretch/>
        </p:blipFill>
        <p:spPr>
          <a:xfrm>
            <a:off x="1833426" y="2327704"/>
            <a:ext cx="7005774" cy="238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7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Matches sequence of each read against a database</a:t>
            </a:r>
          </a:p>
          <a:p>
            <a:r>
              <a:rPr lang="en-US" dirty="0" smtClean="0"/>
              <a:t>Uses </a:t>
            </a:r>
            <a:r>
              <a:rPr lang="en-US" u="sng" dirty="0" smtClean="0"/>
              <a:t>k-</a:t>
            </a:r>
            <a:r>
              <a:rPr lang="en-US" u="sng" dirty="0" err="1" smtClean="0"/>
              <a:t>mer</a:t>
            </a:r>
            <a:r>
              <a:rPr lang="en-US" u="sng" dirty="0" smtClean="0"/>
              <a:t> </a:t>
            </a:r>
            <a:r>
              <a:rPr lang="en-US" dirty="0" smtClean="0"/>
              <a:t>matching</a:t>
            </a:r>
          </a:p>
          <a:p>
            <a:r>
              <a:rPr lang="en-US" dirty="0" smtClean="0"/>
              <a:t>Alignment based methods (</a:t>
            </a:r>
            <a:r>
              <a:rPr lang="en-US" dirty="0" err="1" smtClean="0"/>
              <a:t>e.g</a:t>
            </a:r>
            <a:r>
              <a:rPr lang="en-US" dirty="0" smtClean="0"/>
              <a:t> BLAST) are too slow for the size of the database (all organisms) and the query database (millions of reads)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K-</a:t>
            </a:r>
            <a:r>
              <a:rPr lang="en-US" dirty="0" err="1" smtClean="0"/>
              <a:t>mers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text substrings of a sequence</a:t>
            </a:r>
          </a:p>
          <a:p>
            <a:r>
              <a:rPr lang="en-US" dirty="0" smtClean="0"/>
              <a:t>“K” refers to a number, </a:t>
            </a:r>
            <a:r>
              <a:rPr lang="en-US" dirty="0" err="1" smtClean="0"/>
              <a:t>e.g</a:t>
            </a:r>
            <a:r>
              <a:rPr lang="en-US" dirty="0" smtClean="0"/>
              <a:t> 4-mer or 346-mer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K-</a:t>
            </a:r>
            <a:r>
              <a:rPr lang="en-US" dirty="0" err="1" smtClean="0"/>
              <a:t>mers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Content Placeholder 6" descr="Screenshot 2016-03-15 11.48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18" b="-791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64868" y="4775542"/>
            <a:ext cx="962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Kraken works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representative database of genomes across the tree of life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all k-</a:t>
            </a:r>
            <a:r>
              <a:rPr lang="en-US" dirty="0" err="1" smtClean="0"/>
              <a:t>mers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k-</a:t>
            </a:r>
            <a:r>
              <a:rPr lang="en-US" dirty="0" err="1" smtClean="0"/>
              <a:t>mers</a:t>
            </a:r>
            <a:r>
              <a:rPr lang="en-US" dirty="0" smtClean="0"/>
              <a:t> by the taxa they are found 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Note the </a:t>
            </a:r>
            <a:r>
              <a:rPr lang="en-US" u="sng" dirty="0" smtClean="0"/>
              <a:t>last common ancestor </a:t>
            </a:r>
            <a:r>
              <a:rPr lang="en-US" dirty="0" smtClean="0"/>
              <a:t>of each k-</a:t>
            </a:r>
            <a:r>
              <a:rPr lang="en-US" dirty="0" err="1" smtClean="0"/>
              <a:t>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Jellyfish</a:t>
            </a:r>
            <a:endParaRPr lang="en-US" dirty="0"/>
          </a:p>
        </p:txBody>
      </p:sp>
      <p:pic>
        <p:nvPicPr>
          <p:cNvPr id="4" name="Content Placeholder 3" descr="Screenshot 2016-03-15 12.41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69" b="-4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69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05979"/>
            <a:ext cx="6172200" cy="321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DNA-based </a:t>
            </a:r>
            <a:r>
              <a:rPr lang="en-US" dirty="0" err="1" smtClean="0"/>
              <a:t>microbiome</a:t>
            </a:r>
            <a:r>
              <a:rPr lang="en-US" dirty="0" smtClean="0"/>
              <a:t> studies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69" y="784315"/>
            <a:ext cx="4762500" cy="4076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255" descr="nature11234-f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0366" y="4494431"/>
            <a:ext cx="1915661" cy="73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56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286231"/>
            <a:ext cx="8493120" cy="461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4000" dirty="0" smtClean="0">
                <a:latin typeface="+mj-lt"/>
                <a:ea typeface="+mj-ea"/>
                <a:cs typeface="+mj-cs"/>
              </a:rPr>
              <a:t>Assigning Last Common Ancestor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3361" y="4409023"/>
            <a:ext cx="652320" cy="4892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040" y="1515854"/>
            <a:ext cx="7804800" cy="2540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4479231"/>
            <a:ext cx="3918240" cy="1738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100" b="1" dirty="0" err="1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Huson</a:t>
            </a:r>
            <a:r>
              <a:rPr lang="en-GB" sz="1100" b="1" dirty="0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 D H et al. Genome Res. 2007;17:377-386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4959881"/>
            <a:ext cx="4930560" cy="26030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77761" indent="-7776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GB" sz="900" dirty="0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Copyright © 2007, Cold Spring </a:t>
            </a:r>
            <a:r>
              <a:rPr lang="en-GB" sz="900" dirty="0" err="1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Harbor</a:t>
            </a:r>
            <a:r>
              <a:rPr lang="en-GB" sz="900" dirty="0">
                <a:solidFill>
                  <a:srgbClr val="000000"/>
                </a:solidFill>
                <a:latin typeface="Arial" pitchFamily="-109" charset="0"/>
                <a:ea typeface="msgothic" charset="0"/>
                <a:cs typeface="msgothic" charset="0"/>
              </a:rPr>
              <a:t> Laboratory Press</a:t>
            </a:r>
          </a:p>
        </p:txBody>
      </p:sp>
    </p:spTree>
    <p:extLst>
      <p:ext uri="{BB962C8B-B14F-4D97-AF65-F5344CB8AC3E}">
        <p14:creationId xmlns:p14="http://schemas.microsoft.com/office/powerpoint/2010/main" val="2682840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Kraken Works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read of a query, decompose into k-</a:t>
            </a:r>
            <a:r>
              <a:rPr lang="en-US" dirty="0" err="1" smtClean="0"/>
              <a:t>mers</a:t>
            </a:r>
            <a:endParaRPr lang="en-US" dirty="0" smtClean="0"/>
          </a:p>
          <a:p>
            <a:r>
              <a:rPr lang="en-US" dirty="0" smtClean="0"/>
              <a:t>Find LCA of each k-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Score most probable assignment of each read based on all the k-</a:t>
            </a:r>
            <a:r>
              <a:rPr lang="en-US" dirty="0" err="1" smtClean="0"/>
              <a:t>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Kraken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Shape 39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-24611" r="-24611"/>
          <a:stretch/>
        </p:blipFill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Callout 1"/>
          <p:cNvSpPr/>
          <p:nvPr/>
        </p:nvSpPr>
        <p:spPr>
          <a:xfrm>
            <a:off x="274589" y="669283"/>
            <a:ext cx="1878426" cy="1317782"/>
          </a:xfrm>
          <a:prstGeom prst="wedgeEllipseCallout">
            <a:avLst>
              <a:gd name="adj1" fmla="val 89073"/>
              <a:gd name="adj2" fmla="val 101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Map K-</a:t>
            </a:r>
            <a:r>
              <a:rPr lang="en-US" dirty="0" err="1" smtClean="0"/>
              <a:t>mers</a:t>
            </a:r>
            <a:r>
              <a:rPr lang="en-US" dirty="0" smtClean="0"/>
              <a:t> in database to taxon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496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Kraken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Shape 39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-24611" r="-24611"/>
          <a:stretch/>
        </p:blipFill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Callout 3"/>
          <p:cNvSpPr/>
          <p:nvPr/>
        </p:nvSpPr>
        <p:spPr>
          <a:xfrm>
            <a:off x="6101007" y="379690"/>
            <a:ext cx="2334434" cy="1607375"/>
          </a:xfrm>
          <a:prstGeom prst="wedgeEllipseCallout">
            <a:avLst>
              <a:gd name="adj1" fmla="val -56839"/>
              <a:gd name="adj2" fmla="val 696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to a taxon based on weighted scoring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4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creenshot 2016-03-15 12.5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3" r="-8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84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/IBS574/</a:t>
            </a:r>
            <a:r>
              <a:rPr lang="en-US" dirty="0" err="1"/>
              <a:t>metagenome_assignment</a:t>
            </a:r>
            <a:r>
              <a:rPr lang="en-US" dirty="0"/>
              <a:t>/blob/master/</a:t>
            </a:r>
            <a:r>
              <a:rPr lang="en-US" dirty="0" err="1"/>
              <a:t>metagenomic_exercise.md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9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NYC subway analysis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53" y="1184487"/>
            <a:ext cx="4443025" cy="375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Study design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Sequenced environmental DNA from surfaces across entire NYC subway (1,457 samples)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Recorded GIS information on mobile Apps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 amazing public dataset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GIS of bacterial abundance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75" y="1376300"/>
            <a:ext cx="7832047" cy="330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2302200" cy="34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Human DNA Map of NYC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50" y="280950"/>
            <a:ext cx="5923025" cy="4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225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Claims about anthrax and plague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74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“Although evidence of B. anthracis, Y. pestis, …. was found on the subway system in multiple stations, the results do not suggest that the plague or anthrax is prevalent … ”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“This finding further supports the notion that humans have interacted (and potentially evolved) with their environment in such a way that even low levels of … (plague) or ... (anthrax) will not necessarily confer a risk of acquiring these pathogens. “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became ..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137" y="949262"/>
            <a:ext cx="67341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Were the claims true?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short, no.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Why?: the software used was not specific enough to distinguish from non-pathogen background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469</Words>
  <Application>Microsoft Macintosh PowerPoint</Application>
  <PresentationFormat>On-screen Show (16:9)</PresentationFormat>
  <Paragraphs>60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msgothic</vt:lpstr>
      <vt:lpstr>Arial</vt:lpstr>
      <vt:lpstr>Office Theme</vt:lpstr>
      <vt:lpstr>NYC Subway Metagenome</vt:lpstr>
      <vt:lpstr>DNA-based microbiome studies</vt:lpstr>
      <vt:lpstr>NYC subway analysis</vt:lpstr>
      <vt:lpstr>Study design</vt:lpstr>
      <vt:lpstr>GIS of bacterial abundance</vt:lpstr>
      <vt:lpstr>Human DNA Map of NYC</vt:lpstr>
      <vt:lpstr>Claims about anthrax and plague</vt:lpstr>
      <vt:lpstr>Which became ..</vt:lpstr>
      <vt:lpstr>Were the claims true?</vt:lpstr>
      <vt:lpstr>This practical</vt:lpstr>
      <vt:lpstr>How Kraken works</vt:lpstr>
      <vt:lpstr>Metagenome shotgun sequencing</vt:lpstr>
      <vt:lpstr>Problem:</vt:lpstr>
      <vt:lpstr>Kraken</vt:lpstr>
      <vt:lpstr>Kraken</vt:lpstr>
      <vt:lpstr>What are K-mers?</vt:lpstr>
      <vt:lpstr>What are K-mers?</vt:lpstr>
      <vt:lpstr>How Kraken works (1)</vt:lpstr>
      <vt:lpstr>Jellyfish</vt:lpstr>
      <vt:lpstr>PowerPoint Presentation</vt:lpstr>
      <vt:lpstr>How Kraken Works (2)</vt:lpstr>
      <vt:lpstr>Kraken scoring</vt:lpstr>
      <vt:lpstr>Kraken scoring</vt:lpstr>
      <vt:lpstr>Test results</vt:lpstr>
      <vt:lpstr>Metagenome assignment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Subway Metagenome</dc:title>
  <cp:lastModifiedBy>Read, Timothy D</cp:lastModifiedBy>
  <cp:revision>6</cp:revision>
  <dcterms:modified xsi:type="dcterms:W3CDTF">2017-02-28T18:17:37Z</dcterms:modified>
</cp:coreProperties>
</file>