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17" r:id="rId2"/>
    <p:sldId id="280" r:id="rId3"/>
    <p:sldId id="285" r:id="rId4"/>
    <p:sldId id="286" r:id="rId5"/>
    <p:sldId id="289" r:id="rId6"/>
    <p:sldId id="316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2" r:id="rId16"/>
    <p:sldId id="301" r:id="rId17"/>
    <p:sldId id="304" r:id="rId18"/>
    <p:sldId id="305" r:id="rId19"/>
    <p:sldId id="306" r:id="rId20"/>
    <p:sldId id="309" r:id="rId21"/>
    <p:sldId id="310" r:id="rId22"/>
    <p:sldId id="311" r:id="rId23"/>
    <p:sldId id="312" r:id="rId24"/>
    <p:sldId id="313" r:id="rId25"/>
    <p:sldId id="314" r:id="rId26"/>
    <p:sldId id="308" r:id="rId27"/>
    <p:sldId id="315" r:id="rId28"/>
  </p:sldIdLst>
  <p:sldSz cx="9144000" cy="6858000" type="screen4x3"/>
  <p:notesSz cx="7089775" cy="10218738"/>
  <p:embeddedFontLst>
    <p:embeddedFont>
      <p:font typeface="Arial Black" pitchFamily="34" charset="0"/>
      <p:bold r:id="rId31"/>
    </p:embeddedFont>
    <p:embeddedFont>
      <p:font typeface="Tahoma" pitchFamily="34" charset="0"/>
      <p:regular r:id="rId32"/>
      <p:bold r:id="rId33"/>
    </p:embeddedFont>
    <p:embeddedFont>
      <p:font typeface="Monotype Sorts" pitchFamily="2" charset="2"/>
      <p:regular r:id="rId34"/>
    </p:embeddedFont>
    <p:embeddedFont>
      <p:font typeface="Lucida Sans Typewriter" pitchFamily="49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</p:showPr>
  <p:clrMru>
    <a:srgbClr val="008000"/>
    <a:srgbClr val="FF0000"/>
    <a:srgbClr val="99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1858" autoAdjust="0"/>
    <p:restoredTop sz="90929"/>
  </p:normalViewPr>
  <p:slideViewPr>
    <p:cSldViewPr snapToGrid="0">
      <p:cViewPr varScale="1">
        <p:scale>
          <a:sx n="114" d="100"/>
          <a:sy n="114" d="100"/>
        </p:scale>
        <p:origin x="-4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0BC712E0-3943-4140-855E-0B53E55C7A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164" name="Rectangle 4100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F9C3BB-E7A0-4AC6-B658-AFFCDAEECE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9C3BB-E7A0-4AC6-B658-AFFCDAEECE37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9012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/>
              <a:t>Chapter 4 - Types and Classes</a:t>
            </a:r>
          </a:p>
        </p:txBody>
      </p:sp>
      <p:pic>
        <p:nvPicPr>
          <p:cNvPr id="9012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887EC3-C40F-4A2C-9C60-6D5533D77F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AB88B4-5859-4056-8D5E-F25AE20069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1785E8-799D-4A03-AE07-BB3D9E0DF4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C71C46-2C94-4EEC-A2D0-5544545F3A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EE7041-8756-4253-A9BF-53CA2F68F2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3BD005-8583-4B69-A09F-14A165377A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5374C2-F4C0-44B7-A7B7-C07EEE9A6E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34E5BD-5325-4675-BB30-DB3CC856A3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F65FC6-6C89-440A-A97E-848704A3F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9F5597-B239-4B36-916E-3C650DDD74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BB6A66-4224-4FBE-AE18-0EA591152B3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AEE2-5057-4238-B1B6-D06DDCB1793B}" type="slidenum">
              <a:rPr lang="en-US"/>
              <a:pPr/>
              <a:t>0</a:t>
            </a:fld>
            <a:endParaRPr lang="en-US"/>
          </a:p>
        </p:txBody>
      </p:sp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en-US" sz="3200"/>
              <a:t>Chapter 3 - Types and Classes</a:t>
            </a:r>
          </a:p>
        </p:txBody>
      </p:sp>
      <p:pic>
        <p:nvPicPr>
          <p:cNvPr id="209924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E43C9-AF1A-4140-B099-72852351A18E}" type="slidenum">
              <a:rPr lang="en-US"/>
              <a:pPr/>
              <a:t>9</a:t>
            </a:fld>
            <a:endParaRPr lang="en-US"/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28638" y="1328738"/>
            <a:ext cx="8189912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The type of a tuple encodes its size: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1198563" y="2352675"/>
            <a:ext cx="7181850" cy="129698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(False,True)       :: (Bool,Bool)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(False,True,False) :: (Bool,Bool,Bool)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198563" y="4987925"/>
            <a:ext cx="7418387" cy="129698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(’a’,(False,’b’)) :: (Char,(Bool,Char))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(True,[’a’,’b’])  :: (Bool,[Char])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Note: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528638" y="4002088"/>
            <a:ext cx="8189912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The type of the components is unrestricted: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D8521-53CB-457A-BF63-63B2FCE76164}" type="slidenum">
              <a:rPr lang="en-US"/>
              <a:pPr/>
              <a:t>10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Types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146175" y="2833688"/>
            <a:ext cx="4351338" cy="129698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not     :: Bool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isDigit :: Char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474663" y="4446588"/>
            <a:ext cx="8226425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In general: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474663" y="1571625"/>
            <a:ext cx="7916862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 </a:t>
            </a:r>
            <a:r>
              <a:rPr lang="en-US" u="sng"/>
              <a:t>function</a:t>
            </a:r>
            <a:r>
              <a:rPr lang="en-US"/>
              <a:t> is a mapping from values of one type to values of another type: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t1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/>
              <a:t> t2 is the type of functions that map values of type t1 to values to type t2.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6909-1E0F-427F-8FD7-48D5D40A23E4}" type="slidenum">
              <a:rPr lang="en-US"/>
              <a:pPr/>
              <a:t>11</a:t>
            </a:fld>
            <a:endParaRPr lang="en-US"/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541338" y="1358900"/>
            <a:ext cx="8189912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The arrow </a:t>
            </a:r>
            <a:r>
              <a:rPr kumimoji="1" lang="en-US">
                <a:latin typeface="Lucida Sans Typewriter" pitchFamily="49" charset="0"/>
                <a:sym typeface="Symbol" pitchFamily="18" charset="2"/>
              </a:rPr>
              <a:t></a:t>
            </a:r>
            <a:r>
              <a:rPr kumimoji="1" lang="en-US"/>
              <a:t> is typed at the keyboard as -&gt;.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The argument and result types are unrestricted.  For example, functions with multiple arguments or results are possible using lists or tuples: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Note:</a:t>
            </a: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593850" y="4216400"/>
            <a:ext cx="5456238" cy="202723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add       :: (Int,Int)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Int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add (x,y)  = x+y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zeroto   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 </a:t>
            </a:r>
            <a:r>
              <a:rPr lang="en-US" sz="2400">
                <a:latin typeface="Lucida Sans Typewriter" pitchFamily="49" charset="0"/>
              </a:rPr>
              <a:t>[Int]</a:t>
            </a:r>
          </a:p>
          <a:p>
            <a:r>
              <a:rPr lang="en-US" sz="2400">
                <a:latin typeface="Lucida Sans Typewriter" pitchFamily="49" charset="0"/>
              </a:rPr>
              <a:t>zeroto n   = [0..n]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9C0B-273E-405C-98B4-4E2EA7EF71E2}" type="slidenum">
              <a:rPr lang="en-US"/>
              <a:pPr/>
              <a:t>12</a:t>
            </a:fld>
            <a:endParaRPr lang="en-US"/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474663" y="1573213"/>
            <a:ext cx="8335962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Functions with multiple arguments are also possible by returning </a:t>
            </a:r>
            <a:r>
              <a:rPr lang="en-US" u="sng"/>
              <a:t>functions as results</a:t>
            </a:r>
            <a:r>
              <a:rPr lang="en-US"/>
              <a:t>: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460500" y="2976563"/>
            <a:ext cx="5572125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add’   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(Int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 Int)</a:t>
            </a:r>
            <a:endParaRPr lang="en-US" sz="2400"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add’ x y = x+y</a:t>
            </a:r>
          </a:p>
        </p:txBody>
      </p:sp>
      <p:sp>
        <p:nvSpPr>
          <p:cNvPr id="174085" name="AutoShape 5"/>
          <p:cNvSpPr>
            <a:spLocks noChangeArrowheads="1"/>
          </p:cNvSpPr>
          <p:nvPr/>
        </p:nvSpPr>
        <p:spPr bwMode="auto">
          <a:xfrm>
            <a:off x="766763" y="4889500"/>
            <a:ext cx="7716837" cy="1487488"/>
          </a:xfrm>
          <a:prstGeom prst="wedgeRoundRectCallout">
            <a:avLst>
              <a:gd name="adj1" fmla="val -28583"/>
              <a:gd name="adj2" fmla="val -8906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add’ takes an integer x and returns a function </a:t>
            </a:r>
            <a:r>
              <a:rPr lang="en-US" u="sng"/>
              <a:t>add’ x</a:t>
            </a:r>
            <a:r>
              <a:rPr lang="en-US"/>
              <a:t>.  In turn, this function takes an integer y and returns the result x+y.</a:t>
            </a:r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Curried Functions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4CD0E-1731-4CCC-BF6E-D15963D7B724}" type="slidenum">
              <a:rPr lang="en-US"/>
              <a:pPr/>
              <a:t>13</a:t>
            </a:fld>
            <a:endParaRPr lang="en-US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541338" y="1295400"/>
            <a:ext cx="8239125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add and add’ produce the same final result, but add takes its two arguments at the same time, whereas add’ takes them one at a time: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Note: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41338" y="4986338"/>
            <a:ext cx="8012112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Functions that take their arguments one at a time are called </a:t>
            </a:r>
            <a:r>
              <a:rPr kumimoji="1" lang="en-US" u="sng"/>
              <a:t>curried</a:t>
            </a:r>
            <a:r>
              <a:rPr kumimoji="1" lang="en-US"/>
              <a:t> functions, celebrating the work of Haskell Curry on such functions.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1522413" y="3211513"/>
            <a:ext cx="5019675" cy="129698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add  :: (Int,Int)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 Int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add’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(Int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 Int)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44E27-1947-47F5-AB39-804E4E9C51CE}" type="slidenum">
              <a:rPr lang="en-US"/>
              <a:pPr/>
              <a:t>14</a:t>
            </a:fld>
            <a:endParaRPr lang="en-US"/>
          </a:p>
        </p:txBody>
      </p:sp>
      <p:sp>
        <p:nvSpPr>
          <p:cNvPr id="179202" name="Rectangle 1026"/>
          <p:cNvSpPr>
            <a:spLocks noChangeArrowheads="1"/>
          </p:cNvSpPr>
          <p:nvPr/>
        </p:nvSpPr>
        <p:spPr bwMode="auto">
          <a:xfrm>
            <a:off x="492125" y="554038"/>
            <a:ext cx="823912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Functions with more than two arguments can be curried by returning nested functions:</a:t>
            </a:r>
          </a:p>
        </p:txBody>
      </p:sp>
      <p:sp>
        <p:nvSpPr>
          <p:cNvPr id="179206" name="Text Box 1030"/>
          <p:cNvSpPr txBox="1">
            <a:spLocks noChangeArrowheads="1"/>
          </p:cNvSpPr>
          <p:nvPr/>
        </p:nvSpPr>
        <p:spPr bwMode="auto">
          <a:xfrm>
            <a:off x="917575" y="2184400"/>
            <a:ext cx="7529513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mult     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(Int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 (</a:t>
            </a:r>
            <a:r>
              <a:rPr lang="en-US" sz="2400">
                <a:latin typeface="Lucida Sans Typewriter" pitchFamily="49" charset="0"/>
              </a:rPr>
              <a:t>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 Int))</a:t>
            </a:r>
            <a:endParaRPr lang="en-US" sz="2400"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mult x y z = x*y*z</a:t>
            </a:r>
          </a:p>
        </p:txBody>
      </p:sp>
      <p:sp>
        <p:nvSpPr>
          <p:cNvPr id="179216" name="AutoShape 1040"/>
          <p:cNvSpPr>
            <a:spLocks noChangeArrowheads="1"/>
          </p:cNvSpPr>
          <p:nvPr/>
        </p:nvSpPr>
        <p:spPr bwMode="auto">
          <a:xfrm>
            <a:off x="508000" y="4440238"/>
            <a:ext cx="8077200" cy="1949450"/>
          </a:xfrm>
          <a:prstGeom prst="wedgeRoundRectCallout">
            <a:avLst>
              <a:gd name="adj1" fmla="val -28162"/>
              <a:gd name="adj2" fmla="val -9562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mult takes an integer x and returns a function </a:t>
            </a:r>
            <a:r>
              <a:rPr lang="en-US" u="sng"/>
              <a:t>mult x</a:t>
            </a:r>
            <a:r>
              <a:rPr lang="en-US"/>
              <a:t>, which in turn takes an integer y and returns a function </a:t>
            </a:r>
            <a:r>
              <a:rPr lang="en-US" u="sng"/>
              <a:t>mult x y</a:t>
            </a:r>
            <a:r>
              <a:rPr lang="en-US"/>
              <a:t>, which finally takes an integer z and returns the result x*y*z.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D41D3-FB5D-48C1-BC16-4885A35C7707}" type="slidenum">
              <a:rPr lang="en-US"/>
              <a:pPr/>
              <a:t>15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Currying Useful?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433388" y="1531938"/>
            <a:ext cx="8205787" cy="22272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Curried functions are more flexible than functions on tuples, because useful functions can often be made by </a:t>
            </a:r>
            <a:r>
              <a:rPr lang="en-US" u="sng"/>
              <a:t>partially applying</a:t>
            </a:r>
            <a:r>
              <a:rPr lang="en-US"/>
              <a:t> a curried function.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446213" y="4333875"/>
            <a:ext cx="4575175" cy="19177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add’ 1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Int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take 5 :: [Int]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[Int]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drop 5 :: [Int]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[Int]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2A5B9-6F4A-4261-89DA-6722A1AB9A70}" type="slidenum">
              <a:rPr lang="en-US"/>
              <a:pPr/>
              <a:t>16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Currying Conventions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2943225"/>
            <a:ext cx="7388225" cy="636588"/>
          </a:xfrm>
        </p:spPr>
        <p:txBody>
          <a:bodyPr/>
          <a:lstStyle/>
          <a:p>
            <a:r>
              <a:rPr lang="en-US"/>
              <a:t>The arrow </a:t>
            </a:r>
            <a:r>
              <a:rPr lang="en-US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/>
              <a:t> associates to the </a:t>
            </a:r>
            <a:r>
              <a:rPr lang="en-US" u="sng"/>
              <a:t>right</a:t>
            </a:r>
            <a:r>
              <a:rPr lang="en-US"/>
              <a:t>.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1590675" y="4130675"/>
            <a:ext cx="4583113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Int </a:t>
            </a:r>
          </a:p>
        </p:txBody>
      </p:sp>
      <p:sp>
        <p:nvSpPr>
          <p:cNvPr id="187405" name="Text Box 13"/>
          <p:cNvSpPr txBox="1">
            <a:spLocks noChangeArrowheads="1"/>
          </p:cNvSpPr>
          <p:nvPr/>
        </p:nvSpPr>
        <p:spPr bwMode="auto">
          <a:xfrm>
            <a:off x="463550" y="1458913"/>
            <a:ext cx="8386763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To avoid excess parentheses when using curried functions, two simple conventions are adopted:</a:t>
            </a:r>
          </a:p>
        </p:txBody>
      </p:sp>
      <p:sp>
        <p:nvSpPr>
          <p:cNvPr id="187406" name="AutoShape 14"/>
          <p:cNvSpPr>
            <a:spLocks noChangeArrowheads="1"/>
          </p:cNvSpPr>
          <p:nvPr/>
        </p:nvSpPr>
        <p:spPr bwMode="auto">
          <a:xfrm>
            <a:off x="1358900" y="5732463"/>
            <a:ext cx="5824538" cy="566737"/>
          </a:xfrm>
          <a:prstGeom prst="wedgeRoundRectCallout">
            <a:avLst>
              <a:gd name="adj1" fmla="val -25634"/>
              <a:gd name="adj2" fmla="val -18361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Means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/>
              <a:t> (Int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/>
              <a:t> (Int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/>
              <a:t> Int)).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119AB-2022-4AB4-9826-6A69D9CCE5D0}" type="slidenum">
              <a:rPr lang="en-US"/>
              <a:pPr/>
              <a:t>17</a:t>
            </a:fld>
            <a:endParaRPr lang="en-US"/>
          </a:p>
        </p:txBody>
      </p:sp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549275" y="519113"/>
            <a:ext cx="8178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As a consequence, it is then natural for function application to associate to the </a:t>
            </a:r>
            <a:r>
              <a:rPr kumimoji="1" lang="en-US" u="sng"/>
              <a:t>left</a:t>
            </a:r>
            <a:r>
              <a:rPr kumimoji="1" lang="en-US"/>
              <a:t>.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681163" y="2179638"/>
            <a:ext cx="202565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mult x y z</a:t>
            </a:r>
          </a:p>
        </p:txBody>
      </p:sp>
      <p:sp>
        <p:nvSpPr>
          <p:cNvPr id="188420" name="AutoShape 4"/>
          <p:cNvSpPr>
            <a:spLocks noChangeArrowheads="1"/>
          </p:cNvSpPr>
          <p:nvPr/>
        </p:nvSpPr>
        <p:spPr bwMode="auto">
          <a:xfrm>
            <a:off x="1409700" y="3803650"/>
            <a:ext cx="4016375" cy="566738"/>
          </a:xfrm>
          <a:prstGeom prst="wedgeRoundRectCallout">
            <a:avLst>
              <a:gd name="adj1" fmla="val -26009"/>
              <a:gd name="adj2" fmla="val -18137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Means ((mult x) y) z.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495300" y="5324475"/>
            <a:ext cx="8302625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Unless tupling is explicitly required, all functions in Haskell are normally defined in curried form.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523FB-24C1-420A-89D5-9120DD32BF24}" type="slidenum">
              <a:rPr lang="en-US"/>
              <a:pPr/>
              <a:t>18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414338" y="1473200"/>
            <a:ext cx="8145462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 function is called </a:t>
            </a:r>
            <a:r>
              <a:rPr lang="en-US" u="sng"/>
              <a:t>polymorphic</a:t>
            </a:r>
            <a:r>
              <a:rPr lang="en-US"/>
              <a:t> (“of many forms”) if its type contains one or more type variables.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1471613" y="3208338"/>
            <a:ext cx="3798887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length ::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Int</a:t>
            </a:r>
          </a:p>
        </p:txBody>
      </p:sp>
      <p:sp>
        <p:nvSpPr>
          <p:cNvPr id="190469" name="AutoShape 5"/>
          <p:cNvSpPr>
            <a:spLocks noChangeArrowheads="1"/>
          </p:cNvSpPr>
          <p:nvPr/>
        </p:nvSpPr>
        <p:spPr bwMode="auto">
          <a:xfrm>
            <a:off x="1103313" y="4935538"/>
            <a:ext cx="6938962" cy="1028700"/>
          </a:xfrm>
          <a:prstGeom prst="wedgeRoundRectCallout">
            <a:avLst>
              <a:gd name="adj1" fmla="val -29912"/>
              <a:gd name="adj2" fmla="val -13922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for any type a, length takes a list of values of type a and returns an integer.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90872-E70F-44E2-A2BE-9A0E44C86D11}" type="slidenum">
              <a:rPr lang="en-US"/>
              <a:pPr/>
              <a:t>1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Type?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468313" y="1587500"/>
            <a:ext cx="8213725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 </a:t>
            </a:r>
            <a:r>
              <a:rPr lang="en-US" u="sng"/>
              <a:t>type</a:t>
            </a:r>
            <a:r>
              <a:rPr lang="en-US"/>
              <a:t> is a name for a collection of related values.  For example, in Haskell the basic type</a:t>
            </a:r>
          </a:p>
        </p:txBody>
      </p:sp>
      <p:grpSp>
        <p:nvGrpSpPr>
          <p:cNvPr id="145460" name="Group 52"/>
          <p:cNvGrpSpPr>
            <a:grpSpLocks/>
          </p:cNvGrpSpPr>
          <p:nvPr/>
        </p:nvGrpSpPr>
        <p:grpSpPr bwMode="auto">
          <a:xfrm>
            <a:off x="1616075" y="5614988"/>
            <a:ext cx="3195638" cy="457200"/>
            <a:chOff x="1018" y="3537"/>
            <a:chExt cx="2013" cy="288"/>
          </a:xfrm>
        </p:grpSpPr>
        <p:sp>
          <p:nvSpPr>
            <p:cNvPr id="145445" name="Text Box 37"/>
            <p:cNvSpPr txBox="1">
              <a:spLocks noChangeArrowheads="1"/>
            </p:cNvSpPr>
            <p:nvPr/>
          </p:nvSpPr>
          <p:spPr bwMode="auto">
            <a:xfrm>
              <a:off x="2451" y="3537"/>
              <a:ext cx="580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True</a:t>
              </a:r>
            </a:p>
          </p:txBody>
        </p:sp>
        <p:sp>
          <p:nvSpPr>
            <p:cNvPr id="145447" name="Text Box 39"/>
            <p:cNvSpPr txBox="1">
              <a:spLocks noChangeArrowheads="1"/>
            </p:cNvSpPr>
            <p:nvPr/>
          </p:nvSpPr>
          <p:spPr bwMode="auto">
            <a:xfrm>
              <a:off x="1018" y="3537"/>
              <a:ext cx="696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False</a:t>
              </a:r>
            </a:p>
          </p:txBody>
        </p:sp>
      </p:grpSp>
      <p:sp>
        <p:nvSpPr>
          <p:cNvPr id="145452" name="Text Box 44"/>
          <p:cNvSpPr txBox="1">
            <a:spLocks noChangeArrowheads="1"/>
          </p:cNvSpPr>
          <p:nvPr/>
        </p:nvSpPr>
        <p:spPr bwMode="auto">
          <a:xfrm>
            <a:off x="1616075" y="3235325"/>
            <a:ext cx="92075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Lucida Sans Typewriter" pitchFamily="49" charset="0"/>
              </a:rPr>
              <a:t>Bool</a:t>
            </a:r>
          </a:p>
        </p:txBody>
      </p:sp>
      <p:sp>
        <p:nvSpPr>
          <p:cNvPr id="145458" name="Text Box 50"/>
          <p:cNvSpPr txBox="1">
            <a:spLocks noChangeArrowheads="1"/>
          </p:cNvSpPr>
          <p:nvPr/>
        </p:nvSpPr>
        <p:spPr bwMode="auto">
          <a:xfrm>
            <a:off x="468313" y="4394200"/>
            <a:ext cx="7780337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contains the two logical values: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E8DA1-70C3-4684-B784-F7007794E60E}" type="slidenum">
              <a:rPr lang="en-US"/>
              <a:pPr/>
              <a:t>19</a:t>
            </a:fld>
            <a:endParaRPr lang="en-US"/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41338" y="1336675"/>
            <a:ext cx="82391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Type variables can be instantiated to different types in different circumstances: 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369888" y="422275"/>
            <a:ext cx="104775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Note: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541338" y="5307013"/>
            <a:ext cx="8239125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Type variables must begin with a lower-case letter, and are usually named a, b, c, etc.</a:t>
            </a: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1671638" y="2771775"/>
            <a:ext cx="4051300" cy="210026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length [False,True]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2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length [1,2,3,4]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4</a:t>
            </a:r>
            <a:endParaRPr lang="en-US" sz="2400">
              <a:latin typeface="Lucida Sans Typewriter" pitchFamily="49" charset="0"/>
              <a:sym typeface="Symbol" pitchFamily="18" charset="2"/>
            </a:endParaRPr>
          </a:p>
        </p:txBody>
      </p:sp>
      <p:sp>
        <p:nvSpPr>
          <p:cNvPr id="193542" name="AutoShape 6"/>
          <p:cNvSpPr>
            <a:spLocks noChangeArrowheads="1"/>
          </p:cNvSpPr>
          <p:nvPr/>
        </p:nvSpPr>
        <p:spPr bwMode="auto">
          <a:xfrm>
            <a:off x="6632575" y="2879725"/>
            <a:ext cx="1774825" cy="566738"/>
          </a:xfrm>
          <a:prstGeom prst="wedgeRoundRectCallout">
            <a:avLst>
              <a:gd name="adj1" fmla="val -82468"/>
              <a:gd name="adj2" fmla="val 1330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a = Bool</a:t>
            </a:r>
          </a:p>
        </p:txBody>
      </p:sp>
      <p:sp>
        <p:nvSpPr>
          <p:cNvPr id="193543" name="AutoShape 7"/>
          <p:cNvSpPr>
            <a:spLocks noChangeArrowheads="1"/>
          </p:cNvSpPr>
          <p:nvPr/>
        </p:nvSpPr>
        <p:spPr bwMode="auto">
          <a:xfrm>
            <a:off x="6632575" y="4256088"/>
            <a:ext cx="1774825" cy="566737"/>
          </a:xfrm>
          <a:prstGeom prst="wedgeRoundRectCallout">
            <a:avLst>
              <a:gd name="adj1" fmla="val -83454"/>
              <a:gd name="adj2" fmla="val -23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a = Int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8DF95-13E4-40A7-824D-AFAF7760C684}" type="slidenum">
              <a:rPr lang="en-US"/>
              <a:pPr/>
              <a:t>20</a:t>
            </a:fld>
            <a:endParaRPr lang="en-US"/>
          </a:p>
        </p:txBody>
      </p:sp>
      <p:sp>
        <p:nvSpPr>
          <p:cNvPr id="194562" name="Rectangle 2050"/>
          <p:cNvSpPr>
            <a:spLocks noChangeArrowheads="1"/>
          </p:cNvSpPr>
          <p:nvPr/>
        </p:nvSpPr>
        <p:spPr bwMode="auto">
          <a:xfrm>
            <a:off x="430213" y="557213"/>
            <a:ext cx="82391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Many of the functions defined in the standard prelude are polymorphic.  For example: </a:t>
            </a:r>
          </a:p>
        </p:txBody>
      </p:sp>
      <p:sp>
        <p:nvSpPr>
          <p:cNvPr id="194563" name="Text Box 2051"/>
          <p:cNvSpPr txBox="1">
            <a:spLocks noChangeArrowheads="1"/>
          </p:cNvSpPr>
          <p:nvPr/>
        </p:nvSpPr>
        <p:spPr bwMode="auto">
          <a:xfrm>
            <a:off x="1655763" y="2155825"/>
            <a:ext cx="5470525" cy="3889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Lucida Sans Typewriter" pitchFamily="49" charset="0"/>
              </a:rPr>
              <a:t>fst  :: (a,b)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pitchFamily="49" charset="0"/>
              </a:rPr>
              <a:t>head ::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a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pitchFamily="49" charset="0"/>
              </a:rPr>
              <a:t>take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pitchFamily="49" charset="0"/>
              </a:rPr>
              <a:t>zip  ::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[b]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[(a,b)]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pitchFamily="49" charset="0"/>
              </a:rPr>
              <a:t>id   ::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CB3B2-926E-42E7-B517-386CA775107D}" type="slidenum">
              <a:rPr lang="en-US"/>
              <a:pPr/>
              <a:t>21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Overloaded Functions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414338" y="1535113"/>
            <a:ext cx="8145462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 polymorphic function is called </a:t>
            </a:r>
            <a:r>
              <a:rPr lang="en-US" u="sng"/>
              <a:t>overloaded</a:t>
            </a:r>
            <a:r>
              <a:rPr lang="en-US"/>
              <a:t> if its type contains one or more class constraints.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458913" y="3251200"/>
            <a:ext cx="4467225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sum :: Num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sz="2400">
                <a:latin typeface="Lucida Sans Typewriter" pitchFamily="49" charset="0"/>
              </a:rPr>
              <a:t>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a</a:t>
            </a: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>
            <a:off x="981075" y="4781550"/>
            <a:ext cx="5322888" cy="1487488"/>
          </a:xfrm>
          <a:prstGeom prst="wedgeRoundRectCallout">
            <a:avLst>
              <a:gd name="adj1" fmla="val -20833"/>
              <a:gd name="adj2" fmla="val -95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for any numeric type a, sum takes a list of values of type a and returns a value of type 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C39BC-9BFF-48C0-B893-743A88722FE1}" type="slidenum">
              <a:rPr lang="en-US"/>
              <a:pPr/>
              <a:t>22</a:t>
            </a:fld>
            <a:endParaRPr lang="en-US"/>
          </a:p>
        </p:txBody>
      </p:sp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541338" y="1387475"/>
            <a:ext cx="82391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Constrained type variables can be instantiated to any types that satisfy the constraints: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369888" y="422275"/>
            <a:ext cx="104775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Note: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1549400" y="2913063"/>
            <a:ext cx="3683000" cy="33051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sum [1,2,3]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6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sum [1.1,2.2,3.3]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6.6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sum [’a’,’b’,’c’]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ERROR</a:t>
            </a:r>
          </a:p>
        </p:txBody>
      </p:sp>
      <p:sp>
        <p:nvSpPr>
          <p:cNvPr id="197638" name="AutoShape 6"/>
          <p:cNvSpPr>
            <a:spLocks noChangeArrowheads="1"/>
          </p:cNvSpPr>
          <p:nvPr/>
        </p:nvSpPr>
        <p:spPr bwMode="auto">
          <a:xfrm>
            <a:off x="6029325" y="5159375"/>
            <a:ext cx="2530475" cy="1028700"/>
          </a:xfrm>
          <a:prstGeom prst="wedgeRoundRectCallout">
            <a:avLst>
              <a:gd name="adj1" fmla="val -68194"/>
              <a:gd name="adj2" fmla="val 10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Char is not a numeric type</a:t>
            </a:r>
          </a:p>
        </p:txBody>
      </p:sp>
      <p:sp>
        <p:nvSpPr>
          <p:cNvPr id="197639" name="AutoShape 7"/>
          <p:cNvSpPr>
            <a:spLocks noChangeArrowheads="1"/>
          </p:cNvSpPr>
          <p:nvPr/>
        </p:nvSpPr>
        <p:spPr bwMode="auto">
          <a:xfrm>
            <a:off x="6407150" y="2952750"/>
            <a:ext cx="1774825" cy="566738"/>
          </a:xfrm>
          <a:prstGeom prst="wedgeRoundRectCallout">
            <a:avLst>
              <a:gd name="adj1" fmla="val -100718"/>
              <a:gd name="adj2" fmla="val -630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a = Int</a:t>
            </a:r>
          </a:p>
        </p:txBody>
      </p:sp>
      <p:sp>
        <p:nvSpPr>
          <p:cNvPr id="197640" name="AutoShape 8"/>
          <p:cNvSpPr>
            <a:spLocks noChangeArrowheads="1"/>
          </p:cNvSpPr>
          <p:nvPr/>
        </p:nvSpPr>
        <p:spPr bwMode="auto">
          <a:xfrm>
            <a:off x="6407150" y="4056063"/>
            <a:ext cx="1774825" cy="566737"/>
          </a:xfrm>
          <a:prstGeom prst="wedgeRoundRectCallout">
            <a:avLst>
              <a:gd name="adj1" fmla="val -100894"/>
              <a:gd name="adj2" fmla="val -152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a = Float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62511-7F39-4506-AF01-759C9E125FEF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198677" name="Group 21"/>
          <p:cNvGrpSpPr>
            <a:grpSpLocks/>
          </p:cNvGrpSpPr>
          <p:nvPr/>
        </p:nvGrpSpPr>
        <p:grpSpPr bwMode="auto">
          <a:xfrm>
            <a:off x="1503363" y="1541463"/>
            <a:ext cx="3703637" cy="1949450"/>
            <a:chOff x="958" y="1023"/>
            <a:chExt cx="2333" cy="1228"/>
          </a:xfrm>
        </p:grpSpPr>
        <p:grpSp>
          <p:nvGrpSpPr>
            <p:cNvPr id="198674" name="Group 18"/>
            <p:cNvGrpSpPr>
              <a:grpSpLocks/>
            </p:cNvGrpSpPr>
            <p:nvPr/>
          </p:nvGrpSpPr>
          <p:grpSpPr bwMode="auto">
            <a:xfrm>
              <a:off x="958" y="1023"/>
              <a:ext cx="2333" cy="327"/>
              <a:chOff x="958" y="984"/>
              <a:chExt cx="2333" cy="327"/>
            </a:xfrm>
          </p:grpSpPr>
          <p:sp>
            <p:nvSpPr>
              <p:cNvPr id="198664" name="Text Box 8"/>
              <p:cNvSpPr txBox="1">
                <a:spLocks noChangeArrowheads="1"/>
              </p:cNvSpPr>
              <p:nvPr/>
            </p:nvSpPr>
            <p:spPr bwMode="auto">
              <a:xfrm>
                <a:off x="958" y="1007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Num</a:t>
                </a:r>
              </a:p>
            </p:txBody>
          </p:sp>
          <p:sp>
            <p:nvSpPr>
              <p:cNvPr id="198665" name="Text Box 9"/>
              <p:cNvSpPr txBox="1">
                <a:spLocks noChangeArrowheads="1"/>
              </p:cNvSpPr>
              <p:nvPr/>
            </p:nvSpPr>
            <p:spPr bwMode="auto">
              <a:xfrm>
                <a:off x="1539" y="984"/>
                <a:ext cx="1752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Numeric types</a:t>
                </a:r>
              </a:p>
            </p:txBody>
          </p:sp>
        </p:grpSp>
        <p:grpSp>
          <p:nvGrpSpPr>
            <p:cNvPr id="198675" name="Group 19"/>
            <p:cNvGrpSpPr>
              <a:grpSpLocks/>
            </p:cNvGrpSpPr>
            <p:nvPr/>
          </p:nvGrpSpPr>
          <p:grpSpPr bwMode="auto">
            <a:xfrm>
              <a:off x="958" y="1473"/>
              <a:ext cx="2299" cy="327"/>
              <a:chOff x="958" y="1489"/>
              <a:chExt cx="2299" cy="327"/>
            </a:xfrm>
          </p:grpSpPr>
          <p:sp>
            <p:nvSpPr>
              <p:cNvPr id="198660" name="Text Box 4"/>
              <p:cNvSpPr txBox="1">
                <a:spLocks noChangeArrowheads="1"/>
              </p:cNvSpPr>
              <p:nvPr/>
            </p:nvSpPr>
            <p:spPr bwMode="auto">
              <a:xfrm>
                <a:off x="958" y="1496"/>
                <a:ext cx="348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Eq</a:t>
                </a:r>
              </a:p>
            </p:txBody>
          </p:sp>
          <p:sp>
            <p:nvSpPr>
              <p:cNvPr id="198666" name="Text Box 10"/>
              <p:cNvSpPr txBox="1">
                <a:spLocks noChangeArrowheads="1"/>
              </p:cNvSpPr>
              <p:nvPr/>
            </p:nvSpPr>
            <p:spPr bwMode="auto">
              <a:xfrm>
                <a:off x="1539" y="1489"/>
                <a:ext cx="171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Equality types</a:t>
                </a:r>
              </a:p>
            </p:txBody>
          </p:sp>
        </p:grpSp>
        <p:grpSp>
          <p:nvGrpSpPr>
            <p:cNvPr id="198676" name="Group 20"/>
            <p:cNvGrpSpPr>
              <a:grpSpLocks/>
            </p:cNvGrpSpPr>
            <p:nvPr/>
          </p:nvGrpSpPr>
          <p:grpSpPr bwMode="auto">
            <a:xfrm>
              <a:off x="958" y="1924"/>
              <a:ext cx="2321" cy="327"/>
              <a:chOff x="958" y="1963"/>
              <a:chExt cx="2321" cy="327"/>
            </a:xfrm>
          </p:grpSpPr>
          <p:sp>
            <p:nvSpPr>
              <p:cNvPr id="198661" name="Text Box 5"/>
              <p:cNvSpPr txBox="1">
                <a:spLocks noChangeArrowheads="1"/>
              </p:cNvSpPr>
              <p:nvPr/>
            </p:nvSpPr>
            <p:spPr bwMode="auto">
              <a:xfrm>
                <a:off x="958" y="1986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Ord</a:t>
                </a:r>
              </a:p>
            </p:txBody>
          </p:sp>
          <p:sp>
            <p:nvSpPr>
              <p:cNvPr id="198667" name="Text Box 11"/>
              <p:cNvSpPr txBox="1">
                <a:spLocks noChangeArrowheads="1"/>
              </p:cNvSpPr>
              <p:nvPr/>
            </p:nvSpPr>
            <p:spPr bwMode="auto">
              <a:xfrm>
                <a:off x="1539" y="1963"/>
                <a:ext cx="174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Ordered types</a:t>
                </a:r>
              </a:p>
            </p:txBody>
          </p:sp>
        </p:grpSp>
      </p:grp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430213" y="557213"/>
            <a:ext cx="85105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Haskell has a number of type classes, including:</a:t>
            </a:r>
          </a:p>
        </p:txBody>
      </p:sp>
      <p:sp>
        <p:nvSpPr>
          <p:cNvPr id="198672" name="Rectangle 16"/>
          <p:cNvSpPr>
            <a:spLocks noChangeArrowheads="1"/>
          </p:cNvSpPr>
          <p:nvPr/>
        </p:nvSpPr>
        <p:spPr bwMode="auto">
          <a:xfrm>
            <a:off x="430213" y="3879850"/>
            <a:ext cx="85105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For example:</a:t>
            </a: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1503363" y="4789488"/>
            <a:ext cx="6399212" cy="15525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Lucida Sans Typewriter" pitchFamily="49" charset="0"/>
              </a:rPr>
              <a:t>(+)  :: Num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sz="2400">
                <a:latin typeface="Lucida Sans Typewriter" pitchFamily="49" charset="0"/>
              </a:rPr>
              <a:t>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pitchFamily="49" charset="0"/>
              </a:rPr>
              <a:t>(==) :: Eq a 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sz="2400">
                <a:latin typeface="Lucida Sans Typewriter" pitchFamily="49" charset="0"/>
              </a:rPr>
              <a:t>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  <a:p>
            <a:pPr>
              <a:lnSpc>
                <a:spcPct val="8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>
                <a:latin typeface="Lucida Sans Typewriter" pitchFamily="49" charset="0"/>
              </a:rPr>
              <a:t>(&lt;)  :: Ord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sz="2400">
                <a:latin typeface="Lucida Sans Typewriter" pitchFamily="49" charset="0"/>
              </a:rPr>
              <a:t>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6A573-43AE-4415-87D2-865E913AA632}" type="slidenum">
              <a:rPr lang="en-US"/>
              <a:pPr/>
              <a:t>24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Hints and Tips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4433888"/>
          </a:xfrm>
        </p:spPr>
        <p:txBody>
          <a:bodyPr/>
          <a:lstStyle/>
          <a:p>
            <a:r>
              <a:rPr lang="en-US"/>
              <a:t>When defining a new function in Haskell, it is useful to begin by writing down its type;</a:t>
            </a:r>
          </a:p>
          <a:p>
            <a:endParaRPr lang="en-US"/>
          </a:p>
          <a:p>
            <a:r>
              <a:rPr lang="en-US"/>
              <a:t>Within a script, it is good practice to state the type of every new function defined;</a:t>
            </a:r>
          </a:p>
          <a:p>
            <a:endParaRPr lang="en-US"/>
          </a:p>
          <a:p>
            <a:r>
              <a:rPr lang="en-US"/>
              <a:t>When stating the types of polymorphic functions that use numbers, equality or orderings, take care to include the necessary class constraints.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54321-8063-4F6A-B978-8B56544F96F3}" type="slidenum">
              <a:rPr lang="en-US"/>
              <a:pPr/>
              <a:t>25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830388" y="2693988"/>
            <a:ext cx="4603750" cy="3378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[’a’,’b’,’c’]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(’a’,’b’,’c’)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[(False,’0’),(True,’1’)]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([False,True],[’0’,’1’])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[tail,init,reverse]</a:t>
            </a:r>
          </a:p>
        </p:txBody>
      </p:sp>
      <p:grpSp>
        <p:nvGrpSpPr>
          <p:cNvPr id="192521" name="Group 9"/>
          <p:cNvGrpSpPr>
            <a:grpSpLocks/>
          </p:cNvGrpSpPr>
          <p:nvPr/>
        </p:nvGrpSpPr>
        <p:grpSpPr bwMode="auto">
          <a:xfrm>
            <a:off x="403225" y="1509713"/>
            <a:ext cx="8128000" cy="519112"/>
            <a:chOff x="254" y="858"/>
            <a:chExt cx="5120" cy="327"/>
          </a:xfrm>
        </p:grpSpPr>
        <p:sp>
          <p:nvSpPr>
            <p:cNvPr id="192515" name="Text Box 3"/>
            <p:cNvSpPr txBox="1">
              <a:spLocks noChangeArrowheads="1"/>
            </p:cNvSpPr>
            <p:nvPr/>
          </p:nvSpPr>
          <p:spPr bwMode="auto">
            <a:xfrm>
              <a:off x="675" y="858"/>
              <a:ext cx="469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/>
                <a:t>What are the types of the following values?</a:t>
              </a:r>
            </a:p>
          </p:txBody>
        </p:sp>
        <p:sp>
          <p:nvSpPr>
            <p:cNvPr id="192518" name="Text Box 6"/>
            <p:cNvSpPr txBox="1">
              <a:spLocks noChangeArrowheads="1"/>
            </p:cNvSpPr>
            <p:nvPr/>
          </p:nvSpPr>
          <p:spPr bwMode="auto">
            <a:xfrm>
              <a:off x="254" y="858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(1)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D9F03-5A9D-467A-8DDA-FD3463D232AE}" type="slidenum">
              <a:rPr lang="en-US"/>
              <a:pPr/>
              <a:t>26</a:t>
            </a:fld>
            <a:endParaRPr lang="en-US"/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768475" y="1563688"/>
            <a:ext cx="6076950" cy="370681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second xs     = head (tail xs)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swap (x,y)    = (y,x)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pair x y      = (x,y)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double x      = x*2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palindrome xs = reverse xs == xs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twice f x     = f (f x) </a:t>
            </a:r>
          </a:p>
        </p:txBody>
      </p:sp>
      <p:grpSp>
        <p:nvGrpSpPr>
          <p:cNvPr id="200716" name="Group 12"/>
          <p:cNvGrpSpPr>
            <a:grpSpLocks/>
          </p:cNvGrpSpPr>
          <p:nvPr/>
        </p:nvGrpSpPr>
        <p:grpSpPr bwMode="auto">
          <a:xfrm>
            <a:off x="381000" y="546100"/>
            <a:ext cx="8113713" cy="519113"/>
            <a:chOff x="240" y="344"/>
            <a:chExt cx="5111" cy="327"/>
          </a:xfrm>
        </p:grpSpPr>
        <p:sp>
          <p:nvSpPr>
            <p:cNvPr id="200707" name="Text Box 3"/>
            <p:cNvSpPr txBox="1">
              <a:spLocks noChangeArrowheads="1"/>
            </p:cNvSpPr>
            <p:nvPr/>
          </p:nvSpPr>
          <p:spPr bwMode="auto">
            <a:xfrm>
              <a:off x="652" y="344"/>
              <a:ext cx="469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/>
                <a:t>What are the types of the following functions?</a:t>
              </a:r>
            </a:p>
          </p:txBody>
        </p:sp>
        <p:sp>
          <p:nvSpPr>
            <p:cNvPr id="200710" name="Text Box 6"/>
            <p:cNvSpPr txBox="1">
              <a:spLocks noChangeArrowheads="1"/>
            </p:cNvSpPr>
            <p:nvPr/>
          </p:nvSpPr>
          <p:spPr bwMode="auto">
            <a:xfrm>
              <a:off x="240" y="344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(2)</a:t>
              </a:r>
            </a:p>
          </p:txBody>
        </p:sp>
      </p:grpSp>
      <p:grpSp>
        <p:nvGrpSpPr>
          <p:cNvPr id="200717" name="Group 13"/>
          <p:cNvGrpSpPr>
            <a:grpSpLocks/>
          </p:cNvGrpSpPr>
          <p:nvPr/>
        </p:nvGrpSpPr>
        <p:grpSpPr bwMode="auto">
          <a:xfrm>
            <a:off x="381000" y="5770563"/>
            <a:ext cx="8339138" cy="519112"/>
            <a:chOff x="246" y="344"/>
            <a:chExt cx="5105" cy="327"/>
          </a:xfrm>
        </p:grpSpPr>
        <p:sp>
          <p:nvSpPr>
            <p:cNvPr id="200718" name="Text Box 14"/>
            <p:cNvSpPr txBox="1">
              <a:spLocks noChangeArrowheads="1"/>
            </p:cNvSpPr>
            <p:nvPr/>
          </p:nvSpPr>
          <p:spPr bwMode="auto">
            <a:xfrm>
              <a:off x="652" y="344"/>
              <a:ext cx="469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/>
                <a:t>Check your answers using Hugs.</a:t>
              </a:r>
            </a:p>
          </p:txBody>
        </p:sp>
        <p:sp>
          <p:nvSpPr>
            <p:cNvPr id="200719" name="Text Box 15"/>
            <p:cNvSpPr txBox="1">
              <a:spLocks noChangeArrowheads="1"/>
            </p:cNvSpPr>
            <p:nvPr/>
          </p:nvSpPr>
          <p:spPr bwMode="auto">
            <a:xfrm>
              <a:off x="246" y="344"/>
              <a:ext cx="398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DF4D0-FF0F-4690-AD7B-7860326D8634}" type="slidenum">
              <a:rPr lang="en-US"/>
              <a:pPr/>
              <a:t>2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Errors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466725" y="1570038"/>
            <a:ext cx="8378825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Applying a function to one or more arguments of the wrong type is called a </a:t>
            </a:r>
            <a:r>
              <a:rPr lang="en-US" u="sng"/>
              <a:t>type error</a:t>
            </a:r>
            <a:r>
              <a:rPr lang="en-US"/>
              <a:t>.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490663" y="3265488"/>
            <a:ext cx="220980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1 +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Error</a:t>
            </a:r>
          </a:p>
        </p:txBody>
      </p:sp>
      <p:sp>
        <p:nvSpPr>
          <p:cNvPr id="153606" name="AutoShape 6"/>
          <p:cNvSpPr>
            <a:spLocks noChangeArrowheads="1"/>
          </p:cNvSpPr>
          <p:nvPr/>
        </p:nvSpPr>
        <p:spPr bwMode="auto">
          <a:xfrm>
            <a:off x="714375" y="5216525"/>
            <a:ext cx="6273800" cy="1028700"/>
          </a:xfrm>
          <a:prstGeom prst="wedgeRoundRectCallout">
            <a:avLst>
              <a:gd name="adj1" fmla="val -19736"/>
              <a:gd name="adj2" fmla="val -115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1 is a number and False is a logical value, but + requires two numbers.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28B6D-F2FF-47DC-A133-08E713B977AE}" type="slidenum">
              <a:rPr lang="en-US"/>
              <a:pPr/>
              <a:t>3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in Haskell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1066800"/>
          </a:xfrm>
        </p:spPr>
        <p:txBody>
          <a:bodyPr/>
          <a:lstStyle/>
          <a:p>
            <a:r>
              <a:rPr lang="en-US"/>
              <a:t>If evaluating an expression e would produce a value of type t, then e </a:t>
            </a:r>
            <a:r>
              <a:rPr lang="en-US" u="sng"/>
              <a:t>has type</a:t>
            </a:r>
            <a:r>
              <a:rPr lang="en-US"/>
              <a:t> t, written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1689100" y="3376613"/>
            <a:ext cx="128905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e :: t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533400" y="4621213"/>
            <a:ext cx="81788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Every well formed expression has a type, which can be automatically calculated at compile time using a process called </a:t>
            </a:r>
            <a:r>
              <a:rPr kumimoji="1" lang="en-US" u="sng"/>
              <a:t>type inference</a:t>
            </a:r>
            <a:r>
              <a:rPr kumimoji="1" lang="en-US"/>
              <a:t>.</a:t>
            </a:r>
            <a:endParaRPr kumimoji="1" lang="en-US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FB8C-D771-4260-94E9-999BB3C8B9E5}" type="slidenum">
              <a:rPr lang="en-US"/>
              <a:pPr/>
              <a:t>4</a:t>
            </a:fld>
            <a:endParaRPr lang="en-US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447675" y="596900"/>
            <a:ext cx="8178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All type errors are found at compile time, which makes programs </a:t>
            </a:r>
            <a:r>
              <a:rPr kumimoji="1" lang="en-US" u="sng"/>
              <a:t>safer and faster</a:t>
            </a:r>
            <a:r>
              <a:rPr kumimoji="1" lang="en-US"/>
              <a:t> by removing the need for type checks at run time.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In Hugs, the </a:t>
            </a:r>
            <a:r>
              <a:rPr kumimoji="1" lang="en-US" u="sng"/>
              <a:t>:type</a:t>
            </a:r>
            <a:r>
              <a:rPr kumimoji="1" lang="en-US"/>
              <a:t> command calculates the type of an expression, without evaluating it: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1600200" y="4076700"/>
            <a:ext cx="3314700" cy="210026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not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True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:type not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not False :: Bool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AB0E1-6F63-4571-B50E-18B1980846DA}" type="slidenum">
              <a:rPr lang="en-US"/>
              <a:pPr/>
              <a:t>5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Types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442913" y="1558925"/>
            <a:ext cx="8378825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Haskell has a number of </a:t>
            </a:r>
            <a:r>
              <a:rPr lang="en-US" u="sng"/>
              <a:t>basic types</a:t>
            </a:r>
            <a:r>
              <a:rPr lang="en-US"/>
              <a:t>, including:</a:t>
            </a:r>
          </a:p>
        </p:txBody>
      </p:sp>
      <p:grpSp>
        <p:nvGrpSpPr>
          <p:cNvPr id="206873" name="Group 25"/>
          <p:cNvGrpSpPr>
            <a:grpSpLocks/>
          </p:cNvGrpSpPr>
          <p:nvPr/>
        </p:nvGrpSpPr>
        <p:grpSpPr bwMode="auto">
          <a:xfrm>
            <a:off x="1179513" y="2427288"/>
            <a:ext cx="6557962" cy="3911600"/>
            <a:chOff x="743" y="1556"/>
            <a:chExt cx="4131" cy="2464"/>
          </a:xfrm>
        </p:grpSpPr>
        <p:grpSp>
          <p:nvGrpSpPr>
            <p:cNvPr id="206867" name="Group 19"/>
            <p:cNvGrpSpPr>
              <a:grpSpLocks/>
            </p:cNvGrpSpPr>
            <p:nvPr/>
          </p:nvGrpSpPr>
          <p:grpSpPr bwMode="auto">
            <a:xfrm>
              <a:off x="743" y="1556"/>
              <a:ext cx="2786" cy="327"/>
              <a:chOff x="743" y="1619"/>
              <a:chExt cx="2786" cy="327"/>
            </a:xfrm>
          </p:grpSpPr>
          <p:sp>
            <p:nvSpPr>
              <p:cNvPr id="206857" name="Text Box 9"/>
              <p:cNvSpPr txBox="1">
                <a:spLocks noChangeArrowheads="1"/>
              </p:cNvSpPr>
              <p:nvPr/>
            </p:nvSpPr>
            <p:spPr bwMode="auto">
              <a:xfrm>
                <a:off x="743" y="1658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Bool</a:t>
                </a:r>
              </a:p>
            </p:txBody>
          </p:sp>
          <p:sp>
            <p:nvSpPr>
              <p:cNvPr id="206858" name="Text Box 10"/>
              <p:cNvSpPr txBox="1">
                <a:spLocks noChangeArrowheads="1"/>
              </p:cNvSpPr>
              <p:nvPr/>
            </p:nvSpPr>
            <p:spPr bwMode="auto">
              <a:xfrm>
                <a:off x="1878" y="1619"/>
                <a:ext cx="165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logical values</a:t>
                </a:r>
              </a:p>
            </p:txBody>
          </p:sp>
        </p:grpSp>
        <p:grpSp>
          <p:nvGrpSpPr>
            <p:cNvPr id="206868" name="Group 20"/>
            <p:cNvGrpSpPr>
              <a:grpSpLocks/>
            </p:cNvGrpSpPr>
            <p:nvPr/>
          </p:nvGrpSpPr>
          <p:grpSpPr bwMode="auto">
            <a:xfrm>
              <a:off x="743" y="1983"/>
              <a:ext cx="3133" cy="327"/>
              <a:chOff x="743" y="2124"/>
              <a:chExt cx="3133" cy="327"/>
            </a:xfrm>
          </p:grpSpPr>
          <p:sp>
            <p:nvSpPr>
              <p:cNvPr id="206853" name="Text Box 5"/>
              <p:cNvSpPr txBox="1">
                <a:spLocks noChangeArrowheads="1"/>
              </p:cNvSpPr>
              <p:nvPr/>
            </p:nvSpPr>
            <p:spPr bwMode="auto">
              <a:xfrm>
                <a:off x="743" y="2147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Char</a:t>
                </a:r>
              </a:p>
            </p:txBody>
          </p:sp>
          <p:sp>
            <p:nvSpPr>
              <p:cNvPr id="206859" name="Text Box 11"/>
              <p:cNvSpPr txBox="1">
                <a:spLocks noChangeArrowheads="1"/>
              </p:cNvSpPr>
              <p:nvPr/>
            </p:nvSpPr>
            <p:spPr bwMode="auto">
              <a:xfrm>
                <a:off x="1878" y="2124"/>
                <a:ext cx="199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single characters</a:t>
                </a:r>
              </a:p>
            </p:txBody>
          </p:sp>
        </p:grpSp>
        <p:grpSp>
          <p:nvGrpSpPr>
            <p:cNvPr id="206871" name="Group 23"/>
            <p:cNvGrpSpPr>
              <a:grpSpLocks/>
            </p:cNvGrpSpPr>
            <p:nvPr/>
          </p:nvGrpSpPr>
          <p:grpSpPr bwMode="auto">
            <a:xfrm>
              <a:off x="743" y="3244"/>
              <a:ext cx="4131" cy="327"/>
              <a:chOff x="743" y="3265"/>
              <a:chExt cx="4131" cy="327"/>
            </a:xfrm>
          </p:grpSpPr>
          <p:sp>
            <p:nvSpPr>
              <p:cNvPr id="206854" name="Text Box 6"/>
              <p:cNvSpPr txBox="1">
                <a:spLocks noChangeArrowheads="1"/>
              </p:cNvSpPr>
              <p:nvPr/>
            </p:nvSpPr>
            <p:spPr bwMode="auto">
              <a:xfrm>
                <a:off x="743" y="3304"/>
                <a:ext cx="928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Integer</a:t>
                </a:r>
              </a:p>
            </p:txBody>
          </p:sp>
          <p:sp>
            <p:nvSpPr>
              <p:cNvPr id="206860" name="Text Box 12"/>
              <p:cNvSpPr txBox="1">
                <a:spLocks noChangeArrowheads="1"/>
              </p:cNvSpPr>
              <p:nvPr/>
            </p:nvSpPr>
            <p:spPr bwMode="auto">
              <a:xfrm>
                <a:off x="1878" y="3265"/>
                <a:ext cx="2996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arbitrary-precision integers</a:t>
                </a:r>
              </a:p>
            </p:txBody>
          </p:sp>
        </p:grpSp>
        <p:grpSp>
          <p:nvGrpSpPr>
            <p:cNvPr id="206872" name="Group 24"/>
            <p:cNvGrpSpPr>
              <a:grpSpLocks/>
            </p:cNvGrpSpPr>
            <p:nvPr/>
          </p:nvGrpSpPr>
          <p:grpSpPr bwMode="auto">
            <a:xfrm>
              <a:off x="743" y="3693"/>
              <a:ext cx="3718" cy="327"/>
              <a:chOff x="743" y="3777"/>
              <a:chExt cx="3718" cy="327"/>
            </a:xfrm>
          </p:grpSpPr>
          <p:sp>
            <p:nvSpPr>
              <p:cNvPr id="206856" name="Text Box 8"/>
              <p:cNvSpPr txBox="1">
                <a:spLocks noChangeArrowheads="1"/>
              </p:cNvSpPr>
              <p:nvPr/>
            </p:nvSpPr>
            <p:spPr bwMode="auto">
              <a:xfrm>
                <a:off x="743" y="3793"/>
                <a:ext cx="696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Float</a:t>
                </a:r>
              </a:p>
            </p:txBody>
          </p:sp>
          <p:sp>
            <p:nvSpPr>
              <p:cNvPr id="206861" name="Text Box 13"/>
              <p:cNvSpPr txBox="1">
                <a:spLocks noChangeArrowheads="1"/>
              </p:cNvSpPr>
              <p:nvPr/>
            </p:nvSpPr>
            <p:spPr bwMode="auto">
              <a:xfrm>
                <a:off x="1878" y="3777"/>
                <a:ext cx="2583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floating-point numbers</a:t>
                </a:r>
              </a:p>
            </p:txBody>
          </p:sp>
        </p:grpSp>
        <p:grpSp>
          <p:nvGrpSpPr>
            <p:cNvPr id="206869" name="Group 21"/>
            <p:cNvGrpSpPr>
              <a:grpSpLocks/>
            </p:cNvGrpSpPr>
            <p:nvPr/>
          </p:nvGrpSpPr>
          <p:grpSpPr bwMode="auto">
            <a:xfrm>
              <a:off x="743" y="2410"/>
              <a:ext cx="3483" cy="327"/>
              <a:chOff x="743" y="2463"/>
              <a:chExt cx="3483" cy="327"/>
            </a:xfrm>
          </p:grpSpPr>
          <p:sp>
            <p:nvSpPr>
              <p:cNvPr id="206863" name="Text Box 15"/>
              <p:cNvSpPr txBox="1">
                <a:spLocks noChangeArrowheads="1"/>
              </p:cNvSpPr>
              <p:nvPr/>
            </p:nvSpPr>
            <p:spPr bwMode="auto">
              <a:xfrm>
                <a:off x="743" y="2486"/>
                <a:ext cx="812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String</a:t>
                </a:r>
              </a:p>
            </p:txBody>
          </p:sp>
          <p:sp>
            <p:nvSpPr>
              <p:cNvPr id="206864" name="Text Box 16"/>
              <p:cNvSpPr txBox="1">
                <a:spLocks noChangeArrowheads="1"/>
              </p:cNvSpPr>
              <p:nvPr/>
            </p:nvSpPr>
            <p:spPr bwMode="auto">
              <a:xfrm>
                <a:off x="1878" y="2463"/>
                <a:ext cx="234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strings of characters</a:t>
                </a:r>
              </a:p>
            </p:txBody>
          </p:sp>
        </p:grpSp>
        <p:grpSp>
          <p:nvGrpSpPr>
            <p:cNvPr id="206870" name="Group 22"/>
            <p:cNvGrpSpPr>
              <a:grpSpLocks/>
            </p:cNvGrpSpPr>
            <p:nvPr/>
          </p:nvGrpSpPr>
          <p:grpSpPr bwMode="auto">
            <a:xfrm>
              <a:off x="743" y="2838"/>
              <a:ext cx="3765" cy="327"/>
              <a:chOff x="743" y="2807"/>
              <a:chExt cx="3765" cy="327"/>
            </a:xfrm>
          </p:grpSpPr>
          <p:sp>
            <p:nvSpPr>
              <p:cNvPr id="206865" name="Text Box 17"/>
              <p:cNvSpPr txBox="1">
                <a:spLocks noChangeArrowheads="1"/>
              </p:cNvSpPr>
              <p:nvPr/>
            </p:nvSpPr>
            <p:spPr bwMode="auto">
              <a:xfrm>
                <a:off x="743" y="2830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Int</a:t>
                </a:r>
              </a:p>
            </p:txBody>
          </p:sp>
          <p:sp>
            <p:nvSpPr>
              <p:cNvPr id="206866" name="Text Box 18"/>
              <p:cNvSpPr txBox="1">
                <a:spLocks noChangeArrowheads="1"/>
              </p:cNvSpPr>
              <p:nvPr/>
            </p:nvSpPr>
            <p:spPr bwMode="auto">
              <a:xfrm>
                <a:off x="1878" y="2807"/>
                <a:ext cx="2630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fixed-precision integers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7CB4A-BBB7-4800-90C6-2869BA1CEC2E}" type="slidenum">
              <a:rPr lang="en-US"/>
              <a:pPr/>
              <a:t>6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Types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146175" y="2628900"/>
            <a:ext cx="5340350" cy="129698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[False,True,False] :: [Bool]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[’a’,’b’,’c’,’d’]  :: [Char]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474663" y="4451350"/>
            <a:ext cx="8226425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In general: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474663" y="1585913"/>
            <a:ext cx="7916862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 </a:t>
            </a:r>
            <a:r>
              <a:rPr lang="en-US" u="sng"/>
              <a:t>list</a:t>
            </a:r>
            <a:r>
              <a:rPr lang="en-US"/>
              <a:t> is sequence of values of the </a:t>
            </a:r>
            <a:r>
              <a:rPr lang="en-US" u="sng"/>
              <a:t>same</a:t>
            </a:r>
            <a:r>
              <a:rPr lang="en-US"/>
              <a:t> type: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1146175" y="5495925"/>
            <a:ext cx="7385050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[t] is the type of lists with elements of type 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C4171-C38C-4857-8DA6-DBE643EC585A}" type="slidenum">
              <a:rPr lang="en-US"/>
              <a:pPr/>
              <a:t>7</a:t>
            </a:fld>
            <a:endParaRPr lang="en-US"/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528638" y="1357313"/>
            <a:ext cx="8189912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The type of a list says nothing about its length: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482725" y="2408238"/>
            <a:ext cx="5340350" cy="129698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[False,True]       :: [Bool]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[False,True,False] :: [Bool]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701675" y="4054475"/>
            <a:ext cx="81788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GB"/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1482725" y="5556250"/>
            <a:ext cx="5530850" cy="49371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[[’a’],[’b’,’c’]] :: [[Char]]</a:t>
            </a: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393700" y="458788"/>
            <a:ext cx="104775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Note:</a:t>
            </a:r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528638" y="4084638"/>
            <a:ext cx="8189912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The type of the elements is unrestricted.  For example, we can have lists of lists: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10948-50CA-4224-BF3D-A4B65232F274}" type="slidenum">
              <a:rPr lang="en-US"/>
              <a:pPr/>
              <a:t>8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Types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27038" y="1633538"/>
            <a:ext cx="8266112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A </a:t>
            </a:r>
            <a:r>
              <a:rPr lang="en-US" u="sng"/>
              <a:t>tuple</a:t>
            </a:r>
            <a:r>
              <a:rPr lang="en-US"/>
              <a:t> is a sequence of values of </a:t>
            </a:r>
            <a:r>
              <a:rPr lang="en-US" u="sng"/>
              <a:t>different</a:t>
            </a:r>
            <a:r>
              <a:rPr lang="en-US"/>
              <a:t> types: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146175" y="2590800"/>
            <a:ext cx="6813550" cy="129698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(False,True)     :: (Bool,Bool)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(False,’a’,True) :: (Bool,Char,Bool)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427038" y="4325938"/>
            <a:ext cx="8226425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In general: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1146175" y="5283200"/>
            <a:ext cx="7385050" cy="946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/>
              <a:t>(t1,t2,…,tn) is the type of n-tuples whose ith components have type ti for any i in 1…n.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3527</TotalTime>
  <Words>1437</Words>
  <Application>Microsoft Office PowerPoint</Application>
  <PresentationFormat>On-screen Show (4:3)</PresentationFormat>
  <Paragraphs>237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Times New Roman</vt:lpstr>
      <vt:lpstr>Arial Black</vt:lpstr>
      <vt:lpstr>Tahoma</vt:lpstr>
      <vt:lpstr>Monotype Sorts</vt:lpstr>
      <vt:lpstr>Lucida Sans Typewriter</vt:lpstr>
      <vt:lpstr>Symbol</vt:lpstr>
      <vt:lpstr>FUN Template</vt:lpstr>
      <vt:lpstr>Slide 0</vt:lpstr>
      <vt:lpstr>What is a Type?</vt:lpstr>
      <vt:lpstr>Type Errors</vt:lpstr>
      <vt:lpstr>Types in Haskell</vt:lpstr>
      <vt:lpstr>Slide 4</vt:lpstr>
      <vt:lpstr>Basic Types</vt:lpstr>
      <vt:lpstr>List Types</vt:lpstr>
      <vt:lpstr>Slide 7</vt:lpstr>
      <vt:lpstr>Tuple Types</vt:lpstr>
      <vt:lpstr>Slide 9</vt:lpstr>
      <vt:lpstr>Function Types</vt:lpstr>
      <vt:lpstr>Slide 11</vt:lpstr>
      <vt:lpstr>Curried Functions</vt:lpstr>
      <vt:lpstr>Slide 13</vt:lpstr>
      <vt:lpstr>Slide 14</vt:lpstr>
      <vt:lpstr>Why is Currying Useful?</vt:lpstr>
      <vt:lpstr>Currying Conventions</vt:lpstr>
      <vt:lpstr>Slide 17</vt:lpstr>
      <vt:lpstr>Polymorphic Functions</vt:lpstr>
      <vt:lpstr>Slide 19</vt:lpstr>
      <vt:lpstr>Slide 20</vt:lpstr>
      <vt:lpstr>Overloaded Functions</vt:lpstr>
      <vt:lpstr>Slide 22</vt:lpstr>
      <vt:lpstr>Slide 23</vt:lpstr>
      <vt:lpstr>Hints and Tips</vt:lpstr>
      <vt:lpstr>Exercises</vt:lpstr>
      <vt:lpstr>Slide 26</vt:lpstr>
    </vt:vector>
  </TitlesOfParts>
  <Company>University of Nottingham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 </cp:lastModifiedBy>
  <cp:revision>233</cp:revision>
  <cp:lastPrinted>2001-01-11T11:32:24Z</cp:lastPrinted>
  <dcterms:created xsi:type="dcterms:W3CDTF">2000-11-20T11:40:19Z</dcterms:created>
  <dcterms:modified xsi:type="dcterms:W3CDTF">2011-03-02T01:43:46Z</dcterms:modified>
</cp:coreProperties>
</file>