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28" r:id="rId2"/>
    <p:sldId id="290" r:id="rId3"/>
    <p:sldId id="303" r:id="rId4"/>
    <p:sldId id="291" r:id="rId5"/>
    <p:sldId id="304" r:id="rId6"/>
    <p:sldId id="308" r:id="rId7"/>
    <p:sldId id="306" r:id="rId8"/>
    <p:sldId id="294" r:id="rId9"/>
    <p:sldId id="307" r:id="rId10"/>
    <p:sldId id="316" r:id="rId11"/>
    <p:sldId id="313" r:id="rId12"/>
    <p:sldId id="314" r:id="rId13"/>
    <p:sldId id="325" r:id="rId14"/>
    <p:sldId id="326" r:id="rId15"/>
    <p:sldId id="286" r:id="rId16"/>
    <p:sldId id="280" r:id="rId17"/>
    <p:sldId id="318" r:id="rId18"/>
    <p:sldId id="319" r:id="rId19"/>
    <p:sldId id="288" r:id="rId20"/>
    <p:sldId id="309" r:id="rId21"/>
    <p:sldId id="320" r:id="rId22"/>
    <p:sldId id="323" r:id="rId23"/>
    <p:sldId id="327" r:id="rId24"/>
    <p:sldId id="301" r:id="rId25"/>
  </p:sldIdLst>
  <p:sldSz cx="9144000" cy="6858000" type="screen4x3"/>
  <p:notesSz cx="7089775" cy="10218738"/>
  <p:embeddedFontLst>
    <p:embeddedFont>
      <p:font typeface="Arial Black" pitchFamily="34" charset="0"/>
      <p:bold r:id="rId28"/>
    </p:embeddedFont>
    <p:embeddedFont>
      <p:font typeface="Tahoma" pitchFamily="34" charset="0"/>
      <p:regular r:id="rId29"/>
      <p:bold r:id="rId30"/>
    </p:embeddedFont>
    <p:embeddedFont>
      <p:font typeface="Monotype Sorts" pitchFamily="2" charset="2"/>
      <p:regular r:id="rId31"/>
    </p:embeddedFont>
    <p:embeddedFont>
      <p:font typeface="Lucida Sans Typewriter" pitchFamily="49" charset="0"/>
      <p:regular r:id="rId32"/>
      <p:bold r:id="rId33"/>
      <p:italic r:id="rId34"/>
      <p:boldItalic r:id="rId35"/>
    </p:embeddedFont>
    <p:embeddedFont>
      <p:font typeface="MT Extra" pitchFamily="18" charset="2"/>
      <p:regular r:id="rId3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</p:showPr>
  <p:clrMru>
    <a:srgbClr val="008000"/>
    <a:srgbClr val="FF0000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 snapToGrid="0">
      <p:cViewPr varScale="1">
        <p:scale>
          <a:sx n="114" d="100"/>
          <a:sy n="114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2D9D5690-8AA6-4F4A-9ACC-4C6563D661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A92C4F-1261-4000-9D79-5A0C31F379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C4F-1261-4000-9D79-5A0C31F3798B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C3C3F-17CE-40AE-9EC8-4B2791E8C0A2}" type="slidenum">
              <a:rPr lang="en-US"/>
              <a:pPr/>
              <a:t>11</a:t>
            </a:fld>
            <a:endParaRPr lang="en-US"/>
          </a:p>
        </p:txBody>
      </p:sp>
      <p:sp>
        <p:nvSpPr>
          <p:cNvPr id="256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CEB24-8A1C-4073-BEAA-64A520079E76}" type="slidenum">
              <a:rPr lang="en-US"/>
              <a:pPr/>
              <a:t>13</a:t>
            </a:fld>
            <a:endParaRPr lang="en-US"/>
          </a:p>
        </p:txBody>
      </p:sp>
      <p:sp>
        <p:nvSpPr>
          <p:cNvPr id="2877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9012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9012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8F75F-EF88-4500-A89E-D972DE8E8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5C9176-112C-452E-BBBF-78F7B911E6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8ECEB-26E8-4AB1-966B-84231CBE3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66995C-E691-4007-A8BE-A698B8011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5937E9-828A-48AB-8EA6-63F58EDF2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93B2E5-6A2D-4BF9-A019-7C1952687E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536EF-4AD2-4723-B104-72EEB45C50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E8EEC2-4556-4AF4-9362-717CC34E86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F5814D-DECE-48EC-80F7-D04547F00F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D24BE4-C5AC-45D6-86E3-6B6260BCE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19A01B-EC01-4B89-9666-38EF683CEF4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3E065-6147-44CA-9BC2-C560E190DB9B}" type="slidenum">
              <a:rPr lang="en-US"/>
              <a:pPr/>
              <a:t>0</a:t>
            </a:fld>
            <a:endParaRPr lang="en-US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3200"/>
              <a:t>Chapter 4 - Defining Functions</a:t>
            </a:r>
          </a:p>
        </p:txBody>
      </p:sp>
      <p:pic>
        <p:nvPicPr>
          <p:cNvPr id="291844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501D-8006-4B77-BD86-946C9972B479}" type="slidenum">
              <a:rPr lang="en-US"/>
              <a:pPr/>
              <a:t>9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Patterns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38150" y="1620838"/>
            <a:ext cx="8126413" cy="13731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Internally, every non-empty list is constructed by repeated use of an operator (:) called “</a:t>
            </a:r>
            <a:r>
              <a:rPr lang="en-US" u="sng"/>
              <a:t>cons</a:t>
            </a:r>
            <a:r>
              <a:rPr lang="en-US"/>
              <a:t>” that adds an element to the start of a list.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3778250"/>
            <a:ext cx="1841500" cy="5302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169988" y="5219700"/>
            <a:ext cx="4076700" cy="56673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Means 1:(2:(3:(4:[]))).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46E85-FF30-4871-AC25-260AF551ACB9}" type="slidenum">
              <a:rPr lang="en-US"/>
              <a:pPr/>
              <a:t>10</a:t>
            </a:fld>
            <a:endParaRPr lang="en-US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3" y="658813"/>
            <a:ext cx="858837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Functions on lists can be defined using </a:t>
            </a:r>
            <a:r>
              <a:rPr lang="en-US" u="sng"/>
              <a:t>x:xs</a:t>
            </a:r>
            <a:r>
              <a:rPr lang="en-US"/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3" y="2057400"/>
            <a:ext cx="4535487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head       :: [a]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head (x:_)  = x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tail       :: [a]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tail (_:xs) = xs</a:t>
            </a: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0" y="5272088"/>
            <a:ext cx="6765925" cy="1028700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head and tail map any non-empty list to its first and remaining 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044F-E695-4CEA-9CDA-011B3FDA5D39}" type="slidenum">
              <a:rPr lang="en-US"/>
              <a:pPr/>
              <a:t>11</a:t>
            </a:fld>
            <a:endParaRPr lang="en-US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546100" y="3838575"/>
            <a:ext cx="8226425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x:xs patterns must be </a:t>
            </a:r>
            <a:r>
              <a:rPr kumimoji="1" lang="en-US" u="sng">
                <a:sym typeface="Symbol" pitchFamily="18" charset="2"/>
              </a:rPr>
              <a:t>parenthesised</a:t>
            </a:r>
            <a:r>
              <a:rPr kumimoji="1" lang="en-US">
                <a:sym typeface="Symbol" pitchFamily="18" charset="2"/>
              </a:rPr>
              <a:t>, because application has priority over (:).  For example, the following definition gives an error: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546100" y="1430338"/>
            <a:ext cx="82264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x:xs patterns only match </a:t>
            </a:r>
            <a:r>
              <a:rPr kumimoji="1" lang="en-US" u="sng">
                <a:sym typeface="Symbol" pitchFamily="18" charset="2"/>
              </a:rPr>
              <a:t>non-empty</a:t>
            </a:r>
            <a:r>
              <a:rPr kumimoji="1" lang="en-US">
                <a:sym typeface="Symbol" pitchFamily="18" charset="2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63700" y="2503488"/>
            <a:ext cx="1846263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head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Error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63700" y="5753100"/>
            <a:ext cx="2798763" cy="49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head x:_ =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B5B2-ABF7-40AF-9424-9BA14D8D673C}" type="slidenum">
              <a:rPr lang="en-US"/>
              <a:pPr/>
              <a:t>12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Patterns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514475" y="3600450"/>
            <a:ext cx="4440238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pred      :: Int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pred (n+1) = n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412750" y="1598613"/>
            <a:ext cx="8085138" cy="13731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As in mathematics, functions on integers can be defined using </a:t>
            </a:r>
            <a:r>
              <a:rPr lang="en-US" u="sng"/>
              <a:t>n+k</a:t>
            </a:r>
            <a:r>
              <a:rPr lang="en-US"/>
              <a:t> patterns, where n is an integer variable and k&gt;0 is an integer constant.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727075" y="5526088"/>
            <a:ext cx="81899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GB">
              <a:sym typeface="Symbol" pitchFamily="18" charset="2"/>
            </a:endParaRPr>
          </a:p>
        </p:txBody>
      </p:sp>
      <p:sp>
        <p:nvSpPr>
          <p:cNvPr id="285702" name="AutoShape 6"/>
          <p:cNvSpPr>
            <a:spLocks noChangeArrowheads="1"/>
          </p:cNvSpPr>
          <p:nvPr/>
        </p:nvSpPr>
        <p:spPr bwMode="auto">
          <a:xfrm>
            <a:off x="1317625" y="5321300"/>
            <a:ext cx="4627563" cy="1028700"/>
          </a:xfrm>
          <a:prstGeom prst="wedgeRoundRectCallout">
            <a:avLst>
              <a:gd name="adj1" fmla="val -18954"/>
              <a:gd name="adj2" fmla="val -95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pred maps any positive integer to its predecessor.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236E-597D-4114-8009-490CBA9D9682}" type="slidenum">
              <a:rPr lang="en-US"/>
              <a:pPr/>
              <a:t>13</a:t>
            </a:fld>
            <a:endParaRPr lang="en-US"/>
          </a:p>
        </p:txBody>
      </p:sp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546100" y="3838575"/>
            <a:ext cx="8226425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n+k patterns must be </a:t>
            </a:r>
            <a:r>
              <a:rPr kumimoji="1" lang="en-US" u="sng">
                <a:sym typeface="Symbol" pitchFamily="18" charset="2"/>
              </a:rPr>
              <a:t>parenthesised</a:t>
            </a:r>
            <a:r>
              <a:rPr kumimoji="1" lang="en-US">
                <a:sym typeface="Symbol" pitchFamily="18" charset="2"/>
              </a:rPr>
              <a:t>, because application has priority over +.  For example, the following definition gives an error: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546100" y="1430338"/>
            <a:ext cx="82264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n+k patterns only match integers  k.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663700" y="2503488"/>
            <a:ext cx="1700213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pred 0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Error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1663700" y="5753100"/>
            <a:ext cx="2459038" cy="49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pred n+1 = 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2AFC0-3D42-457E-A82B-289F9797DD38}" type="slidenum">
              <a:rPr lang="en-US"/>
              <a:pPr/>
              <a:t>14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03225" y="1665288"/>
            <a:ext cx="826611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Functions can be constructed without naming the functions by using </a:t>
            </a:r>
            <a:r>
              <a:rPr lang="en-US" u="sng"/>
              <a:t>lambda expressions</a:t>
            </a:r>
            <a:r>
              <a:rPr lang="en-US"/>
              <a:t>.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822450" y="3411538"/>
            <a:ext cx="1755775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sz="2400">
                <a:latin typeface="Lucida Sans Typewriter" pitchFamily="49" charset="0"/>
              </a:rPr>
              <a:t>x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x+x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901700" y="5110163"/>
            <a:ext cx="6623050" cy="1028700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the nameless function that takes a number x and returns the result x+x.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EB25-B00C-4E5F-929C-17D7BA3302B6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503238" y="1516063"/>
            <a:ext cx="8189912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The symbol  is the Greek letter </a:t>
            </a:r>
            <a:r>
              <a:rPr kumimoji="1" lang="en-US" u="sng">
                <a:sym typeface="Symbol" pitchFamily="18" charset="2"/>
              </a:rPr>
              <a:t>lambda</a:t>
            </a:r>
            <a:r>
              <a:rPr kumimoji="1" lang="en-US">
                <a:sym typeface="Symbol" pitchFamily="18" charset="2"/>
              </a:rPr>
              <a:t>, and is typed at the keyboard as a backslash \.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In mathematics, nameless functions are usually denoted using the </a:t>
            </a:r>
            <a:r>
              <a:rPr kumimoji="1" lang="en-US">
                <a:sym typeface="MT Extra" pitchFamily="18" charset="2"/>
              </a:rPr>
              <a:t> symbol,</a:t>
            </a:r>
            <a:r>
              <a:rPr kumimoji="1" lang="en-US">
                <a:sym typeface="Symbol" pitchFamily="18" charset="2"/>
              </a:rPr>
              <a:t> as in x </a:t>
            </a:r>
            <a:r>
              <a:rPr kumimoji="1" lang="en-US">
                <a:sym typeface="MT Extra" pitchFamily="18" charset="2"/>
              </a:rPr>
              <a:t></a:t>
            </a:r>
            <a:r>
              <a:rPr kumimoji="1" lang="en-US">
                <a:sym typeface="Symbol" pitchFamily="18" charset="2"/>
              </a:rPr>
              <a:t> x+x.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In Haskell, the use of the  symbol for nameless functions comes from the </a:t>
            </a:r>
            <a:r>
              <a:rPr kumimoji="1" lang="en-US" u="sng">
                <a:sym typeface="Symbol" pitchFamily="18" charset="2"/>
              </a:rPr>
              <a:t>lambda calculus</a:t>
            </a:r>
            <a:r>
              <a:rPr kumimoji="1" lang="en-US">
                <a:sym typeface="Symbol" pitchFamily="18" charset="2"/>
              </a:rPr>
              <a:t>, the theory of functions on which Haskell is based.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79413" y="520700"/>
            <a:ext cx="10477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017C-94A1-46C5-993B-BAB09810BD9D}" type="slidenum">
              <a:rPr lang="en-US"/>
              <a:pPr/>
              <a:t>16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/>
              <a:t>Why Are </a:t>
            </a:r>
            <a:r>
              <a:rPr lang="en-US" sz="4000">
                <a:sym typeface="Symbol" pitchFamily="18" charset="2"/>
              </a:rPr>
              <a:t>Lambda's</a:t>
            </a:r>
            <a:r>
              <a:rPr lang="en-US"/>
              <a:t> Useful?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39738" y="1565275"/>
            <a:ext cx="8221662" cy="18002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Lambda expressions can be used to give a formal meaning to functions defined using </a:t>
            </a:r>
            <a:r>
              <a:rPr lang="en-US" u="sng"/>
              <a:t>currying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1609725" y="3876675"/>
            <a:ext cx="257810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add x y = x+y</a:t>
            </a:r>
            <a:endParaRPr lang="en-US" sz="2400">
              <a:latin typeface="Lucida Sans Typewriter" pitchFamily="49" charset="0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609725" y="5818188"/>
            <a:ext cx="42481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add = x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(y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x+y)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28625" y="4816475"/>
            <a:ext cx="1214438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means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F246D-79B6-4F0D-842A-FECD64EC34B3}" type="slidenum">
              <a:rPr lang="en-US"/>
              <a:pPr/>
              <a:t>17</a:t>
            </a:fld>
            <a:endParaRPr lang="en-US"/>
          </a:p>
        </p:txBody>
      </p:sp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1585913" y="2936875"/>
            <a:ext cx="4283075" cy="8223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const    :: 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b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a</a:t>
            </a: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const x _ = x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11163" y="4313238"/>
            <a:ext cx="4662487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is more naturally defined by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598613" y="5386388"/>
            <a:ext cx="4283075" cy="8223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const  :: 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(b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a)</a:t>
            </a: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const x = _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x 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11163" y="584200"/>
            <a:ext cx="8242300" cy="18002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Lambda expressions are also useful when defining functions that return </a:t>
            </a:r>
            <a:r>
              <a:rPr lang="en-US" u="sng"/>
              <a:t>functions as results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B9506-1F29-4852-9066-4EFD8860F3AF}" type="slidenum">
              <a:rPr lang="en-US"/>
              <a:pPr/>
              <a:t>18</a:t>
            </a:fld>
            <a:endParaRPr lang="en-US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55738" y="2887663"/>
            <a:ext cx="4787900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  <a:sym typeface="Symbol" pitchFamily="18" charset="2"/>
              </a:rPr>
              <a:t>odds n = map f [0..n-1]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  <a:sym typeface="Symbol" pitchFamily="18" charset="2"/>
              </a:rPr>
              <a:t>         where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  <a:sym typeface="Symbol" pitchFamily="18" charset="2"/>
              </a:rPr>
              <a:t>            f x = x*2 + 1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12750" y="4676775"/>
            <a:ext cx="3322638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can be simplified to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5738" y="5689600"/>
            <a:ext cx="6911975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odds n = map (x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 x*2 + 1) [0..n-1]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12750" y="595313"/>
            <a:ext cx="8131175" cy="18002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Lambda expressions can be used to avoid naming functions that are only </a:t>
            </a:r>
            <a:r>
              <a:rPr lang="en-US" u="sng"/>
              <a:t>referenced once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4DE71-2867-4EDC-8837-ABEC6A888B01}" type="slidenum">
              <a:rPr lang="en-US"/>
              <a:pPr/>
              <a:t>1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Expressions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08831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As in most programming languages, functions can be defined using </a:t>
            </a:r>
            <a:r>
              <a:rPr lang="en-US" u="sng"/>
              <a:t>conditional expressions</a:t>
            </a:r>
            <a:r>
              <a:rPr lang="en-US"/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3327400"/>
            <a:ext cx="5875338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abs  :: Int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abs n = if n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</a:t>
            </a:r>
            <a:r>
              <a:rPr lang="en-US" sz="2400">
                <a:latin typeface="Lucida Sans Typewriter" pitchFamily="49" charset="0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919163" y="5159375"/>
            <a:ext cx="6642100" cy="1028700"/>
          </a:xfrm>
          <a:prstGeom prst="wedgeRoundRectCallout">
            <a:avLst>
              <a:gd name="adj1" fmla="val -19218"/>
              <a:gd name="adj2" fmla="val -1037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abs takes an integer n and returns n if it is non-negative and -n otherwise.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BD6D1-28E3-4B7B-8B72-8E90313B04E5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554163"/>
            <a:ext cx="8318500" cy="22272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An operator written </a:t>
            </a:r>
            <a:r>
              <a:rPr lang="en-US" u="sng"/>
              <a:t>between</a:t>
            </a:r>
            <a:r>
              <a:rPr lang="en-US"/>
              <a:t> its two arguments can be converted into a curried function written </a:t>
            </a:r>
            <a:r>
              <a:rPr lang="en-US" u="sng"/>
              <a:t>before</a:t>
            </a:r>
            <a:r>
              <a:rPr lang="en-US"/>
              <a:t> its two arguments by using parentheses.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4232275"/>
            <a:ext cx="1841500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  <a:sym typeface="Symbol" pitchFamily="18" charset="2"/>
              </a:rPr>
              <a:t>&gt; 1+2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  <a:sym typeface="Symbol" pitchFamily="18" charset="2"/>
              </a:rPr>
              <a:t>3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  <a:sym typeface="Symbol" pitchFamily="18" charset="2"/>
              </a:rPr>
              <a:t>&gt; (+) 1 2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CCBA-EAF1-4522-AE59-1FB6E9DB6910}" type="slidenum">
              <a:rPr lang="en-US"/>
              <a:pPr/>
              <a:t>20</a:t>
            </a:fld>
            <a:endParaRPr lang="en-US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3" y="512763"/>
            <a:ext cx="8231187" cy="18002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This convention also allows one of the arguments of the operator to be included in the parentheses.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2863850"/>
            <a:ext cx="1657350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&gt; (1+) 2</a:t>
            </a: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3</a:t>
            </a:r>
          </a:p>
          <a:p>
            <a:endParaRPr lang="en-US" sz="2400">
              <a:latin typeface="Lucida Sans Typewriter" pitchFamily="49" charset="0"/>
              <a:sym typeface="Symbol" pitchFamily="18" charset="2"/>
            </a:endParaRP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&gt; (+2) 1</a:t>
            </a: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3" y="5359400"/>
            <a:ext cx="835342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 general, if 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 is an operator then functions of the form (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), (x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) and (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y) are called </a:t>
            </a:r>
            <a:r>
              <a:rPr lang="en-US" u="sng"/>
              <a:t>sections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982D4-B128-445E-B4F8-92336400985C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/>
              <a:t>Why Are </a:t>
            </a:r>
            <a:r>
              <a:rPr lang="en-US" sz="4000">
                <a:sym typeface="Symbol" pitchFamily="18" charset="2"/>
              </a:rPr>
              <a:t>Sections</a:t>
            </a:r>
            <a:r>
              <a:rPr lang="en-US"/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5" y="1663700"/>
            <a:ext cx="822166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Useful functions can sometimes be constructed in a simple way using sections.  For example:</a:t>
            </a:r>
          </a:p>
        </p:txBody>
      </p:sp>
      <p:grpSp>
        <p:nvGrpSpPr>
          <p:cNvPr id="278551" name="Group 23"/>
          <p:cNvGrpSpPr>
            <a:grpSpLocks/>
          </p:cNvGrpSpPr>
          <p:nvPr/>
        </p:nvGrpSpPr>
        <p:grpSpPr bwMode="auto">
          <a:xfrm>
            <a:off x="1762125" y="3182938"/>
            <a:ext cx="5019675" cy="2970212"/>
            <a:chOff x="1110" y="2005"/>
            <a:chExt cx="3162" cy="1871"/>
          </a:xfrm>
        </p:grpSpPr>
        <p:grpSp>
          <p:nvGrpSpPr>
            <p:cNvPr id="278550" name="Group 22"/>
            <p:cNvGrpSpPr>
              <a:grpSpLocks/>
            </p:cNvGrpSpPr>
            <p:nvPr/>
          </p:nvGrpSpPr>
          <p:grpSpPr bwMode="auto">
            <a:xfrm>
              <a:off x="1794" y="2005"/>
              <a:ext cx="2478" cy="1871"/>
              <a:chOff x="1794" y="2029"/>
              <a:chExt cx="2478" cy="1871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2029"/>
                <a:ext cx="215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49"/>
                <a:ext cx="247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63"/>
                <a:ext cx="205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73"/>
                <a:ext cx="191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halving function</a:t>
                </a:r>
              </a:p>
            </p:txBody>
          </p:sp>
        </p:grpSp>
        <p:grpSp>
          <p:nvGrpSpPr>
            <p:cNvPr id="278549" name="Group 21"/>
            <p:cNvGrpSpPr>
              <a:grpSpLocks/>
            </p:cNvGrpSpPr>
            <p:nvPr/>
          </p:nvGrpSpPr>
          <p:grpSpPr bwMode="auto">
            <a:xfrm>
              <a:off x="1110" y="2029"/>
              <a:ext cx="580" cy="1832"/>
              <a:chOff x="1110" y="2029"/>
              <a:chExt cx="580" cy="1832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10" y="202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10" y="306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10" y="357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54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(1/)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B01F-8E0C-4D81-BDC1-CF41CA350B1A}" type="slidenum">
              <a:rPr lang="en-US"/>
              <a:pPr/>
              <a:t>22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35050" y="1485900"/>
            <a:ext cx="7758113" cy="47894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Consider a function </a:t>
            </a:r>
            <a:r>
              <a:rPr lang="en-US" u="sng"/>
              <a:t>safetail</a:t>
            </a:r>
            <a:r>
              <a:rPr lang="en-US"/>
              <a:t> that behaves in the same way as tail, except that safetail maps the empty list to the empty list, whereas tail gives an error in this case.  Define safetail using:</a:t>
            </a:r>
          </a:p>
          <a:p>
            <a:endParaRPr lang="en-US"/>
          </a:p>
          <a:p>
            <a:r>
              <a:rPr lang="en-US"/>
              <a:t>  </a:t>
            </a:r>
            <a:r>
              <a:rPr lang="en-US">
                <a:solidFill>
                  <a:schemeClr val="accent2"/>
                </a:solidFill>
              </a:rPr>
              <a:t>(a)</a:t>
            </a:r>
            <a:r>
              <a:rPr lang="en-US"/>
              <a:t>	a conditional expression;</a:t>
            </a:r>
          </a:p>
          <a:p>
            <a:r>
              <a:rPr lang="en-US"/>
              <a:t>  </a:t>
            </a:r>
            <a:r>
              <a:rPr lang="en-US">
                <a:solidFill>
                  <a:schemeClr val="accent2"/>
                </a:solidFill>
              </a:rPr>
              <a:t>(b)</a:t>
            </a:r>
            <a:r>
              <a:rPr lang="en-US"/>
              <a:t>	guarded equations;</a:t>
            </a:r>
          </a:p>
          <a:p>
            <a:r>
              <a:rPr lang="en-US"/>
              <a:t>  </a:t>
            </a:r>
            <a:r>
              <a:rPr lang="en-US">
                <a:solidFill>
                  <a:schemeClr val="accent2"/>
                </a:solidFill>
              </a:rPr>
              <a:t>(c)</a:t>
            </a:r>
            <a:r>
              <a:rPr lang="en-US"/>
              <a:t>	pattern matching.</a:t>
            </a:r>
          </a:p>
          <a:p>
            <a:endParaRPr lang="en-US"/>
          </a:p>
          <a:p>
            <a:r>
              <a:rPr lang="en-US"/>
              <a:t>Hint: the library function null :: [a]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/>
              <a:t> Bool can be used to test if a list is empty.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377825" y="1470025"/>
            <a:ext cx="65087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092F5-43F9-4478-89D6-0144305E71C4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33508" name="Group 36"/>
          <p:cNvGrpSpPr>
            <a:grpSpLocks/>
          </p:cNvGrpSpPr>
          <p:nvPr/>
        </p:nvGrpSpPr>
        <p:grpSpPr bwMode="auto">
          <a:xfrm>
            <a:off x="379413" y="436563"/>
            <a:ext cx="8066087" cy="946150"/>
            <a:chOff x="239" y="243"/>
            <a:chExt cx="5081" cy="596"/>
          </a:xfrm>
        </p:grpSpPr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621" y="243"/>
              <a:ext cx="4699" cy="59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Give three possible definitions for the logical or operator (||) using pattern matching.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239" y="243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233507" name="Group 35"/>
          <p:cNvGrpSpPr>
            <a:grpSpLocks/>
          </p:cNvGrpSpPr>
          <p:nvPr/>
        </p:nvGrpSpPr>
        <p:grpSpPr bwMode="auto">
          <a:xfrm>
            <a:off x="379413" y="1803400"/>
            <a:ext cx="8066087" cy="946150"/>
            <a:chOff x="239" y="1116"/>
            <a:chExt cx="5081" cy="596"/>
          </a:xfrm>
        </p:grpSpPr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621" y="1116"/>
              <a:ext cx="4699" cy="59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Redefine the following version of (&amp;&amp;) using conditionals rather than patterns:</a:t>
              </a: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239" y="1116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1719263" y="3170238"/>
            <a:ext cx="38671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 &amp;&amp; True = True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_    &amp;&amp; _    = False</a:t>
            </a:r>
          </a:p>
        </p:txBody>
      </p:sp>
      <p:grpSp>
        <p:nvGrpSpPr>
          <p:cNvPr id="233506" name="Group 34"/>
          <p:cNvGrpSpPr>
            <a:grpSpLocks/>
          </p:cNvGrpSpPr>
          <p:nvPr/>
        </p:nvGrpSpPr>
        <p:grpSpPr bwMode="auto">
          <a:xfrm>
            <a:off x="379413" y="4486275"/>
            <a:ext cx="8066087" cy="519113"/>
            <a:chOff x="239" y="2708"/>
            <a:chExt cx="5081" cy="327"/>
          </a:xfrm>
        </p:grpSpPr>
        <p:sp>
          <p:nvSpPr>
            <p:cNvPr id="233503" name="Text Box 31"/>
            <p:cNvSpPr txBox="1">
              <a:spLocks noChangeArrowheads="1"/>
            </p:cNvSpPr>
            <p:nvPr/>
          </p:nvSpPr>
          <p:spPr bwMode="auto">
            <a:xfrm>
              <a:off x="621" y="2708"/>
              <a:ext cx="469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Do the same for the following version:</a:t>
              </a:r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239" y="2708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1728788" y="5426075"/>
            <a:ext cx="34988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  &amp;&amp; b = b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False &amp;&amp; _ = False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B676-0B93-421D-8EB2-C6C09F53C544}" type="slidenum">
              <a:rPr lang="en-US"/>
              <a:pPr/>
              <a:t>2</a:t>
            </a:fld>
            <a:endParaRPr lang="en-US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560388"/>
            <a:ext cx="79883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885950"/>
            <a:ext cx="699770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signum  :: Int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signum n = if n &lt; 0 then -1 else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           if n == 0 then 0 else 1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554038" y="4819650"/>
            <a:ext cx="8189912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In Haskell, conditional expressions must </a:t>
            </a:r>
            <a:r>
              <a:rPr kumimoji="1" lang="en-US" u="sng">
                <a:sym typeface="Symbol" pitchFamily="18" charset="2"/>
              </a:rPr>
              <a:t>always</a:t>
            </a:r>
            <a:r>
              <a:rPr kumimoji="1" lang="en-US">
                <a:sym typeface="Symbol" pitchFamily="18" charset="2"/>
              </a:rPr>
              <a:t> have an else branch, which avoids any possible ambiguity problems with nested conditionals.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12750" y="3990975"/>
            <a:ext cx="10477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060A2-E073-42CB-9DA3-62F90AE223B5}" type="slidenum">
              <a:rPr lang="en-US"/>
              <a:pPr/>
              <a:t>3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As an alternative to conditionals, functions can also be defined using </a:t>
            </a:r>
            <a:r>
              <a:rPr lang="en-US" u="sng"/>
              <a:t>guarded equations</a:t>
            </a:r>
            <a:r>
              <a:rPr lang="en-US"/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3376613"/>
            <a:ext cx="42354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abs n | n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</a:t>
            </a:r>
            <a:r>
              <a:rPr lang="en-US" sz="2400">
                <a:latin typeface="Lucida Sans Typewriter" pitchFamily="49" charset="0"/>
              </a:rPr>
              <a:t> 0     = n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3" y="5526088"/>
            <a:ext cx="7862887" cy="566737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using guarded equations.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83235-56A1-46D6-94C8-2035286403E9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569913"/>
            <a:ext cx="8272462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Guarded equations can be used to make definitions involving multiple conditions easier to read: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04825" y="5238750"/>
            <a:ext cx="821531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The catch all condition </a:t>
            </a:r>
            <a:r>
              <a:rPr kumimoji="1" lang="en-US" u="sng">
                <a:sym typeface="Symbol" pitchFamily="18" charset="2"/>
              </a:rPr>
              <a:t>otherwise</a:t>
            </a:r>
            <a:r>
              <a:rPr kumimoji="1" lang="en-US">
                <a:sym typeface="Symbol" pitchFamily="18" charset="2"/>
              </a:rPr>
              <a:t> is defined in the prelude by otherwise = True.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23863" y="4405313"/>
            <a:ext cx="10477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2311400"/>
            <a:ext cx="478790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signum n | n &lt; 0     = -1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      | n == 0    = 0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      | otherwise =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94AC4-7DA4-42E9-819F-D861098A6A96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638300"/>
            <a:ext cx="826135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Many functions have a particularly clear definition using </a:t>
            </a:r>
            <a:r>
              <a:rPr lang="en-US" u="sng"/>
              <a:t>pattern matching</a:t>
            </a:r>
            <a:r>
              <a:rPr lang="en-US"/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3176588"/>
            <a:ext cx="4535488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not      :: Bool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not False = True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0" y="5514975"/>
            <a:ext cx="7724775" cy="566738"/>
          </a:xfrm>
          <a:prstGeom prst="wedgeRoundRectCallout">
            <a:avLst>
              <a:gd name="adj1" fmla="val -25792"/>
              <a:gd name="adj2" fmla="val -1704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not maps False to True, and True to False.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E93E8-E8E2-403E-92FC-48E55D2C1209}" type="slidenum">
              <a:rPr lang="en-US"/>
              <a:pPr/>
              <a:t>6</a:t>
            </a:fld>
            <a:endParaRPr lang="en-US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8" y="508000"/>
            <a:ext cx="8294687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349375" y="1874838"/>
            <a:ext cx="6861175" cy="210026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(&amp;&amp;)          :: Bool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  &amp;&amp; True  = True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  &amp;&amp; False =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False &amp;&amp; True  = False 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49375" y="5389563"/>
            <a:ext cx="38671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 &amp;&amp; True = True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8" y="4394200"/>
            <a:ext cx="559752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can be defined more compactly by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EA74-0B42-4D68-8E7F-99849BB7E67F}" type="slidenum">
              <a:rPr lang="en-US"/>
              <a:pPr/>
              <a:t>7</a:t>
            </a:fld>
            <a:endParaRPr 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4613" y="2740025"/>
            <a:ext cx="34988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  &amp;&amp; b = b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7038" y="520700"/>
            <a:ext cx="8294687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579438" y="5351463"/>
            <a:ext cx="818991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The underscore symbol _ is a </a:t>
            </a:r>
            <a:r>
              <a:rPr kumimoji="1" lang="en-US" u="sng">
                <a:sym typeface="Symbol" pitchFamily="18" charset="2"/>
              </a:rPr>
              <a:t>wildcard</a:t>
            </a:r>
            <a:r>
              <a:rPr kumimoji="1" lang="en-US">
                <a:sym typeface="Symbol" pitchFamily="18" charset="2"/>
              </a:rPr>
              <a:t> pattern that matches any argument value.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27038" y="4486275"/>
            <a:ext cx="10477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F878-A14A-4B0E-930E-77E47B1F30D8}" type="slidenum">
              <a:rPr lang="en-US"/>
              <a:pPr/>
              <a:t>8</a:t>
            </a:fld>
            <a:endParaRPr lang="en-US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465138" y="3743325"/>
            <a:ext cx="8226425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Patterns may not </a:t>
            </a:r>
            <a:r>
              <a:rPr kumimoji="1" lang="en-US" u="sng">
                <a:sym typeface="Symbol" pitchFamily="18" charset="2"/>
              </a:rPr>
              <a:t>repeat</a:t>
            </a:r>
            <a:r>
              <a:rPr kumimoji="1" lang="en-US">
                <a:sym typeface="Symbol" pitchFamily="18" charset="2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5386388"/>
            <a:ext cx="27622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b &amp;&amp; b = b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_ &amp;&amp; _ = False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71488" y="481013"/>
            <a:ext cx="8226425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sym typeface="Symbol" pitchFamily="18" charset="2"/>
              </a:rPr>
              <a:t>Patterns are matched </a:t>
            </a:r>
            <a:r>
              <a:rPr kumimoji="1" lang="en-US" u="sng">
                <a:sym typeface="Symbol" pitchFamily="18" charset="2"/>
              </a:rPr>
              <a:t>in order</a:t>
            </a:r>
            <a:r>
              <a:rPr kumimoji="1" lang="en-US">
                <a:sym typeface="Symbol" pitchFamily="18" charset="2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2197100"/>
            <a:ext cx="386715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_    &amp;&amp; _    =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 &amp;&amp; True =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5434</TotalTime>
  <Words>1156</Words>
  <Application>Microsoft Office PowerPoint</Application>
  <PresentationFormat>On-screen Show (4:3)</PresentationFormat>
  <Paragraphs>185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 New Roman</vt:lpstr>
      <vt:lpstr>Arial Black</vt:lpstr>
      <vt:lpstr>Tahoma</vt:lpstr>
      <vt:lpstr>Monotype Sorts</vt:lpstr>
      <vt:lpstr>Lucida Sans Typewriter</vt:lpstr>
      <vt:lpstr>Symbol</vt:lpstr>
      <vt:lpstr>MT Extra</vt:lpstr>
      <vt:lpstr>FUN Template</vt:lpstr>
      <vt:lpstr>Slide 0</vt:lpstr>
      <vt:lpstr>Conditional Expressions</vt:lpstr>
      <vt:lpstr>Slide 2</vt:lpstr>
      <vt:lpstr>Guarded Equations</vt:lpstr>
      <vt:lpstr>Slide 4</vt:lpstr>
      <vt:lpstr>Pattern Matching</vt:lpstr>
      <vt:lpstr>Slide 6</vt:lpstr>
      <vt:lpstr>Slide 7</vt:lpstr>
      <vt:lpstr>Slide 8</vt:lpstr>
      <vt:lpstr>List Patterns</vt:lpstr>
      <vt:lpstr>Slide 10</vt:lpstr>
      <vt:lpstr>Slide 11</vt:lpstr>
      <vt:lpstr>Integer Patterns</vt:lpstr>
      <vt:lpstr>Slide 13</vt:lpstr>
      <vt:lpstr>Lambda Expressions</vt:lpstr>
      <vt:lpstr>Slide 15</vt:lpstr>
      <vt:lpstr>Why Are Lambda's Useful?</vt:lpstr>
      <vt:lpstr>Slide 17</vt:lpstr>
      <vt:lpstr>Slide 18</vt:lpstr>
      <vt:lpstr>Sections</vt:lpstr>
      <vt:lpstr>Slide 20</vt:lpstr>
      <vt:lpstr>Why Are Sections Useful?</vt:lpstr>
      <vt:lpstr>Exercises</vt:lpstr>
      <vt:lpstr>Slide 23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 </cp:lastModifiedBy>
  <cp:revision>328</cp:revision>
  <cp:lastPrinted>2001-01-23T09:38:59Z</cp:lastPrinted>
  <dcterms:created xsi:type="dcterms:W3CDTF">2000-11-20T11:40:19Z</dcterms:created>
  <dcterms:modified xsi:type="dcterms:W3CDTF">2011-03-02T01:44:42Z</dcterms:modified>
</cp:coreProperties>
</file>