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305" r:id="rId2"/>
    <p:sldId id="278" r:id="rId3"/>
    <p:sldId id="279" r:id="rId4"/>
    <p:sldId id="280" r:id="rId5"/>
    <p:sldId id="283" r:id="rId6"/>
    <p:sldId id="285" r:id="rId7"/>
    <p:sldId id="284" r:id="rId8"/>
    <p:sldId id="300" r:id="rId9"/>
    <p:sldId id="286" r:id="rId10"/>
    <p:sldId id="287" r:id="rId11"/>
    <p:sldId id="288" r:id="rId12"/>
    <p:sldId id="289" r:id="rId13"/>
    <p:sldId id="290" r:id="rId14"/>
    <p:sldId id="292" r:id="rId15"/>
    <p:sldId id="293" r:id="rId16"/>
    <p:sldId id="299" r:id="rId17"/>
    <p:sldId id="294" r:id="rId18"/>
    <p:sldId id="301" r:id="rId19"/>
    <p:sldId id="302" r:id="rId20"/>
    <p:sldId id="304" r:id="rId21"/>
    <p:sldId id="298" r:id="rId22"/>
    <p:sldId id="291" r:id="rId23"/>
  </p:sldIdLst>
  <p:sldSz cx="9144000" cy="6858000" type="screen4x3"/>
  <p:notesSz cx="6781800" cy="9918700"/>
  <p:embeddedFontLst>
    <p:embeddedFont>
      <p:font typeface="Arial Black" pitchFamily="34" charset="0"/>
      <p:bold r:id="rId26"/>
    </p:embeddedFont>
    <p:embeddedFont>
      <p:font typeface="Tahoma" pitchFamily="34" charset="0"/>
      <p:regular r:id="rId27"/>
      <p:bold r:id="rId28"/>
    </p:embeddedFont>
    <p:embeddedFont>
      <p:font typeface="Monotype Sorts" pitchFamily="2" charset="2"/>
      <p:regular r:id="rId29"/>
    </p:embeddedFont>
    <p:embeddedFont>
      <p:font typeface="Lucida Sans Typewriter" pitchFamily="49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</p:showPr>
  <p:clrMru>
    <a:srgbClr val="008000"/>
    <a:srgbClr val="FF0000"/>
    <a:srgbClr val="99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32787"/>
    <p:restoredTop sz="90929"/>
  </p:normalViewPr>
  <p:slideViewPr>
    <p:cSldViewPr snapToGrid="0">
      <p:cViewPr>
        <p:scale>
          <a:sx n="100" d="100"/>
          <a:sy n="100" d="100"/>
        </p:scale>
        <p:origin x="-864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124"/>
        <p:guide pos="21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t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b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1813"/>
            <a:ext cx="2938462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fld id="{E9BD122D-EEBD-4BD0-A359-61D33B100C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defTabSz="882650">
              <a:defRPr sz="1200"/>
            </a:lvl1pPr>
          </a:lstStyle>
          <a:p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16237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algn="r" defTabSz="882650">
              <a:defRPr sz="1200"/>
            </a:lvl1pPr>
          </a:lstStyle>
          <a:p>
            <a:endParaRPr lang="en-US"/>
          </a:p>
        </p:txBody>
      </p:sp>
      <p:sp>
        <p:nvSpPr>
          <p:cNvPr id="92164" name="Rectangle 4100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60438" y="739775"/>
            <a:ext cx="4930775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4713" y="4733925"/>
            <a:ext cx="5029200" cy="4437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16238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defTabSz="882650">
              <a:defRPr sz="1200"/>
            </a:lvl1pPr>
          </a:lstStyle>
          <a:p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393238"/>
            <a:ext cx="2916237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defTabSz="882650">
              <a:defRPr sz="1200"/>
            </a:lvl1pPr>
          </a:lstStyle>
          <a:p>
            <a:fld id="{62A57E49-558B-4668-BD9C-6CF49EBEE63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7E49-558B-4668-BD9C-6CF49EBEE63A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EB10A-AEDD-464E-9540-A06B616F86C5}" type="slidenum">
              <a:rPr lang="en-US"/>
              <a:pPr/>
              <a:t>9</a:t>
            </a:fld>
            <a:endParaRPr lang="en-US"/>
          </a:p>
        </p:txBody>
      </p:sp>
      <p:sp>
        <p:nvSpPr>
          <p:cNvPr id="324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rial Black" pitchFamily="34" charset="0"/>
              </a:rPr>
              <a:t>PROGRAMMING IN HASKELL</a:t>
            </a:r>
          </a:p>
        </p:txBody>
      </p:sp>
      <p:sp>
        <p:nvSpPr>
          <p:cNvPr id="9012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/>
              <a:t>Chapter 6 - List Comprehensions</a:t>
            </a:r>
          </a:p>
        </p:txBody>
      </p:sp>
      <p:pic>
        <p:nvPicPr>
          <p:cNvPr id="9012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1F0696-7E4E-45FC-9C39-510440B438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369162-EAD5-4CC3-9EED-8AB46DFD9C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7AF0EA-E699-444F-9A23-6377BAD43B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1087DB-D272-452F-A940-EB9CCD3F95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564EAF-ACB8-43C2-8AD9-F6C3337AD4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F69644-729F-4EAD-86DD-64E54967BD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91A6AA-24DE-41FF-BBBB-B86D3755F3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4CECD6-0A9F-4490-81CC-C2753AAD19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A7A77A-8600-4293-B8A3-28BE3135D5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DDC43B-A982-4E64-AB8E-766DEEE859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0F3E00-118B-499C-AFFF-D18C16C6B3F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89F62-8D76-4B6B-B550-D65854F21C5A}" type="slidenum">
              <a:rPr lang="en-US"/>
              <a:pPr/>
              <a:t>0</a:t>
            </a:fld>
            <a:endParaRPr lang="en-US"/>
          </a:p>
        </p:txBody>
      </p:sp>
      <p:sp>
        <p:nvSpPr>
          <p:cNvPr id="342018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rial Black" pitchFamily="34" charset="0"/>
              </a:rPr>
              <a:t>PROGRAMMING IN HASKELL</a:t>
            </a:r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en-US" sz="3200"/>
              <a:t>Chapter 5 - List Comprehensions</a:t>
            </a:r>
          </a:p>
        </p:txBody>
      </p:sp>
      <p:pic>
        <p:nvPicPr>
          <p:cNvPr id="342020" name="Picture 4" descr="C:\Documents and Settings\gmh.POLIHALE\Desktop\HaskellLogo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0" y="2266950"/>
            <a:ext cx="2349500" cy="2235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83C53-8A94-40B4-81DE-D2BE9807A44F}" type="slidenum">
              <a:rPr lang="en-US"/>
              <a:pPr/>
              <a:t>9</a:t>
            </a:fld>
            <a:endParaRPr lang="en-US"/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1306513" y="2066925"/>
            <a:ext cx="6745287" cy="129698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factors  :: 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[Int]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factors n =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   [x | x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[1..n], n `mod` x == 0]</a:t>
            </a:r>
          </a:p>
        </p:txBody>
      </p:sp>
      <p:sp>
        <p:nvSpPr>
          <p:cNvPr id="310279" name="Text Box 7"/>
          <p:cNvSpPr txBox="1">
            <a:spLocks noChangeArrowheads="1"/>
          </p:cNvSpPr>
          <p:nvPr/>
        </p:nvSpPr>
        <p:spPr bwMode="auto">
          <a:xfrm>
            <a:off x="411163" y="581025"/>
            <a:ext cx="8208962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Using a guard we can define a function that maps a positive integer to its list of </a:t>
            </a:r>
            <a:r>
              <a:rPr lang="en-US" u="sng"/>
              <a:t>factors</a:t>
            </a:r>
            <a:r>
              <a:rPr lang="en-US"/>
              <a:t>:</a:t>
            </a:r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411163" y="3927475"/>
            <a:ext cx="2381250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For example:</a:t>
            </a:r>
          </a:p>
        </p:txBody>
      </p:sp>
      <p:sp>
        <p:nvSpPr>
          <p:cNvPr id="310281" name="Text Box 9"/>
          <p:cNvSpPr txBox="1">
            <a:spLocks noChangeArrowheads="1"/>
          </p:cNvSpPr>
          <p:nvPr/>
        </p:nvSpPr>
        <p:spPr bwMode="auto">
          <a:xfrm>
            <a:off x="1306513" y="5011738"/>
            <a:ext cx="2393950" cy="11874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&gt; factors 15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[1,3,5,15]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5E427-23B2-480D-BFB2-2501C75BF61B}" type="slidenum">
              <a:rPr lang="en-US"/>
              <a:pPr/>
              <a:t>10</a:t>
            </a:fld>
            <a:endParaRPr lang="en-US"/>
          </a:p>
        </p:txBody>
      </p:sp>
      <p:sp>
        <p:nvSpPr>
          <p:cNvPr id="311298" name="Text Box 2"/>
          <p:cNvSpPr txBox="1">
            <a:spLocks noChangeArrowheads="1"/>
          </p:cNvSpPr>
          <p:nvPr/>
        </p:nvSpPr>
        <p:spPr bwMode="auto">
          <a:xfrm>
            <a:off x="434975" y="511175"/>
            <a:ext cx="8286750" cy="13731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A positive integer is </a:t>
            </a:r>
            <a:r>
              <a:rPr lang="en-US" u="sng"/>
              <a:t>prime</a:t>
            </a:r>
            <a:r>
              <a:rPr lang="en-US"/>
              <a:t> if its only factors are 1 and itself.  Hence, using factors we can define a function that decides if a number is prime: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1327150" y="2259013"/>
            <a:ext cx="5340350" cy="968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prime  :: 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prime n = factors n == [1,n]</a:t>
            </a:r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434975" y="3602038"/>
            <a:ext cx="2381250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For example:</a:t>
            </a:r>
          </a:p>
        </p:txBody>
      </p:sp>
      <p:sp>
        <p:nvSpPr>
          <p:cNvPr id="311301" name="Text Box 5"/>
          <p:cNvSpPr txBox="1">
            <a:spLocks noChangeArrowheads="1"/>
          </p:cNvSpPr>
          <p:nvPr/>
        </p:nvSpPr>
        <p:spPr bwMode="auto">
          <a:xfrm>
            <a:off x="1327150" y="4495800"/>
            <a:ext cx="2025650" cy="19177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&gt; prime 15</a:t>
            </a:r>
          </a:p>
          <a:p>
            <a:r>
              <a:rPr lang="en-US" sz="2400">
                <a:latin typeface="Lucida Sans Typewriter" pitchFamily="49" charset="0"/>
              </a:rPr>
              <a:t>False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&gt; prime 7</a:t>
            </a:r>
          </a:p>
          <a:p>
            <a:r>
              <a:rPr lang="en-US" sz="2400">
                <a:latin typeface="Lucida Sans Typewriter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2E04-4F4C-4CF6-9A13-7E3A20B93506}" type="slidenum">
              <a:rPr lang="en-US"/>
              <a:pPr/>
              <a:t>11</a:t>
            </a:fld>
            <a:endParaRPr lang="en-US"/>
          </a:p>
        </p:txBody>
      </p:sp>
      <p:sp>
        <p:nvSpPr>
          <p:cNvPr id="312322" name="Text Box 2"/>
          <p:cNvSpPr txBox="1">
            <a:spLocks noChangeArrowheads="1"/>
          </p:cNvSpPr>
          <p:nvPr/>
        </p:nvSpPr>
        <p:spPr bwMode="auto">
          <a:xfrm>
            <a:off x="423863" y="633413"/>
            <a:ext cx="8286750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Using a guard we can now define a function that returns the list of all </a:t>
            </a:r>
            <a:r>
              <a:rPr lang="en-US" u="sng"/>
              <a:t>primes</a:t>
            </a:r>
            <a:r>
              <a:rPr lang="en-US"/>
              <a:t> up to a given limit: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1327150" y="2235200"/>
            <a:ext cx="6929438" cy="968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primes  :: 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[Int]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primes n = [x | x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[2..n], prime x]</a:t>
            </a:r>
          </a:p>
        </p:txBody>
      </p:sp>
      <p:sp>
        <p:nvSpPr>
          <p:cNvPr id="312324" name="Text Box 4"/>
          <p:cNvSpPr txBox="1">
            <a:spLocks noChangeArrowheads="1"/>
          </p:cNvSpPr>
          <p:nvPr/>
        </p:nvSpPr>
        <p:spPr bwMode="auto">
          <a:xfrm>
            <a:off x="423863" y="3859213"/>
            <a:ext cx="2381250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For example:</a:t>
            </a:r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1327150" y="5033963"/>
            <a:ext cx="6261100" cy="11874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&gt; primes 40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[2,3,5,7,11,13,17,19,23,29,31,37]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23C0D-8BC7-4DEB-B153-6FBAC650C97F}" type="slidenum">
              <a:rPr lang="en-US"/>
              <a:pPr/>
              <a:t>12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Zip Function</a:t>
            </a: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422275" y="1635125"/>
            <a:ext cx="8347075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A useful library function is </a:t>
            </a:r>
            <a:r>
              <a:rPr lang="en-US" u="sng"/>
              <a:t>zip</a:t>
            </a:r>
            <a:r>
              <a:rPr lang="en-US"/>
              <a:t>, which maps two lists to a list of pairs of their corresponding elements.</a:t>
            </a:r>
          </a:p>
        </p:txBody>
      </p:sp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1301750" y="3105150"/>
            <a:ext cx="5203825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zip :: [a]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[b]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[(a,b)]</a:t>
            </a:r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422275" y="4087813"/>
            <a:ext cx="2381250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For example:</a:t>
            </a:r>
          </a:p>
        </p:txBody>
      </p:sp>
      <p:sp>
        <p:nvSpPr>
          <p:cNvPr id="314374" name="Text Box 6"/>
          <p:cNvSpPr txBox="1">
            <a:spLocks noChangeArrowheads="1"/>
          </p:cNvSpPr>
          <p:nvPr/>
        </p:nvSpPr>
        <p:spPr bwMode="auto">
          <a:xfrm>
            <a:off x="1301750" y="5132388"/>
            <a:ext cx="5524500" cy="11874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&gt; zip [’a’,’b’,’c’] [1,2,3,4]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[(’a’,1),(’b’,2),(’c’,3)]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2B7F6-64DF-4788-9235-D11537B439F1}" type="slidenum">
              <a:rPr lang="en-US"/>
              <a:pPr/>
              <a:t>13</a:t>
            </a:fld>
            <a:endParaRPr lang="en-US"/>
          </a:p>
        </p:txBody>
      </p:sp>
      <p:sp>
        <p:nvSpPr>
          <p:cNvPr id="316418" name="Text Box 2"/>
          <p:cNvSpPr txBox="1">
            <a:spLocks noChangeArrowheads="1"/>
          </p:cNvSpPr>
          <p:nvPr/>
        </p:nvSpPr>
        <p:spPr bwMode="auto">
          <a:xfrm>
            <a:off x="428625" y="568325"/>
            <a:ext cx="8164513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Using zip we can define a function returns the list of all </a:t>
            </a:r>
            <a:r>
              <a:rPr lang="en-US" u="sng"/>
              <a:t>pairs</a:t>
            </a:r>
            <a:r>
              <a:rPr lang="en-US"/>
              <a:t> of adjacent elements from a list:</a:t>
            </a: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428625" y="3806825"/>
            <a:ext cx="8301038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For example:</a:t>
            </a:r>
          </a:p>
        </p:txBody>
      </p:sp>
      <p:sp>
        <p:nvSpPr>
          <p:cNvPr id="316426" name="Text Box 10"/>
          <p:cNvSpPr txBox="1">
            <a:spLocks noChangeArrowheads="1"/>
          </p:cNvSpPr>
          <p:nvPr/>
        </p:nvSpPr>
        <p:spPr bwMode="auto">
          <a:xfrm>
            <a:off x="1282700" y="2163763"/>
            <a:ext cx="5156200" cy="968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pairs   :: [a]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[(a,a)]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pairs xs = zip xs (tail xs)</a:t>
            </a:r>
          </a:p>
        </p:txBody>
      </p:sp>
      <p:sp>
        <p:nvSpPr>
          <p:cNvPr id="316427" name="Text Box 11"/>
          <p:cNvSpPr txBox="1">
            <a:spLocks noChangeArrowheads="1"/>
          </p:cNvSpPr>
          <p:nvPr/>
        </p:nvSpPr>
        <p:spPr bwMode="auto">
          <a:xfrm>
            <a:off x="1282700" y="4976813"/>
            <a:ext cx="3683000" cy="11874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&gt; pairs [1,2,3,4]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[(1,2),(2,3),(3,4)]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24B94-3599-4711-A25F-D2CB9A9F4099}" type="slidenum">
              <a:rPr lang="en-US"/>
              <a:pPr/>
              <a:t>14</a:t>
            </a:fld>
            <a:endParaRPr lang="en-US"/>
          </a:p>
        </p:txBody>
      </p:sp>
      <p:sp>
        <p:nvSpPr>
          <p:cNvPr id="317442" name="Text Box 2"/>
          <p:cNvSpPr txBox="1">
            <a:spLocks noChangeArrowheads="1"/>
          </p:cNvSpPr>
          <p:nvPr/>
        </p:nvSpPr>
        <p:spPr bwMode="auto">
          <a:xfrm>
            <a:off x="441325" y="581025"/>
            <a:ext cx="8128000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Using pairs we can define a function that decides if the elements in a list are </a:t>
            </a:r>
            <a:r>
              <a:rPr lang="en-US" u="sng"/>
              <a:t>sorted</a:t>
            </a:r>
            <a:r>
              <a:rPr lang="en-US"/>
              <a:t>: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441325" y="3587750"/>
            <a:ext cx="8301038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For example:</a:t>
            </a:r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1260475" y="1908175"/>
            <a:ext cx="6359525" cy="129698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sorted   :: Ord 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</a:t>
            </a:r>
            <a:r>
              <a:rPr lang="en-US" sz="2400">
                <a:latin typeface="Lucida Sans Typewriter" pitchFamily="49" charset="0"/>
              </a:rPr>
              <a:t> [a]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Bool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sorted xs =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   and [x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</a:t>
            </a:r>
            <a:r>
              <a:rPr lang="en-US" sz="2400">
                <a:latin typeface="Lucida Sans Typewriter" pitchFamily="49" charset="0"/>
              </a:rPr>
              <a:t> y | (x,y)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pairs xs]</a:t>
            </a:r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1260475" y="4489450"/>
            <a:ext cx="3498850" cy="19177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&gt; sorted [1,2,3,4]</a:t>
            </a:r>
          </a:p>
          <a:p>
            <a:r>
              <a:rPr lang="en-US" sz="2400">
                <a:latin typeface="Lucida Sans Typewriter" pitchFamily="49" charset="0"/>
              </a:rPr>
              <a:t>True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&gt; sorted [1,3,2,4]</a:t>
            </a:r>
          </a:p>
          <a:p>
            <a:r>
              <a:rPr lang="en-US" sz="2400">
                <a:latin typeface="Lucida Sans Typewriter" pitchFamily="49" charset="0"/>
              </a:rPr>
              <a:t>False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7FA78-C2EC-42B7-BB84-66304FF0BE5E}" type="slidenum">
              <a:rPr lang="en-US"/>
              <a:pPr/>
              <a:t>15</a:t>
            </a:fld>
            <a:endParaRPr lang="en-US"/>
          </a:p>
        </p:txBody>
      </p:sp>
      <p:sp>
        <p:nvSpPr>
          <p:cNvPr id="323586" name="Text Box 2"/>
          <p:cNvSpPr txBox="1">
            <a:spLocks noChangeArrowheads="1"/>
          </p:cNvSpPr>
          <p:nvPr/>
        </p:nvSpPr>
        <p:spPr bwMode="auto">
          <a:xfrm>
            <a:off x="427038" y="566738"/>
            <a:ext cx="8277225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Using zip we can define a function that returns the list of all </a:t>
            </a:r>
            <a:r>
              <a:rPr lang="en-US" u="sng"/>
              <a:t>positions</a:t>
            </a:r>
            <a:r>
              <a:rPr lang="en-US"/>
              <a:t> of a value in a list: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1241425" y="1970088"/>
            <a:ext cx="7666038" cy="18446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positions :: Eq 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</a:t>
            </a:r>
            <a:r>
              <a:rPr lang="en-US" sz="2400">
                <a:latin typeface="Lucida Sans Typewriter" pitchFamily="49" charset="0"/>
              </a:rPr>
              <a:t> 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[a]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[Int]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positions x xs =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   [i | (x’,i)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zip xs [0..n], x == x’]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   where n = length xs - 1</a:t>
            </a:r>
          </a:p>
        </p:txBody>
      </p:sp>
      <p:sp>
        <p:nvSpPr>
          <p:cNvPr id="323588" name="Text Box 4"/>
          <p:cNvSpPr txBox="1">
            <a:spLocks noChangeArrowheads="1"/>
          </p:cNvSpPr>
          <p:nvPr/>
        </p:nvSpPr>
        <p:spPr bwMode="auto">
          <a:xfrm>
            <a:off x="427038" y="4273550"/>
            <a:ext cx="8301037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For example:</a:t>
            </a:r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1241425" y="5251450"/>
            <a:ext cx="5892800" cy="82232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&gt; positions 0 [1,0,0,1,0,1,1,0]</a:t>
            </a:r>
          </a:p>
          <a:p>
            <a:r>
              <a:rPr lang="en-US" sz="2400">
                <a:latin typeface="Lucida Sans Typewriter" pitchFamily="49" charset="0"/>
              </a:rPr>
              <a:t>[1,2,4,7]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96E3-CF41-4BF0-8C5A-0FB01CEA1907}" type="slidenum">
              <a:rPr lang="en-US"/>
              <a:pPr/>
              <a:t>16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Comprehensions</a:t>
            </a:r>
          </a:p>
        </p:txBody>
      </p:sp>
      <p:sp>
        <p:nvSpPr>
          <p:cNvPr id="318472" name="Text Box 8"/>
          <p:cNvSpPr txBox="1">
            <a:spLocks noChangeArrowheads="1"/>
          </p:cNvSpPr>
          <p:nvPr/>
        </p:nvSpPr>
        <p:spPr bwMode="auto">
          <a:xfrm>
            <a:off x="454025" y="1647825"/>
            <a:ext cx="8364538" cy="13731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A </a:t>
            </a:r>
            <a:r>
              <a:rPr lang="en-US" u="sng"/>
              <a:t>string</a:t>
            </a:r>
            <a:r>
              <a:rPr lang="en-US"/>
              <a:t> is a sequence of characters enclosed in double quotes.  Internally, however, strings are represented as lists of characters.</a:t>
            </a:r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1897063" y="3865563"/>
            <a:ext cx="2946400" cy="493712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"abc" :: String</a:t>
            </a:r>
          </a:p>
        </p:txBody>
      </p:sp>
      <p:sp>
        <p:nvSpPr>
          <p:cNvPr id="318476" name="AutoShape 12"/>
          <p:cNvSpPr>
            <a:spLocks noChangeArrowheads="1"/>
          </p:cNvSpPr>
          <p:nvPr/>
        </p:nvSpPr>
        <p:spPr bwMode="auto">
          <a:xfrm>
            <a:off x="1127125" y="5403850"/>
            <a:ext cx="5565775" cy="566738"/>
          </a:xfrm>
          <a:prstGeom prst="wedgeRoundRectCallout">
            <a:avLst>
              <a:gd name="adj1" fmla="val -22759"/>
              <a:gd name="adj2" fmla="val -14768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Means [’a’,’b’,’c’] :: [Char].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166F3-E325-40E3-AE66-3C4A7D0CAA5A}" type="slidenum">
              <a:rPr lang="en-US"/>
              <a:pPr/>
              <a:t>17</a:t>
            </a:fld>
            <a:endParaRPr lang="en-US"/>
          </a:p>
        </p:txBody>
      </p:sp>
      <p:sp>
        <p:nvSpPr>
          <p:cNvPr id="327682" name="Text Box 2"/>
          <p:cNvSpPr txBox="1">
            <a:spLocks noChangeArrowheads="1"/>
          </p:cNvSpPr>
          <p:nvPr/>
        </p:nvSpPr>
        <p:spPr bwMode="auto">
          <a:xfrm>
            <a:off x="466725" y="609600"/>
            <a:ext cx="8013700" cy="13731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Because strings are just special kinds of lists, any </a:t>
            </a:r>
            <a:r>
              <a:rPr lang="en-US" u="sng"/>
              <a:t>polymorphic</a:t>
            </a:r>
            <a:r>
              <a:rPr lang="en-US"/>
              <a:t> function that operates on lists can also be applied to strings.  For example:</a:t>
            </a: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1365250" y="2578100"/>
            <a:ext cx="4787900" cy="35972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&gt; length "abcde"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5</a:t>
            </a:r>
          </a:p>
          <a:p>
            <a:pPr>
              <a:lnSpc>
                <a:spcPct val="12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&gt; take 3 "abcde"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"abc"</a:t>
            </a:r>
          </a:p>
          <a:p>
            <a:pPr>
              <a:lnSpc>
                <a:spcPct val="12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&gt; zip "abc" [1,2,3,4]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[(’a’,1),(’b’,2),(’c’,3)]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AD4E-5775-45C1-81BC-236E427E02E7}" type="slidenum">
              <a:rPr lang="en-US"/>
              <a:pPr/>
              <a:t>18</a:t>
            </a:fld>
            <a:endParaRPr lang="en-US"/>
          </a:p>
        </p:txBody>
      </p:sp>
      <p:sp>
        <p:nvSpPr>
          <p:cNvPr id="328706" name="Text Box 2"/>
          <p:cNvSpPr txBox="1">
            <a:spLocks noChangeArrowheads="1"/>
          </p:cNvSpPr>
          <p:nvPr/>
        </p:nvSpPr>
        <p:spPr bwMode="auto">
          <a:xfrm>
            <a:off x="439738" y="574675"/>
            <a:ext cx="8174037" cy="13731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Similarly, list comprehensions can also be used to define functions on strings, such as a function that counts the lower-case letters in a string: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1343025" y="2390775"/>
            <a:ext cx="6376988" cy="140652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lowers   :: String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Int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lowers xs =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   length [x | x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xs, isLower x]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439738" y="4241800"/>
            <a:ext cx="8301037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For example:</a:t>
            </a: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1343025" y="5205413"/>
            <a:ext cx="3498850" cy="11874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&gt; lowers "Haskell"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CE20E-B692-4488-AF2A-2E33082741E2}" type="slidenum">
              <a:rPr lang="en-US"/>
              <a:pPr/>
              <a:t>1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Comprehensions</a:t>
            </a:r>
          </a:p>
        </p:txBody>
      </p: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427038" y="1573213"/>
            <a:ext cx="8185150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In mathematics, the </a:t>
            </a:r>
            <a:r>
              <a:rPr lang="en-US" u="sng"/>
              <a:t>comprehension</a:t>
            </a:r>
            <a:r>
              <a:rPr lang="en-US"/>
              <a:t> notation can be used to construct new sets from old sets.</a:t>
            </a:r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1479550" y="3468688"/>
            <a:ext cx="3087688" cy="519112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{x</a:t>
            </a:r>
            <a:r>
              <a:rPr lang="en-US" baseline="30000"/>
              <a:t>2 </a:t>
            </a:r>
            <a:r>
              <a:rPr lang="en-US"/>
              <a:t> |  x </a:t>
            </a:r>
            <a:r>
              <a:rPr lang="en-US">
                <a:sym typeface="Symbol" pitchFamily="18" charset="2"/>
              </a:rPr>
              <a:t> </a:t>
            </a:r>
            <a:r>
              <a:rPr lang="en-US"/>
              <a:t>{1...5}}</a:t>
            </a:r>
          </a:p>
        </p:txBody>
      </p:sp>
      <p:sp>
        <p:nvSpPr>
          <p:cNvPr id="280581" name="AutoShape 5"/>
          <p:cNvSpPr>
            <a:spLocks noChangeArrowheads="1"/>
          </p:cNvSpPr>
          <p:nvPr/>
        </p:nvSpPr>
        <p:spPr bwMode="auto">
          <a:xfrm>
            <a:off x="685800" y="4927600"/>
            <a:ext cx="7545388" cy="1028700"/>
          </a:xfrm>
          <a:prstGeom prst="wedgeRoundRectCallout">
            <a:avLst>
              <a:gd name="adj1" fmla="val -21384"/>
              <a:gd name="adj2" fmla="val -9354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The set {1,4,9,16,25} of all numbers x</a:t>
            </a:r>
            <a:r>
              <a:rPr lang="en-US" baseline="30000"/>
              <a:t>2</a:t>
            </a:r>
            <a:r>
              <a:rPr lang="en-US"/>
              <a:t> such that x is an element of the set {1…5}.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5BE9E-11DD-4D87-9DF7-2422EA61BAFA}" type="slidenum">
              <a:rPr lang="en-US"/>
              <a:pPr/>
              <a:t>19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32813" name="Text Box 13"/>
          <p:cNvSpPr txBox="1">
            <a:spLocks noChangeArrowheads="1"/>
          </p:cNvSpPr>
          <p:nvPr/>
        </p:nvSpPr>
        <p:spPr bwMode="auto">
          <a:xfrm>
            <a:off x="1041400" y="1225550"/>
            <a:ext cx="7386638" cy="13731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A triple (x,y,z) of positive integers is called </a:t>
            </a:r>
            <a:r>
              <a:rPr lang="en-US" u="sng"/>
              <a:t>pythagorean</a:t>
            </a:r>
            <a:r>
              <a:rPr lang="en-US"/>
              <a:t> if x</a:t>
            </a:r>
            <a:r>
              <a:rPr lang="en-US" baseline="30000"/>
              <a:t>2</a:t>
            </a:r>
            <a:r>
              <a:rPr lang="en-US"/>
              <a:t> + y</a:t>
            </a:r>
            <a:r>
              <a:rPr lang="en-US" baseline="30000"/>
              <a:t>2</a:t>
            </a:r>
            <a:r>
              <a:rPr lang="en-US"/>
              <a:t> = z</a:t>
            </a:r>
            <a:r>
              <a:rPr lang="en-US" baseline="30000"/>
              <a:t>2</a:t>
            </a:r>
            <a:r>
              <a:rPr lang="en-US"/>
              <a:t>.  Using a list comprehension, define a function</a:t>
            </a:r>
          </a:p>
        </p:txBody>
      </p:sp>
      <p:sp>
        <p:nvSpPr>
          <p:cNvPr id="332814" name="Text Box 14"/>
          <p:cNvSpPr txBox="1">
            <a:spLocks noChangeArrowheads="1"/>
          </p:cNvSpPr>
          <p:nvPr/>
        </p:nvSpPr>
        <p:spPr bwMode="auto">
          <a:xfrm>
            <a:off x="385763" y="1225550"/>
            <a:ext cx="650875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(1)</a:t>
            </a:r>
          </a:p>
        </p:txBody>
      </p:sp>
      <p:sp>
        <p:nvSpPr>
          <p:cNvPr id="332815" name="Text Box 15"/>
          <p:cNvSpPr txBox="1">
            <a:spLocks noChangeArrowheads="1"/>
          </p:cNvSpPr>
          <p:nvPr/>
        </p:nvSpPr>
        <p:spPr bwMode="auto">
          <a:xfrm>
            <a:off x="1890713" y="3070225"/>
            <a:ext cx="5824537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pyths :: 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[(Int,Int,Int)]</a:t>
            </a:r>
          </a:p>
        </p:txBody>
      </p:sp>
      <p:sp>
        <p:nvSpPr>
          <p:cNvPr id="332816" name="Text Box 16"/>
          <p:cNvSpPr txBox="1">
            <a:spLocks noChangeArrowheads="1"/>
          </p:cNvSpPr>
          <p:nvPr/>
        </p:nvSpPr>
        <p:spPr bwMode="auto">
          <a:xfrm>
            <a:off x="1041400" y="3998913"/>
            <a:ext cx="7446963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that maps an integer n to all such triples with components in [1..n].  For example:</a:t>
            </a:r>
          </a:p>
        </p:txBody>
      </p:sp>
      <p:sp>
        <p:nvSpPr>
          <p:cNvPr id="332817" name="Text Box 17"/>
          <p:cNvSpPr txBox="1">
            <a:spLocks noChangeArrowheads="1"/>
          </p:cNvSpPr>
          <p:nvPr/>
        </p:nvSpPr>
        <p:spPr bwMode="auto">
          <a:xfrm>
            <a:off x="1890713" y="5416550"/>
            <a:ext cx="3314700" cy="968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&gt; pyths 5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[(3,4,5),(4,3,5)]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0A486-BAA9-4BED-A141-F790BB39CD48}" type="slidenum">
              <a:rPr lang="en-US"/>
              <a:pPr/>
              <a:t>20</a:t>
            </a:fld>
            <a:endParaRPr lang="en-US"/>
          </a:p>
        </p:txBody>
      </p:sp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1035050" y="565150"/>
            <a:ext cx="7758113" cy="13731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A positive integer is </a:t>
            </a:r>
            <a:r>
              <a:rPr lang="en-US" u="sng"/>
              <a:t>perfect</a:t>
            </a:r>
            <a:r>
              <a:rPr lang="en-US"/>
              <a:t> if it equals the sum of all of its factors, excluding the number itself.  Using a list comprehension, define a function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377825" y="565150"/>
            <a:ext cx="650875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(2)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797050" y="2498725"/>
            <a:ext cx="4535488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perfects :: 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[Int]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1100138" y="3516313"/>
            <a:ext cx="7634287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that returns the list of all perfect numbers up to a given limit.  For example:</a:t>
            </a:r>
          </a:p>
        </p:txBody>
      </p:sp>
      <p:sp>
        <p:nvSpPr>
          <p:cNvPr id="322566" name="Text Box 6"/>
          <p:cNvSpPr txBox="1">
            <a:spLocks noChangeArrowheads="1"/>
          </p:cNvSpPr>
          <p:nvPr/>
        </p:nvSpPr>
        <p:spPr bwMode="auto">
          <a:xfrm>
            <a:off x="1797050" y="5010150"/>
            <a:ext cx="2762250" cy="11874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&gt; perfects 500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[6,28,496]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0C8F7-404E-4434-BFA0-522EF88D5B26}" type="slidenum">
              <a:rPr lang="en-US"/>
              <a:pPr/>
              <a:t>21</a:t>
            </a:fld>
            <a:endParaRPr lang="en-US"/>
          </a:p>
        </p:txBody>
      </p:sp>
      <p:grpSp>
        <p:nvGrpSpPr>
          <p:cNvPr id="315412" name="Group 20"/>
          <p:cNvGrpSpPr>
            <a:grpSpLocks/>
          </p:cNvGrpSpPr>
          <p:nvPr/>
        </p:nvGrpSpPr>
        <p:grpSpPr bwMode="auto">
          <a:xfrm>
            <a:off x="1979613" y="2581275"/>
            <a:ext cx="2574925" cy="1824038"/>
            <a:chOff x="1247" y="1559"/>
            <a:chExt cx="1622" cy="1149"/>
          </a:xfrm>
        </p:grpSpPr>
        <p:sp>
          <p:nvSpPr>
            <p:cNvPr id="315409" name="Rectangle 17"/>
            <p:cNvSpPr>
              <a:spLocks noChangeArrowheads="1"/>
            </p:cNvSpPr>
            <p:nvPr/>
          </p:nvSpPr>
          <p:spPr bwMode="auto">
            <a:xfrm>
              <a:off x="1247" y="1562"/>
              <a:ext cx="1622" cy="1146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5396" name="Text Box 4"/>
            <p:cNvSpPr txBox="1">
              <a:spLocks noChangeArrowheads="1"/>
            </p:cNvSpPr>
            <p:nvPr/>
          </p:nvSpPr>
          <p:spPr bwMode="auto">
            <a:xfrm>
              <a:off x="1736" y="1928"/>
              <a:ext cx="1091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(xs</a:t>
              </a:r>
              <a:r>
                <a:rPr lang="en-US" baseline="-25000"/>
                <a:t>i</a:t>
              </a:r>
              <a:r>
                <a:rPr lang="en-US"/>
                <a:t> * ys</a:t>
              </a:r>
              <a:r>
                <a:rPr lang="en-US" baseline="-25000"/>
                <a:t>i </a:t>
              </a:r>
              <a:r>
                <a:rPr lang="en-US"/>
                <a:t>)</a:t>
              </a:r>
            </a:p>
          </p:txBody>
        </p:sp>
        <p:sp>
          <p:nvSpPr>
            <p:cNvPr id="315395" name="Text Box 3"/>
            <p:cNvSpPr txBox="1">
              <a:spLocks noChangeArrowheads="1"/>
            </p:cNvSpPr>
            <p:nvPr/>
          </p:nvSpPr>
          <p:spPr bwMode="auto">
            <a:xfrm>
              <a:off x="1371" y="1774"/>
              <a:ext cx="458" cy="63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6000">
                  <a:sym typeface="Symbol" pitchFamily="18" charset="2"/>
                </a:rPr>
                <a:t></a:t>
              </a:r>
              <a:endParaRPr lang="en-US" sz="6000"/>
            </a:p>
          </p:txBody>
        </p:sp>
        <p:sp>
          <p:nvSpPr>
            <p:cNvPr id="315397" name="Text Box 5"/>
            <p:cNvSpPr txBox="1">
              <a:spLocks noChangeArrowheads="1"/>
            </p:cNvSpPr>
            <p:nvPr/>
          </p:nvSpPr>
          <p:spPr bwMode="auto">
            <a:xfrm>
              <a:off x="1312" y="2335"/>
              <a:ext cx="592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 = 0</a:t>
              </a:r>
            </a:p>
          </p:txBody>
        </p:sp>
        <p:sp>
          <p:nvSpPr>
            <p:cNvPr id="315398" name="Text Box 6"/>
            <p:cNvSpPr txBox="1">
              <a:spLocks noChangeArrowheads="1"/>
            </p:cNvSpPr>
            <p:nvPr/>
          </p:nvSpPr>
          <p:spPr bwMode="auto">
            <a:xfrm>
              <a:off x="1378" y="1559"/>
              <a:ext cx="444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n-1</a:t>
              </a:r>
            </a:p>
          </p:txBody>
        </p:sp>
      </p:grpSp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1035050" y="5048250"/>
            <a:ext cx="7386638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Using a list comprehension, define a function that returns the scalar product of two lists.</a:t>
            </a:r>
          </a:p>
        </p:txBody>
      </p:sp>
      <p:sp>
        <p:nvSpPr>
          <p:cNvPr id="315404" name="Text Box 12"/>
          <p:cNvSpPr txBox="1">
            <a:spLocks noChangeArrowheads="1"/>
          </p:cNvSpPr>
          <p:nvPr/>
        </p:nvSpPr>
        <p:spPr bwMode="auto">
          <a:xfrm>
            <a:off x="1035050" y="565150"/>
            <a:ext cx="7758113" cy="13731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The </a:t>
            </a:r>
            <a:r>
              <a:rPr lang="en-US" u="sng"/>
              <a:t>scalar product</a:t>
            </a:r>
            <a:r>
              <a:rPr lang="en-US"/>
              <a:t> of two lists of integers xs and ys of length n is give by the sum of the products of the corresponding integers:</a:t>
            </a:r>
          </a:p>
        </p:txBody>
      </p:sp>
      <p:sp>
        <p:nvSpPr>
          <p:cNvPr id="315405" name="Text Box 13"/>
          <p:cNvSpPr txBox="1">
            <a:spLocks noChangeArrowheads="1"/>
          </p:cNvSpPr>
          <p:nvPr/>
        </p:nvSpPr>
        <p:spPr bwMode="auto">
          <a:xfrm>
            <a:off x="377825" y="565150"/>
            <a:ext cx="650875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(3)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0C1E-C746-48AB-82C3-BAB3FE48BB05}" type="slidenum">
              <a:rPr lang="en-US"/>
              <a:pPr/>
              <a:t>2</a:t>
            </a:fld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Comprehensions</a:t>
            </a: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439738" y="1570038"/>
            <a:ext cx="8297862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In Haskell, a similar comprehension notation can be used to construct new </a:t>
            </a:r>
            <a:r>
              <a:rPr lang="en-US" u="sng"/>
              <a:t>lists</a:t>
            </a:r>
            <a:r>
              <a:rPr lang="en-US"/>
              <a:t> from old lists.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541463" y="3463925"/>
            <a:ext cx="3614737" cy="49371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[x^2 | x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[1..5]]</a:t>
            </a:r>
          </a:p>
        </p:txBody>
      </p:sp>
      <p:sp>
        <p:nvSpPr>
          <p:cNvPr id="281606" name="AutoShape 6"/>
          <p:cNvSpPr>
            <a:spLocks noChangeArrowheads="1"/>
          </p:cNvSpPr>
          <p:nvPr/>
        </p:nvSpPr>
        <p:spPr bwMode="auto">
          <a:xfrm>
            <a:off x="722313" y="4930775"/>
            <a:ext cx="7402512" cy="1028700"/>
          </a:xfrm>
          <a:prstGeom prst="wedgeRoundRectCallout">
            <a:avLst>
              <a:gd name="adj1" fmla="val -22144"/>
              <a:gd name="adj2" fmla="val -9834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The list [1,4,9,16,25] of all numbers x^2</a:t>
            </a:r>
            <a:r>
              <a:rPr lang="en-US" baseline="30000"/>
              <a:t> </a:t>
            </a:r>
            <a:r>
              <a:rPr lang="en-US"/>
              <a:t>such that x is an element of the list [1..5].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3E46A-06A0-40B5-A063-8F2D9AF07E36}" type="slidenum">
              <a:rPr lang="en-US"/>
              <a:pPr/>
              <a:t>3</a:t>
            </a:fld>
            <a:endParaRPr lang="en-US"/>
          </a:p>
        </p:txBody>
      </p:sp>
      <p:sp>
        <p:nvSpPr>
          <p:cNvPr id="284674" name="Text Box 2"/>
          <p:cNvSpPr txBox="1">
            <a:spLocks noChangeArrowheads="1"/>
          </p:cNvSpPr>
          <p:nvPr/>
        </p:nvSpPr>
        <p:spPr bwMode="auto">
          <a:xfrm>
            <a:off x="352425" y="409575"/>
            <a:ext cx="1047750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Note: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438150" y="1450975"/>
            <a:ext cx="81788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The expression x </a:t>
            </a:r>
            <a:r>
              <a:rPr kumimoji="1" lang="en-US">
                <a:latin typeface="Lucida Sans Typewriter" pitchFamily="49" charset="0"/>
                <a:sym typeface="Symbol" pitchFamily="18" charset="2"/>
              </a:rPr>
              <a:t></a:t>
            </a:r>
            <a:r>
              <a:rPr kumimoji="1" lang="en-US"/>
              <a:t> [1..5] is called a </a:t>
            </a:r>
            <a:r>
              <a:rPr kumimoji="1" lang="en-US" u="sng"/>
              <a:t>generator</a:t>
            </a:r>
            <a:r>
              <a:rPr kumimoji="1" lang="en-US"/>
              <a:t>, as it states how to generate values for x.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Comprehensions can have </a:t>
            </a:r>
            <a:r>
              <a:rPr kumimoji="1" lang="en-US" u="sng"/>
              <a:t>multiple</a:t>
            </a:r>
            <a:r>
              <a:rPr kumimoji="1" lang="en-US"/>
              <a:t> generators, separated by commas.  For example: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1193800" y="4527550"/>
            <a:ext cx="6997700" cy="11874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&gt; [(x,y) | x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[1,2,3], y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[4,5]]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[(1,4),(1,5),(2,4),(2,5),(3,4),(3,5)]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0725A-BBC4-472E-8DA0-7D97BA7D7541}" type="slidenum">
              <a:rPr lang="en-US"/>
              <a:pPr/>
              <a:t>4</a:t>
            </a:fld>
            <a:endParaRPr lang="en-US"/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430213" y="603250"/>
            <a:ext cx="81788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Changing the </a:t>
            </a:r>
            <a:r>
              <a:rPr kumimoji="1" lang="en-US" u="sng"/>
              <a:t>order</a:t>
            </a:r>
            <a:r>
              <a:rPr kumimoji="1" lang="en-US"/>
              <a:t> of the generators changes the order of the elements in the final list:</a:t>
            </a: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1217613" y="2428875"/>
            <a:ext cx="6997700" cy="11874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&gt; [(x,y) | y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[4,5], x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[1,2,3]]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[(1,4),(2,4),(3,4),(1,5),(2,5),(3,5)]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430213" y="4384675"/>
            <a:ext cx="82645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Multiple generators are like </a:t>
            </a:r>
            <a:r>
              <a:rPr kumimoji="1" lang="en-US" u="sng"/>
              <a:t>nested loops</a:t>
            </a:r>
            <a:r>
              <a:rPr kumimoji="1" lang="en-US"/>
              <a:t>, with later generators as more deeply nested loops whose variables change value more frequently.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676B-AB68-4BFD-8DB3-78EA6B5F68E1}" type="slidenum">
              <a:rPr lang="en-US"/>
              <a:pPr/>
              <a:t>5</a:t>
            </a:fld>
            <a:endParaRPr lang="en-US"/>
          </a:p>
        </p:txBody>
      </p:sp>
      <p:sp>
        <p:nvSpPr>
          <p:cNvPr id="296972" name="Text Box 12"/>
          <p:cNvSpPr txBox="1">
            <a:spLocks noChangeArrowheads="1"/>
          </p:cNvSpPr>
          <p:nvPr/>
        </p:nvSpPr>
        <p:spPr bwMode="auto">
          <a:xfrm>
            <a:off x="1219200" y="1747838"/>
            <a:ext cx="6997700" cy="11874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&gt; [(x,y) | y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[4,5], x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[1,2,3]]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[(1,4),(2,4),(3,4),(1,5),(2,5),(3,5)]</a:t>
            </a:r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455613" y="571500"/>
            <a:ext cx="284480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For example:</a:t>
            </a:r>
          </a:p>
        </p:txBody>
      </p:sp>
      <p:sp>
        <p:nvSpPr>
          <p:cNvPr id="297004" name="AutoShape 44"/>
          <p:cNvSpPr>
            <a:spLocks noChangeArrowheads="1"/>
          </p:cNvSpPr>
          <p:nvPr/>
        </p:nvSpPr>
        <p:spPr bwMode="auto">
          <a:xfrm>
            <a:off x="1536700" y="4618038"/>
            <a:ext cx="6426200" cy="1487487"/>
          </a:xfrm>
          <a:prstGeom prst="wedgeRoundRectCallout">
            <a:avLst>
              <a:gd name="adj1" fmla="val -21986"/>
              <a:gd name="adj2" fmla="val -4018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x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/>
              <a:t> [1,2,3] is the last generator, so the value of the x component of each pair changes most frequently.</a:t>
            </a:r>
          </a:p>
        </p:txBody>
      </p:sp>
      <p:sp>
        <p:nvSpPr>
          <p:cNvPr id="297025" name="Line 65"/>
          <p:cNvSpPr>
            <a:spLocks noChangeShapeType="1"/>
          </p:cNvSpPr>
          <p:nvPr/>
        </p:nvSpPr>
        <p:spPr bwMode="auto">
          <a:xfrm flipV="1">
            <a:off x="17684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26" name="Line 66"/>
          <p:cNvSpPr>
            <a:spLocks noChangeShapeType="1"/>
          </p:cNvSpPr>
          <p:nvPr/>
        </p:nvSpPr>
        <p:spPr bwMode="auto">
          <a:xfrm flipV="1">
            <a:off x="28606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27" name="Line 67"/>
          <p:cNvSpPr>
            <a:spLocks noChangeShapeType="1"/>
          </p:cNvSpPr>
          <p:nvPr/>
        </p:nvSpPr>
        <p:spPr bwMode="auto">
          <a:xfrm flipV="1">
            <a:off x="39655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28" name="Line 68"/>
          <p:cNvSpPr>
            <a:spLocks noChangeShapeType="1"/>
          </p:cNvSpPr>
          <p:nvPr/>
        </p:nvSpPr>
        <p:spPr bwMode="auto">
          <a:xfrm flipV="1">
            <a:off x="50958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29" name="Line 69"/>
          <p:cNvSpPr>
            <a:spLocks noChangeShapeType="1"/>
          </p:cNvSpPr>
          <p:nvPr/>
        </p:nvSpPr>
        <p:spPr bwMode="auto">
          <a:xfrm flipV="1">
            <a:off x="61753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30" name="Line 70"/>
          <p:cNvSpPr>
            <a:spLocks noChangeShapeType="1"/>
          </p:cNvSpPr>
          <p:nvPr/>
        </p:nvSpPr>
        <p:spPr bwMode="auto">
          <a:xfrm flipV="1">
            <a:off x="7281863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31" name="Line 71"/>
          <p:cNvSpPr>
            <a:spLocks noChangeShapeType="1"/>
          </p:cNvSpPr>
          <p:nvPr/>
        </p:nvSpPr>
        <p:spPr bwMode="auto">
          <a:xfrm flipH="1" flipV="1">
            <a:off x="1768475" y="3575050"/>
            <a:ext cx="2846388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32" name="Line 72"/>
          <p:cNvSpPr>
            <a:spLocks noChangeShapeType="1"/>
          </p:cNvSpPr>
          <p:nvPr/>
        </p:nvSpPr>
        <p:spPr bwMode="auto">
          <a:xfrm>
            <a:off x="2857500" y="3575050"/>
            <a:ext cx="1744663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33" name="Line 73"/>
          <p:cNvSpPr>
            <a:spLocks noChangeShapeType="1"/>
          </p:cNvSpPr>
          <p:nvPr/>
        </p:nvSpPr>
        <p:spPr bwMode="auto">
          <a:xfrm>
            <a:off x="3970338" y="3587750"/>
            <a:ext cx="631825" cy="10271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34" name="Line 74"/>
          <p:cNvSpPr>
            <a:spLocks noChangeShapeType="1"/>
          </p:cNvSpPr>
          <p:nvPr/>
        </p:nvSpPr>
        <p:spPr bwMode="auto">
          <a:xfrm flipH="1">
            <a:off x="4602163" y="3575050"/>
            <a:ext cx="495300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35" name="Line 75"/>
          <p:cNvSpPr>
            <a:spLocks noChangeShapeType="1"/>
          </p:cNvSpPr>
          <p:nvPr/>
        </p:nvSpPr>
        <p:spPr bwMode="auto">
          <a:xfrm flipV="1">
            <a:off x="4602163" y="3575050"/>
            <a:ext cx="1570037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36" name="Line 76"/>
          <p:cNvSpPr>
            <a:spLocks noChangeShapeType="1"/>
          </p:cNvSpPr>
          <p:nvPr/>
        </p:nvSpPr>
        <p:spPr bwMode="auto">
          <a:xfrm flipV="1">
            <a:off x="4602163" y="3587750"/>
            <a:ext cx="2684462" cy="10271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47C98-869A-4642-9752-A3BBB4D4F281}" type="slidenum">
              <a:rPr lang="en-US"/>
              <a:pPr/>
              <a:t>6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Dependant Generators</a:t>
            </a:r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415925" y="1619250"/>
            <a:ext cx="8099425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Later generators can </a:t>
            </a:r>
            <a:r>
              <a:rPr lang="en-US" u="sng"/>
              <a:t>depend</a:t>
            </a:r>
            <a:r>
              <a:rPr lang="en-US"/>
              <a:t> on the variables that are introduced by earlier generators.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1500188" y="3343275"/>
            <a:ext cx="6308725" cy="49371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[(x,y) | x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[1..3], y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[x..3]]</a:t>
            </a:r>
          </a:p>
        </p:txBody>
      </p:sp>
      <p:sp>
        <p:nvSpPr>
          <p:cNvPr id="291845" name="AutoShape 5"/>
          <p:cNvSpPr>
            <a:spLocks noChangeArrowheads="1"/>
          </p:cNvSpPr>
          <p:nvPr/>
        </p:nvSpPr>
        <p:spPr bwMode="auto">
          <a:xfrm>
            <a:off x="774700" y="4735513"/>
            <a:ext cx="7516813" cy="1487487"/>
          </a:xfrm>
          <a:prstGeom prst="wedgeRoundRectCallout">
            <a:avLst>
              <a:gd name="adj1" fmla="val -21088"/>
              <a:gd name="adj2" fmla="val -8319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The list [(1,1),(1,2),(1,3),(2,2),(2,3),(3,3)]</a:t>
            </a:r>
          </a:p>
          <a:p>
            <a:pPr algn="ctr"/>
            <a:r>
              <a:rPr lang="en-US"/>
              <a:t>of all pairs of numbers (x,y) such that x,y are elements of the list [1..3] and y </a:t>
            </a:r>
            <a:r>
              <a:rPr lang="en-US">
                <a:sym typeface="Symbol" pitchFamily="18" charset="2"/>
              </a:rPr>
              <a:t></a:t>
            </a:r>
            <a:r>
              <a:rPr lang="en-US"/>
              <a:t> x.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AA21-A97C-46A6-A7E3-ADC3CB9533B4}" type="slidenum">
              <a:rPr lang="en-US"/>
              <a:pPr/>
              <a:t>7</a:t>
            </a:fld>
            <a:endParaRPr lang="en-US"/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390525" y="519113"/>
            <a:ext cx="8099425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Using a dependant generator we can define the library function that </a:t>
            </a:r>
            <a:r>
              <a:rPr lang="en-US" u="sng"/>
              <a:t>concatenates</a:t>
            </a:r>
            <a:r>
              <a:rPr lang="en-US"/>
              <a:t> a list of lists:</a:t>
            </a: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1117600" y="2136775"/>
            <a:ext cx="6861175" cy="968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concat    :: [[a]]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[a]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concat xss = [x | xs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xss, x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xs]</a:t>
            </a:r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390525" y="3776663"/>
            <a:ext cx="2381250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For example:</a:t>
            </a:r>
          </a:p>
        </p:txBody>
      </p:sp>
      <p:sp>
        <p:nvSpPr>
          <p:cNvPr id="325640" name="Text Box 8"/>
          <p:cNvSpPr txBox="1">
            <a:spLocks noChangeArrowheads="1"/>
          </p:cNvSpPr>
          <p:nvPr/>
        </p:nvSpPr>
        <p:spPr bwMode="auto">
          <a:xfrm>
            <a:off x="1117600" y="5005388"/>
            <a:ext cx="5340350" cy="11874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&gt; concat [[1,2,3],[4,5],[6]]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[1,2,3,4,5,6]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B5FF0-B00A-4341-8DA4-309F742302B4}" type="slidenum">
              <a:rPr lang="en-US"/>
              <a:pPr/>
              <a:t>8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Guards</a:t>
            </a: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450850" y="1631950"/>
            <a:ext cx="8208963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List comprehensions can use </a:t>
            </a:r>
            <a:r>
              <a:rPr lang="en-US" u="sng"/>
              <a:t>guards</a:t>
            </a:r>
            <a:r>
              <a:rPr lang="en-US"/>
              <a:t> to restrict the values produced by earlier generators.</a:t>
            </a:r>
          </a:p>
        </p:txBody>
      </p:sp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1528763" y="3365500"/>
            <a:ext cx="4903787" cy="49371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[x | x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[1..10], even x]</a:t>
            </a:r>
          </a:p>
        </p:txBody>
      </p:sp>
      <p:sp>
        <p:nvSpPr>
          <p:cNvPr id="307205" name="AutoShape 5"/>
          <p:cNvSpPr>
            <a:spLocks noChangeArrowheads="1"/>
          </p:cNvSpPr>
          <p:nvPr/>
        </p:nvSpPr>
        <p:spPr bwMode="auto">
          <a:xfrm>
            <a:off x="957263" y="4740275"/>
            <a:ext cx="6170612" cy="1487488"/>
          </a:xfrm>
          <a:prstGeom prst="wedgeRoundRectCallout">
            <a:avLst>
              <a:gd name="adj1" fmla="val -22162"/>
              <a:gd name="adj2" fmla="val -7817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The list [2,4,6,8,10] of all numbers x such that x is an element of the list [1..10] and x is even.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6454</TotalTime>
  <Words>1280</Words>
  <Application>Microsoft Office PowerPoint</Application>
  <PresentationFormat>On-screen Show (4:3)</PresentationFormat>
  <Paragraphs>165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Times New Roman</vt:lpstr>
      <vt:lpstr>Arial Black</vt:lpstr>
      <vt:lpstr>Tahoma</vt:lpstr>
      <vt:lpstr>Monotype Sorts</vt:lpstr>
      <vt:lpstr>Symbol</vt:lpstr>
      <vt:lpstr>Lucida Sans Typewriter</vt:lpstr>
      <vt:lpstr>FUN Template</vt:lpstr>
      <vt:lpstr>Slide 0</vt:lpstr>
      <vt:lpstr>Set Comprehensions</vt:lpstr>
      <vt:lpstr>Lists Comprehensions</vt:lpstr>
      <vt:lpstr>Slide 3</vt:lpstr>
      <vt:lpstr>Slide 4</vt:lpstr>
      <vt:lpstr>Slide 5</vt:lpstr>
      <vt:lpstr>Dependant Generators</vt:lpstr>
      <vt:lpstr>Slide 7</vt:lpstr>
      <vt:lpstr>Guards</vt:lpstr>
      <vt:lpstr>Slide 9</vt:lpstr>
      <vt:lpstr>Slide 10</vt:lpstr>
      <vt:lpstr>Slide 11</vt:lpstr>
      <vt:lpstr>The Zip Function</vt:lpstr>
      <vt:lpstr>Slide 13</vt:lpstr>
      <vt:lpstr>Slide 14</vt:lpstr>
      <vt:lpstr>Slide 15</vt:lpstr>
      <vt:lpstr>String Comprehensions</vt:lpstr>
      <vt:lpstr>Slide 17</vt:lpstr>
      <vt:lpstr>Slide 18</vt:lpstr>
      <vt:lpstr>Exercises</vt:lpstr>
      <vt:lpstr>Slide 20</vt:lpstr>
      <vt:lpstr>Slide 21</vt:lpstr>
    </vt:vector>
  </TitlesOfParts>
  <Company>University of Nottingham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 </cp:lastModifiedBy>
  <cp:revision>406</cp:revision>
  <cp:lastPrinted>2001-02-01T08:59:46Z</cp:lastPrinted>
  <dcterms:created xsi:type="dcterms:W3CDTF">2000-11-20T11:40:19Z</dcterms:created>
  <dcterms:modified xsi:type="dcterms:W3CDTF">2011-03-02T01:45:40Z</dcterms:modified>
</cp:coreProperties>
</file>