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87" r:id="rId2"/>
    <p:sldId id="282" r:id="rId3"/>
    <p:sldId id="262" r:id="rId4"/>
    <p:sldId id="28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6" r:id="rId14"/>
  </p:sldIdLst>
  <p:sldSz cx="9144000" cy="6858000" type="screen4x3"/>
  <p:notesSz cx="7089775" cy="10218738"/>
  <p:embeddedFontLst>
    <p:embeddedFont>
      <p:font typeface="Tahoma" panose="020B0604030504040204" pitchFamily="34" charset="0"/>
      <p:regular r:id="rId17"/>
      <p:bold r:id="rId18"/>
    </p:embeddedFont>
    <p:embeddedFont>
      <p:font typeface="Lucida Sans Typewriter" panose="020B0509030504030204" pitchFamily="49" charset="0"/>
      <p:regular r:id="rId19"/>
      <p:bold r:id="rId20"/>
      <p:italic r:id="rId21"/>
      <p:boldItalic r:id="rId22"/>
    </p:embeddedFont>
    <p:embeddedFont>
      <p:font typeface="Monotype Sorts" panose="020B0604020202020204"/>
      <p:regular r:id="rId23"/>
    </p:embeddedFont>
    <p:embeddedFont>
      <p:font typeface="Arial Black" panose="020B0A04020102020204" pitchFamily="34" charset="0"/>
      <p:bold r:id="rId2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6640" autoAdjust="0"/>
    <p:restoredTop sz="95255" autoAdjust="0"/>
  </p:normalViewPr>
  <p:slideViewPr>
    <p:cSldViewPr snapToGrid="0">
      <p:cViewPr>
        <p:scale>
          <a:sx n="100" d="100"/>
          <a:sy n="100" d="100"/>
        </p:scale>
        <p:origin x="-87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41CF166B-AAA8-48C7-BDEB-665786D3D7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7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9937C3-B404-4E44-B052-BF4CD99524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937C3-B404-4E44-B052-BF4CD995246F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en-US"/>
              <a:t>Chapter 2 - Introduction</a:t>
            </a:r>
          </a:p>
        </p:txBody>
      </p:sp>
      <p:pic>
        <p:nvPicPr>
          <p:cNvPr id="90120" name="Picture 8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2A3333-038E-4AE6-951A-C20CE3CD62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45D5E9-DF43-46B8-B6B7-5712244F19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CAA956-B607-45A9-A073-3EB2113E98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B824AC-6AAA-4D6C-87A8-C0FBE6FB39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484EA-9106-4638-92B5-7640DD4AC0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CEE97-B5F4-4857-947B-87943CF29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D0270-33E2-401D-9DD1-E760B56FF0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9D2DE-2050-406D-9C9C-CBD6B022E2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9E44DA-E88A-4D42-AE7B-01537106C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9F2877-BE53-46F1-BE88-36CD3BF54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5F1907-0D3A-4A85-9B11-9A609CF0E6D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D2632-27AA-44F5-9158-457CF167A3EA}" type="slidenum">
              <a:rPr lang="en-US"/>
              <a:pPr/>
              <a:t>0</a:t>
            </a:fld>
            <a:endParaRPr lang="en-US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3200"/>
              <a:t>Chapter 1 - Introduction</a:t>
            </a:r>
          </a:p>
        </p:txBody>
      </p:sp>
      <p:pic>
        <p:nvPicPr>
          <p:cNvPr id="117764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1970s - 1980s:</a:t>
            </a:r>
            <a:endParaRPr lang="en-US" sz="32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David Turner develops a number of </a:t>
            </a:r>
            <a:r>
              <a:rPr lang="en-US" i="1"/>
              <a:t>lazy</a:t>
            </a:r>
            <a:r>
              <a:rPr lang="en-US"/>
              <a:t> functional languages, culminating in the </a:t>
            </a:r>
            <a:r>
              <a:rPr lang="en-US" u="sng"/>
              <a:t>Miranda</a:t>
            </a:r>
            <a:r>
              <a:rPr lang="en-US"/>
              <a:t> system.</a:t>
            </a:r>
            <a:endParaRPr lang="en-US" sz="320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71A8E87F-895D-4535-B9AB-1D4620F6C2BD}" type="slidenum">
              <a:rPr lang="en-US" sz="1400"/>
              <a:pPr algn="r"/>
              <a:t>9</a:t>
            </a:fld>
            <a:endParaRPr lang="en-US" sz="1400"/>
          </a:p>
        </p:txBody>
      </p:sp>
      <p:pic>
        <p:nvPicPr>
          <p:cNvPr id="36871" name="Picture 7" descr="C:\Documents and Settings\gmh.POLIHALE\Desktop\d_turn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850" y="2557463"/>
            <a:ext cx="1384300" cy="180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1987:</a:t>
            </a:r>
            <a:endParaRPr lang="en-US" sz="32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141413" y="4878388"/>
            <a:ext cx="6919912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An international committee of researchers initiates the development of </a:t>
            </a:r>
            <a:r>
              <a:rPr lang="en-US" u="sng"/>
              <a:t>Haskell</a:t>
            </a:r>
            <a:r>
              <a:rPr lang="en-US"/>
              <a:t>, a standard lazy functional language.</a:t>
            </a:r>
            <a:endParaRPr lang="en-US" sz="320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A3D416A7-6447-450D-8456-9049DAD4E12A}" type="slidenum">
              <a:rPr lang="en-US" sz="1400"/>
              <a:pPr algn="r"/>
              <a:t>10</a:t>
            </a:fld>
            <a:endParaRPr lang="en-US" sz="1400"/>
          </a:p>
        </p:txBody>
      </p:sp>
      <p:pic>
        <p:nvPicPr>
          <p:cNvPr id="37896" name="Picture 8" descr="C:\Documents and Settings\gmh.POLIHALE\Desktop\HaskellLogo_3.jpg"/>
          <p:cNvPicPr>
            <a:picLocks noChangeAspect="1" noChangeArrowheads="1"/>
          </p:cNvPicPr>
          <p:nvPr/>
        </p:nvPicPr>
        <p:blipFill>
          <a:blip r:embed="rId2" cstate="print"/>
          <a:srcRect b="26421"/>
          <a:stretch>
            <a:fillRect/>
          </a:stretch>
        </p:blipFill>
        <p:spPr bwMode="auto">
          <a:xfrm>
            <a:off x="2324100" y="2644775"/>
            <a:ext cx="4495800" cy="164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2003:</a:t>
            </a:r>
            <a:endParaRPr lang="en-US" sz="32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00100" y="5216525"/>
            <a:ext cx="772636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The committee publishes the </a:t>
            </a:r>
            <a:r>
              <a:rPr lang="en-US" u="sng"/>
              <a:t>Haskell 98</a:t>
            </a:r>
            <a:r>
              <a:rPr lang="en-US"/>
              <a:t> report, defining a stable version of the language.</a:t>
            </a:r>
            <a:endParaRPr lang="en-US" sz="320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5B351353-F676-4F84-B46B-A6339F62F218}" type="slidenum">
              <a:rPr lang="en-US" sz="1400"/>
              <a:pPr algn="r"/>
              <a:t>11</a:t>
            </a:fld>
            <a:endParaRPr lang="en-US" sz="1400"/>
          </a:p>
        </p:txBody>
      </p:sp>
      <p:pic>
        <p:nvPicPr>
          <p:cNvPr id="38922" name="Picture 10" descr="C:\Documents and Settings\gmh.POLIHALE\Desktop\rep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4288" y="2319338"/>
            <a:ext cx="1495425" cy="2189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Lucida Sans Typewriter" pitchFamily="49" charset="0"/>
              </a:rPr>
              <a:t>f []     = []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Lucida Sans Typewriter" pitchFamily="49" charset="0"/>
              </a:rPr>
              <a:t>f (x:xs) = f ys ++ [x] ++ f zs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Lucida Sans Typewriter" pitchFamily="49" charset="0"/>
              </a:rPr>
              <a:t>           where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Lucida Sans Typewriter" pitchFamily="49" charset="0"/>
              </a:rPr>
              <a:t>              ys = [a |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xs,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</a:t>
            </a:r>
            <a:r>
              <a:rPr lang="en-US" sz="2400">
                <a:latin typeface="Lucida Sans Typewriter" pitchFamily="49" charset="0"/>
              </a:rPr>
              <a:t> x]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Lucida Sans Typewriter" pitchFamily="49" charset="0"/>
              </a:rPr>
              <a:t>              zs = [b | b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9600"/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BB45EFDB-53DD-40D8-9065-1419B0CEE960}" type="slidenum">
              <a:rPr lang="en-US" sz="1400"/>
              <a:pPr algn="r"/>
              <a:t>12</a:t>
            </a:fld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A6B6-3ED5-44F0-A752-77B25C8CA9BB}" type="slidenum">
              <a:rPr lang="en-US"/>
              <a:pPr/>
              <a:t>1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05788" cy="685800"/>
          </a:xfrm>
        </p:spPr>
        <p:txBody>
          <a:bodyPr/>
          <a:lstStyle/>
          <a:p>
            <a:r>
              <a:rPr lang="en-US"/>
              <a:t>What is a Functional Language?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/>
              <a:t>Functional programming is </a:t>
            </a:r>
            <a:r>
              <a:rPr lang="en-US" u="sng"/>
              <a:t>style</a:t>
            </a:r>
            <a:r>
              <a:rPr lang="en-US"/>
              <a:t> of programming in which the basic method of computation is the application of functions to arguments;</a:t>
            </a:r>
          </a:p>
          <a:p>
            <a:endParaRPr lang="en-US"/>
          </a:p>
          <a:p>
            <a:r>
              <a:rPr lang="en-US"/>
              <a:t>A functional language is one that </a:t>
            </a:r>
            <a:r>
              <a:rPr lang="en-US" u="sng"/>
              <a:t>supports</a:t>
            </a:r>
            <a:r>
              <a:rPr lang="en-US"/>
              <a:t> and </a:t>
            </a:r>
            <a:r>
              <a:rPr lang="en-US" u="sng"/>
              <a:t>encourages</a:t>
            </a:r>
            <a:r>
              <a:rPr lang="en-US"/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Opinions differ, and it is difficult to give a precise definition, but generally speaking: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Summing the integers 1 to 10 in Java:</a:t>
            </a:r>
            <a:endParaRPr lang="en-US" sz="32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4586287" cy="16256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latin typeface="Lucida Sans Typewriter" pitchFamily="49" charset="0"/>
              </a:rPr>
              <a:t>total = 0;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pitchFamily="49" charset="0"/>
              </a:rPr>
              <a:t>for (i = 1; i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</a:t>
            </a:r>
            <a:r>
              <a:rPr lang="en-US" sz="2400">
                <a:latin typeface="Lucida Sans Typewriter" pitchFamily="49" charset="0"/>
              </a:rPr>
              <a:t> 10; ++i)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pitchFamily="49" charset="0"/>
              </a:rPr>
              <a:t>   total = total+i;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computation method is </a:t>
            </a:r>
            <a:r>
              <a:rPr lang="en-US" u="sng"/>
              <a:t>variable assignment</a:t>
            </a:r>
            <a:r>
              <a:rPr lang="en-US"/>
              <a:t>. 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45DEDC34-ADAD-43A8-B6A3-C05553A5CEAD}" type="slidenum">
              <a:rPr lang="en-US" sz="1400"/>
              <a:pPr algn="r"/>
              <a:t>2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computation method is </a:t>
            </a:r>
            <a:r>
              <a:rPr lang="en-US" u="sng"/>
              <a:t>function application</a:t>
            </a:r>
            <a:r>
              <a:rPr lang="en-US"/>
              <a:t>.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14992E42-5D92-4AEE-A32E-183CF017E9A7}" type="slidenum">
              <a:rPr lang="en-US" sz="1400"/>
              <a:pPr algn="r"/>
              <a:t>3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1930s:</a:t>
            </a:r>
            <a:endParaRPr lang="en-US" sz="3200"/>
          </a:p>
        </p:txBody>
      </p:sp>
      <p:sp>
        <p:nvSpPr>
          <p:cNvPr id="31748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Alonzo Church develops the </a:t>
            </a:r>
            <a:r>
              <a:rPr lang="en-US" u="sng"/>
              <a:t>lambda calculus</a:t>
            </a:r>
            <a:r>
              <a:rPr lang="en-US"/>
              <a:t>, a simple but powerful theory of functions.</a:t>
            </a:r>
            <a:endParaRPr lang="en-US" sz="320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9AE3CD5C-4B30-4376-84D2-933A7D5D6C5B}" type="slidenum">
              <a:rPr lang="en-US" sz="1400"/>
              <a:pPr algn="r"/>
              <a:t>4</a:t>
            </a:fld>
            <a:endParaRPr lang="en-US" sz="1400"/>
          </a:p>
        </p:txBody>
      </p:sp>
      <p:pic>
        <p:nvPicPr>
          <p:cNvPr id="31752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2" cstate="print"/>
          <a:srcRect b="15164"/>
          <a:stretch>
            <a:fillRect/>
          </a:stretch>
        </p:blipFill>
        <p:spPr bwMode="auto">
          <a:xfrm>
            <a:off x="3776663" y="2751138"/>
            <a:ext cx="1452562" cy="1643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1950s:</a:t>
            </a:r>
            <a:endParaRPr lang="en-US" sz="32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John McCarthy develops </a:t>
            </a:r>
            <a:r>
              <a:rPr lang="en-US" u="sng"/>
              <a:t>Lisp</a:t>
            </a:r>
            <a:r>
              <a:rPr lang="en-US"/>
              <a:t>, the first functional language, with some influences from the lambda calculus, but retaining variable assignments.</a:t>
            </a:r>
            <a:endParaRPr lang="en-US" sz="3200"/>
          </a:p>
        </p:txBody>
      </p:sp>
      <p:pic>
        <p:nvPicPr>
          <p:cNvPr id="32774" name="Picture 6" descr="C:\WINNT\Profiles\gmh\Desktop\McCarthy.jpg"/>
          <p:cNvPicPr>
            <a:picLocks noChangeAspect="1" noChangeArrowheads="1"/>
          </p:cNvPicPr>
          <p:nvPr/>
        </p:nvPicPr>
        <p:blipFill>
          <a:blip r:embed="rId2" cstate="print"/>
          <a:srcRect b="14568"/>
          <a:stretch>
            <a:fillRect/>
          </a:stretch>
        </p:blipFill>
        <p:spPr bwMode="auto">
          <a:xfrm>
            <a:off x="3817938" y="2551113"/>
            <a:ext cx="1506537" cy="1781175"/>
          </a:xfrm>
          <a:prstGeom prst="rect">
            <a:avLst/>
          </a:prstGeom>
          <a:noFill/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2162B9D5-D7E9-482F-B0E6-EBB1B0358076}" type="slidenum">
              <a:rPr lang="en-US" sz="1400"/>
              <a:pPr algn="r"/>
              <a:t>5</a:t>
            </a:fld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Peter Landin develops </a:t>
            </a:r>
            <a:r>
              <a:rPr lang="en-US" u="sng"/>
              <a:t>ISWIM</a:t>
            </a:r>
            <a:r>
              <a:rPr lang="en-US"/>
              <a:t>, the first </a:t>
            </a:r>
            <a:r>
              <a:rPr lang="en-US" i="1"/>
              <a:t>pure</a:t>
            </a:r>
            <a:r>
              <a:rPr lang="en-US"/>
              <a:t> functional language, based strongly on the lambda calculus, with no assignments.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E5844AAD-483A-4931-BCA8-DF3AA3BCBEB0}" type="slidenum">
              <a:rPr lang="en-US" sz="1400"/>
              <a:pPr algn="r"/>
              <a:t>6</a:t>
            </a:fld>
            <a:endParaRPr lang="en-US" sz="1400"/>
          </a:p>
        </p:txBody>
      </p:sp>
      <p:pic>
        <p:nvPicPr>
          <p:cNvPr id="33804" name="Picture 12" descr="C:\Documents and Settings\gmh.POLIHALE\Desktop\landin-small.jpg"/>
          <p:cNvPicPr>
            <a:picLocks noChangeAspect="1" noChangeArrowheads="1"/>
          </p:cNvPicPr>
          <p:nvPr/>
        </p:nvPicPr>
        <p:blipFill>
          <a:blip r:embed="rId2" cstate="print"/>
          <a:srcRect l="25836" t="14764" r="33527" b="47751"/>
          <a:stretch>
            <a:fillRect/>
          </a:stretch>
        </p:blipFill>
        <p:spPr bwMode="auto">
          <a:xfrm>
            <a:off x="3835400" y="2509838"/>
            <a:ext cx="1471613" cy="1812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4797425"/>
            <a:ext cx="6705600" cy="1373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John Backus develops </a:t>
            </a:r>
            <a:r>
              <a:rPr lang="en-US" u="sng"/>
              <a:t>FP</a:t>
            </a:r>
            <a:r>
              <a:rPr lang="en-US"/>
              <a:t>, a functional language that emphasizes </a:t>
            </a:r>
            <a:r>
              <a:rPr lang="en-US" i="1"/>
              <a:t>higher-order functions</a:t>
            </a:r>
            <a:r>
              <a:rPr lang="en-US"/>
              <a:t> and </a:t>
            </a:r>
            <a:r>
              <a:rPr lang="en-US" i="1"/>
              <a:t>reasoning about programs</a:t>
            </a:r>
            <a:r>
              <a:rPr lang="en-US"/>
              <a:t>.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5638BC43-9664-45E7-AE9E-E08E926F6A63}" type="slidenum">
              <a:rPr lang="en-US" sz="1400"/>
              <a:pPr algn="r"/>
              <a:t>7</a:t>
            </a:fld>
            <a:endParaRPr lang="en-US" sz="1400"/>
          </a:p>
        </p:txBody>
      </p:sp>
      <p:pic>
        <p:nvPicPr>
          <p:cNvPr id="34823" name="Picture 7" descr="C:\Documents and Settings\gmh.POLIHALE\Desktop\john_backus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0" y="2416175"/>
            <a:ext cx="1714500" cy="18399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Robin Milner and others develop </a:t>
            </a:r>
            <a:r>
              <a:rPr lang="en-US" u="sng"/>
              <a:t>ML</a:t>
            </a:r>
            <a:r>
              <a:rPr lang="en-US"/>
              <a:t>, the first modern functional language, which introduced </a:t>
            </a:r>
            <a:r>
              <a:rPr lang="en-US" i="1"/>
              <a:t>type inference</a:t>
            </a:r>
            <a:r>
              <a:rPr lang="en-US"/>
              <a:t> and </a:t>
            </a:r>
            <a:r>
              <a:rPr lang="en-US" i="1"/>
              <a:t>polymorphic types</a:t>
            </a:r>
            <a:r>
              <a:rPr lang="en-US"/>
              <a:t>.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DEFFC3D4-2F54-430F-A25E-5AB3267C74E9}" type="slidenum">
              <a:rPr lang="en-US" sz="1400"/>
              <a:pPr algn="r"/>
              <a:t>8</a:t>
            </a:fld>
            <a:endParaRPr lang="en-US" sz="1400"/>
          </a:p>
        </p:txBody>
      </p:sp>
      <p:pic>
        <p:nvPicPr>
          <p:cNvPr id="35849" name="Picture 9" descr="C:\Documents and Settings\gmh.POLIHALE\Desktop\milner-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7938" y="2395538"/>
            <a:ext cx="1506537" cy="194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826</TotalTime>
  <Words>374</Words>
  <Application>Microsoft Office PowerPoint</Application>
  <PresentationFormat>On-screen Show (4:3)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Symbol</vt:lpstr>
      <vt:lpstr>Times New Roman</vt:lpstr>
      <vt:lpstr>Tahoma</vt:lpstr>
      <vt:lpstr>Lucida Sans Typewriter</vt:lpstr>
      <vt:lpstr>Monotype Sorts</vt:lpstr>
      <vt:lpstr>Arial Black</vt:lpstr>
      <vt:lpstr>FUN Template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Atici, Mustafa</cp:lastModifiedBy>
  <cp:revision>168</cp:revision>
  <cp:lastPrinted>2001-01-08T13:31:40Z</cp:lastPrinted>
  <dcterms:created xsi:type="dcterms:W3CDTF">2000-11-20T11:40:19Z</dcterms:created>
  <dcterms:modified xsi:type="dcterms:W3CDTF">2014-02-05T13:53:52Z</dcterms:modified>
</cp:coreProperties>
</file>