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08" r:id="rId2"/>
    <p:sldId id="278" r:id="rId3"/>
    <p:sldId id="307" r:id="rId4"/>
    <p:sldId id="281" r:id="rId5"/>
    <p:sldId id="284" r:id="rId6"/>
    <p:sldId id="283" r:id="rId7"/>
    <p:sldId id="285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300" r:id="rId19"/>
    <p:sldId id="301" r:id="rId20"/>
    <p:sldId id="302" r:id="rId21"/>
    <p:sldId id="303" r:id="rId22"/>
    <p:sldId id="304" r:id="rId23"/>
    <p:sldId id="306" r:id="rId24"/>
  </p:sldIdLst>
  <p:sldSz cx="9144000" cy="6858000" type="screen4x3"/>
  <p:notesSz cx="7089775" cy="10218738"/>
  <p:embeddedFontLst>
    <p:embeddedFont>
      <p:font typeface="Monotype Sorts" panose="020B0604020202020204"/>
      <p:regular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Lucida Sans Typewriter" panose="020B0509030504030204" pitchFamily="49" charset="0"/>
      <p:regular r:id="rId30"/>
      <p:bold r:id="rId31"/>
      <p:italic r:id="rId32"/>
      <p:boldItalic r:id="rId33"/>
    </p:embeddedFont>
    <p:embeddedFont>
      <p:font typeface="Arial Black" panose="020B0A04020102020204" pitchFamily="34" charset="0"/>
      <p:bold r:id="rId3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57" autoAdjust="0"/>
    <p:restoredTop sz="90929"/>
  </p:normalViewPr>
  <p:slideViewPr>
    <p:cSldViewPr snapToGrid="0">
      <p:cViewPr varScale="1">
        <p:scale>
          <a:sx n="105" d="100"/>
          <a:sy n="105" d="100"/>
        </p:scale>
        <p:origin x="-33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08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/>
          </a:p>
        </p:txBody>
      </p:sp>
      <p:sp>
        <p:nvSpPr>
          <p:cNvPr id="6656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endParaRPr lang="en-US"/>
          </a:p>
        </p:txBody>
      </p:sp>
      <p:sp>
        <p:nvSpPr>
          <p:cNvPr id="6656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/>
          </a:p>
        </p:txBody>
      </p:sp>
      <p:sp>
        <p:nvSpPr>
          <p:cNvPr id="6656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F15A22ED-365E-4325-805B-47AF01712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164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6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0A0310-B5AA-4A03-A9AC-B61406B16F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0310-B5AA-4A03-A9AC-B61406B16F60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5" name="Text Box 13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90126" name="Rectangle 14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/>
              <a:t>Chapter 3 - First Steps</a:t>
            </a:r>
          </a:p>
        </p:txBody>
      </p:sp>
      <p:pic>
        <p:nvPicPr>
          <p:cNvPr id="90127" name="Picture 15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5A5B2D-B736-45B0-A277-28E81A2003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C735B-7BE6-46E8-947C-93ABD2A3A2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30DFCB-7A4D-4B50-8EDB-1ED1ACB28B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75515B-C75A-4BAD-93C6-60C60B330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B3204B-3981-4E21-9832-7AF04A8BE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56DD9-4E44-4506-BEB3-673512A56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F10D56-51CC-4B57-8777-8F52A588D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90F72-6647-4884-A828-B085749C8F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DD8063-6C20-4275-AAF3-0B0D90777F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23811D-4430-4FDD-A583-09C1AC37B0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EA1012-DE55-4A22-AA59-B03611A8D1B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4AE9-DEFE-47D8-B7DD-D65E7273E04F}" type="slidenum">
              <a:rPr lang="en-US"/>
              <a:pPr/>
              <a:t>0</a:t>
            </a:fld>
            <a:endParaRPr lang="en-US"/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3200"/>
              <a:t>Chapter 2 - First Steps</a:t>
            </a:r>
          </a:p>
        </p:txBody>
      </p:sp>
      <p:pic>
        <p:nvPicPr>
          <p:cNvPr id="152580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E6AD-1368-4EF3-ADF6-B155987F9332}" type="slidenum">
              <a:rPr lang="en-US"/>
              <a:pPr/>
              <a:t>9</a:t>
            </a:fld>
            <a:endParaRPr lang="en-US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f a b + c*d</a:t>
            </a:r>
          </a:p>
        </p:txBody>
      </p:sp>
      <p:sp>
        <p:nvSpPr>
          <p:cNvPr id="110600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B676D-B8FC-43D8-96D1-7C4C4059B429}" type="slidenum">
              <a:rPr lang="en-US"/>
              <a:pPr/>
              <a:t>10</a:t>
            </a:fld>
            <a:endParaRPr lang="en-US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f a + b</a:t>
            </a:r>
          </a:p>
        </p:txBody>
      </p:sp>
      <p:sp>
        <p:nvSpPr>
          <p:cNvPr id="111625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15A34-4B13-40A6-B40D-AD1E6265CE4F}" type="slidenum">
              <a:rPr lang="en-US"/>
              <a:pPr/>
              <a:t>11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grpSp>
        <p:nvGrpSpPr>
          <p:cNvPr id="113710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113671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f(x)</a:t>
              </a:r>
            </a:p>
          </p:txBody>
        </p:sp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f(x,y)</a:t>
              </a:r>
            </a:p>
          </p:txBody>
        </p:sp>
        <p:sp>
          <p:nvSpPr>
            <p:cNvPr id="113673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f(g(x))</a:t>
              </a:r>
            </a:p>
          </p:txBody>
        </p:sp>
        <p:sp>
          <p:nvSpPr>
            <p:cNvPr id="113674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f(x,g(y))</a:t>
              </a:r>
            </a:p>
          </p:txBody>
        </p:sp>
        <p:sp>
          <p:nvSpPr>
            <p:cNvPr id="113675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f(x)g(y)</a:t>
              </a:r>
            </a:p>
          </p:txBody>
        </p:sp>
        <p:sp>
          <p:nvSpPr>
            <p:cNvPr id="113682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 x</a:t>
              </a:r>
            </a:p>
          </p:txBody>
        </p:sp>
        <p:sp>
          <p:nvSpPr>
            <p:cNvPr id="113683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 x y</a:t>
              </a:r>
            </a:p>
          </p:txBody>
        </p:sp>
        <p:sp>
          <p:nvSpPr>
            <p:cNvPr id="113684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 (g x)</a:t>
              </a:r>
            </a:p>
          </p:txBody>
        </p:sp>
        <p:sp>
          <p:nvSpPr>
            <p:cNvPr id="113685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 x (g y)</a:t>
              </a:r>
            </a:p>
          </p:txBody>
        </p:sp>
        <p:sp>
          <p:nvSpPr>
            <p:cNvPr id="113686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 x * g 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E4-830A-46E0-BFF1-D9C3D4575A58}" type="slidenum">
              <a:rPr lang="en-US"/>
              <a:pPr/>
              <a:t>12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Scripts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well as the functions in the standard prelude, you can also define your own functions;</a:t>
            </a:r>
          </a:p>
          <a:p>
            <a:endParaRPr lang="en-US"/>
          </a:p>
          <a:p>
            <a:r>
              <a:rPr lang="en-US"/>
              <a:t>New functions are defined within a </a:t>
            </a:r>
            <a:r>
              <a:rPr lang="en-US" u="sng"/>
              <a:t>script</a:t>
            </a:r>
            <a:r>
              <a:rPr lang="en-US"/>
              <a:t>, a text file comprising a sequence of definitions;</a:t>
            </a:r>
          </a:p>
          <a:p>
            <a:endParaRPr lang="en-US"/>
          </a:p>
          <a:p>
            <a:r>
              <a:rPr lang="en-US"/>
              <a:t>By convention, Haskell scripts usually have a </a:t>
            </a:r>
            <a:r>
              <a:rPr lang="en-US" u="sng"/>
              <a:t>.hs</a:t>
            </a:r>
            <a:r>
              <a:rPr lang="en-US"/>
              <a:t> suffix on their filename.  This is not mandatory, but is useful for identification purposes.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5D01C-37D7-45C5-853D-8A771AD84C8E}" type="slidenum">
              <a:rPr lang="en-US"/>
              <a:pPr/>
              <a:t>13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First Script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393825" y="5002213"/>
            <a:ext cx="589280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double x    = x + x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quadruple x = double (double x)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288337" cy="265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When developing a Haskell script, it is useful to keep two windows open, one running an editor for the script, and the other running Hugs.</a:t>
            </a:r>
          </a:p>
          <a:p>
            <a:endParaRPr lang="en-US"/>
          </a:p>
          <a:p>
            <a:r>
              <a:rPr lang="en-US"/>
              <a:t>Start an editor, type in the following two function definitions, and save the script as </a:t>
            </a:r>
            <a:r>
              <a:rPr lang="en-US" u="sng"/>
              <a:t>test.hs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099E1-79D1-4F7D-AA39-0D29CB4A3B35}" type="slidenum">
              <a:rPr lang="en-US"/>
              <a:pPr/>
              <a:t>14</a:t>
            </a:fld>
            <a:endParaRPr lang="en-US"/>
          </a:p>
        </p:txBody>
      </p:sp>
      <p:sp>
        <p:nvSpPr>
          <p:cNvPr id="120835" name="Rectangle 1027"/>
          <p:cNvSpPr>
            <a:spLocks noChangeArrowheads="1"/>
          </p:cNvSpPr>
          <p:nvPr/>
        </p:nvSpPr>
        <p:spPr bwMode="auto">
          <a:xfrm>
            <a:off x="1292225" y="1933575"/>
            <a:ext cx="27622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% hugs test.hs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Leaving the editor open, in another window start up Hugs with the new script:</a:t>
            </a:r>
          </a:p>
        </p:txBody>
      </p:sp>
      <p:sp>
        <p:nvSpPr>
          <p:cNvPr id="120838" name="Rectangle 1030"/>
          <p:cNvSpPr>
            <a:spLocks noChangeArrowheads="1"/>
          </p:cNvSpPr>
          <p:nvPr/>
        </p:nvSpPr>
        <p:spPr bwMode="auto">
          <a:xfrm>
            <a:off x="1292225" y="4437063"/>
            <a:ext cx="5892800" cy="19177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quadruple 10</a:t>
            </a:r>
          </a:p>
          <a:p>
            <a:r>
              <a:rPr lang="en-US" sz="2400">
                <a:latin typeface="Lucida Sans Typewriter" pitchFamily="49" charset="0"/>
              </a:rPr>
              <a:t>40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&gt; take (double 2) [1,2,3,4,5,6]</a:t>
            </a:r>
          </a:p>
          <a:p>
            <a:r>
              <a:rPr lang="en-US" sz="2400">
                <a:latin typeface="Lucida Sans Typewriter" pitchFamily="49" charset="0"/>
              </a:rPr>
              <a:t>[1,2,3,4]</a:t>
            </a:r>
          </a:p>
        </p:txBody>
      </p:sp>
      <p:sp>
        <p:nvSpPr>
          <p:cNvPr id="120840" name="Text Box 1032"/>
          <p:cNvSpPr txBox="1">
            <a:spLocks noChangeArrowheads="1"/>
          </p:cNvSpPr>
          <p:nvPr/>
        </p:nvSpPr>
        <p:spPr bwMode="auto">
          <a:xfrm>
            <a:off x="415925" y="2952750"/>
            <a:ext cx="8288338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Now both Prelude.hs and test.hs are loaded, and functions from both scripts can be used: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87AF-95C4-4633-A02A-4A9331337AFB}" type="slidenum">
              <a:rPr lang="en-US"/>
              <a:pPr/>
              <a:t>15</a:t>
            </a:fld>
            <a:endParaRPr lang="en-US"/>
          </a:p>
        </p:txBody>
      </p:sp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154113" y="1897063"/>
            <a:ext cx="681355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factorial n = product [1..n]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average ns  = sum ns `div` length ns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Leaving Hugs open, return to the editor, add the following two definitions, and resave: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742950" y="4654550"/>
            <a:ext cx="7561263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div is enclosed in </a:t>
            </a:r>
            <a:r>
              <a:rPr kumimoji="1" lang="en-US" u="sng"/>
              <a:t>back</a:t>
            </a:r>
            <a:r>
              <a:rPr kumimoji="1" lang="en-US"/>
              <a:t> quotes, not forward;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x `f` y is just </a:t>
            </a:r>
            <a:r>
              <a:rPr kumimoji="1" lang="en-US" u="sng"/>
              <a:t>syntactic sugar</a:t>
            </a:r>
            <a:r>
              <a:rPr kumimoji="1" lang="en-US"/>
              <a:t> for f x y.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1C61A-843F-45DA-87F4-4D5BA888F432}" type="slidenum">
              <a:rPr lang="en-US"/>
              <a:pPr/>
              <a:t>16</a:t>
            </a:fld>
            <a:endParaRPr lang="en-US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1339850" y="2468563"/>
            <a:ext cx="4235450" cy="30130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:reload</a:t>
            </a:r>
          </a:p>
          <a:p>
            <a:r>
              <a:rPr lang="en-US" sz="2400">
                <a:latin typeface="Lucida Sans Typewriter" pitchFamily="49" charset="0"/>
              </a:rPr>
              <a:t>Reading file "test.hs"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&gt; factorial 10</a:t>
            </a:r>
          </a:p>
          <a:p>
            <a:r>
              <a:rPr lang="en-US" sz="2400">
                <a:latin typeface="Lucida Sans Typewriter" pitchFamily="49" charset="0"/>
              </a:rPr>
              <a:t>3628800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&gt; average [1,2,3,4,5]</a:t>
            </a:r>
          </a:p>
          <a:p>
            <a:r>
              <a:rPr lang="en-US" sz="2400">
                <a:latin typeface="Lucida Sans Typewriter" pitchFamily="49" charset="0"/>
              </a:rPr>
              <a:t>3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Hugs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F15A-BBEC-4D70-A6ED-08DF13978B15}" type="slidenum">
              <a:rPr lang="en-US"/>
              <a:pPr/>
              <a:t>17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Requirements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r>
              <a:rPr lang="en-US"/>
              <a:t>Function and argument names must begin with a lower-case letter.  For example: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Lucida Sans Typewriter" pitchFamily="49" charset="0"/>
              </a:rPr>
              <a:t>myFun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Lucida Sans Typewriter" pitchFamily="49" charset="0"/>
              </a:rPr>
              <a:t>fun1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Lucida Sans Typewriter" pitchFamily="49" charset="0"/>
              </a:rPr>
              <a:t>arg_2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Lucida Sans Typewriter" pitchFamily="49" charset="0"/>
              </a:rPr>
              <a:t>x’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By convention, list arguments usually have an </a:t>
            </a:r>
            <a:r>
              <a:rPr kumimoji="1" lang="en-US" u="sng"/>
              <a:t>s</a:t>
            </a:r>
            <a:r>
              <a:rPr kumimoji="1" lang="en-US"/>
              <a:t> suffix on their name.  For example:</a:t>
            </a:r>
          </a:p>
        </p:txBody>
      </p:sp>
      <p:grpSp>
        <p:nvGrpSpPr>
          <p:cNvPr id="129039" name="Group 15"/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129034" name="Text Box 10"/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xs</a:t>
              </a:r>
            </a:p>
          </p:txBody>
        </p:sp>
        <p:sp>
          <p:nvSpPr>
            <p:cNvPr id="129035" name="Text Box 11"/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ns</a:t>
              </a:r>
            </a:p>
          </p:txBody>
        </p:sp>
        <p:sp>
          <p:nvSpPr>
            <p:cNvPr id="129036" name="Text Box 12"/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nss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86185-62C2-45AA-85DA-63E2444B6E6A}" type="slidenum">
              <a:rPr lang="en-US"/>
              <a:pPr/>
              <a:t>18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Layout Rule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In a sequence of definitions, each definition must begin in precisely the same column:</a:t>
            </a:r>
          </a:p>
        </p:txBody>
      </p:sp>
      <p:grpSp>
        <p:nvGrpSpPr>
          <p:cNvPr id="130077" name="Group 29"/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130075" name="Group 27"/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130052" name="Text Box 4"/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sz="2400">
                    <a:latin typeface="Lucida Sans Typewriter" pitchFamily="49" charset="0"/>
                  </a:rPr>
                  <a:t>a = 10</a:t>
                </a:r>
              </a:p>
              <a:p>
                <a:endParaRPr lang="en-US" sz="2400">
                  <a:latin typeface="Lucida Sans Typewriter" pitchFamily="49" charset="0"/>
                </a:endParaRPr>
              </a:p>
              <a:p>
                <a:r>
                  <a:rPr lang="en-US" sz="2400">
                    <a:latin typeface="Lucida Sans Typewriter" pitchFamily="49" charset="0"/>
                  </a:rPr>
                  <a:t>b = 20</a:t>
                </a:r>
              </a:p>
              <a:p>
                <a:endParaRPr lang="en-US" sz="2400">
                  <a:latin typeface="Lucida Sans Typewriter" pitchFamily="49" charset="0"/>
                </a:endParaRPr>
              </a:p>
              <a:p>
                <a:r>
                  <a:rPr lang="en-US" sz="2400">
                    <a:latin typeface="Lucida Sans Typewriter" pitchFamily="49" charset="0"/>
                  </a:rPr>
                  <a:t>c = 30</a:t>
                </a:r>
              </a:p>
            </p:txBody>
          </p:sp>
          <p:sp>
            <p:nvSpPr>
              <p:cNvPr id="130053" name="Text Box 5"/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sz="2400">
                    <a:latin typeface="Lucida Sans Typewriter" pitchFamily="49" charset="0"/>
                  </a:rPr>
                  <a:t>a = 10</a:t>
                </a:r>
              </a:p>
              <a:p>
                <a:endParaRPr lang="en-US" sz="2400">
                  <a:latin typeface="Lucida Sans Typewriter" pitchFamily="49" charset="0"/>
                </a:endParaRPr>
              </a:p>
              <a:p>
                <a:r>
                  <a:rPr lang="en-US" sz="2400">
                    <a:latin typeface="Lucida Sans Typewriter" pitchFamily="49" charset="0"/>
                  </a:rPr>
                  <a:t> b = 20</a:t>
                </a:r>
              </a:p>
              <a:p>
                <a:endParaRPr lang="en-US" sz="2400">
                  <a:latin typeface="Lucida Sans Typewriter" pitchFamily="49" charset="0"/>
                </a:endParaRPr>
              </a:p>
              <a:p>
                <a:r>
                  <a:rPr lang="en-US" sz="2400">
                    <a:latin typeface="Lucida Sans Typewriter" pitchFamily="49" charset="0"/>
                  </a:rPr>
                  <a:t>c = 30</a:t>
                </a:r>
              </a:p>
            </p:txBody>
          </p:sp>
          <p:sp>
            <p:nvSpPr>
              <p:cNvPr id="130054" name="Text Box 6"/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sz="2400">
                    <a:latin typeface="Lucida Sans Typewriter" pitchFamily="49" charset="0"/>
                  </a:rPr>
                  <a:t> a = 10</a:t>
                </a:r>
              </a:p>
              <a:p>
                <a:endParaRPr lang="en-US" sz="2400">
                  <a:latin typeface="Lucida Sans Typewriter" pitchFamily="49" charset="0"/>
                </a:endParaRPr>
              </a:p>
              <a:p>
                <a:r>
                  <a:rPr lang="en-US" sz="2400">
                    <a:latin typeface="Lucida Sans Typewriter" pitchFamily="49" charset="0"/>
                  </a:rPr>
                  <a:t>b = 20</a:t>
                </a:r>
              </a:p>
              <a:p>
                <a:endParaRPr lang="en-US" sz="2400">
                  <a:latin typeface="Lucida Sans Typewriter" pitchFamily="49" charset="0"/>
                </a:endParaRPr>
              </a:p>
              <a:p>
                <a:r>
                  <a:rPr lang="en-US" sz="2400">
                    <a:latin typeface="Lucida Sans Typewriter" pitchFamily="49" charset="0"/>
                  </a:rPr>
                  <a:t> c = 30</a:t>
                </a:r>
              </a:p>
            </p:txBody>
          </p:sp>
        </p:grpSp>
        <p:grpSp>
          <p:nvGrpSpPr>
            <p:cNvPr id="130076" name="Group 28"/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130063" name="Group 15"/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130061" name="Line 13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6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064" name="Group 16"/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130065" name="Line 17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6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072" name="Group 24"/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13007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71" name="Line 23"/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C0EEE-C324-45D5-AFEB-7959E843B4E3}" type="slidenum">
              <a:rPr lang="en-US"/>
              <a:pPr/>
              <a:t>1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Hugs System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4000500"/>
          </a:xfrm>
        </p:spPr>
        <p:txBody>
          <a:bodyPr/>
          <a:lstStyle/>
          <a:p>
            <a:r>
              <a:rPr lang="en-US"/>
              <a:t>Hugs is an implementation of Haskell 98, and is the most widely used Haskell system;</a:t>
            </a:r>
          </a:p>
          <a:p>
            <a:endParaRPr lang="en-US"/>
          </a:p>
          <a:p>
            <a:r>
              <a:rPr lang="en-US"/>
              <a:t>The interactive nature of Hugs makes it well suited for teaching and prototyping purposes;</a:t>
            </a:r>
          </a:p>
          <a:p>
            <a:endParaRPr lang="en-US"/>
          </a:p>
          <a:p>
            <a:r>
              <a:rPr lang="en-US"/>
              <a:t>Hugs is available on the web from: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38671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www.haskell.org/hugs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FEAAE-1416-40D7-BA1D-A201660CCD25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132118" name="Group 22"/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132117" name="AutoShape 21"/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4" name="Text Box 18"/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means</a:t>
              </a:r>
            </a:p>
          </p:txBody>
        </p:sp>
      </p:grp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The layout rule avoids the need for explicit syntax to indicate the grouping of definitions.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a = b + c</a:t>
            </a:r>
          </a:p>
          <a:p>
            <a:r>
              <a:rPr lang="en-US" sz="2400">
                <a:latin typeface="Lucida Sans Typewriter" pitchFamily="49" charset="0"/>
              </a:rPr>
              <a:t>    where</a:t>
            </a:r>
          </a:p>
          <a:p>
            <a:r>
              <a:rPr lang="en-US" sz="2400">
                <a:latin typeface="Lucida Sans Typewriter" pitchFamily="49" charset="0"/>
              </a:rPr>
              <a:t>      b = 1</a:t>
            </a:r>
          </a:p>
          <a:p>
            <a:r>
              <a:rPr lang="en-US" sz="2400">
                <a:latin typeface="Lucida Sans Typewriter" pitchFamily="49" charset="0"/>
              </a:rPr>
              <a:t>      c = 2</a:t>
            </a:r>
          </a:p>
          <a:p>
            <a:r>
              <a:rPr lang="en-US" sz="2400">
                <a:latin typeface="Lucida Sans Typewriter" pitchFamily="49" charset="0"/>
              </a:rPr>
              <a:t>d = a * 2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5353050" y="2482850"/>
            <a:ext cx="2762250" cy="19177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a = b + c</a:t>
            </a:r>
          </a:p>
          <a:p>
            <a:r>
              <a:rPr lang="en-US" sz="2400">
                <a:latin typeface="Lucida Sans Typewriter" pitchFamily="49" charset="0"/>
              </a:rPr>
              <a:t>     where</a:t>
            </a:r>
          </a:p>
          <a:p>
            <a:r>
              <a:rPr lang="en-US" sz="2400">
                <a:latin typeface="Lucida Sans Typewriter" pitchFamily="49" charset="0"/>
              </a:rPr>
              <a:t>       {b = 1;</a:t>
            </a:r>
          </a:p>
          <a:p>
            <a:r>
              <a:rPr lang="en-US" sz="2400">
                <a:latin typeface="Lucida Sans Typewriter" pitchFamily="49" charset="0"/>
              </a:rPr>
              <a:t>        c = 2}</a:t>
            </a:r>
          </a:p>
          <a:p>
            <a:r>
              <a:rPr lang="en-US" sz="2400">
                <a:latin typeface="Lucida Sans Typewriter" pitchFamily="49" charset="0"/>
              </a:rPr>
              <a:t>d = a * 2</a:t>
            </a:r>
          </a:p>
        </p:txBody>
      </p:sp>
      <p:sp>
        <p:nvSpPr>
          <p:cNvPr id="132110" name="AutoShape 14"/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implicit grouping</a:t>
            </a:r>
          </a:p>
        </p:txBody>
      </p:sp>
      <p:sp>
        <p:nvSpPr>
          <p:cNvPr id="132111" name="AutoShape 15"/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explicit grouping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54CDE-A380-4B3B-A26A-3E8EB9387A4F}" type="slidenum">
              <a:rPr lang="en-US"/>
              <a:pPr/>
              <a:t>20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Hugs Commands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446213" y="1730375"/>
            <a:ext cx="6251575" cy="43211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/>
              <a:t>Command</a:t>
            </a:r>
            <a:r>
              <a:rPr lang="en-US"/>
              <a:t>		</a:t>
            </a:r>
            <a:r>
              <a:rPr lang="en-US" u="sng"/>
              <a:t>Meaning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:load </a:t>
            </a:r>
            <a:r>
              <a:rPr lang="en-US" i="1"/>
              <a:t>name</a:t>
            </a:r>
            <a:r>
              <a:rPr lang="en-US"/>
              <a:t>		load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:reload		reload current script</a:t>
            </a:r>
          </a:p>
          <a:p>
            <a:pPr>
              <a:lnSpc>
                <a:spcPct val="110000"/>
              </a:lnSpc>
            </a:pPr>
            <a:r>
              <a:rPr lang="en-US"/>
              <a:t>:edit </a:t>
            </a:r>
            <a:r>
              <a:rPr lang="en-US" i="1"/>
              <a:t>name</a:t>
            </a:r>
            <a:r>
              <a:rPr lang="en-US"/>
              <a:t>		edit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:edit			edit current script</a:t>
            </a:r>
          </a:p>
          <a:p>
            <a:pPr>
              <a:lnSpc>
                <a:spcPct val="110000"/>
              </a:lnSpc>
            </a:pPr>
            <a:r>
              <a:rPr lang="en-US"/>
              <a:t>:type </a:t>
            </a:r>
            <a:r>
              <a:rPr lang="en-US" i="1"/>
              <a:t>expr</a:t>
            </a:r>
            <a:r>
              <a:rPr lang="en-US"/>
              <a:t>		show type of </a:t>
            </a:r>
            <a:r>
              <a:rPr lang="en-US" i="1"/>
              <a:t>expr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:?			show all commands</a:t>
            </a:r>
          </a:p>
          <a:p>
            <a:pPr>
              <a:lnSpc>
                <a:spcPct val="110000"/>
              </a:lnSpc>
            </a:pPr>
            <a:r>
              <a:rPr lang="en-US"/>
              <a:t>:quit			quit Hugs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81EE7-66E9-4450-8A45-98DCB2C63869}" type="slidenum">
              <a:rPr lang="en-US"/>
              <a:pPr/>
              <a:t>21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776413" y="4127500"/>
            <a:ext cx="4235450" cy="18446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N = a ’div’ length xs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      xs = [1,2,3,4,5]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149350" y="1484313"/>
            <a:ext cx="7264400" cy="22272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dirty="0"/>
              <a:t>Try out slides </a:t>
            </a:r>
            <a:r>
              <a:rPr lang="en-US" dirty="0" smtClean="0"/>
              <a:t>2-7 </a:t>
            </a:r>
            <a:r>
              <a:rPr lang="en-US" dirty="0"/>
              <a:t>and 14-17 using Hugs.</a:t>
            </a:r>
          </a:p>
          <a:p>
            <a:endParaRPr lang="en-US" dirty="0"/>
          </a:p>
          <a:p>
            <a:r>
              <a:rPr lang="en-US" dirty="0"/>
              <a:t>Fix the syntax errors in the program below, and test your solution using Hugs.</a:t>
            </a:r>
          </a:p>
          <a:p>
            <a:endParaRPr lang="en-US" dirty="0"/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452438" y="1484313"/>
            <a:ext cx="650875" cy="18002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AFAA-6B08-4189-8D4B-77AFA5206A0A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140302" name="Group 2062"/>
          <p:cNvGrpSpPr>
            <a:grpSpLocks/>
          </p:cNvGrpSpPr>
          <p:nvPr/>
        </p:nvGrpSpPr>
        <p:grpSpPr bwMode="auto">
          <a:xfrm>
            <a:off x="366713" y="558800"/>
            <a:ext cx="8213725" cy="1373188"/>
            <a:chOff x="231" y="352"/>
            <a:chExt cx="5174" cy="865"/>
          </a:xfrm>
        </p:grpSpPr>
        <p:sp>
          <p:nvSpPr>
            <p:cNvPr id="140290" name="Text Box 2050"/>
            <p:cNvSpPr txBox="1">
              <a:spLocks noChangeArrowheads="1"/>
            </p:cNvSpPr>
            <p:nvPr/>
          </p:nvSpPr>
          <p:spPr bwMode="auto">
            <a:xfrm>
              <a:off x="706" y="352"/>
              <a:ext cx="4699" cy="86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Show how the library function </a:t>
              </a:r>
              <a:r>
                <a:rPr lang="en-US" u="sng"/>
                <a:t>last</a:t>
              </a:r>
              <a:r>
                <a:rPr lang="en-US"/>
                <a:t> that selects the last element of a list can be defined using the functions introduced in this lecture.</a:t>
              </a:r>
            </a:p>
          </p:txBody>
        </p:sp>
        <p:sp>
          <p:nvSpPr>
            <p:cNvPr id="140295" name="Text Box 2055"/>
            <p:cNvSpPr txBox="1">
              <a:spLocks noChangeArrowheads="1"/>
            </p:cNvSpPr>
            <p:nvPr/>
          </p:nvSpPr>
          <p:spPr bwMode="auto">
            <a:xfrm>
              <a:off x="231" y="352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  <p:grpSp>
        <p:nvGrpSpPr>
          <p:cNvPr id="140300" name="Group 2060"/>
          <p:cNvGrpSpPr>
            <a:grpSpLocks/>
          </p:cNvGrpSpPr>
          <p:nvPr/>
        </p:nvGrpSpPr>
        <p:grpSpPr bwMode="auto">
          <a:xfrm>
            <a:off x="366713" y="3798888"/>
            <a:ext cx="8121650" cy="1374775"/>
            <a:chOff x="231" y="2229"/>
            <a:chExt cx="5116" cy="866"/>
          </a:xfrm>
        </p:grpSpPr>
        <p:sp>
          <p:nvSpPr>
            <p:cNvPr id="140294" name="Text Box 2054"/>
            <p:cNvSpPr txBox="1">
              <a:spLocks noChangeArrowheads="1"/>
            </p:cNvSpPr>
            <p:nvPr/>
          </p:nvSpPr>
          <p:spPr bwMode="auto">
            <a:xfrm>
              <a:off x="706" y="2230"/>
              <a:ext cx="4641" cy="86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Similarly, show how the library function </a:t>
              </a:r>
              <a:r>
                <a:rPr lang="en-US" u="sng"/>
                <a:t>init</a:t>
              </a:r>
              <a:r>
                <a:rPr lang="en-US"/>
                <a:t> that removes the last element from a list can be defined in two different ways.</a:t>
              </a:r>
            </a:p>
          </p:txBody>
        </p:sp>
        <p:sp>
          <p:nvSpPr>
            <p:cNvPr id="140296" name="Text Box 2056"/>
            <p:cNvSpPr txBox="1">
              <a:spLocks noChangeArrowheads="1"/>
            </p:cNvSpPr>
            <p:nvPr/>
          </p:nvSpPr>
          <p:spPr bwMode="auto">
            <a:xfrm>
              <a:off x="231" y="2229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(5)</a:t>
              </a:r>
            </a:p>
          </p:txBody>
        </p:sp>
      </p:grpSp>
      <p:grpSp>
        <p:nvGrpSpPr>
          <p:cNvPr id="140301" name="Group 2061"/>
          <p:cNvGrpSpPr>
            <a:grpSpLocks/>
          </p:cNvGrpSpPr>
          <p:nvPr/>
        </p:nvGrpSpPr>
        <p:grpSpPr bwMode="auto">
          <a:xfrm>
            <a:off x="366713" y="2605088"/>
            <a:ext cx="8213725" cy="519112"/>
            <a:chOff x="231" y="1600"/>
            <a:chExt cx="5174" cy="327"/>
          </a:xfrm>
        </p:grpSpPr>
        <p:sp>
          <p:nvSpPr>
            <p:cNvPr id="140297" name="Text Box 2057"/>
            <p:cNvSpPr txBox="1">
              <a:spLocks noChangeArrowheads="1"/>
            </p:cNvSpPr>
            <p:nvPr/>
          </p:nvSpPr>
          <p:spPr bwMode="auto">
            <a:xfrm>
              <a:off x="706" y="1600"/>
              <a:ext cx="469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 you think of another possible definition?</a:t>
              </a:r>
            </a:p>
          </p:txBody>
        </p:sp>
        <p:sp>
          <p:nvSpPr>
            <p:cNvPr id="140298" name="Text Box 2058"/>
            <p:cNvSpPr txBox="1">
              <a:spLocks noChangeArrowheads="1"/>
            </p:cNvSpPr>
            <p:nvPr/>
          </p:nvSpPr>
          <p:spPr bwMode="auto">
            <a:xfrm>
              <a:off x="231" y="1600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(4)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3DA0-5AA1-4016-9FC7-73708EBC92B4}" type="slidenum">
              <a:rPr lang="en-US"/>
              <a:pPr/>
              <a:t>2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Hugs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585788" y="3467100"/>
            <a:ext cx="7948612" cy="24320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Lucida Sans Typewriter" pitchFamily="49" charset="0"/>
              </a:rPr>
              <a:t>% hugs</a:t>
            </a:r>
          </a:p>
          <a:p>
            <a:endParaRPr lang="en-US" sz="1400">
              <a:latin typeface="Lucida Sans Typewriter" pitchFamily="49" charset="0"/>
            </a:endParaRPr>
          </a:p>
          <a:p>
            <a:r>
              <a:rPr lang="en-US" sz="1400">
                <a:latin typeface="Lucida Sans Typewriter" pitchFamily="49" charset="0"/>
              </a:rPr>
              <a:t>__   __ __  __  ____   ___      _________________________________________</a:t>
            </a:r>
          </a:p>
          <a:p>
            <a:r>
              <a:rPr lang="en-US" sz="1400">
                <a:latin typeface="Lucida Sans Typewriter" pitchFamily="49" charset="0"/>
              </a:rPr>
              <a:t>||   || ||  || ||  || ||__      Hugs 98: Based on the Haskell 98 standard</a:t>
            </a:r>
          </a:p>
          <a:p>
            <a:r>
              <a:rPr lang="en-US" sz="1400">
                <a:latin typeface="Lucida Sans Typewriter" pitchFamily="49" charset="0"/>
              </a:rPr>
              <a:t>||___|| ||__|| ||__||  __||     Copyright (c) 1994-2005</a:t>
            </a:r>
          </a:p>
          <a:p>
            <a:r>
              <a:rPr lang="en-US" sz="1400">
                <a:latin typeface="Lucida Sans Typewriter" pitchFamily="49" charset="0"/>
              </a:rPr>
              <a:t>||---||         ___||           World Wide Web: http://haskell.org/hugs</a:t>
            </a:r>
          </a:p>
          <a:p>
            <a:r>
              <a:rPr lang="en-US" sz="1400">
                <a:latin typeface="Lucida Sans Typewriter" pitchFamily="49" charset="0"/>
              </a:rPr>
              <a:t>||   ||                         Report bugs to: hugs-bugs@haskell.org</a:t>
            </a:r>
          </a:p>
          <a:p>
            <a:r>
              <a:rPr lang="en-US" sz="1400">
                <a:latin typeface="Lucida Sans Typewriter" pitchFamily="49" charset="0"/>
              </a:rPr>
              <a:t>||   ||                         _________________________________________</a:t>
            </a:r>
          </a:p>
          <a:p>
            <a:endParaRPr lang="en-US" sz="1400">
              <a:latin typeface="Lucida Sans Typewriter" pitchFamily="49" charset="0"/>
            </a:endParaRPr>
          </a:p>
          <a:p>
            <a:endParaRPr lang="en-US" sz="1400">
              <a:latin typeface="Lucida Sans Typewriter" pitchFamily="49" charset="0"/>
            </a:endParaRPr>
          </a:p>
          <a:p>
            <a:r>
              <a:rPr lang="en-US" sz="1400">
                <a:latin typeface="Lucida Sans Typewriter" pitchFamily="49" charset="0"/>
              </a:rPr>
              <a:t>&gt;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On a Unix system, Hugs can be started from the % prompt by simply typing </a:t>
            </a:r>
            <a:r>
              <a:rPr lang="en-US" u="sng"/>
              <a:t>hugs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52AA-DAB8-4F14-B8B6-48AFEF69ACD3}" type="slidenum">
              <a:rPr lang="en-US"/>
              <a:pPr/>
              <a:t>3</a:t>
            </a:fld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181975" cy="180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The Hugs &gt; prompt means that the Hugs system is ready to evaluate an expression.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395413" y="3071813"/>
            <a:ext cx="3498850" cy="30130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2+3*4</a:t>
            </a:r>
          </a:p>
          <a:p>
            <a:r>
              <a:rPr lang="en-US" sz="2400">
                <a:latin typeface="Lucida Sans Typewriter" pitchFamily="49" charset="0"/>
              </a:rPr>
              <a:t>14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&gt; (2+3)*4</a:t>
            </a:r>
          </a:p>
          <a:p>
            <a:r>
              <a:rPr lang="en-US" sz="2400">
                <a:latin typeface="Lucida Sans Typewriter" pitchFamily="49" charset="0"/>
              </a:rPr>
              <a:t>20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&gt; sqrt (3^2 + 4^2)</a:t>
            </a:r>
          </a:p>
          <a:p>
            <a:r>
              <a:rPr lang="en-US" sz="2400">
                <a:latin typeface="Lucida Sans Typewriter" pitchFamily="49" charset="0"/>
              </a:rPr>
              <a:t>5.0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B75D7-BDDE-4915-BCA0-B7000408E2CB}" type="slidenum">
              <a:rPr lang="en-US"/>
              <a:pPr/>
              <a:t>4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Standard Prelude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8202613" cy="180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The library file </a:t>
            </a:r>
            <a:r>
              <a:rPr lang="en-US" u="sng"/>
              <a:t>Prelude.hs</a:t>
            </a:r>
            <a:r>
              <a:rPr lang="en-US"/>
              <a:t> provides a large number of standard functions.  In addition to the familiar numeric functions such as + and *, the library also provides many useful functions on </a:t>
            </a:r>
            <a:r>
              <a:rPr lang="en-US" u="sng"/>
              <a:t>lists</a:t>
            </a:r>
            <a:r>
              <a:rPr lang="en-US"/>
              <a:t>.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Select the first element of a list: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495425" y="5095875"/>
            <a:ext cx="3498850" cy="8223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head [1,2,3,4,5]</a:t>
            </a:r>
          </a:p>
          <a:p>
            <a:r>
              <a:rPr lang="en-US" sz="2400">
                <a:latin typeface="Lucida Sans Typewriter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0E69D-AD53-4081-8923-D5584E8F7AD4}" type="slidenum">
              <a:rPr lang="en-US"/>
              <a:pPr/>
              <a:t>5</a:t>
            </a:fld>
            <a:endParaRPr lang="en-US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Remove the first element from a list: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49885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[2,3,4,5]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3498850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3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Select the first n elements of a list: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3867150" cy="8223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take 3 [1,2,3,4,5]</a:t>
            </a:r>
          </a:p>
          <a:p>
            <a:r>
              <a:rPr lang="en-US" sz="2400">
                <a:latin typeface="Lucida Sans Typewriter" pitchFamily="49" charset="0"/>
              </a:rPr>
              <a:t>[1,2,3]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CA266-3626-4824-BAD9-E82848344CC0}" type="slidenum">
              <a:rPr lang="en-US"/>
              <a:pPr/>
              <a:t>6</a:t>
            </a:fld>
            <a:endParaRPr lang="en-US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86715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[4,5]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Calculate the length of a list: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86715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5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Calculate the sum of a list of numbers: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331470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C13-9E52-45BD-B229-E2FF21BF074F}" type="slidenum">
              <a:rPr lang="en-US"/>
              <a:pPr/>
              <a:t>7</a:t>
            </a:fld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Calculate the product of a list of numbers: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405130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120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Append two lists: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49885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[1,2,3,4,5]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Reverse a list: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405130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[5,4,3,2,1]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65CA8-5A87-4163-BB63-FC6AACDF3997}" type="slidenum">
              <a:rPr lang="en-US"/>
              <a:pPr/>
              <a:t>8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Application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f(a,b) + c d</a:t>
            </a:r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1398</TotalTime>
  <Words>1084</Words>
  <Application>Microsoft Office PowerPoint</Application>
  <PresentationFormat>On-screen Show (4:3)</PresentationFormat>
  <Paragraphs>218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Monotype Sorts</vt:lpstr>
      <vt:lpstr>Times New Roman</vt:lpstr>
      <vt:lpstr>Tahoma</vt:lpstr>
      <vt:lpstr>Lucida Sans Typewriter</vt:lpstr>
      <vt:lpstr>Arial Black</vt:lpstr>
      <vt:lpstr>FUN Template</vt:lpstr>
      <vt:lpstr>PowerPoint Presentation</vt:lpstr>
      <vt:lpstr>The Hugs System</vt:lpstr>
      <vt:lpstr>Starting Hugs</vt:lpstr>
      <vt:lpstr>PowerPoint Presentation</vt:lpstr>
      <vt:lpstr>The Standard Prelude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Haskell Scripts</vt:lpstr>
      <vt:lpstr>My First Script</vt:lpstr>
      <vt:lpstr>PowerPoint Presentation</vt:lpstr>
      <vt:lpstr>PowerPoint Presentation</vt:lpstr>
      <vt:lpstr>PowerPoint Presentation</vt:lpstr>
      <vt:lpstr>Naming Requirements</vt:lpstr>
      <vt:lpstr>The Layout Rule</vt:lpstr>
      <vt:lpstr>PowerPoint Presentation</vt:lpstr>
      <vt:lpstr>Useful Hugs Commands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Atici, Mustafa</cp:lastModifiedBy>
  <cp:revision>177</cp:revision>
  <cp:lastPrinted>2001-01-05T12:55:38Z</cp:lastPrinted>
  <dcterms:created xsi:type="dcterms:W3CDTF">2000-11-20T11:40:19Z</dcterms:created>
  <dcterms:modified xsi:type="dcterms:W3CDTF">2014-02-05T13:55:52Z</dcterms:modified>
</cp:coreProperties>
</file>