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9" r:id="rId13"/>
    <p:sldId id="270" r:id="rId14"/>
    <p:sldId id="267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m.wikipedia.org/wiki/ISO_9000" TargetMode="External"/><Relationship Id="rId2" Type="http://schemas.openxmlformats.org/officeDocument/2006/relationships/hyperlink" Target="http://asq.org/learn-about-quality/software-quality/overview/overview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Quality Assurance 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Bryan Knowles</a:t>
            </a:r>
          </a:p>
          <a:p>
            <a:r>
              <a:rPr lang="en-US" dirty="0" smtClean="0"/>
              <a:t>Nicholas Peppers</a:t>
            </a:r>
          </a:p>
          <a:p>
            <a:r>
              <a:rPr lang="en-US" dirty="0" smtClean="0"/>
              <a:t>Thomas </a:t>
            </a:r>
            <a:r>
              <a:rPr lang="en-US" dirty="0" err="1" smtClean="0"/>
              <a:t>Lecoffre</a:t>
            </a:r>
            <a:r>
              <a:rPr lang="en-US" dirty="0" smtClean="0"/>
              <a:t> </a:t>
            </a:r>
          </a:p>
          <a:p>
            <a:r>
              <a:rPr lang="en-US" dirty="0"/>
              <a:t>Trey </a:t>
            </a:r>
            <a:r>
              <a:rPr lang="en-US" dirty="0" smtClean="0"/>
              <a:t>Jackson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House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Feedback received from the testers that work in the company.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The automated and manual testing information will be compiled and given to the developers to look at.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Will fix as many issues/bugs as they can before release.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51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Outside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Feedback received from outside sources after the product is released.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Issues or bugs that the testing phase didn’t find can be found and fixed.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It helps assure the users that the developers are listening to their concerns and trying to address their issues.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Lets the developers know whether the software is accomplishing its intended purpose the way it should be.</a:t>
            </a:r>
          </a:p>
        </p:txBody>
      </p:sp>
    </p:spTree>
    <p:extLst>
      <p:ext uri="{BB962C8B-B14F-4D97-AF65-F5344CB8AC3E}">
        <p14:creationId xmlns:p14="http://schemas.microsoft.com/office/powerpoint/2010/main" val="32526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Is often called Support.  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Maintenance and feedback are usually tied together.</a:t>
            </a:r>
            <a:endParaRPr lang="en-US" sz="2800" dirty="0">
              <a:solidFill>
                <a:schemeClr val="accent2"/>
              </a:solidFill>
            </a:endParaRPr>
          </a:p>
          <a:p>
            <a:r>
              <a:rPr lang="en-US" sz="2800" dirty="0" smtClean="0">
                <a:solidFill>
                  <a:schemeClr val="accent2"/>
                </a:solidFill>
              </a:rPr>
              <a:t>Feedback received from users is a big part of it’s focus.</a:t>
            </a:r>
          </a:p>
        </p:txBody>
      </p:sp>
    </p:spTree>
    <p:extLst>
      <p:ext uri="{BB962C8B-B14F-4D97-AF65-F5344CB8AC3E}">
        <p14:creationId xmlns:p14="http://schemas.microsoft.com/office/powerpoint/2010/main" val="11877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Once a product has been released new issues will arise. </a:t>
            </a:r>
          </a:p>
          <a:p>
            <a:pPr lvl="1"/>
            <a:r>
              <a:rPr lang="en-US" sz="2600" dirty="0">
                <a:solidFill>
                  <a:schemeClr val="accent2"/>
                </a:solidFill>
              </a:rPr>
              <a:t>Nothing is perfect and every possible bug can’t be accounted for</a:t>
            </a:r>
            <a:r>
              <a:rPr lang="en-US" sz="2600" dirty="0" smtClean="0">
                <a:solidFill>
                  <a:schemeClr val="accent2"/>
                </a:solidFill>
              </a:rPr>
              <a:t>.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These new issues will be organized into a most important list so that the product breaking bugs can be fixed first.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Support for a product can go on for years and the feedback received from users will help make sure that the product stays in good condition.</a:t>
            </a:r>
          </a:p>
          <a:p>
            <a:pPr lvl="1"/>
            <a:r>
              <a:rPr lang="en-US" sz="2600" dirty="0" smtClean="0">
                <a:solidFill>
                  <a:schemeClr val="accent2"/>
                </a:solidFill>
              </a:rPr>
              <a:t>Windows XP released 12 years ago and is just now getting it’s support dropped.</a:t>
            </a:r>
          </a:p>
          <a:p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1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Employees are accountable through a Quality policy.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Employee performance is regularly checked. </a:t>
            </a:r>
          </a:p>
          <a:p>
            <a:pPr lvl="1"/>
            <a:r>
              <a:rPr lang="en-US" sz="2600" dirty="0" smtClean="0">
                <a:solidFill>
                  <a:schemeClr val="accent2"/>
                </a:solidFill>
              </a:rPr>
              <a:t>Daily Scum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The company is occasionally </a:t>
            </a:r>
            <a:r>
              <a:rPr lang="en-US" sz="2800" dirty="0" smtClean="0">
                <a:solidFill>
                  <a:schemeClr val="accent2"/>
                </a:solidFill>
              </a:rPr>
              <a:t>audited.</a:t>
            </a:r>
          </a:p>
          <a:p>
            <a:pPr lvl="1"/>
            <a:r>
              <a:rPr lang="en-US" sz="2600" dirty="0" smtClean="0">
                <a:solidFill>
                  <a:schemeClr val="accent2"/>
                </a:solidFill>
              </a:rPr>
              <a:t>Internal Auditing and External Auditing</a:t>
            </a:r>
          </a:p>
        </p:txBody>
      </p:sp>
    </p:spTree>
    <p:extLst>
      <p:ext uri="{BB962C8B-B14F-4D97-AF65-F5344CB8AC3E}">
        <p14:creationId xmlns:p14="http://schemas.microsoft.com/office/powerpoint/2010/main" val="13772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Auditing can occur from within the company or from external parties.  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Internal is done be a trained staff that works at the company.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External is completed by a third party that is detailed on the company’s Quality Policy.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The root cause of a problem will be addressed. Was it the fault of the technical documents or a lazy </a:t>
            </a:r>
            <a:r>
              <a:rPr lang="en-US" sz="2800" dirty="0" err="1">
                <a:solidFill>
                  <a:schemeClr val="accent2"/>
                </a:solidFill>
              </a:rPr>
              <a:t>progra</a:t>
            </a:r>
            <a:endParaRPr lang="en-US" sz="2600" dirty="0"/>
          </a:p>
          <a:p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9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asq.org/learn-about-quality/software-quality/overview/overview.html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en.m.wikipedia.org/wiki/ISO_9000</a:t>
            </a:r>
            <a:endParaRPr lang="en-US" dirty="0" smtClean="0"/>
          </a:p>
          <a:p>
            <a:r>
              <a:rPr lang="en-US" dirty="0" err="1" smtClean="0"/>
              <a:t>Hitcents</a:t>
            </a:r>
            <a:endParaRPr lang="en-US" dirty="0" smtClean="0"/>
          </a:p>
          <a:p>
            <a:r>
              <a:rPr lang="en-US" dirty="0" smtClean="0"/>
              <a:t>Fiserv</a:t>
            </a:r>
          </a:p>
          <a:p>
            <a:r>
              <a:rPr lang="en-US" smtClean="0"/>
              <a:t>Western 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0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Testing </a:t>
            </a:r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Feedback</a:t>
            </a:r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Maintenance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solidFill>
                  <a:schemeClr val="accent2"/>
                </a:solidFill>
              </a:rPr>
              <a:t>Accountability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7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28486"/>
            <a:ext cx="8915400" cy="877824"/>
          </a:xfrm>
        </p:spPr>
        <p:txBody>
          <a:bodyPr/>
          <a:lstStyle/>
          <a:p>
            <a:r>
              <a:rPr lang="en-US" dirty="0" smtClean="0"/>
              <a:t>QA Testing 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556" y="1534781"/>
            <a:ext cx="86684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 smtClean="0">
                <a:solidFill>
                  <a:schemeClr val="accent2"/>
                </a:solidFill>
              </a:rPr>
              <a:t>Controlled</a:t>
            </a:r>
            <a:r>
              <a:rPr lang="en-US" sz="2800" dirty="0" smtClean="0">
                <a:solidFill>
                  <a:schemeClr val="accent2"/>
                </a:solidFill>
              </a:rPr>
              <a:t> conditions and evaluating the results</a:t>
            </a:r>
          </a:p>
          <a:p>
            <a:pPr marL="342900" indent="-342900">
              <a:buFont typeface="Arial"/>
              <a:buChar char="•"/>
            </a:pPr>
            <a:endParaRPr lang="en-US" sz="2800" dirty="0">
              <a:solidFill>
                <a:schemeClr val="accent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chemeClr val="accent2"/>
                </a:solidFill>
              </a:rPr>
              <a:t>Includes both </a:t>
            </a:r>
            <a:r>
              <a:rPr lang="en-US" sz="2800" b="1" dirty="0" smtClean="0">
                <a:solidFill>
                  <a:schemeClr val="accent2"/>
                </a:solidFill>
              </a:rPr>
              <a:t>normal AND abnormal</a:t>
            </a:r>
            <a:r>
              <a:rPr lang="en-US" sz="2800" dirty="0" smtClean="0">
                <a:solidFill>
                  <a:schemeClr val="accent2"/>
                </a:solidFill>
              </a:rPr>
              <a:t> conditions</a:t>
            </a:r>
          </a:p>
          <a:p>
            <a:pPr marL="342900" indent="-342900">
              <a:buFont typeface="Arial"/>
              <a:buChar char="•"/>
            </a:pPr>
            <a:endParaRPr lang="en-US" sz="2800" dirty="0">
              <a:solidFill>
                <a:schemeClr val="accent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chemeClr val="accent2"/>
                </a:solidFill>
              </a:rPr>
              <a:t>Create a problem </a:t>
            </a:r>
            <a:r>
              <a:rPr lang="en-US" sz="2800" dirty="0" smtClean="0">
                <a:solidFill>
                  <a:schemeClr val="accent2"/>
                </a:solidFill>
                <a:sym typeface="Wingdings"/>
              </a:rPr>
              <a:t> Find a </a:t>
            </a:r>
            <a:r>
              <a:rPr lang="en-US" sz="2800" b="1" dirty="0" smtClean="0">
                <a:solidFill>
                  <a:schemeClr val="accent2"/>
                </a:solidFill>
                <a:sym typeface="Wingdings"/>
              </a:rPr>
              <a:t>solution</a:t>
            </a:r>
          </a:p>
          <a:p>
            <a:pPr marL="342900" indent="-342900">
              <a:buFont typeface="Arial"/>
              <a:buChar char="•"/>
            </a:pPr>
            <a:endParaRPr lang="en-US" sz="2800" dirty="0">
              <a:solidFill>
                <a:srgbClr val="FF0000"/>
              </a:solidFill>
              <a:sym typeface="Wingdings"/>
            </a:endParaRPr>
          </a:p>
          <a:p>
            <a:r>
              <a:rPr lang="en-US" sz="2800" i="1" dirty="0" smtClean="0">
                <a:solidFill>
                  <a:srgbClr val="21449B"/>
                </a:solidFill>
                <a:sym typeface="Wingdings"/>
              </a:rPr>
              <a:t>“If the user is in interface A of the application while using hardware B, and does C, then D should happen.”</a:t>
            </a:r>
            <a:endParaRPr lang="en-US" sz="2800" i="1" dirty="0">
              <a:solidFill>
                <a:srgbClr val="2144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3492"/>
            <a:ext cx="8913813" cy="914400"/>
          </a:xfrm>
        </p:spPr>
        <p:txBody>
          <a:bodyPr/>
          <a:lstStyle/>
          <a:p>
            <a:r>
              <a:rPr lang="en-US" dirty="0" smtClean="0"/>
              <a:t>Main Goal of 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950" y="1940527"/>
            <a:ext cx="77791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solidFill>
                  <a:srgbClr val="E07602"/>
                </a:solidFill>
              </a:rPr>
              <a:t>Meet requirements </a:t>
            </a:r>
            <a:r>
              <a:rPr lang="en-US" sz="2800" dirty="0" smtClean="0">
                <a:solidFill>
                  <a:srgbClr val="E07602"/>
                </a:solidFill>
              </a:rPr>
              <a:t>set during design and development</a:t>
            </a:r>
            <a:endParaRPr lang="en-US" sz="2800" dirty="0">
              <a:solidFill>
                <a:srgbClr val="E0760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rgbClr val="E07602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E07602"/>
                </a:solidFill>
              </a:rPr>
              <a:t>Function as </a:t>
            </a:r>
            <a:r>
              <a:rPr lang="en-US" sz="2800" b="1" dirty="0" smtClean="0">
                <a:solidFill>
                  <a:srgbClr val="E07602"/>
                </a:solidFill>
              </a:rPr>
              <a:t>expected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E07602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solidFill>
                  <a:srgbClr val="E07602"/>
                </a:solidFill>
              </a:rPr>
              <a:t>Solve</a:t>
            </a:r>
            <a:r>
              <a:rPr lang="en-US" sz="2800" dirty="0" smtClean="0">
                <a:solidFill>
                  <a:srgbClr val="E07602"/>
                </a:solidFill>
              </a:rPr>
              <a:t> problems before wide distribution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E07602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E07602"/>
                </a:solidFill>
              </a:rPr>
              <a:t>Create a satisfying product to meet needs of the </a:t>
            </a:r>
            <a:r>
              <a:rPr lang="en-US" sz="2800" b="1" dirty="0" smtClean="0">
                <a:solidFill>
                  <a:srgbClr val="E07602"/>
                </a:solidFill>
              </a:rPr>
              <a:t>stakeholders</a:t>
            </a:r>
            <a:endParaRPr lang="en-US" sz="2800" b="1" dirty="0">
              <a:solidFill>
                <a:srgbClr val="E076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2927"/>
            <a:ext cx="8913813" cy="914400"/>
          </a:xfrm>
        </p:spPr>
        <p:txBody>
          <a:bodyPr/>
          <a:lstStyle/>
          <a:p>
            <a:r>
              <a:rPr lang="en-US" dirty="0" smtClean="0"/>
              <a:t>Automated vs. Manual 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590" y="1922886"/>
            <a:ext cx="77438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u="sng" dirty="0" smtClean="0">
                <a:solidFill>
                  <a:srgbClr val="E07602"/>
                </a:solidFill>
              </a:rPr>
              <a:t>Automated Testing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solidFill>
                  <a:srgbClr val="E07602"/>
                </a:solidFill>
              </a:rPr>
              <a:t>Done by a </a:t>
            </a:r>
            <a:r>
              <a:rPr lang="en-US" sz="2800" b="1" dirty="0" smtClean="0">
                <a:solidFill>
                  <a:srgbClr val="E07602"/>
                </a:solidFill>
              </a:rPr>
              <a:t>machine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solidFill>
                  <a:srgbClr val="E07602"/>
                </a:solidFill>
              </a:rPr>
              <a:t>Prewritten </a:t>
            </a:r>
            <a:r>
              <a:rPr lang="en-US" sz="2800" b="1" dirty="0" smtClean="0">
                <a:solidFill>
                  <a:srgbClr val="E07602"/>
                </a:solidFill>
              </a:rPr>
              <a:t>scripts</a:t>
            </a:r>
            <a:r>
              <a:rPr lang="en-US" sz="2800" dirty="0" smtClean="0">
                <a:solidFill>
                  <a:srgbClr val="E07602"/>
                </a:solidFill>
              </a:rPr>
              <a:t> and repetitive tasks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i="1" dirty="0" smtClean="0">
                <a:solidFill>
                  <a:srgbClr val="E07602"/>
                </a:solidFill>
              </a:rPr>
              <a:t>Manually, would take a long time</a:t>
            </a:r>
          </a:p>
          <a:p>
            <a:pPr marL="914400" lvl="1" indent="-457200">
              <a:buFont typeface="Arial"/>
              <a:buChar char="•"/>
            </a:pPr>
            <a:endParaRPr lang="en-US" sz="2800" dirty="0">
              <a:solidFill>
                <a:srgbClr val="E07602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u="sng" dirty="0" smtClean="0">
                <a:solidFill>
                  <a:srgbClr val="E07602"/>
                </a:solidFill>
              </a:rPr>
              <a:t>Manual Testing</a:t>
            </a:r>
            <a:endParaRPr lang="en-US" sz="2800" u="sng" dirty="0">
              <a:solidFill>
                <a:srgbClr val="E07602"/>
              </a:solidFill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solidFill>
                  <a:srgbClr val="E07602"/>
                </a:solidFill>
              </a:rPr>
              <a:t>Done by human </a:t>
            </a:r>
            <a:r>
              <a:rPr lang="en-US" sz="2800" b="1" dirty="0" smtClean="0">
                <a:solidFill>
                  <a:srgbClr val="E07602"/>
                </a:solidFill>
              </a:rPr>
              <a:t>individuals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b="1" dirty="0" smtClean="0">
                <a:solidFill>
                  <a:srgbClr val="E07602"/>
                </a:solidFill>
              </a:rPr>
              <a:t>Step-by-step</a:t>
            </a:r>
            <a:r>
              <a:rPr lang="en-US" sz="2800" dirty="0" smtClean="0">
                <a:solidFill>
                  <a:srgbClr val="E07602"/>
                </a:solidFill>
              </a:rPr>
              <a:t> processes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b="1" dirty="0" smtClean="0">
                <a:solidFill>
                  <a:srgbClr val="E07602"/>
                </a:solidFill>
              </a:rPr>
              <a:t>Pass/Fail </a:t>
            </a:r>
            <a:r>
              <a:rPr lang="en-US" sz="2800" dirty="0" smtClean="0">
                <a:solidFill>
                  <a:srgbClr val="E07602"/>
                </a:solidFill>
              </a:rPr>
              <a:t>results and conclusions</a:t>
            </a:r>
            <a:endParaRPr lang="en-US" sz="2800" dirty="0">
              <a:solidFill>
                <a:srgbClr val="E076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1150"/>
            <a:ext cx="8913813" cy="914400"/>
          </a:xfrm>
        </p:spPr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4" name="Content Placeholder 3" descr="Application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" r="1146"/>
          <a:stretch>
            <a:fillRect/>
          </a:stretch>
        </p:blipFill>
        <p:spPr>
          <a:xfrm>
            <a:off x="232437" y="1607658"/>
            <a:ext cx="8681376" cy="4672594"/>
          </a:xfrm>
        </p:spPr>
      </p:pic>
    </p:spTree>
    <p:extLst>
      <p:ext uri="{BB962C8B-B14F-4D97-AF65-F5344CB8AC3E}">
        <p14:creationId xmlns:p14="http://schemas.microsoft.com/office/powerpoint/2010/main" val="35979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5342"/>
            <a:ext cx="8913813" cy="914400"/>
          </a:xfrm>
        </p:spPr>
        <p:txBody>
          <a:bodyPr/>
          <a:lstStyle/>
          <a:p>
            <a:r>
              <a:rPr lang="en-US" dirty="0" smtClean="0"/>
              <a:t>Testing Plan</a:t>
            </a:r>
            <a:endParaRPr lang="en-US" dirty="0"/>
          </a:p>
        </p:txBody>
      </p:sp>
      <p:pic>
        <p:nvPicPr>
          <p:cNvPr id="4" name="Content Placeholder 3" descr="Test Plan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>
            <a:fillRect/>
          </a:stretch>
        </p:blipFill>
        <p:spPr>
          <a:xfrm>
            <a:off x="212457" y="1636755"/>
            <a:ext cx="8701355" cy="4831698"/>
          </a:xfrm>
        </p:spPr>
      </p:pic>
    </p:spTree>
    <p:extLst>
      <p:ext uri="{BB962C8B-B14F-4D97-AF65-F5344CB8AC3E}">
        <p14:creationId xmlns:p14="http://schemas.microsoft.com/office/powerpoint/2010/main" val="11592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2248"/>
            <a:ext cx="8913813" cy="914400"/>
          </a:xfrm>
        </p:spPr>
        <p:txBody>
          <a:bodyPr/>
          <a:lstStyle/>
          <a:p>
            <a:r>
              <a:rPr lang="en-US" dirty="0" smtClean="0"/>
              <a:t>Step-by-Step Testing (Pass/Fail)</a:t>
            </a:r>
            <a:endParaRPr lang="en-US" dirty="0"/>
          </a:p>
        </p:txBody>
      </p:sp>
      <p:pic>
        <p:nvPicPr>
          <p:cNvPr id="4" name="Content Placeholder 3" descr="Manual Testing Simulation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" b="55"/>
          <a:stretch>
            <a:fillRect/>
          </a:stretch>
        </p:blipFill>
        <p:spPr>
          <a:xfrm>
            <a:off x="261865" y="1686773"/>
            <a:ext cx="8651948" cy="4860243"/>
          </a:xfrm>
        </p:spPr>
      </p:pic>
    </p:spTree>
    <p:extLst>
      <p:ext uri="{BB962C8B-B14F-4D97-AF65-F5344CB8AC3E}">
        <p14:creationId xmlns:p14="http://schemas.microsoft.com/office/powerpoint/2010/main" val="28475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Feedback is information about the product that is given to the developers.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Can be positive and negative.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Two types:</a:t>
            </a:r>
          </a:p>
          <a:p>
            <a:pPr lvl="1"/>
            <a:r>
              <a:rPr lang="en-US" sz="2600" dirty="0" smtClean="0">
                <a:solidFill>
                  <a:schemeClr val="accent2"/>
                </a:solidFill>
              </a:rPr>
              <a:t>In House vs Outside</a:t>
            </a:r>
            <a:endParaRPr lang="en-US" sz="2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5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221</TotalTime>
  <Words>488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2</vt:lpstr>
      <vt:lpstr>Perception</vt:lpstr>
      <vt:lpstr>Software Quality Assurance  </vt:lpstr>
      <vt:lpstr>Topics</vt:lpstr>
      <vt:lpstr>QA Testing Overview</vt:lpstr>
      <vt:lpstr>Main Goal of Testing</vt:lpstr>
      <vt:lpstr>Automated vs. Manual Testing</vt:lpstr>
      <vt:lpstr>Application</vt:lpstr>
      <vt:lpstr>Testing Plan</vt:lpstr>
      <vt:lpstr>Step-by-Step Testing (Pass/Fail)</vt:lpstr>
      <vt:lpstr>Feedback</vt:lpstr>
      <vt:lpstr>In House Feedback</vt:lpstr>
      <vt:lpstr>Outside Feedback</vt:lpstr>
      <vt:lpstr>Maintenance</vt:lpstr>
      <vt:lpstr>Maintenance</vt:lpstr>
      <vt:lpstr>Accountability</vt:lpstr>
      <vt:lpstr>Auditing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Testing Overview</dc:title>
  <dc:creator>Thomas Lecoffre</dc:creator>
  <cp:lastModifiedBy>Trey</cp:lastModifiedBy>
  <cp:revision>27</cp:revision>
  <dcterms:created xsi:type="dcterms:W3CDTF">2014-01-30T02:51:31Z</dcterms:created>
  <dcterms:modified xsi:type="dcterms:W3CDTF">2014-02-03T04:45:37Z</dcterms:modified>
</cp:coreProperties>
</file>