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26C1DEC-56DF-4E38-933F-5CA828E29F74}">
  <a:tblStyle styleName="Table_0" styleId="{E26C1DEC-56DF-4E38-933F-5CA828E29F74}"/>
  <a:tblStyle styleName="Table_1" styleId="{6D48F1D2-8DED-4E95-980D-C38AAB4D2542}"/>
</a:tblStyleLst>
</file>

<file path=ppt/_rels/presentation.xml.rels><?xml version="1.0" encoding="UTF-8" standalone="yes"?><Relationships xmlns="http://schemas.openxmlformats.org/package/2006/relationships"><Relationship Target="slides/slide14.xml" Type="http://schemas.openxmlformats.org/officeDocument/2006/relationships/slide" Id="rId19"/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slides/slide16.xml" Type="http://schemas.openxmlformats.org/officeDocument/2006/relationships/slide" Id="rId21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15.xml" Type="http://schemas.openxmlformats.org/officeDocument/2006/relationships/slide" Id="rId20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5" name="Shape 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1.jpg" Type="http://schemas.openxmlformats.org/officeDocument/2006/relationships/image" Id="rId3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3.xml" Type="http://schemas.openxmlformats.org/officeDocument/2006/relationships/slideLayout" Id="rId1"/><Relationship Target="http://en.wikipedia.org/wiki/Software_prototyping#Throwaway_prototyping" Type="http://schemas.openxmlformats.org/officeDocument/2006/relationships/hyperlink" TargetMode="External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0.jpg" Type="http://schemas.openxmlformats.org/officeDocument/2006/relationships/image" Id="rId4"/><Relationship Target="http://en.wikipedia.org/wiki/Iterative_and_incremental_development" Type="http://schemas.openxmlformats.org/officeDocument/2006/relationships/hyperlink" TargetMode="External" Id="rId3"/><Relationship Target="http://en.wikipedia.org/wiki/Iterative_and_incremental_development" Type="http://schemas.openxmlformats.org/officeDocument/2006/relationships/hyperlink" TargetMode="External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echopedia.com/definition/25895/iterative-and-incremental-development" Type="http://schemas.openxmlformats.org/officeDocument/2006/relationships/hyperlink" TargetMode="External" Id="rId3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tutorialspoint.com/sdlc/sdlc_iterative_model.htm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3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SDLC MODELS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Adam Gilbert, Harrison Cook, Vignesh Sekar, Kyle Jones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V-Shaped Model Pros and Cons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Advantages</a:t>
            </a:r>
          </a:p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600" lang="en"/>
              <a:t>Each phase is clearly outlined and finished one at a time.</a:t>
            </a:r>
          </a:p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600" lang="en"/>
              <a:t>Not difficult to understand and apply.</a:t>
            </a:r>
          </a:p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600" lang="en"/>
              <a:t>Best used for small projects. Especially where the requirements are known.</a:t>
            </a:r>
          </a:p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600" lang="en"/>
              <a:t>Easy to manage across the whole project due to clearly defined stages and tests.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Disadvantages</a:t>
            </a:r>
          </a:p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600" lang="en"/>
              <a:t>Does not adapt well with uncertainties.</a:t>
            </a:r>
          </a:p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600" lang="en"/>
              <a:t>Does not work well for long, complex, or object-oriented projects</a:t>
            </a:r>
          </a:p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600" lang="en"/>
              <a:t>Very rigid and not susceptible changes.</a:t>
            </a:r>
          </a:p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600" lang="en"/>
              <a:t>Very difficult to backtrack to an earlier phase.</a:t>
            </a:r>
          </a:p>
          <a:p>
            <a:pPr rtl="0" lvl="0" indent="-3302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600" lang="en"/>
              <a:t>No prototypes until late in the development cycle</a:t>
            </a:r>
          </a:p>
          <a:p>
            <a:r>
              <a:t/>
            </a:r>
          </a:p>
          <a:p>
            <a:pPr algn="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Credit due to Tutorialspoint.com</a:t>
            </a:r>
          </a:p>
          <a:p>
            <a:pPr algn="r" rtl="0" lvl="0">
              <a:buClr>
                <a:srgbClr val="000000"/>
              </a:buClr>
              <a:buSzPct val="110000"/>
              <a:buFont typeface="Arial"/>
              <a:buNone/>
            </a:pPr>
            <a:r>
              <a:rPr sz="1000" lang="en">
                <a:solidFill>
                  <a:schemeClr val="dk1"/>
                </a:solidFill>
              </a:rPr>
              <a:t>http://www.tutorialspoint.com/sdlc/sdlc_v_model.htm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Rapid Prototyping 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Good for use with projects where some aspects are not fully understood.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The initial design phase is used in order to create a prototype of specific features of the project in order to show the client.</a:t>
            </a:r>
          </a:p>
          <a:p>
            <a:pPr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The feedback from these prototypes are then analysed and used in order to actually design the  project now that the originally unknown aspects are understood better. </a:t>
            </a:r>
          </a:p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93" name="Shape 9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692275"/>
            <a:ext cy="3725700" cx="445172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y="0" x="54864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600" lang="en"/>
              <a:t>Source:http://www.ecomval.gov.ph/IDforSAD/interactions/throwaway.html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Rapid Prototyping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Pros:</a:t>
            </a:r>
          </a:p>
          <a:p>
            <a:pPr rtl="0"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It is significantly more cost effective than a traditional system when requirements could be changed or are not well defined because these issues are found and solved earlier in the development steps.</a:t>
            </a:r>
          </a:p>
          <a:p>
            <a:pPr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Helps with getting a client involved with the creation process so that they are not surprised when the end result is shown to them.</a:t>
            </a:r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200" lang="en"/>
              <a:t>Cons:</a:t>
            </a:r>
          </a:p>
          <a:p>
            <a:pPr rtl="0"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This approach can lead to a loss of focus on the whole project, with workers instead focusing solely on analysis of the prototypes and not how those prototypes correspond with the project altogether</a:t>
            </a:r>
          </a:p>
          <a:p>
            <a:pPr rtl="0"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There may be confusion on the client side based on thinking the prototype is how the final project will look. Since the prototype is made solely to give the client a feel for how something should work, the prototype and the final work may end up looking completely different.</a:t>
            </a:r>
          </a:p>
          <a:p>
            <a:pPr lvl="0" indent="-3048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200" lang="en"/>
              <a:t>Forgetting the “rapid” part of rapid prototyping. Prototypes must be put out quickly in order to be effective.  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y="4468650" x="502920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600" lang="en"/>
              <a:t>Source:</a:t>
            </a:r>
            <a:r>
              <a:rPr u="sng" sz="600" lang="en">
                <a:solidFill>
                  <a:schemeClr val="hlink"/>
                </a:solidFill>
                <a:hlinkClick r:id="rId3"/>
              </a:rPr>
              <a:t>http://en.wikipedia.org/wiki/Software_prototyping#Throwaway_prototyping</a:t>
            </a:r>
          </a:p>
          <a:p>
            <a:r>
              <a:t/>
            </a:r>
          </a:p>
          <a:p>
            <a:pPr>
              <a:buNone/>
            </a:pPr>
            <a:r>
              <a:rPr sz="600" lang="en"/>
              <a:t>http://programmers.stackexchange.com/questions/109409/what-are-the-differences-between-throwaway-and-evolutionary-prototypes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Iterative and Incremental Model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Combinations of the iterative method and incremental build model are most often used today rather than each separately</a:t>
            </a:r>
          </a:p>
          <a:p>
            <a:pPr rtl="0"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Iterative method: a continuous process of analyzing, testing, and refining a product</a:t>
            </a:r>
          </a:p>
          <a:p>
            <a:pPr lvl="1" indent="-381000" marL="914400"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>
                <a:solidFill>
                  <a:schemeClr val="dk1"/>
                </a:solidFill>
              </a:rPr>
              <a:t>Incremental build model: The model or product is designed, tested, and refined one step at a time and incremented when ready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Iterative and Incremental Model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Modeled around a gradual increase in addons (incremental) and a cyclical release and upgrade pattern (iterative)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Consists of four phases, each having 1 or more iterations</a:t>
            </a:r>
          </a:p>
          <a:p>
            <a:pPr algn="r" lvl="0" indent="0" marL="457200">
              <a:buNone/>
            </a:pPr>
            <a:r>
              <a:rPr sz="1000" lang="en"/>
              <a:t>Source: </a:t>
            </a:r>
            <a:r>
              <a:rPr u="sng" baseline="-25000" sz="1000" lang="en">
                <a:solidFill>
                  <a:schemeClr val="hlink"/>
                </a:solidFill>
                <a:hlinkClick r:id="rId3"/>
              </a:rPr>
              <a:t>http://en.wikipedia.org/wiki/Iterative_and_incremental_development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116" name="Shape 1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1764925" x="4451700"/>
            <a:ext cy="2575899" cx="4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y="4616950" x="5189525"/>
            <a:ext cy="3000000" cx="30000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u="sng" sz="1100" lang="en">
                <a:solidFill>
                  <a:schemeClr val="hlink"/>
                </a:solidFill>
                <a:hlinkClick r:id="rId5"/>
              </a:rPr>
              <a:t>http://en.wikipedia.org/wiki/Iterative_and_incremental_development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 &amp; I Phases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Iterative and incremental development can be grouped into the following phases: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Inception Phase: Deals with the scope of the project, requirements and risks at higher levels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Elaboration Phase: Delivers working architecture that moderates risks identified in the inception phase and satisfies nonfunctional requirements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Construction Phase: Fills in architecture components incrementally with production-ready code, which is produced through the analysis, implementation, design and testing of functional requirements</a:t>
            </a:r>
          </a:p>
          <a:p>
            <a:pPr rtl="0" lvl="0" indent="-342900" marL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sz="1800" lang="en"/>
              <a:t>Transition Phase: Delivers the system to the production operating environment</a:t>
            </a:r>
          </a:p>
          <a:p>
            <a:pPr algn="r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sz="1000" lang="en"/>
              <a:t>Source: </a:t>
            </a:r>
            <a:r>
              <a:rPr u="sng" baseline="-25000" sz="1000" lang="en">
                <a:solidFill>
                  <a:schemeClr val="hlink"/>
                </a:solidFill>
                <a:hlinkClick r:id="rId3"/>
              </a:rPr>
              <a:t>http://www.techopedia.com/definition/25895/iterative-and-incremental-development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>
              <a:buNone/>
            </a:pPr>
            <a:r>
              <a:rPr lang="en"/>
              <a:t>I &amp; I Pros and Cons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graphicFrame>
        <p:nvGraphicFramePr>
          <p:cNvPr id="130" name="Shape 130"/>
          <p:cNvGraphicFramePr/>
          <p:nvPr/>
        </p:nvGraphicFramePr>
        <p:xfrm>
          <a:off y="152400" x="1524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{6D48F1D2-8DED-4E95-980D-C38AAB4D2542}</a:tableStyleId>
              </a:tblPr>
              <a:tblGrid>
                <a:gridCol w="4467225"/>
                <a:gridCol w="4467225"/>
              </a:tblGrid>
              <a:tr h="2095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
</a:t>
                      </a:r>
                    </a:p>
                    <a:p>
                      <a:r>
                        <a:t/>
                      </a:r>
                    </a:p>
                    <a:p>
                      <a:r>
                        <a:t/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
</a:t>
                      </a:r>
                    </a:p>
                    <a:p>
                      <a:r>
                        <a:t/>
                      </a:r>
                    </a:p>
                    <a:p>
                      <a:r>
                        <a:t/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R="91425" marB="91425" marT="91425" marL="91425"/>
                </a:tc>
              </a:tr>
              <a:tr h="6076950">
                <a:tc>
                  <a:txBody>
                    <a:bodyPr>
                      <a:noAutofit/>
                    </a:bodyPr>
                    <a:lstStyle/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Some working functionality can be developed quickly and early in the life cycle.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Results are obtained early and periodically.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Parallel development can be planned.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Progress can be measured.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Less costly to change the scope/requirements.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Testing and debugging during smaller iteration is easy.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Risks are identified and resolved during iteration; and each iteration is an easily managed milestone.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Easier to manage risk - High risk part is done first.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With every increment operational product is delivered.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Issues, challenges &amp; risks identified from each increment can be utilized/applied to the next increment.</a:t>
                      </a:r>
                    </a:p>
                    <a:p>
                      <a:pPr rtl="0" lvl="0" indent="-3111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66666"/>
                        <a:buFont typeface="Arial"/>
                        <a:buChar char="•"/>
                      </a:pPr>
                      <a:r>
                        <a:rPr sz="1300" lang="en"/>
                        <a:t>Risk analysis is better.  </a:t>
                      </a:r>
                    </a:p>
                    <a:p>
                      <a:r>
                        <a:t/>
                      </a:r>
                    </a:p>
                    <a:p>
                      <a:r>
                        <a:t/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More resources may be required.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Although cost of change is lesser but it is not very suitable for changing requirements.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More management attention is required.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System architecture or design issues may arise because not all requirements are gathered in the beginning of the entire life cycle.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Defining increments may require definition of the complete system.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Not suitable for smaller projects.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Management complexity is more.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End of project may not be known which is a risk.</a:t>
                      </a:r>
                    </a:p>
                    <a:p>
                      <a:r>
                        <a:t/>
                      </a:r>
                    </a:p>
                    <a:p>
                      <a:pPr rtl="0" lvl="0">
                        <a:lnSpc>
                          <a:spcPct val="115000"/>
                        </a:lnSpc>
                        <a:buNone/>
                      </a:pPr>
                      <a:r>
                        <a:rPr baseline="-25000" sz="1000" lang="en">
                          <a:solidFill>
                            <a:schemeClr val="dk1"/>
                          </a:solidFill>
                        </a:rPr>
                        <a:t>Source: </a:t>
                      </a:r>
                      <a:r>
                        <a:rPr u="sng" baseline="-25000" sz="1000" lang="en">
                          <a:solidFill>
                            <a:schemeClr val="hlink"/>
                          </a:solidFill>
                          <a:hlinkClick r:id="rId3"/>
                        </a:rPr>
                        <a:t>http://www.tutorialspoint.com/sdlc/sdlc_iterative_model.htm</a:t>
                      </a:r>
                    </a:p>
                  </a:txBody>
                  <a:tcPr marR="91425" marB="91425" marT="91425" marL="91425"/>
                </a:tc>
              </a:tr>
              <a:tr h="6076950"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/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131" name="Shape 131"/>
          <p:cNvSpPr txBox="1"/>
          <p:nvPr/>
        </p:nvSpPr>
        <p:spPr>
          <a:xfrm>
            <a:off y="56325" x="281500"/>
            <a:ext cy="2017199" cx="47223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1300" lang="en"/>
              <a:t>The following table lists out the pros and cons of Iterative and Incremental SDLC Model: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65242" x="56795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Models: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1407175" x="526825"/>
            <a:ext cy="3389699" cx="6245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Spiral Model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V-Shaped Model</a:t>
            </a:r>
          </a:p>
          <a:p>
            <a:pPr rtl="0"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Rapid Prototyping</a:t>
            </a:r>
          </a:p>
          <a:p>
            <a:pPr lvl="0" indent="-419100" marL="457200">
              <a:buClr>
                <a:srgbClr val="000000"/>
              </a:buClr>
              <a:buSzPct val="100000"/>
              <a:buFont typeface="Arial"/>
              <a:buChar char="●"/>
            </a:pPr>
            <a:r>
              <a:rPr sz="3000" lang="en"/>
              <a:t>Iterative and Incremental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395124" x="457200"/>
            <a:ext cy="5753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Spiral Model</a:t>
            </a:r>
          </a:p>
        </p:txBody>
      </p:sp>
      <p:sp>
        <p:nvSpPr>
          <p:cNvPr id="36" name="Shape 36"/>
          <p:cNvSpPr txBox="1"/>
          <p:nvPr/>
        </p:nvSpPr>
        <p:spPr>
          <a:xfrm>
            <a:off y="41400" x="191150"/>
            <a:ext cy="457200" cx="3657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37" name="Shape 37"/>
          <p:cNvSpPr txBox="1"/>
          <p:nvPr/>
        </p:nvSpPr>
        <p:spPr>
          <a:xfrm>
            <a:off y="917225" x="250450"/>
            <a:ext cy="3461099" cx="6758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
</a:t>
            </a:r>
            <a:r>
              <a:rPr sz="1800" lang="en"/>
              <a:t>Iterative approach to the SDLC</a:t>
            </a:r>
          </a:p>
          <a:p>
            <a:pPr rtl="0" lvl="0" indent="-3429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Made up of four phases</a:t>
            </a:r>
          </a:p>
          <a:p>
            <a:pPr rtl="0" lvl="0" indent="-3429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Often used for large software projects &gt;6 months time</a:t>
            </a:r>
          </a:p>
          <a:p>
            <a:pPr rtl="0" lvl="1" indent="-342900" marL="9144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○"/>
            </a:pPr>
            <a:r>
              <a:rPr sz="1800" lang="en"/>
              <a:t>Primary development strategy in gaming industry</a:t>
            </a:r>
          </a:p>
          <a:p>
            <a:pPr rtl="0" lvl="0" indent="-3429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Helps meet constantly changing requirements</a:t>
            </a:r>
          </a:p>
          <a:p>
            <a:pPr rtl="0" lvl="0" indent="-3429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Helps create minimum risk </a:t>
            </a:r>
          </a:p>
          <a:p>
            <a:pPr rtl="0" lvl="0" indent="-342900" marL="457200">
              <a:lnSpc>
                <a:spcPct val="150000"/>
              </a:lnSpc>
              <a:buClr>
                <a:srgbClr val="000000"/>
              </a:buClr>
              <a:buSzPct val="100000"/>
              <a:buFont typeface="Arial"/>
              <a:buChar char="●"/>
            </a:pPr>
            <a:r>
              <a:rPr sz="1800" lang="en"/>
              <a:t>Allows customer to view product as it is being created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39625" x="1025625"/>
            <a:ext cy="618900" cx="6453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Four Phases of Spiral Model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616950" x="0"/>
            <a:ext cy="4526400" cx="40761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/>
              <a:t>Determine objectives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Create detailed requirements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Check for re-usability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Check project idea with limitations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/>
              <a:t>Identify and resolve risks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Check methods, experience, and other risks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>
                <a:solidFill>
                  <a:schemeClr val="dk1"/>
                </a:solidFill>
              </a:rPr>
              <a:t>Check alternative methods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Solve risks; may require reviewing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/>
              <a:t>Development and Test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Create prototype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Review design, code, inspect, test</a:t>
            </a:r>
          </a:p>
          <a:p>
            <a:pPr rtl="0" lvl="0" indent="-342900" marL="4572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sz="1800" lang="en"/>
              <a:t>Plan the next iteration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Review the prototype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Create requirements for next cycle</a:t>
            </a:r>
          </a:p>
          <a:p>
            <a:pPr rtl="0" lvl="1" indent="-317500" marL="914400">
              <a:lnSpc>
                <a:spcPct val="115000"/>
              </a:lnSpc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sz="1400" lang="en"/>
              <a:t>Begin designing next prototype</a:t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id="44" name="Shape 44"/>
          <p:cNvSpPr txBox="1"/>
          <p:nvPr/>
        </p:nvSpPr>
        <p:spPr>
          <a:xfrm>
            <a:off y="4935600" x="7264700"/>
            <a:ext cy="207900" cx="19070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sz="700" lang="en"/>
              <a:t>*Source: http://ultimatesdlc.com/spiral-model/</a:t>
            </a:r>
          </a:p>
        </p:txBody>
      </p:sp>
      <p:pic>
        <p:nvPicPr>
          <p:cNvPr id="45" name="Shape 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904075" x="4131425"/>
            <a:ext cy="4080000" cx="497472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Spiral Model Pros and Cons</a:t>
            </a:r>
          </a:p>
        </p:txBody>
      </p:sp>
      <p:graphicFrame>
        <p:nvGraphicFramePr>
          <p:cNvPr id="51" name="Shape 51"/>
          <p:cNvGraphicFramePr/>
          <p:nvPr/>
        </p:nvGraphicFramePr>
        <p:xfrm>
          <a:off y="1063375" x="6069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{E26C1DEC-56DF-4E38-933F-5CA828E29F74}</a:tableStyleId>
              </a:tblPr>
              <a:tblGrid>
                <a:gridCol w="3588925"/>
                <a:gridCol w="3588925"/>
              </a:tblGrid>
              <a:tr h="3299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Pros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buNone/>
                      </a:pPr>
                      <a:r>
                        <a:rPr lang="en"/>
                        <a:t>Cons</a:t>
                      </a:r>
                    </a:p>
                  </a:txBody>
                  <a:tcPr marR="91425" marB="91425" marT="91425" marL="91425"/>
                </a:tc>
              </a:tr>
              <a:tr h="3771125">
                <a:tc>
                  <a:txBody>
                    <a:bodyPr>
                      <a:noAutofit/>
                    </a:bodyPr>
                    <a:lstStyle/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Changing requirements can be accommodated.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Allows for extensive use of prototypes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Requirements can be captured more accurately.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Users see the system early.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Development can be divided into smaller parts and more risky parts can be developed earlier which helps better risk management.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Management is more complex.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End of project may not be known early.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Not suitable for small or low risk projects and could be expensive for small projects.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Process is complex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Spiral may go indefinitely.</a:t>
                      </a:r>
                    </a:p>
                    <a:p>
                      <a:pPr rtl="0" lvl="0" indent="-298450" marL="457200">
                        <a:lnSpc>
                          <a:spcPct val="115000"/>
                        </a:lnSpc>
                        <a:buClr>
                          <a:srgbClr val="000000"/>
                        </a:buClr>
                        <a:buSzPct val="130952"/>
                        <a:buFont typeface="Arial"/>
                        <a:buChar char="•"/>
                      </a:pPr>
                      <a:r>
                        <a:rPr lang="en"/>
                        <a:t>Large number of intermediate stages requires excessive documentation.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52" name="Shape 52"/>
          <p:cNvSpPr txBox="1"/>
          <p:nvPr/>
        </p:nvSpPr>
        <p:spPr>
          <a:xfrm>
            <a:off y="4942500" x="6793200"/>
            <a:ext cy="201000" cx="23507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700" lang="en"/>
              <a:t>Source of List: http://www.tutorialspoint.com/sdlc/sdlc_spiral_model.htm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V-Shaped Model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Based on the waterfall model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Requires testing after each phase of development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As a result, the next phase cannot begin until the previous development and test phases are finished.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Each process is segmented, making it very useful for smaller projects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Meant for projects where the requirements are understood from the beginning.</a:t>
            </a:r>
          </a:p>
          <a:p>
            <a:r>
              <a:t/>
            </a:r>
          </a:p>
          <a:p>
            <a:pPr algn="r" rtl="0" lvl="0">
              <a:buNone/>
            </a:pPr>
            <a:r>
              <a:rPr sz="1000" lang="en"/>
              <a:t>Credit due to Tutorialspoint.com</a:t>
            </a:r>
          </a:p>
          <a:p>
            <a:pPr algn="r" lvl="0">
              <a:buNone/>
            </a:pPr>
            <a:r>
              <a:rPr sz="1000" lang="en"/>
              <a:t>http://www.tutorialspoint.com/sdlc/sdlc_v_model.htm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V-Shaped Model Phases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Verification Phases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Requirements analysis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System Design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Architecture Design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Model Design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Coding Phase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Validation Phases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Unit Testing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Integration Testing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System Testing</a:t>
            </a:r>
          </a:p>
          <a:p>
            <a:pPr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Acceptance Testing</a:t>
            </a:r>
          </a:p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y="1200150" x="4640150"/>
            <a:ext cy="4012799" cx="45038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r">
              <a:buNone/>
            </a:pPr>
            <a:r>
              <a:rPr sz="1000" lang="en"/>
              <a:t>*Image courtesy of Wikipedia.com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81325" x="4604125"/>
            <a:ext cy="3563348" cx="453987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V-Shaped Model Verification Phases 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222222"/>
              <a:buFont typeface="Arial"/>
              <a:buChar char="•"/>
            </a:pPr>
            <a:r>
              <a:rPr sz="1800" lang="en"/>
              <a:t>Requirements analysis</a:t>
            </a:r>
          </a:p>
          <a:p>
            <a:pPr rtl="0" lvl="1" indent="-381000" marL="914400">
              <a:buClr>
                <a:srgbClr val="000000"/>
              </a:buClr>
              <a:buSzPct val="133333"/>
              <a:buFont typeface="Courier New"/>
              <a:buChar char="o"/>
            </a:pPr>
            <a:r>
              <a:rPr sz="1800" lang="en"/>
              <a:t>Software requirements are collected and figured out in order to meet the customer’s needs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System design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Phase where the software specifications are discussed and recorded in documentation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Architecture design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>
                <a:solidFill>
                  <a:schemeClr val="dk1"/>
                </a:solidFill>
              </a:rPr>
              <a:t>High Level Design. </a:t>
            </a:r>
            <a:r>
              <a:rPr sz="1800" lang="en"/>
              <a:t>Different technical approaches are discussed and compared in order to find the best way to build the software.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Module design</a:t>
            </a:r>
          </a:p>
          <a:p>
            <a:pPr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Low Level Design. Specific internal design phase where the methods used in the software are created. Augmented by frequent unit tests.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V-Shaped Model Validation Phases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Unit Testing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Test individual methods and other small parts of the written code.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Integration Testing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Methods and code are brought together and tested in order to determine any conflictions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System Testing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The project is tested against the specifications detailed within the system design phase</a:t>
            </a:r>
          </a:p>
          <a:p>
            <a:pPr rtl="0" lvl="0" indent="-3429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1800" lang="en"/>
              <a:t>Acceptance Testing</a:t>
            </a:r>
          </a:p>
          <a:p>
            <a:pPr rtl="0" lvl="1" indent="-342900" marL="914400">
              <a:buClr>
                <a:srgbClr val="000000"/>
              </a:buClr>
              <a:buSzPct val="100000"/>
              <a:buFont typeface="Courier New"/>
              <a:buChar char="o"/>
            </a:pPr>
            <a:r>
              <a:rPr sz="1800" lang="en"/>
              <a:t>The product is tested against the requirements of the customer that are solidified in the requirements analysis phase</a:t>
            </a:r>
          </a:p>
          <a:p>
            <a:pPr algn="r" rtl="0" lvl="0" indent="0" marL="0">
              <a:buNone/>
            </a:pPr>
            <a:r>
              <a:rPr sz="1000" lang="en"/>
              <a:t>Credit due to Waterfall-Model.com</a:t>
            </a:r>
          </a:p>
          <a:p>
            <a:pPr algn="r" lvl="0" indent="0" marL="0">
              <a:buNone/>
            </a:pPr>
            <a:r>
              <a:rPr sz="1000" lang="en"/>
              <a:t>http://www.waterfall-model.com/v-model-waterfall-model/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