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Titillium Web"/>
      <p:regular r:id="rId44"/>
      <p:bold r:id="rId45"/>
      <p:italic r:id="rId46"/>
      <p:boldItalic r:id="rId47"/>
    </p:embeddedFont>
    <p:embeddedFont>
      <p:font typeface="Lato Black"/>
      <p:bold r:id="rId48"/>
      <p:boldItalic r:id="rId49"/>
    </p:embeddedFont>
    <p:embeddedFont>
      <p:font typeface="Titillium Web Light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TitilliumWeb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TitilliumWeb-italic.fntdata"/><Relationship Id="rId45" Type="http://schemas.openxmlformats.org/officeDocument/2006/relationships/font" Target="fonts/TitilliumWe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Black-bold.fntdata"/><Relationship Id="rId47" Type="http://schemas.openxmlformats.org/officeDocument/2006/relationships/font" Target="fonts/TitilliumWeb-boldItalic.fntdata"/><Relationship Id="rId49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itilliumWebLight-bold.fntdata"/><Relationship Id="rId50" Type="http://schemas.openxmlformats.org/officeDocument/2006/relationships/font" Target="fonts/TitilliumWebLight-regular.fntdata"/><Relationship Id="rId53" Type="http://schemas.openxmlformats.org/officeDocument/2006/relationships/font" Target="fonts/TitilliumWebLight-boldItalic.fntdata"/><Relationship Id="rId52" Type="http://schemas.openxmlformats.org/officeDocument/2006/relationships/font" Target="fonts/TitilliumWeb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0442a1b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0442a1b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0442a1b6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0442a1b6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0442a1b6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0442a1b6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0442a1b6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0442a1b6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5d941a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5d941a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fe83fd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fe83fd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0442a1b6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0442a1b6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0442a1b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0442a1b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0442a1b6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0442a1b6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f5d941a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f5d941a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f5d941a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f5d941a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fe83fd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fe83fd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0442a1b6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0442a1b6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0442a1b6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0442a1b6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0442a1b6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0442a1b6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0442a1b6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40442a1b6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0442a1b6_1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0442a1b6_1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0442a1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0442a1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0442a1b6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0442a1b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922a7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1922a7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1922a7a85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1922a7a85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f5d941a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f5d941a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0442a1b6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40442a1b6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922a7a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922a7a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fb8604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fb8604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fb8604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fb8604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fb8604a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fb8604a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f5d941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f5d941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fb8604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fb8604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FD9F1C"/>
            </a:gs>
            <a:gs pos="8000">
              <a:srgbClr val="0F7931"/>
            </a:gs>
            <a:gs pos="47000">
              <a:srgbClr val="2191A0"/>
            </a:gs>
            <a:gs pos="79000">
              <a:srgbClr val="0F7931"/>
            </a:gs>
            <a:gs pos="100000">
              <a:srgbClr val="FD9F1C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Projeto NHS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Comunicação com Inversores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0" y="1420013"/>
            <a:ext cx="1786600" cy="23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12928" l="0" r="65190" t="26575"/>
          <a:stretch/>
        </p:blipFill>
        <p:spPr>
          <a:xfrm>
            <a:off x="7249025" y="638950"/>
            <a:ext cx="1143300" cy="13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5">
            <a:alphaModFix/>
          </a:blip>
          <a:srcRect b="0" l="543" r="553" t="0"/>
          <a:stretch/>
        </p:blipFill>
        <p:spPr>
          <a:xfrm>
            <a:off x="7015875" y="2146925"/>
            <a:ext cx="1613379" cy="11780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cxnSp>
        <p:nvCxnSpPr>
          <p:cNvPr id="139" name="Google Shape;139;p22"/>
          <p:cNvCxnSpPr>
            <a:endCxn id="138" idx="1"/>
          </p:cNvCxnSpPr>
          <p:nvPr/>
        </p:nvCxnSpPr>
        <p:spPr>
          <a:xfrm>
            <a:off x="2203275" y="2571874"/>
            <a:ext cx="4812600" cy="16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0" name="Google Shape;140;p22"/>
          <p:cNvCxnSpPr>
            <a:stCxn id="136" idx="3"/>
            <a:endCxn id="137" idx="1"/>
          </p:cNvCxnSpPr>
          <p:nvPr/>
        </p:nvCxnSpPr>
        <p:spPr>
          <a:xfrm flipH="1" rot="10800000">
            <a:off x="2279450" y="1296450"/>
            <a:ext cx="4969500" cy="127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1" name="Google Shape;141;p22"/>
          <p:cNvCxnSpPr>
            <a:stCxn id="136" idx="3"/>
            <a:endCxn id="142" idx="1"/>
          </p:cNvCxnSpPr>
          <p:nvPr/>
        </p:nvCxnSpPr>
        <p:spPr>
          <a:xfrm>
            <a:off x="2279450" y="2571750"/>
            <a:ext cx="4663500" cy="166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950" y="3469475"/>
            <a:ext cx="1927625" cy="15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13" y="1630775"/>
            <a:ext cx="583882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6635300" y="1216775"/>
            <a:ext cx="23868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Cada dispositivo deve ser capaz de entender o outro e se fazer compreender.</a:t>
            </a:r>
            <a:endParaRPr i="1" sz="1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Portanto … 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pt-BR"/>
              <a:t>Necessário um protocolo.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/>
              <a:t>Protocolo faz com que ocorra a comunicação entre emissor e receptor.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159" l="0" r="0" t="149"/>
          <a:stretch/>
        </p:blipFill>
        <p:spPr>
          <a:xfrm>
            <a:off x="3130750" y="2946788"/>
            <a:ext cx="2886000" cy="1590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projeto NHS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pt-BR"/>
              <a:t>Capacidade de leitura de valores: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Tensões e correntes.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Limiares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Versão do aparelho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/>
              <a:t>Configuração de </a:t>
            </a:r>
            <a:r>
              <a:rPr lang="pt-BR"/>
              <a:t>parâmetros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Limiares de tensão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Fator de potência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Data e hora do inversor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Serial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950225" y="1586425"/>
            <a:ext cx="3194100" cy="35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▰"/>
            </a:pPr>
            <a:r>
              <a:rPr lang="pt-BR" sz="1400"/>
              <a:t>Fluxo de Dados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Simplex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Half - Duplex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Full - Duplex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pt-BR" sz="1400"/>
              <a:t>Métodos de Transmissão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Síncrono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Assíncrono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pt-BR" sz="1400"/>
              <a:t>Protocolos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RS232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RS485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UART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I²C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SPI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USB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27"/>
          <p:cNvSpPr txBox="1"/>
          <p:nvPr/>
        </p:nvSpPr>
        <p:spPr>
          <a:xfrm>
            <a:off x="821475" y="1147125"/>
            <a:ext cx="2960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Características:</a:t>
            </a:r>
            <a:endParaRPr b="1" sz="2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325" y="1275150"/>
            <a:ext cx="3720299" cy="288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13" y="931338"/>
            <a:ext cx="3967336" cy="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00" y="2181950"/>
            <a:ext cx="40195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550" y="961813"/>
            <a:ext cx="4101825" cy="4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5013" y="2685800"/>
            <a:ext cx="4186900" cy="6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2" type="body"/>
          </p:nvPr>
        </p:nvSpPr>
        <p:spPr>
          <a:xfrm>
            <a:off x="0" y="1586400"/>
            <a:ext cx="3194100" cy="35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➢"/>
            </a:pPr>
            <a:r>
              <a:rPr lang="pt-BR" sz="1400"/>
              <a:t>Características: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Half e Full Duplex;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Ponto a Ponto;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1 Receptor e 1 Transmissor;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15 Metros;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20 Kbps a 115 Kbps;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7" name="Google Shape;187;p29"/>
          <p:cNvSpPr txBox="1"/>
          <p:nvPr/>
        </p:nvSpPr>
        <p:spPr>
          <a:xfrm>
            <a:off x="57875" y="1131525"/>
            <a:ext cx="12729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RS232</a:t>
            </a:r>
            <a:endParaRPr b="1" sz="2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3197101" y="1131525"/>
            <a:ext cx="1305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RS485</a:t>
            </a:r>
            <a:endParaRPr b="1" sz="2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29"/>
          <p:cNvSpPr txBox="1"/>
          <p:nvPr>
            <p:ph idx="2" type="body"/>
          </p:nvPr>
        </p:nvSpPr>
        <p:spPr>
          <a:xfrm>
            <a:off x="3077250" y="1586400"/>
            <a:ext cx="3194100" cy="35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➢"/>
            </a:pPr>
            <a:r>
              <a:rPr lang="pt-BR" sz="1400"/>
              <a:t>Características: 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Half e Full</a:t>
            </a:r>
            <a:r>
              <a:rPr lang="pt-BR" sz="1400"/>
              <a:t> Duplex</a:t>
            </a:r>
            <a:r>
              <a:rPr lang="pt-BR" sz="1400"/>
              <a:t>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Multiponto;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32 Transmissores e 32 Receptores;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1200 Metros;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10 Mbps;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0" name="Google Shape;190;p29"/>
          <p:cNvSpPr txBox="1"/>
          <p:nvPr/>
        </p:nvSpPr>
        <p:spPr>
          <a:xfrm>
            <a:off x="5849700" y="1131525"/>
            <a:ext cx="1105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UART</a:t>
            </a:r>
            <a:endParaRPr b="1" sz="2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29"/>
          <p:cNvSpPr txBox="1"/>
          <p:nvPr>
            <p:ph idx="2" type="body"/>
          </p:nvPr>
        </p:nvSpPr>
        <p:spPr>
          <a:xfrm>
            <a:off x="5772550" y="1635150"/>
            <a:ext cx="3194100" cy="35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➢"/>
            </a:pPr>
            <a:r>
              <a:rPr lang="pt-BR" sz="1400"/>
              <a:t>Características: 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Full</a:t>
            </a:r>
            <a:r>
              <a:rPr lang="pt-BR" sz="1400"/>
              <a:t> Duplex</a:t>
            </a:r>
            <a:r>
              <a:rPr lang="pt-BR" sz="1400"/>
              <a:t>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Ponto a Ponto;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115 Kbps;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Segue padrão RS232;</a:t>
            </a:r>
            <a:endParaRPr sz="1400"/>
          </a:p>
          <a:p>
            <a:pPr indent="-2222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Responsável pela conversão da comunicação paralela para serial;</a:t>
            </a:r>
            <a:endParaRPr sz="1400"/>
          </a:p>
          <a:p>
            <a:pPr indent="0" lvl="0" marL="7429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0" y="1586400"/>
            <a:ext cx="3194100" cy="35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➢"/>
            </a:pPr>
            <a:r>
              <a:rPr lang="pt-BR" sz="1400"/>
              <a:t>Característica: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Mais de um mestre é capaz de controlar os escravos;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Half Duplex;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Desenvolvido pela Philips para comunicação entre periféricos;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Até 3.4 Mbps;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7" name="Google Shape;197;p30"/>
          <p:cNvSpPr txBox="1"/>
          <p:nvPr/>
        </p:nvSpPr>
        <p:spPr>
          <a:xfrm>
            <a:off x="170225" y="1147450"/>
            <a:ext cx="2960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I²C</a:t>
            </a:r>
            <a:endParaRPr b="1" sz="2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3225950" y="1147450"/>
            <a:ext cx="2960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SPI</a:t>
            </a:r>
            <a:endParaRPr b="1" sz="2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30"/>
          <p:cNvSpPr txBox="1"/>
          <p:nvPr>
            <p:ph idx="2" type="body"/>
          </p:nvPr>
        </p:nvSpPr>
        <p:spPr>
          <a:xfrm>
            <a:off x="3077250" y="1586400"/>
            <a:ext cx="3194100" cy="35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➢"/>
            </a:pPr>
            <a:r>
              <a:rPr lang="pt-BR" sz="1400"/>
              <a:t>Característica: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Full</a:t>
            </a:r>
            <a:r>
              <a:rPr lang="pt-BR" sz="1400"/>
              <a:t> Duplex</a:t>
            </a:r>
            <a:r>
              <a:rPr lang="pt-BR" sz="1400"/>
              <a:t>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2 Mbps;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Um mestre para vários   escravos;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Usado principalmente em sistemas embarcados;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0" name="Google Shape;200;p30"/>
          <p:cNvSpPr txBox="1"/>
          <p:nvPr/>
        </p:nvSpPr>
        <p:spPr>
          <a:xfrm>
            <a:off x="5966950" y="1147450"/>
            <a:ext cx="2960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USB</a:t>
            </a:r>
            <a:endParaRPr b="1" sz="2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30"/>
          <p:cNvSpPr txBox="1"/>
          <p:nvPr>
            <p:ph idx="2" type="body"/>
          </p:nvPr>
        </p:nvSpPr>
        <p:spPr>
          <a:xfrm>
            <a:off x="5850100" y="1657300"/>
            <a:ext cx="3194100" cy="35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➢"/>
            </a:pPr>
            <a:r>
              <a:rPr lang="pt-BR" sz="1400"/>
              <a:t>Característica: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Auto-identificação de periféricos, configuração e mapeamento de drivers </a:t>
            </a:r>
            <a:r>
              <a:rPr lang="pt-BR" sz="1400"/>
              <a:t>automatico</a:t>
            </a:r>
            <a:r>
              <a:rPr lang="pt-BR" sz="1400"/>
              <a:t>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Taxa de transferência de até 12 Mbps;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Dados, voz e vídeo em tempo real;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Conexões múltiplas;</a:t>
            </a:r>
            <a:endParaRPr sz="1400"/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Baixo custo de implementação;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pt-BR"/>
              <a:t>Visão Geral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/>
              <a:t>Apresentação do problema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/>
              <a:t>Comunicação serial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/>
              <a:t>Proposta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/>
              <a:t>Resultado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/>
              <a:t>Aplicações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8357" l="0" r="0" t="0"/>
          <a:stretch/>
        </p:blipFill>
        <p:spPr>
          <a:xfrm>
            <a:off x="3953500" y="1486375"/>
            <a:ext cx="4638675" cy="31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555625" y="2429350"/>
            <a:ext cx="3023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Implementação da comunicação com os protocolos RS232 e RS485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b="0" l="729" r="738" t="0"/>
          <a:stretch/>
        </p:blipFill>
        <p:spPr>
          <a:xfrm>
            <a:off x="1051674" y="12"/>
            <a:ext cx="3429657" cy="342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 rotWithShape="1">
          <a:blip r:embed="rId4">
            <a:alphaModFix/>
          </a:blip>
          <a:srcRect b="0" l="893" r="893" t="0"/>
          <a:stretch/>
        </p:blipFill>
        <p:spPr>
          <a:xfrm>
            <a:off x="4662690" y="1713712"/>
            <a:ext cx="3429656" cy="3429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893" r="893" t="0"/>
          <a:stretch/>
        </p:blipFill>
        <p:spPr>
          <a:xfrm>
            <a:off x="1051675" y="-1"/>
            <a:ext cx="3718150" cy="37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4">
            <a:alphaModFix/>
          </a:blip>
          <a:srcRect b="0" l="573" r="573" t="0"/>
          <a:stretch/>
        </p:blipFill>
        <p:spPr>
          <a:xfrm>
            <a:off x="4812125" y="1377469"/>
            <a:ext cx="3718149" cy="3718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816" r="806" t="0"/>
          <a:stretch/>
        </p:blipFill>
        <p:spPr>
          <a:xfrm>
            <a:off x="302550" y="0"/>
            <a:ext cx="4178774" cy="41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4">
            <a:alphaModFix/>
          </a:blip>
          <a:srcRect b="0" l="970" r="980" t="0"/>
          <a:stretch/>
        </p:blipFill>
        <p:spPr>
          <a:xfrm>
            <a:off x="4686600" y="964557"/>
            <a:ext cx="4178774" cy="417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893" r="893" t="0"/>
          <a:stretch/>
        </p:blipFill>
        <p:spPr>
          <a:xfrm>
            <a:off x="237724" y="-3"/>
            <a:ext cx="4243600" cy="424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729" r="738" t="0"/>
          <a:stretch/>
        </p:blipFill>
        <p:spPr>
          <a:xfrm>
            <a:off x="4662702" y="984052"/>
            <a:ext cx="4159275" cy="41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 b="0" l="396" r="396" t="0"/>
          <a:stretch/>
        </p:blipFill>
        <p:spPr>
          <a:xfrm>
            <a:off x="2308200" y="315900"/>
            <a:ext cx="4527599" cy="45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9"/>
          <p:cNvPicPr preferRelativeResize="0"/>
          <p:nvPr/>
        </p:nvPicPr>
        <p:blipFill rotWithShape="1">
          <a:blip r:embed="rId3">
            <a:alphaModFix/>
          </a:blip>
          <a:srcRect b="0" l="6078" r="6078" t="0"/>
          <a:stretch/>
        </p:blipFill>
        <p:spPr>
          <a:xfrm>
            <a:off x="4324350" y="315900"/>
            <a:ext cx="4527600" cy="45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39"/>
          <p:cNvSpPr txBox="1"/>
          <p:nvPr/>
        </p:nvSpPr>
        <p:spPr>
          <a:xfrm>
            <a:off x="583825" y="716850"/>
            <a:ext cx="32811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○"/>
            </a:pPr>
            <a:r>
              <a:rPr lang="pt-BR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Aplicações de transferência de fluxo de dados contínuos;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2603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○"/>
            </a:pPr>
            <a:r>
              <a:rPr lang="pt-BR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Integração entre componentes de interface;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2603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○"/>
            </a:pPr>
            <a:r>
              <a:rPr lang="pt-BR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Comunicação entre CI’s;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2603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○"/>
            </a:pPr>
            <a:r>
              <a:rPr lang="pt-BR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Comunicação entre computadores e periféricos;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2603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○"/>
            </a:pPr>
            <a:r>
              <a:rPr lang="pt-BR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CLP;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2222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 Light"/>
              <a:buChar char="○"/>
            </a:pPr>
            <a:r>
              <a:rPr lang="pt-BR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Microcontroladores (Arduino, Raspberry Pi, MSP);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729450" y="1393375"/>
            <a:ext cx="7688700" cy="29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pt-BR"/>
              <a:t>Comunicações com:</a:t>
            </a:r>
            <a:endParaRPr/>
          </a:p>
          <a:p>
            <a:pPr indent="-4381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Controladores de motores</a:t>
            </a:r>
            <a:endParaRPr/>
          </a:p>
          <a:p>
            <a:pPr indent="-4381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Robôs</a:t>
            </a:r>
            <a:endParaRPr/>
          </a:p>
          <a:p>
            <a:pPr indent="-4381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HMI - human machine interface</a:t>
            </a:r>
            <a:endParaRPr/>
          </a:p>
          <a:p>
            <a:pPr indent="-4381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Impressoras</a:t>
            </a:r>
            <a:endParaRPr/>
          </a:p>
          <a:p>
            <a:pPr indent="-4381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Equipamentos Médicos</a:t>
            </a:r>
            <a:endParaRPr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/>
              <a:t>Muito usado em várias  indústrias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2689650" y="699300"/>
            <a:ext cx="3764700" cy="3744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 txBox="1"/>
          <p:nvPr>
            <p:ph idx="4294967295" type="title"/>
          </p:nvPr>
        </p:nvSpPr>
        <p:spPr>
          <a:xfrm>
            <a:off x="3071225" y="1662150"/>
            <a:ext cx="3105300" cy="181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F9D58"/>
                </a:solidFill>
              </a:rPr>
              <a:t>Perguntas ?</a:t>
            </a:r>
            <a:endParaRPr>
              <a:solidFill>
                <a:srgbClr val="0F9D5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knock gif"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25" y="516063"/>
            <a:ext cx="5383950" cy="4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2"/>
          <p:cNvSpPr txBox="1"/>
          <p:nvPr/>
        </p:nvSpPr>
        <p:spPr>
          <a:xfrm>
            <a:off x="3937200" y="2175800"/>
            <a:ext cx="14136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38" y="1824050"/>
            <a:ext cx="3057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288" y="1947863"/>
            <a:ext cx="36576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7023" l="0" r="0" t="17017"/>
          <a:stretch/>
        </p:blipFill>
        <p:spPr>
          <a:xfrm>
            <a:off x="6102425" y="1526513"/>
            <a:ext cx="2466975" cy="8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6627" l="0" r="0" t="6627"/>
          <a:stretch/>
        </p:blipFill>
        <p:spPr>
          <a:xfrm>
            <a:off x="6128825" y="3010400"/>
            <a:ext cx="2414175" cy="11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24062" l="0" r="0" t="29883"/>
          <a:stretch/>
        </p:blipFill>
        <p:spPr>
          <a:xfrm>
            <a:off x="4250225" y="2209313"/>
            <a:ext cx="1905000" cy="87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>
            <a:stCxn id="92" idx="0"/>
          </p:cNvCxnSpPr>
          <p:nvPr/>
        </p:nvCxnSpPr>
        <p:spPr>
          <a:xfrm rot="10800000">
            <a:off x="5200025" y="1284713"/>
            <a:ext cx="2700" cy="9246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5200100" y="1291725"/>
            <a:ext cx="3763800" cy="72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>
            <a:stCxn id="92" idx="2"/>
          </p:cNvCxnSpPr>
          <p:nvPr/>
        </p:nvCxnSpPr>
        <p:spPr>
          <a:xfrm flipH="1">
            <a:off x="5200025" y="3086588"/>
            <a:ext cx="2700" cy="11838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5200100" y="4270300"/>
            <a:ext cx="3771000" cy="2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8963850" y="1298900"/>
            <a:ext cx="7200" cy="2999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300" y="1598950"/>
            <a:ext cx="2626226" cy="2626226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120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Inversor Solar 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just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pt-BR"/>
              <a:t>A única interface com usuário que inversor tem é a tela LCD.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pt-BR"/>
              <a:t>Essa contém algumas informações, porém não todas.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pt-BR"/>
              <a:t>Informações são mostradas de forma distribuída.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61663"/>
            <a:ext cx="173355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19688" l="15978" r="9355" t="13251"/>
          <a:stretch/>
        </p:blipFill>
        <p:spPr>
          <a:xfrm>
            <a:off x="6578400" y="1232400"/>
            <a:ext cx="1876176" cy="94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 b="35348" l="25362" r="22516" t="9899"/>
          <a:stretch/>
        </p:blipFill>
        <p:spPr>
          <a:xfrm>
            <a:off x="6541675" y="2426863"/>
            <a:ext cx="1876176" cy="110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6">
            <a:alphaModFix/>
          </a:blip>
          <a:srcRect b="39043" l="23139" r="22934" t="10243"/>
          <a:stretch/>
        </p:blipFill>
        <p:spPr>
          <a:xfrm>
            <a:off x="6541675" y="3782108"/>
            <a:ext cx="1876176" cy="99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22431" r="7051" t="0"/>
          <a:stretch/>
        </p:blipFill>
        <p:spPr>
          <a:xfrm>
            <a:off x="169825" y="1312700"/>
            <a:ext cx="2901725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925" y="1751325"/>
            <a:ext cx="27241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67900" y="735800"/>
            <a:ext cx="7159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Alteração de configuração</a:t>
            </a:r>
            <a:endParaRPr b="1" sz="2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475" y="1270100"/>
            <a:ext cx="27622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1125" y="1312700"/>
            <a:ext cx="1299050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303725" y="1312650"/>
            <a:ext cx="8175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problema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138" y="455737"/>
            <a:ext cx="3400475" cy="22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791375" y="1506875"/>
            <a:ext cx="30474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Comunicação e Configuração</a:t>
            </a:r>
            <a:endParaRPr b="1" sz="2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050" y="3072247"/>
            <a:ext cx="5878649" cy="14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5">
            <a:alphaModFix/>
          </a:blip>
          <a:srcRect b="9280" l="6970" r="-6970" t="-9280"/>
          <a:stretch/>
        </p:blipFill>
        <p:spPr>
          <a:xfrm>
            <a:off x="501075" y="3215600"/>
            <a:ext cx="2124550" cy="11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