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1651" autoAdjust="0"/>
  </p:normalViewPr>
  <p:slideViewPr>
    <p:cSldViewPr>
      <p:cViewPr varScale="1">
        <p:scale>
          <a:sx n="64" d="100"/>
          <a:sy n="64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4E67F-987F-47B4-8959-735651DA7FA3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6BABE-12A1-46BF-B471-4579B73E92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矩形 562"/>
          <p:cNvSpPr/>
          <p:nvPr/>
        </p:nvSpPr>
        <p:spPr>
          <a:xfrm>
            <a:off x="1428728" y="6500834"/>
            <a:ext cx="857256" cy="214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储备分析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2428860" y="6500834"/>
            <a:ext cx="857256" cy="214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检查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3500430" y="6500834"/>
            <a:ext cx="857256" cy="214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审计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1" name="矩形 570"/>
          <p:cNvSpPr/>
          <p:nvPr/>
        </p:nvSpPr>
        <p:spPr>
          <a:xfrm>
            <a:off x="4572000" y="6500834"/>
            <a:ext cx="857256" cy="214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绩效审查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5" name="矩形 594"/>
          <p:cNvSpPr/>
          <p:nvPr/>
        </p:nvSpPr>
        <p:spPr>
          <a:xfrm>
            <a:off x="5643570" y="6500834"/>
            <a:ext cx="1143008" cy="214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信息管理系统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20" y="428604"/>
            <a:ext cx="121444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知识领域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500166" y="428604"/>
            <a:ext cx="121444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714612" y="428604"/>
            <a:ext cx="171451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规划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429124" y="428604"/>
            <a:ext cx="164307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072198" y="428604"/>
            <a:ext cx="164307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监控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7715272" y="428604"/>
            <a:ext cx="107157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结束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85720" y="642918"/>
            <a:ext cx="1214446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整合管理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0166" y="642918"/>
            <a:ext cx="121444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制定项目章程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14612" y="642918"/>
            <a:ext cx="171451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制定项目管理计划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29124" y="642918"/>
            <a:ext cx="164307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指导与管理项目工作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72198" y="642918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监控项目工作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15272" y="642918"/>
            <a:ext cx="107157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结束项目或阶段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20" y="1071546"/>
            <a:ext cx="1214446" cy="214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干系人管理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0166" y="1071546"/>
            <a:ext cx="121444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识别干系人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4612" y="1071546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规划干系人管理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29124" y="1071546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管理干系人参与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2198" y="1071546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控制干系人参与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15272" y="1071546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720" y="1285860"/>
            <a:ext cx="1214446" cy="857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范围管理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00166" y="1285860"/>
            <a:ext cx="121444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14612" y="1285860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规划范围管理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29124" y="1285860"/>
            <a:ext cx="164307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72198" y="1285860"/>
            <a:ext cx="164307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确认范围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15272" y="1285860"/>
            <a:ext cx="1071570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5720" y="2143116"/>
            <a:ext cx="1214446" cy="12858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进度管理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00166" y="2143116"/>
            <a:ext cx="1214446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14612" y="2143116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规划进度管理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29124" y="2143116"/>
            <a:ext cx="164307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72198" y="2143116"/>
            <a:ext cx="164307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控制进度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15272" y="2143116"/>
            <a:ext cx="107157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5720" y="3429000"/>
            <a:ext cx="1214446" cy="6429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成本管理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00166" y="3429000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4612" y="3429000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规划成本管理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29124" y="3429000"/>
            <a:ext cx="164307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72198" y="3429000"/>
            <a:ext cx="164307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控制成本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15272" y="3429000"/>
            <a:ext cx="107157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1472" y="4071942"/>
            <a:ext cx="928694" cy="214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质量管理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00166" y="4071942"/>
            <a:ext cx="121444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14612" y="4071942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规划质量管理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29124" y="4071942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实施质量保证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72198" y="4071942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控制质量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15272" y="4071942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5720" y="4929198"/>
            <a:ext cx="1214446" cy="214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沟通管理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00166" y="4929198"/>
            <a:ext cx="121444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14612" y="4929198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规划沟通管理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29124" y="4929198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管理沟通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72198" y="4929198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控制沟通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15272" y="4929198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5720" y="4286256"/>
            <a:ext cx="1214446" cy="6429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人力资源管理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00166" y="4286256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14612" y="4286256"/>
            <a:ext cx="171451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规划人力资源管理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429124" y="4286256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组建项目团队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72198" y="4286256"/>
            <a:ext cx="164307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15272" y="4286256"/>
            <a:ext cx="107157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5720" y="5143512"/>
            <a:ext cx="1214446" cy="1071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风险管理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00166" y="5143512"/>
            <a:ext cx="121444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714612" y="5143512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规划风险管理对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429124" y="5143512"/>
            <a:ext cx="164307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72198" y="5143512"/>
            <a:ext cx="164307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控制风险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715272" y="5143512"/>
            <a:ext cx="1071570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85720" y="6215082"/>
            <a:ext cx="1214446" cy="214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采购管理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00166" y="6215082"/>
            <a:ext cx="121444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14612" y="6215082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规划采购管理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429124" y="6215082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实施采购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72198" y="6215082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控制采购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715272" y="6215082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结束采购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72198" y="857232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实施整体变更控制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714612" y="1500174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收集需求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714612" y="1714488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定义范围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714612" y="1928802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创建工作分解结构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714612" y="2357430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定义活动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714612" y="2571744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排列活动顺序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714612" y="2786058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估算活动资源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714612" y="3000372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估算活动历时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714612" y="3214686"/>
            <a:ext cx="1714512" cy="214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制定进度计划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714612" y="3643314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估算成本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714612" y="3857628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制定预算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429124" y="4500570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建设项目团队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429124" y="4714884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管理项目团队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714612" y="5357826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识别风险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714612" y="5572140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实施定性风险分析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714612" y="5786454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实施定量风险分析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714612" y="6000768"/>
            <a:ext cx="171451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规划风险应对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072198" y="1714488"/>
            <a:ext cx="164307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控制范围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1928794" y="3571876"/>
            <a:ext cx="5500726" cy="1785950"/>
            <a:chOff x="10715668" y="1000108"/>
            <a:chExt cx="5500726" cy="1785950"/>
          </a:xfrm>
        </p:grpSpPr>
        <p:sp>
          <p:nvSpPr>
            <p:cNvPr id="71" name="矩形 70"/>
            <p:cNvSpPr/>
            <p:nvPr/>
          </p:nvSpPr>
          <p:spPr>
            <a:xfrm>
              <a:off x="10715668" y="100010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12845006" y="100010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885583" y="1000108"/>
              <a:ext cx="133081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10715668" y="142533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项目工作说明书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商业论证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协议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2845006" y="142533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引导技术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885583" y="1425334"/>
              <a:ext cx="133081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项目章程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85"/>
          <p:cNvGrpSpPr/>
          <p:nvPr/>
        </p:nvGrpSpPr>
        <p:grpSpPr>
          <a:xfrm>
            <a:off x="1928762" y="3571876"/>
            <a:ext cx="5643634" cy="1785950"/>
            <a:chOff x="9144000" y="2428868"/>
            <a:chExt cx="5643634" cy="1785950"/>
          </a:xfrm>
        </p:grpSpPr>
        <p:sp>
          <p:nvSpPr>
            <p:cNvPr id="80" name="矩形 79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13001684" y="2428868"/>
              <a:ext cx="1785950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干系人登记册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分析技术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3001684" y="2854094"/>
              <a:ext cx="178595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干系人管理计划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4" name="组合 86"/>
          <p:cNvGrpSpPr/>
          <p:nvPr/>
        </p:nvGrpSpPr>
        <p:grpSpPr>
          <a:xfrm>
            <a:off x="1928762" y="3571876"/>
            <a:ext cx="5643634" cy="1785950"/>
            <a:chOff x="9144000" y="2428868"/>
            <a:chExt cx="5643634" cy="1785950"/>
          </a:xfrm>
        </p:grpSpPr>
        <p:sp>
          <p:nvSpPr>
            <p:cNvPr id="88" name="矩形 87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13001684" y="2428868"/>
              <a:ext cx="1785950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项目章程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其他过程的输出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引导技术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01684" y="2854094"/>
              <a:ext cx="178595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组合 93"/>
          <p:cNvGrpSpPr/>
          <p:nvPr/>
        </p:nvGrpSpPr>
        <p:grpSpPr>
          <a:xfrm>
            <a:off x="1928794" y="3571876"/>
            <a:ext cx="5929354" cy="1785950"/>
            <a:chOff x="9144000" y="2428868"/>
            <a:chExt cx="5929354" cy="1785950"/>
          </a:xfrm>
        </p:grpSpPr>
        <p:sp>
          <p:nvSpPr>
            <p:cNvPr id="95" name="矩形 94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13001684" y="2428868"/>
              <a:ext cx="2071670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批准的变更请求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项目管理信息系统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可交付成果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工作绩效数据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组合 100"/>
          <p:cNvGrpSpPr/>
          <p:nvPr/>
        </p:nvGrpSpPr>
        <p:grpSpPr>
          <a:xfrm>
            <a:off x="1928794" y="3571876"/>
            <a:ext cx="5929354" cy="2357430"/>
            <a:chOff x="9144000" y="2428868"/>
            <a:chExt cx="5929354" cy="1785950"/>
          </a:xfrm>
        </p:grpSpPr>
        <p:sp>
          <p:nvSpPr>
            <p:cNvPr id="102" name="矩形 101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3001684" y="2428868"/>
              <a:ext cx="2071670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进度预测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成本预测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确认的变更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工作绩效信息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分析技术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项目管理信息系统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工作绩效报告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5" name="组合 107"/>
          <p:cNvGrpSpPr/>
          <p:nvPr/>
        </p:nvGrpSpPr>
        <p:grpSpPr>
          <a:xfrm>
            <a:off x="1928794" y="3571876"/>
            <a:ext cx="5929354" cy="2357430"/>
            <a:chOff x="9144000" y="2428868"/>
            <a:chExt cx="5929354" cy="1785950"/>
          </a:xfrm>
        </p:grpSpPr>
        <p:sp>
          <p:nvSpPr>
            <p:cNvPr id="109" name="矩形 108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13001684" y="2428868"/>
              <a:ext cx="2071670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工作绩效报告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变更请求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变更控制工具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批准的变更请求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变更日志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组合 115"/>
          <p:cNvGrpSpPr/>
          <p:nvPr/>
        </p:nvGrpSpPr>
        <p:grpSpPr>
          <a:xfrm>
            <a:off x="1928762" y="3571876"/>
            <a:ext cx="6358014" cy="1785950"/>
            <a:chOff x="9144000" y="2428868"/>
            <a:chExt cx="5643634" cy="1785950"/>
          </a:xfrm>
        </p:grpSpPr>
        <p:sp>
          <p:nvSpPr>
            <p:cNvPr id="117" name="矩形 116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3001684" y="2428868"/>
              <a:ext cx="1785950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验收的可交付成果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分析技术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3001684" y="2854094"/>
              <a:ext cx="178595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最终产品、服务或成果移交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组织过程资产更新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3" name="组合 122"/>
          <p:cNvGrpSpPr/>
          <p:nvPr/>
        </p:nvGrpSpPr>
        <p:grpSpPr>
          <a:xfrm>
            <a:off x="1928762" y="3571876"/>
            <a:ext cx="5643634" cy="1785950"/>
            <a:chOff x="9144000" y="2428868"/>
            <a:chExt cx="5643634" cy="1785950"/>
          </a:xfrm>
        </p:grpSpPr>
        <p:sp>
          <p:nvSpPr>
            <p:cNvPr id="124" name="矩形 123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3001684" y="2428868"/>
              <a:ext cx="1785950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项目章程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采购文件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干系人分析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3001684" y="2854094"/>
              <a:ext cx="178595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干系人登记册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4" name="组合 129"/>
          <p:cNvGrpSpPr/>
          <p:nvPr/>
        </p:nvGrpSpPr>
        <p:grpSpPr>
          <a:xfrm>
            <a:off x="1928794" y="3571876"/>
            <a:ext cx="5929354" cy="1785950"/>
            <a:chOff x="9144000" y="2428868"/>
            <a:chExt cx="5929354" cy="1785950"/>
          </a:xfrm>
        </p:grpSpPr>
        <p:sp>
          <p:nvSpPr>
            <p:cNvPr id="131" name="矩形 130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关系人管理计划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沟通管理计划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变更日志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沟通方法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人际关系技能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管理技能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1 .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问题日志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组织过程资产更新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5" name="组合 136"/>
          <p:cNvGrpSpPr/>
          <p:nvPr/>
        </p:nvGrpSpPr>
        <p:grpSpPr>
          <a:xfrm>
            <a:off x="1928794" y="3571876"/>
            <a:ext cx="5929354" cy="1785950"/>
            <a:chOff x="9144000" y="2428868"/>
            <a:chExt cx="5929354" cy="1785950"/>
          </a:xfrm>
        </p:grpSpPr>
        <p:sp>
          <p:nvSpPr>
            <p:cNvPr id="138" name="矩形 137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问题管理计划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问题日志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信息管理系统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1 .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工作绩效信息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组织过程资产更新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组合 159"/>
          <p:cNvGrpSpPr/>
          <p:nvPr/>
        </p:nvGrpSpPr>
        <p:grpSpPr>
          <a:xfrm>
            <a:off x="1928794" y="3571876"/>
            <a:ext cx="5929354" cy="1785950"/>
            <a:chOff x="9144000" y="2428868"/>
            <a:chExt cx="5929354" cy="1785950"/>
          </a:xfrm>
        </p:grpSpPr>
        <p:sp>
          <p:nvSpPr>
            <p:cNvPr id="161" name="矩形 160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项目章程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范围管理计划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需求管理计划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组合 173"/>
          <p:cNvGrpSpPr/>
          <p:nvPr/>
        </p:nvGrpSpPr>
        <p:grpSpPr>
          <a:xfrm>
            <a:off x="1928794" y="3571876"/>
            <a:ext cx="5929354" cy="2928958"/>
            <a:chOff x="9144000" y="2428868"/>
            <a:chExt cx="5929354" cy="2928958"/>
          </a:xfrm>
        </p:grpSpPr>
        <p:sp>
          <p:nvSpPr>
            <p:cNvPr id="175" name="矩形 174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项目章程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需求文件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1144296" y="2854094"/>
              <a:ext cx="1685694" cy="25037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产品分析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产品分解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系统分析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价值工程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          价值分析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备选方案生成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引导式研讨会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3001684" y="2854094"/>
              <a:ext cx="2071670" cy="1717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项目范围说明书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验收标准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可交付成果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假设条件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制约因素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组合 166"/>
          <p:cNvGrpSpPr/>
          <p:nvPr/>
        </p:nvGrpSpPr>
        <p:grpSpPr>
          <a:xfrm>
            <a:off x="1857356" y="1928802"/>
            <a:ext cx="5929354" cy="4929198"/>
            <a:chOff x="9144000" y="2428868"/>
            <a:chExt cx="5929354" cy="4929198"/>
          </a:xfrm>
        </p:grpSpPr>
        <p:sp>
          <p:nvSpPr>
            <p:cNvPr id="168" name="矩形 167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1144296" y="2428868"/>
              <a:ext cx="2000232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3287372" y="2428868"/>
              <a:ext cx="1785982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干系人管理计划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项目章程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干系人登记册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11144296" y="2854094"/>
              <a:ext cx="2000232" cy="45039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访谈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焦点小组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引导式研讨会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    JAD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：联合开发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QFD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: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质量功能展开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  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用户故事：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群体创新技术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      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头脑风暴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      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名义小组技术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群体决策技术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德尔菲技术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问卷调查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观察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原型法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9.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标杆对照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10.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系统图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文件分析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3287372" y="2854094"/>
              <a:ext cx="1785982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需求文件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需求跟踪矩阵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组合 180"/>
          <p:cNvGrpSpPr/>
          <p:nvPr/>
        </p:nvGrpSpPr>
        <p:grpSpPr>
          <a:xfrm>
            <a:off x="1928794" y="3571876"/>
            <a:ext cx="5929354" cy="1785950"/>
            <a:chOff x="9144000" y="2428868"/>
            <a:chExt cx="5929354" cy="1785950"/>
          </a:xfrm>
        </p:grpSpPr>
        <p:sp>
          <p:nvSpPr>
            <p:cNvPr id="182" name="矩形 181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9144000" y="2854094"/>
              <a:ext cx="186317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项目范围说明书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需求文件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范围基准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范围说明书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WBS</a:t>
              </a: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WBS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词典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组合 187"/>
          <p:cNvGrpSpPr/>
          <p:nvPr/>
        </p:nvGrpSpPr>
        <p:grpSpPr>
          <a:xfrm>
            <a:off x="1928794" y="3571876"/>
            <a:ext cx="6072230" cy="1785950"/>
            <a:chOff x="9001124" y="2428868"/>
            <a:chExt cx="6072230" cy="1785950"/>
          </a:xfrm>
        </p:grpSpPr>
        <p:sp>
          <p:nvSpPr>
            <p:cNvPr id="189" name="矩形 188"/>
            <p:cNvSpPr/>
            <p:nvPr/>
          </p:nvSpPr>
          <p:spPr>
            <a:xfrm>
              <a:off x="9001124" y="2428868"/>
              <a:ext cx="200605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9001124" y="2854094"/>
              <a:ext cx="200605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需求文件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需求跟踪矩阵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核实的可交付成果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工作绩效数据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检查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具体决策技术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验收的可交付成果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变更请求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工作绩效信息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组合 195"/>
          <p:cNvGrpSpPr/>
          <p:nvPr/>
        </p:nvGrpSpPr>
        <p:grpSpPr>
          <a:xfrm>
            <a:off x="1928794" y="3571876"/>
            <a:ext cx="6072230" cy="1785950"/>
            <a:chOff x="9001124" y="2428868"/>
            <a:chExt cx="6072230" cy="1785950"/>
          </a:xfrm>
        </p:grpSpPr>
        <p:sp>
          <p:nvSpPr>
            <p:cNvPr id="197" name="矩形 196"/>
            <p:cNvSpPr/>
            <p:nvPr/>
          </p:nvSpPr>
          <p:spPr>
            <a:xfrm>
              <a:off x="9001124" y="2428868"/>
              <a:ext cx="200605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9001124" y="2854094"/>
              <a:ext cx="200605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需求文件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需求跟踪矩阵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偏差分析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工作绩效信息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组合 202"/>
          <p:cNvGrpSpPr/>
          <p:nvPr/>
        </p:nvGrpSpPr>
        <p:grpSpPr>
          <a:xfrm>
            <a:off x="1928794" y="3571876"/>
            <a:ext cx="6072230" cy="1785950"/>
            <a:chOff x="9001124" y="2428868"/>
            <a:chExt cx="6072230" cy="1785950"/>
          </a:xfrm>
        </p:grpSpPr>
        <p:sp>
          <p:nvSpPr>
            <p:cNvPr id="204" name="矩形 203"/>
            <p:cNvSpPr/>
            <p:nvPr/>
          </p:nvSpPr>
          <p:spPr>
            <a:xfrm>
              <a:off x="9001124" y="2428868"/>
              <a:ext cx="200605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001124" y="2854094"/>
              <a:ext cx="200605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项目章程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分析技术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进度管理计划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组合 209"/>
          <p:cNvGrpSpPr/>
          <p:nvPr/>
        </p:nvGrpSpPr>
        <p:grpSpPr>
          <a:xfrm>
            <a:off x="1928794" y="3571876"/>
            <a:ext cx="6072230" cy="2000264"/>
            <a:chOff x="9001124" y="2428868"/>
            <a:chExt cx="6072230" cy="2000264"/>
          </a:xfrm>
        </p:grpSpPr>
        <p:sp>
          <p:nvSpPr>
            <p:cNvPr id="211" name="矩形 210"/>
            <p:cNvSpPr/>
            <p:nvPr/>
          </p:nvSpPr>
          <p:spPr>
            <a:xfrm>
              <a:off x="9001124" y="2428868"/>
              <a:ext cx="200605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9001124" y="2854094"/>
              <a:ext cx="200605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范围基准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11144296" y="2854094"/>
              <a:ext cx="1685694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分解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项目成员参与分解才是最有效的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滚动式规划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活动清单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活动属性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里程碑清单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      重要时点或事件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08" name="组合 216"/>
          <p:cNvGrpSpPr/>
          <p:nvPr/>
        </p:nvGrpSpPr>
        <p:grpSpPr>
          <a:xfrm>
            <a:off x="1928794" y="3571876"/>
            <a:ext cx="6072230" cy="2214602"/>
            <a:chOff x="9001124" y="2428868"/>
            <a:chExt cx="6072230" cy="2214602"/>
          </a:xfrm>
        </p:grpSpPr>
        <p:sp>
          <p:nvSpPr>
            <p:cNvPr id="218" name="矩形 217"/>
            <p:cNvSpPr/>
            <p:nvPr/>
          </p:nvSpPr>
          <p:spPr>
            <a:xfrm>
              <a:off x="9001124" y="2428868"/>
              <a:ext cx="200605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9001124" y="2854094"/>
              <a:ext cx="2006051" cy="17893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活动清单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活动属性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里程碑清单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项目范围说明书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1144296" y="2854094"/>
              <a:ext cx="1685694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紧前关系绘图法（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PDM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确定依赖关系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提前量与滞后量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项目进度网络图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6" name="组合 223"/>
          <p:cNvGrpSpPr/>
          <p:nvPr/>
        </p:nvGrpSpPr>
        <p:grpSpPr>
          <a:xfrm>
            <a:off x="1928794" y="3571876"/>
            <a:ext cx="6143669" cy="2428940"/>
            <a:chOff x="9001124" y="2428868"/>
            <a:chExt cx="5615181" cy="2428940"/>
          </a:xfrm>
        </p:grpSpPr>
        <p:sp>
          <p:nvSpPr>
            <p:cNvPr id="225" name="矩形 224"/>
            <p:cNvSpPr/>
            <p:nvPr/>
          </p:nvSpPr>
          <p:spPr>
            <a:xfrm>
              <a:off x="9001124" y="2428868"/>
              <a:ext cx="200605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3001684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9001124" y="2854094"/>
              <a:ext cx="2006051" cy="20037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活动清单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活动属性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资源日历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风险登记册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活动成本估算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1144296" y="2854094"/>
              <a:ext cx="1685694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备选方案分析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发布的估算数据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自下而上估算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项目管理软件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13001684" y="2854094"/>
              <a:ext cx="161462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活动资源需求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资源分解结构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23" name="组合 230"/>
          <p:cNvGrpSpPr/>
          <p:nvPr/>
        </p:nvGrpSpPr>
        <p:grpSpPr>
          <a:xfrm>
            <a:off x="1928794" y="3571876"/>
            <a:ext cx="6572296" cy="2714644"/>
            <a:chOff x="9001124" y="2428868"/>
            <a:chExt cx="5615181" cy="2714644"/>
          </a:xfrm>
        </p:grpSpPr>
        <p:sp>
          <p:nvSpPr>
            <p:cNvPr id="232" name="矩形 231"/>
            <p:cNvSpPr/>
            <p:nvPr/>
          </p:nvSpPr>
          <p:spPr>
            <a:xfrm>
              <a:off x="9001124" y="2428868"/>
              <a:ext cx="200605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13001684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9001124" y="2854094"/>
              <a:ext cx="2006051" cy="22894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活动清单、活动属性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活动资源需求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资源日历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风险登记册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项目范围说明书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资源分解结构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9.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11144296" y="2854094"/>
              <a:ext cx="1685694" cy="22894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类比估算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参数估算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学习曲线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三点估算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PERT</a:t>
              </a: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群体决策技术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储备分析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应急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管理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13001684" y="2854094"/>
              <a:ext cx="161462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活动持续时间估算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30" name="组合 237"/>
          <p:cNvGrpSpPr/>
          <p:nvPr/>
        </p:nvGrpSpPr>
        <p:grpSpPr>
          <a:xfrm>
            <a:off x="1285852" y="3571876"/>
            <a:ext cx="7358114" cy="2714644"/>
            <a:chOff x="9001124" y="2428868"/>
            <a:chExt cx="5615181" cy="2714644"/>
          </a:xfrm>
        </p:grpSpPr>
        <p:sp>
          <p:nvSpPr>
            <p:cNvPr id="239" name="矩形 238"/>
            <p:cNvSpPr/>
            <p:nvPr/>
          </p:nvSpPr>
          <p:spPr>
            <a:xfrm>
              <a:off x="9001124" y="2428868"/>
              <a:ext cx="2180653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1240605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13001684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9001124" y="2854094"/>
              <a:ext cx="2180653" cy="22894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进度管理计划，进度网络图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活动清单、活动属性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活动资源需求，资源日历，资源分解结构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项目范围说明书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风险登记册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项目人员分派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11240605" y="2854094"/>
              <a:ext cx="1685694" cy="22894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进度网络分析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关键路径法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关键链法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资源优化技术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建模技术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6.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提前量和滞后量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7.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进度压缩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8.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进度计划编制工具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3001684" y="2854094"/>
              <a:ext cx="1614621" cy="18607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进度基准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项目进度计划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项目日历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组合 244"/>
          <p:cNvGrpSpPr/>
          <p:nvPr/>
        </p:nvGrpSpPr>
        <p:grpSpPr>
          <a:xfrm>
            <a:off x="1928794" y="3571876"/>
            <a:ext cx="6643734" cy="2393197"/>
            <a:chOff x="9001124" y="2428868"/>
            <a:chExt cx="6072230" cy="2393197"/>
          </a:xfrm>
        </p:grpSpPr>
        <p:sp>
          <p:nvSpPr>
            <p:cNvPr id="246" name="矩形 245"/>
            <p:cNvSpPr/>
            <p:nvPr/>
          </p:nvSpPr>
          <p:spPr>
            <a:xfrm>
              <a:off x="9001124" y="2428868"/>
              <a:ext cx="200605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11090493" y="2428868"/>
              <a:ext cx="1828198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9001124" y="2854093"/>
              <a:ext cx="2006051" cy="1682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项目进度计划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项目日历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11090493" y="2854093"/>
              <a:ext cx="1828198" cy="19679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绩效审查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项目管理软件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资源优化技术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建模技术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提前量和滞后量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6.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进度压缩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7.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进度计划编制工具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13001684" y="2854093"/>
              <a:ext cx="2071670" cy="16822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工作绩效信息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进度预测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变更请求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56" name="组合 136"/>
          <p:cNvGrpSpPr/>
          <p:nvPr/>
        </p:nvGrpSpPr>
        <p:grpSpPr>
          <a:xfrm>
            <a:off x="2428860" y="785794"/>
            <a:ext cx="5929354" cy="2143140"/>
            <a:chOff x="9144000" y="2428868"/>
            <a:chExt cx="5929354" cy="2143140"/>
          </a:xfrm>
        </p:grpSpPr>
        <p:sp>
          <p:nvSpPr>
            <p:cNvPr id="257" name="矩形 256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9144000" y="2854094"/>
              <a:ext cx="1863175" cy="17179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项目章程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总体预算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审批要求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分析技术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成本管理计划</a:t>
              </a:r>
              <a:endParaRPr lang="zh-CN" altLang="en-US" sz="1600" b="1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3" name="组合 136"/>
          <p:cNvGrpSpPr/>
          <p:nvPr/>
        </p:nvGrpSpPr>
        <p:grpSpPr>
          <a:xfrm>
            <a:off x="2428892" y="785794"/>
            <a:ext cx="5929354" cy="3714776"/>
            <a:chOff x="9144000" y="2428868"/>
            <a:chExt cx="5929354" cy="3714776"/>
          </a:xfrm>
        </p:grpSpPr>
        <p:sp>
          <p:nvSpPr>
            <p:cNvPr id="264" name="矩形 263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9144000" y="2854094"/>
              <a:ext cx="1863175" cy="21465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人力资源管理计划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范围基准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项目进度计划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11144296" y="2854094"/>
              <a:ext cx="1685694" cy="32895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类比估算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参数估算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学习曲线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自下而上估算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三点估算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PERT</a:t>
              </a: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6.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储备分析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         应急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管理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7.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质量成本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8.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项目管理软件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9.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卖方投标分析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10.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群体决策技术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13001684" y="2854094"/>
              <a:ext cx="207167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活动成本估算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估算依据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组合 136"/>
          <p:cNvGrpSpPr/>
          <p:nvPr/>
        </p:nvGrpSpPr>
        <p:grpSpPr>
          <a:xfrm>
            <a:off x="2428860" y="785794"/>
            <a:ext cx="5929354" cy="2786082"/>
            <a:chOff x="9144000" y="2428868"/>
            <a:chExt cx="5929354" cy="2786082"/>
          </a:xfrm>
        </p:grpSpPr>
        <p:sp>
          <p:nvSpPr>
            <p:cNvPr id="271" name="矩形 270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11144296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13001684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9144000" y="2854094"/>
              <a:ext cx="1863175" cy="23608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范围基准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活动范围估算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估算依据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项目进度计划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资源日历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协议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9.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11144296" y="2854094"/>
              <a:ext cx="1685694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成本汇总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储备分析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历史关系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chemeClr val="tx1"/>
                  </a:solidFill>
                </a:rPr>
                <a:t>5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资源限制平衡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13001684" y="2854094"/>
              <a:ext cx="2071670" cy="10035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成本基准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项目资金需求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合 136"/>
          <p:cNvGrpSpPr/>
          <p:nvPr/>
        </p:nvGrpSpPr>
        <p:grpSpPr>
          <a:xfrm>
            <a:off x="2428860" y="785794"/>
            <a:ext cx="6286576" cy="2071702"/>
            <a:chOff x="9144000" y="2428868"/>
            <a:chExt cx="6286576" cy="2071702"/>
          </a:xfrm>
        </p:grpSpPr>
        <p:sp>
          <p:nvSpPr>
            <p:cNvPr id="278" name="矩形 277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11144296" y="2428868"/>
              <a:ext cx="2071702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13358906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9144000" y="2854094"/>
              <a:ext cx="1863175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项目资金需求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11144296" y="2854094"/>
              <a:ext cx="2071702" cy="16464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挣值管理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预测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完工尚需绩效指数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绩效审查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项目管理软件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储备分析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13358906" y="2854094"/>
              <a:ext cx="2071670" cy="12178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工作绩效信息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成本预测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组合 136"/>
          <p:cNvGrpSpPr/>
          <p:nvPr/>
        </p:nvGrpSpPr>
        <p:grpSpPr>
          <a:xfrm>
            <a:off x="2428860" y="785794"/>
            <a:ext cx="6286576" cy="2500330"/>
            <a:chOff x="9144000" y="2428868"/>
            <a:chExt cx="6286576" cy="2500330"/>
          </a:xfrm>
        </p:grpSpPr>
        <p:sp>
          <p:nvSpPr>
            <p:cNvPr id="285" name="矩形 284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11144296" y="2428868"/>
              <a:ext cx="2071702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13358906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9144000" y="2854094"/>
              <a:ext cx="1863175" cy="16464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干系人登记册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需求文件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>
              <a:off x="11144296" y="2854094"/>
              <a:ext cx="2071702" cy="207510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成本效益分析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成本质量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七种基本质量工具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标杆对照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实验设计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(DOT)</a:t>
              </a: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统计抽样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其他质量规划工具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>
              <a:off x="13358906" y="2854094"/>
              <a:ext cx="2071670" cy="14321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过程改进计划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质量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测量指标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质量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核对单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1" name="组合 136"/>
          <p:cNvGrpSpPr/>
          <p:nvPr/>
        </p:nvGrpSpPr>
        <p:grpSpPr>
          <a:xfrm>
            <a:off x="2428860" y="785794"/>
            <a:ext cx="6286576" cy="2071702"/>
            <a:chOff x="9144000" y="2428868"/>
            <a:chExt cx="6286576" cy="2071702"/>
          </a:xfrm>
        </p:grpSpPr>
        <p:sp>
          <p:nvSpPr>
            <p:cNvPr id="292" name="矩形 291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11144296" y="2428868"/>
              <a:ext cx="2071702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13358906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9144000" y="2854094"/>
              <a:ext cx="1863175" cy="16464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质量管理计划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过程改进计划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质量测量指标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质量控制测量结果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11144296" y="2854094"/>
              <a:ext cx="2071702" cy="14321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质量管理和控制工具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七种工具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质量审计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过程分析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13358906" y="2854094"/>
              <a:ext cx="2071670" cy="14321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8" name="组合 136"/>
          <p:cNvGrpSpPr/>
          <p:nvPr/>
        </p:nvGrpSpPr>
        <p:grpSpPr>
          <a:xfrm>
            <a:off x="2428860" y="785794"/>
            <a:ext cx="6286576" cy="2500330"/>
            <a:chOff x="9144000" y="2428868"/>
            <a:chExt cx="6286576" cy="2500330"/>
          </a:xfrm>
        </p:grpSpPr>
        <p:sp>
          <p:nvSpPr>
            <p:cNvPr id="299" name="矩形 298"/>
            <p:cNvSpPr/>
            <p:nvPr/>
          </p:nvSpPr>
          <p:spPr>
            <a:xfrm>
              <a:off x="9144000" y="2428868"/>
              <a:ext cx="186317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11144296" y="2428868"/>
              <a:ext cx="2071702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13358906" y="2428868"/>
              <a:ext cx="2071670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9144000" y="2854094"/>
              <a:ext cx="1863175" cy="207510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质量测量指标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质量核对单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工作绩效数据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批准的变更请求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11144296" y="2854094"/>
              <a:ext cx="2071702" cy="14321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七种基本质量工具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统计抽样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检查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审批已批准的变更请求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13358906" y="2854094"/>
              <a:ext cx="2071670" cy="207510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质量控制测量结果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确认的变更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核实的可交付成果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工作绩效信息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5" name="组合 237"/>
          <p:cNvGrpSpPr/>
          <p:nvPr/>
        </p:nvGrpSpPr>
        <p:grpSpPr>
          <a:xfrm>
            <a:off x="1857356" y="1928802"/>
            <a:ext cx="6280899" cy="1714512"/>
            <a:chOff x="9001124" y="2428868"/>
            <a:chExt cx="4793130" cy="1714512"/>
          </a:xfrm>
        </p:grpSpPr>
        <p:sp>
          <p:nvSpPr>
            <p:cNvPr id="306" name="矩形 305"/>
            <p:cNvSpPr/>
            <p:nvPr/>
          </p:nvSpPr>
          <p:spPr>
            <a:xfrm>
              <a:off x="9001124" y="2428868"/>
              <a:ext cx="1362908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0418553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12179632" y="2428868"/>
              <a:ext cx="1614622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9001124" y="2854094"/>
              <a:ext cx="1362908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活动资源需求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10418553" y="2854094"/>
              <a:ext cx="1685695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组织图和职位描述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人际交往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组织理论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2179632" y="2854094"/>
              <a:ext cx="1614622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人力资源管理计划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项目组织图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角色与职责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人员配置管理计划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12" name="组合 237"/>
          <p:cNvGrpSpPr/>
          <p:nvPr/>
        </p:nvGrpSpPr>
        <p:grpSpPr>
          <a:xfrm>
            <a:off x="1857356" y="1928802"/>
            <a:ext cx="6643737" cy="2357454"/>
            <a:chOff x="9001124" y="2428868"/>
            <a:chExt cx="5070021" cy="2357454"/>
          </a:xfrm>
        </p:grpSpPr>
        <p:sp>
          <p:nvSpPr>
            <p:cNvPr id="313" name="矩形 312"/>
            <p:cNvSpPr/>
            <p:nvPr/>
          </p:nvSpPr>
          <p:spPr>
            <a:xfrm>
              <a:off x="9001124" y="2428868"/>
              <a:ext cx="1580973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0695445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2456524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9001124" y="2854094"/>
              <a:ext cx="1580973" cy="10035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人力资源管理计划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>
              <a:off x="10695445" y="2854094"/>
              <a:ext cx="1685695" cy="19322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预分派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谈判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谈判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公关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讲问题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招募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虚拟团队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必须做好沟通规划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多标准决策分析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>
              <a:off x="12456524" y="2854094"/>
              <a:ext cx="1614621" cy="10035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项目人员分派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资源日历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19" name="组合 237"/>
          <p:cNvGrpSpPr/>
          <p:nvPr/>
        </p:nvGrpSpPr>
        <p:grpSpPr>
          <a:xfrm>
            <a:off x="1857356" y="1928802"/>
            <a:ext cx="6638088" cy="2357454"/>
            <a:chOff x="9001124" y="2428868"/>
            <a:chExt cx="5065710" cy="2357454"/>
          </a:xfrm>
        </p:grpSpPr>
        <p:sp>
          <p:nvSpPr>
            <p:cNvPr id="320" name="矩形 319"/>
            <p:cNvSpPr/>
            <p:nvPr/>
          </p:nvSpPr>
          <p:spPr>
            <a:xfrm>
              <a:off x="9001124" y="2428868"/>
              <a:ext cx="1580973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10691133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12452213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9001124" y="2854094"/>
              <a:ext cx="1580973" cy="10035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人力资源管理计划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项目人员分派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资源日历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10691133" y="2854094"/>
              <a:ext cx="1685695" cy="19322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人际关系技能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培训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团队建设活动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基本规则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集中办公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认可与奖励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人事评测工具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5" name="矩形 324"/>
            <p:cNvSpPr/>
            <p:nvPr/>
          </p:nvSpPr>
          <p:spPr>
            <a:xfrm>
              <a:off x="12452213" y="2854094"/>
              <a:ext cx="1614621" cy="19322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团队绩效评价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事业环境因素更新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激励理论      权利理论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马斯洛           五种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赫兹伯格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麦格雷迪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弗洛姆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组合 237"/>
          <p:cNvGrpSpPr/>
          <p:nvPr/>
        </p:nvGrpSpPr>
        <p:grpSpPr>
          <a:xfrm>
            <a:off x="1857356" y="1928802"/>
            <a:ext cx="6495211" cy="2071702"/>
            <a:chOff x="9001124" y="2428868"/>
            <a:chExt cx="4956677" cy="2071702"/>
          </a:xfrm>
        </p:grpSpPr>
        <p:sp>
          <p:nvSpPr>
            <p:cNvPr id="327" name="矩形 326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10582101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12343180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9001124" y="2854094"/>
              <a:ext cx="1526457" cy="16464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人力资源管理计划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项目人员分派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团队绩效评价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问题日志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工作绩效报告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1" name="矩形 330"/>
            <p:cNvSpPr/>
            <p:nvPr/>
          </p:nvSpPr>
          <p:spPr>
            <a:xfrm>
              <a:off x="10582101" y="2854094"/>
              <a:ext cx="1685695" cy="16464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观察与交谈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项目绩效评估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冲突管理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           来源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处理方法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人际关系技能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12343180" y="2854094"/>
              <a:ext cx="1614621" cy="164647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人员配置变化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事业环境因素更新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61" name="组合 237"/>
          <p:cNvGrpSpPr/>
          <p:nvPr/>
        </p:nvGrpSpPr>
        <p:grpSpPr>
          <a:xfrm>
            <a:off x="1857356" y="1928802"/>
            <a:ext cx="6423741" cy="1785950"/>
            <a:chOff x="9001124" y="2428868"/>
            <a:chExt cx="4902136" cy="1785950"/>
          </a:xfrm>
        </p:grpSpPr>
        <p:sp>
          <p:nvSpPr>
            <p:cNvPr id="362" name="矩形 361"/>
            <p:cNvSpPr/>
            <p:nvPr/>
          </p:nvSpPr>
          <p:spPr>
            <a:xfrm>
              <a:off x="9001124" y="2428868"/>
              <a:ext cx="1417400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0527560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2288639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9001124" y="2854094"/>
              <a:ext cx="1417400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干系人登记册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6" name="矩形 365"/>
            <p:cNvSpPr/>
            <p:nvPr/>
          </p:nvSpPr>
          <p:spPr>
            <a:xfrm>
              <a:off x="10527560" y="2854094"/>
              <a:ext cx="1685695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沟通需求分析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沟通模型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沟通方法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7" name="矩形 366"/>
            <p:cNvSpPr/>
            <p:nvPr/>
          </p:nvSpPr>
          <p:spPr>
            <a:xfrm>
              <a:off x="12288639" y="2854094"/>
              <a:ext cx="161462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沟通管理计划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68" name="组合 237"/>
          <p:cNvGrpSpPr/>
          <p:nvPr/>
        </p:nvGrpSpPr>
        <p:grpSpPr>
          <a:xfrm>
            <a:off x="1857356" y="1928802"/>
            <a:ext cx="6495211" cy="2786082"/>
            <a:chOff x="9001124" y="2428868"/>
            <a:chExt cx="4956677" cy="2786082"/>
          </a:xfrm>
        </p:grpSpPr>
        <p:sp>
          <p:nvSpPr>
            <p:cNvPr id="369" name="矩形 368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70" name="矩形 369"/>
            <p:cNvSpPr/>
            <p:nvPr/>
          </p:nvSpPr>
          <p:spPr>
            <a:xfrm>
              <a:off x="10582101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12343180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9001124" y="2854094"/>
              <a:ext cx="1526457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干系人登记册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3" name="矩形 372"/>
            <p:cNvSpPr/>
            <p:nvPr/>
          </p:nvSpPr>
          <p:spPr>
            <a:xfrm>
              <a:off x="10582101" y="2854094"/>
              <a:ext cx="1685695" cy="23608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沟通需求分析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沟通渠道计算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沟通模型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        沟通障碍     过滤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沟通方法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各个过程的会议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       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开踢会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74" name="矩形 373"/>
            <p:cNvSpPr/>
            <p:nvPr/>
          </p:nvSpPr>
          <p:spPr>
            <a:xfrm>
              <a:off x="12343180" y="2854094"/>
              <a:ext cx="1614621" cy="13607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沟通管理计划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5H1W</a:t>
              </a: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75" name="组合 237"/>
          <p:cNvGrpSpPr/>
          <p:nvPr/>
        </p:nvGrpSpPr>
        <p:grpSpPr>
          <a:xfrm>
            <a:off x="1857356" y="1928802"/>
            <a:ext cx="6495180" cy="1714512"/>
            <a:chOff x="9001124" y="2428868"/>
            <a:chExt cx="4956653" cy="1714512"/>
          </a:xfrm>
        </p:grpSpPr>
        <p:sp>
          <p:nvSpPr>
            <p:cNvPr id="376" name="矩形 375"/>
            <p:cNvSpPr/>
            <p:nvPr/>
          </p:nvSpPr>
          <p:spPr>
            <a:xfrm>
              <a:off x="9001124" y="2428868"/>
              <a:ext cx="1526433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10582076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12343156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9001124" y="2854094"/>
              <a:ext cx="1526433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工作绩效报告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0" name="矩形 379"/>
            <p:cNvSpPr/>
            <p:nvPr/>
          </p:nvSpPr>
          <p:spPr>
            <a:xfrm>
              <a:off x="10582076" y="2854094"/>
              <a:ext cx="1685695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沟通模型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沟通方法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信息管理系统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报告绩效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81" name="矩形 380"/>
            <p:cNvSpPr/>
            <p:nvPr/>
          </p:nvSpPr>
          <p:spPr>
            <a:xfrm>
              <a:off x="12343156" y="2854094"/>
              <a:ext cx="1614621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项目沟通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组织过程资产更新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82" name="组合 237"/>
          <p:cNvGrpSpPr/>
          <p:nvPr/>
        </p:nvGrpSpPr>
        <p:grpSpPr>
          <a:xfrm>
            <a:off x="1857356" y="1928802"/>
            <a:ext cx="6500829" cy="1714512"/>
            <a:chOff x="9001124" y="2428868"/>
            <a:chExt cx="4960964" cy="1714512"/>
          </a:xfrm>
        </p:grpSpPr>
        <p:sp>
          <p:nvSpPr>
            <p:cNvPr id="383" name="矩形 382"/>
            <p:cNvSpPr/>
            <p:nvPr/>
          </p:nvSpPr>
          <p:spPr>
            <a:xfrm>
              <a:off x="9001124" y="2428868"/>
              <a:ext cx="1471916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10586388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85" name="矩形 384"/>
            <p:cNvSpPr/>
            <p:nvPr/>
          </p:nvSpPr>
          <p:spPr>
            <a:xfrm>
              <a:off x="12347467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86" name="矩形 385"/>
            <p:cNvSpPr/>
            <p:nvPr/>
          </p:nvSpPr>
          <p:spPr>
            <a:xfrm>
              <a:off x="9001124" y="2854094"/>
              <a:ext cx="1471916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项目沟通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问题日志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工作绩效数据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7" name="矩形 386"/>
            <p:cNvSpPr/>
            <p:nvPr/>
          </p:nvSpPr>
          <p:spPr>
            <a:xfrm>
              <a:off x="10586388" y="2854094"/>
              <a:ext cx="1685695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信息管理系统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12347467" y="2854094"/>
              <a:ext cx="1614621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工作绩效信息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89" name="组合 237"/>
          <p:cNvGrpSpPr/>
          <p:nvPr/>
        </p:nvGrpSpPr>
        <p:grpSpPr>
          <a:xfrm>
            <a:off x="1857356" y="1928802"/>
            <a:ext cx="6495211" cy="1714512"/>
            <a:chOff x="9001124" y="2428868"/>
            <a:chExt cx="4956677" cy="1714512"/>
          </a:xfrm>
        </p:grpSpPr>
        <p:sp>
          <p:nvSpPr>
            <p:cNvPr id="390" name="矩形 389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10582101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92" name="矩形 391"/>
            <p:cNvSpPr/>
            <p:nvPr/>
          </p:nvSpPr>
          <p:spPr>
            <a:xfrm>
              <a:off x="12343180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9001124" y="2854094"/>
              <a:ext cx="1526457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项目章程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干系人登记册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4" name="矩形 393"/>
            <p:cNvSpPr/>
            <p:nvPr/>
          </p:nvSpPr>
          <p:spPr>
            <a:xfrm>
              <a:off x="10582101" y="2854094"/>
              <a:ext cx="1685695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分析技术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12343180" y="2854094"/>
              <a:ext cx="1614621" cy="12892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4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要素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风险类别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风险态度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96" name="组合 237"/>
          <p:cNvGrpSpPr/>
          <p:nvPr/>
        </p:nvGrpSpPr>
        <p:grpSpPr>
          <a:xfrm>
            <a:off x="1285852" y="1928802"/>
            <a:ext cx="7358114" cy="2928958"/>
            <a:chOff x="9001124" y="2428868"/>
            <a:chExt cx="5615181" cy="2928958"/>
          </a:xfrm>
        </p:grpSpPr>
        <p:sp>
          <p:nvSpPr>
            <p:cNvPr id="397" name="矩形 396"/>
            <p:cNvSpPr/>
            <p:nvPr/>
          </p:nvSpPr>
          <p:spPr>
            <a:xfrm>
              <a:off x="9001124" y="2428868"/>
              <a:ext cx="2180653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11240605" y="2428868"/>
              <a:ext cx="1685694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399" name="矩形 398"/>
            <p:cNvSpPr/>
            <p:nvPr/>
          </p:nvSpPr>
          <p:spPr>
            <a:xfrm>
              <a:off x="13001684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9001124" y="2854094"/>
              <a:ext cx="2180653" cy="25037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风险、成本、进度、质量、人力资源管理计划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范围基准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活动成本估算、活动历时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干系人登记册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采购文件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11240605" y="2854094"/>
              <a:ext cx="1685694" cy="19322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文档审查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信息收集技术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核对单分析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假设分析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图解技术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SWOT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2" name="矩形 401"/>
            <p:cNvSpPr/>
            <p:nvPr/>
          </p:nvSpPr>
          <p:spPr>
            <a:xfrm>
              <a:off x="13001684" y="2854094"/>
              <a:ext cx="1614621" cy="11463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包含：已识别风险单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潜在应对措施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03" name="组合 237"/>
          <p:cNvGrpSpPr/>
          <p:nvPr/>
        </p:nvGrpSpPr>
        <p:grpSpPr>
          <a:xfrm>
            <a:off x="1857356" y="1928802"/>
            <a:ext cx="6566649" cy="2000264"/>
            <a:chOff x="9001124" y="2428868"/>
            <a:chExt cx="5011193" cy="2000264"/>
          </a:xfrm>
        </p:grpSpPr>
        <p:sp>
          <p:nvSpPr>
            <p:cNvPr id="404" name="矩形 403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10636617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2397696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9001124" y="2854094"/>
              <a:ext cx="1526457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范围基准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事业环境因素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8" name="矩形 407"/>
            <p:cNvSpPr/>
            <p:nvPr/>
          </p:nvSpPr>
          <p:spPr>
            <a:xfrm>
              <a:off x="10636617" y="2854094"/>
              <a:ext cx="1685695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风险概率和影响评估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概率和影响矩阵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风险数据质量评估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风险分类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风险紧迫性评估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9" name="矩形 408"/>
            <p:cNvSpPr/>
            <p:nvPr/>
          </p:nvSpPr>
          <p:spPr>
            <a:xfrm>
              <a:off x="12397696" y="2854094"/>
              <a:ext cx="1614621" cy="789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10" name="组合 237"/>
          <p:cNvGrpSpPr/>
          <p:nvPr/>
        </p:nvGrpSpPr>
        <p:grpSpPr>
          <a:xfrm>
            <a:off x="1857356" y="1928802"/>
            <a:ext cx="6566649" cy="2643206"/>
            <a:chOff x="9001124" y="2428868"/>
            <a:chExt cx="5011193" cy="2643206"/>
          </a:xfrm>
        </p:grpSpPr>
        <p:sp>
          <p:nvSpPr>
            <p:cNvPr id="411" name="矩形 410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412" name="矩形 411"/>
            <p:cNvSpPr/>
            <p:nvPr/>
          </p:nvSpPr>
          <p:spPr>
            <a:xfrm>
              <a:off x="10636617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413" name="矩形 412"/>
            <p:cNvSpPr/>
            <p:nvPr/>
          </p:nvSpPr>
          <p:spPr>
            <a:xfrm>
              <a:off x="12397696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9001124" y="2854094"/>
              <a:ext cx="1526457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成本管理计划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进度管理计划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事业环境因素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5" name="矩形 414"/>
            <p:cNvSpPr/>
            <p:nvPr/>
          </p:nvSpPr>
          <p:spPr>
            <a:xfrm>
              <a:off x="10636617" y="2854094"/>
              <a:ext cx="1685695" cy="22179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数据收集和展示技术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概率分布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定量风险分析和建模技术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敏感性分析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预期货币价值分析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决策树分析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建模和模拟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6" name="矩形 415"/>
            <p:cNvSpPr/>
            <p:nvPr/>
          </p:nvSpPr>
          <p:spPr>
            <a:xfrm>
              <a:off x="12397696" y="2854094"/>
              <a:ext cx="1614621" cy="789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17" name="组合 237"/>
          <p:cNvGrpSpPr/>
          <p:nvPr/>
        </p:nvGrpSpPr>
        <p:grpSpPr>
          <a:xfrm>
            <a:off x="1857356" y="1928802"/>
            <a:ext cx="6566649" cy="2857520"/>
            <a:chOff x="9001124" y="2428868"/>
            <a:chExt cx="5011193" cy="2857520"/>
          </a:xfrm>
        </p:grpSpPr>
        <p:sp>
          <p:nvSpPr>
            <p:cNvPr id="418" name="矩形 417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419" name="矩形 418"/>
            <p:cNvSpPr/>
            <p:nvPr/>
          </p:nvSpPr>
          <p:spPr>
            <a:xfrm>
              <a:off x="10636617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12397696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9001124" y="2854094"/>
              <a:ext cx="1526457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风险登记册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2" name="矩形 421"/>
            <p:cNvSpPr/>
            <p:nvPr/>
          </p:nvSpPr>
          <p:spPr>
            <a:xfrm>
              <a:off x="10636617" y="2854094"/>
              <a:ext cx="1685695" cy="2432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消极风险应对策略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规避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减低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转移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接受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积极风险应对策略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开拓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提高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分享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接受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应急应对策略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应急计划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弹回计划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权变措施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次生风险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残留风险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3" name="矩形 422"/>
            <p:cNvSpPr/>
            <p:nvPr/>
          </p:nvSpPr>
          <p:spPr>
            <a:xfrm>
              <a:off x="12397696" y="2854094"/>
              <a:ext cx="1614621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基准会被改变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24" name="组合 237"/>
          <p:cNvGrpSpPr/>
          <p:nvPr/>
        </p:nvGrpSpPr>
        <p:grpSpPr>
          <a:xfrm>
            <a:off x="1857356" y="1928802"/>
            <a:ext cx="6495211" cy="2000264"/>
            <a:chOff x="9001124" y="2428868"/>
            <a:chExt cx="4956677" cy="2000264"/>
          </a:xfrm>
        </p:grpSpPr>
        <p:sp>
          <p:nvSpPr>
            <p:cNvPr id="425" name="矩形 424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10582101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12343180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9001124" y="2854094"/>
              <a:ext cx="1526457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风险登记册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工作绩效数据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工作绩效报告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9" name="矩形 428"/>
            <p:cNvSpPr/>
            <p:nvPr/>
          </p:nvSpPr>
          <p:spPr>
            <a:xfrm>
              <a:off x="10582101" y="2854094"/>
              <a:ext cx="1685695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风险再评估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风险审计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偏差和趋势分析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储备分析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0" name="矩形 429"/>
            <p:cNvSpPr/>
            <p:nvPr/>
          </p:nvSpPr>
          <p:spPr>
            <a:xfrm>
              <a:off x="12343180" y="2854094"/>
              <a:ext cx="1614621" cy="15750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工作绩信息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31" name="组合 237"/>
          <p:cNvGrpSpPr/>
          <p:nvPr/>
        </p:nvGrpSpPr>
        <p:grpSpPr>
          <a:xfrm>
            <a:off x="1857356" y="1928802"/>
            <a:ext cx="6423778" cy="4500594"/>
            <a:chOff x="9001124" y="2428868"/>
            <a:chExt cx="4902165" cy="4500594"/>
          </a:xfrm>
        </p:grpSpPr>
        <p:sp>
          <p:nvSpPr>
            <p:cNvPr id="432" name="矩形 431"/>
            <p:cNvSpPr/>
            <p:nvPr/>
          </p:nvSpPr>
          <p:spPr>
            <a:xfrm>
              <a:off x="9001129" y="2428868"/>
              <a:ext cx="147194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10527588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12288667" y="2428868"/>
              <a:ext cx="1614622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9001124" y="2854094"/>
              <a:ext cx="1471941" cy="25751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需求文件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风险登记册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活动资源需求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项目进度计划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活动成本估算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干系人登记册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事业环境因素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9.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10527588" y="2854094"/>
              <a:ext cx="1685695" cy="40753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自制与外购分析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市场调研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会议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合同的类型以及不同类型的合同价格计算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总价合同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固定总价合同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总价加激励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总价加经济调整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工料合同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成本补偿合同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成本加固定费用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成本加激励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           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成本加奖励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矩形 436"/>
            <p:cNvSpPr/>
            <p:nvPr/>
          </p:nvSpPr>
          <p:spPr>
            <a:xfrm>
              <a:off x="12288667" y="2854094"/>
              <a:ext cx="1614622" cy="25751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采购工作说明书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采购文件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供方选择标准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自制或外购决策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变更请求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38" name="组合 237"/>
          <p:cNvGrpSpPr/>
          <p:nvPr/>
        </p:nvGrpSpPr>
        <p:grpSpPr>
          <a:xfrm>
            <a:off x="1857356" y="1928778"/>
            <a:ext cx="6423776" cy="3000420"/>
            <a:chOff x="9001124" y="2428868"/>
            <a:chExt cx="4902163" cy="3000420"/>
          </a:xfrm>
        </p:grpSpPr>
        <p:sp>
          <p:nvSpPr>
            <p:cNvPr id="439" name="矩形 438"/>
            <p:cNvSpPr/>
            <p:nvPr/>
          </p:nvSpPr>
          <p:spPr>
            <a:xfrm>
              <a:off x="9001124" y="2428868"/>
              <a:ext cx="1471941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440" name="矩形 439"/>
            <p:cNvSpPr/>
            <p:nvPr/>
          </p:nvSpPr>
          <p:spPr>
            <a:xfrm>
              <a:off x="10527585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12288665" y="2428868"/>
              <a:ext cx="1614622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9001124" y="2854094"/>
              <a:ext cx="1471941" cy="25751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采购文件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供方选择标准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卖方建议书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自制或外购决策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采购工作说明书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8.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组织过程资产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3" name="矩形 442"/>
            <p:cNvSpPr/>
            <p:nvPr/>
          </p:nvSpPr>
          <p:spPr>
            <a:xfrm>
              <a:off x="10527585" y="2854094"/>
              <a:ext cx="1685695" cy="25751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投标人会议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             公平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             一致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             记录问题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建议书评价技术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独立估算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专家判断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广告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分析技术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采购谈判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44" name="矩形 443"/>
            <p:cNvSpPr/>
            <p:nvPr/>
          </p:nvSpPr>
          <p:spPr>
            <a:xfrm>
              <a:off x="12288665" y="2854094"/>
              <a:ext cx="1614622" cy="25751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选定的卖方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协议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资源日历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变更请求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45" name="组合 237"/>
          <p:cNvGrpSpPr/>
          <p:nvPr/>
        </p:nvGrpSpPr>
        <p:grpSpPr>
          <a:xfrm>
            <a:off x="1857356" y="1928802"/>
            <a:ext cx="6495211" cy="2428892"/>
            <a:chOff x="9001124" y="2428868"/>
            <a:chExt cx="4956677" cy="2428892"/>
          </a:xfrm>
        </p:grpSpPr>
        <p:sp>
          <p:nvSpPr>
            <p:cNvPr id="446" name="矩形 445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10582101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12343180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9001124" y="2854094"/>
              <a:ext cx="1526457" cy="2003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采购文件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合同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批准的变更请求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工作绩效报告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工作绩效数据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0" name="矩形 449"/>
            <p:cNvSpPr/>
            <p:nvPr/>
          </p:nvSpPr>
          <p:spPr>
            <a:xfrm>
              <a:off x="10582101" y="2854094"/>
              <a:ext cx="1685695" cy="2003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合同变更控制系统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采购绩效审查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检查与审计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报告绩效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支付系统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6.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索赔管理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7.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记录管理系统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1" name="矩形 450"/>
            <p:cNvSpPr/>
            <p:nvPr/>
          </p:nvSpPr>
          <p:spPr>
            <a:xfrm>
              <a:off x="12343180" y="2854094"/>
              <a:ext cx="1614621" cy="2003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工作绩效信息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变更的请求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4.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项目文件更新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5.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52" name="组合 237"/>
          <p:cNvGrpSpPr/>
          <p:nvPr/>
        </p:nvGrpSpPr>
        <p:grpSpPr>
          <a:xfrm>
            <a:off x="1857356" y="1928778"/>
            <a:ext cx="6566649" cy="1714536"/>
            <a:chOff x="9001124" y="2428868"/>
            <a:chExt cx="5011193" cy="1714536"/>
          </a:xfrm>
        </p:grpSpPr>
        <p:sp>
          <p:nvSpPr>
            <p:cNvPr id="453" name="矩形 452"/>
            <p:cNvSpPr/>
            <p:nvPr/>
          </p:nvSpPr>
          <p:spPr>
            <a:xfrm>
              <a:off x="9001124" y="2428868"/>
              <a:ext cx="1526457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输入</a:t>
              </a:r>
              <a:endParaRPr lang="zh-CN" altLang="en-US" sz="1600" dirty="0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10636617" y="2428868"/>
              <a:ext cx="1685695" cy="4252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工具与技术</a:t>
              </a:r>
              <a:endParaRPr lang="zh-CN" altLang="en-US" sz="1600" dirty="0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12397696" y="2428868"/>
              <a:ext cx="1614621" cy="428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输出</a:t>
              </a:r>
              <a:endParaRPr lang="zh-CN" altLang="en-US" sz="1600" dirty="0"/>
            </a:p>
          </p:txBody>
        </p:sp>
        <p:sp>
          <p:nvSpPr>
            <p:cNvPr id="456" name="矩形 455"/>
            <p:cNvSpPr/>
            <p:nvPr/>
          </p:nvSpPr>
          <p:spPr>
            <a:xfrm>
              <a:off x="9001124" y="2854094"/>
              <a:ext cx="1526457" cy="1289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采购文件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7" name="矩形 456"/>
            <p:cNvSpPr/>
            <p:nvPr/>
          </p:nvSpPr>
          <p:spPr>
            <a:xfrm>
              <a:off x="10636617" y="2854094"/>
              <a:ext cx="1685695" cy="1289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采购审计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采购谈判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3.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记录管理系统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8" name="矩形 457"/>
            <p:cNvSpPr/>
            <p:nvPr/>
          </p:nvSpPr>
          <p:spPr>
            <a:xfrm>
              <a:off x="12397696" y="2854094"/>
              <a:ext cx="1614621" cy="1289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1.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结束的采购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342900" indent="-342900"/>
              <a:r>
                <a:rPr lang="en-US" altLang="zh-CN" sz="1600" dirty="0" smtClean="0">
                  <a:solidFill>
                    <a:schemeClr val="tx1"/>
                  </a:solidFill>
                </a:rPr>
                <a:t>2.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组织过程资产更新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59" name="组合 237"/>
          <p:cNvGrpSpPr/>
          <p:nvPr/>
        </p:nvGrpSpPr>
        <p:grpSpPr>
          <a:xfrm>
            <a:off x="1643042" y="285728"/>
            <a:ext cx="7286675" cy="6357982"/>
            <a:chOff x="9001123" y="1571612"/>
            <a:chExt cx="4355230" cy="6357982"/>
          </a:xfrm>
        </p:grpSpPr>
        <p:sp>
          <p:nvSpPr>
            <p:cNvPr id="460" name="矩形 459"/>
            <p:cNvSpPr/>
            <p:nvPr/>
          </p:nvSpPr>
          <p:spPr>
            <a:xfrm>
              <a:off x="9001123" y="1571612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制定项目章程</a:t>
              </a:r>
              <a:endParaRPr lang="zh-CN" altLang="en-US" sz="1600" dirty="0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9598900" y="1571612"/>
              <a:ext cx="3757453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宣告项目的正式启动、项目经理任命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，并概括性地描述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项目目标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主要交付成果、主要制约因素与主要假设条件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规定了较大、原则性的要求，一般不会因变更而修改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NPV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，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IRR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，投资回报期，效益成本比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BCR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，投资回报率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ROI</a:t>
              </a:r>
            </a:p>
          </p:txBody>
        </p:sp>
        <p:sp>
          <p:nvSpPr>
            <p:cNvPr id="468" name="矩形 467"/>
            <p:cNvSpPr/>
            <p:nvPr/>
          </p:nvSpPr>
          <p:spPr>
            <a:xfrm>
              <a:off x="9001123" y="2643182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制定项目管理计划</a:t>
              </a:r>
              <a:endParaRPr lang="zh-CN" altLang="en-US" sz="1600" dirty="0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9598900" y="2643182"/>
              <a:ext cx="3757453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定义、准备和协调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所有子计划（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13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）以及基准（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3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，并把他们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整合为一份综合项目管理计划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的过程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一份经过批准的计划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,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被所有人批准签约后就开启动会（开踢会）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绩效测量基准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范围，进度，成本，项目文件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70" name="矩形 469"/>
            <p:cNvSpPr/>
            <p:nvPr/>
          </p:nvSpPr>
          <p:spPr>
            <a:xfrm>
              <a:off x="9001123" y="3714752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指导和管理项目工作</a:t>
              </a:r>
              <a:endParaRPr lang="zh-CN" altLang="en-US" sz="1600" dirty="0"/>
            </a:p>
          </p:txBody>
        </p:sp>
        <p:sp>
          <p:nvSpPr>
            <p:cNvPr id="471" name="矩形 470"/>
            <p:cNvSpPr/>
            <p:nvPr/>
          </p:nvSpPr>
          <p:spPr>
            <a:xfrm>
              <a:off x="9598900" y="3714752"/>
              <a:ext cx="3757453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开展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项目管理计划中的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各项活动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，来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实现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计划的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要求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完成可交付成果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，并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识别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必要的项目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提出变更要求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工作授权系统（按时按内容按序）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防止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镀金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收集绩效数据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变更请求（纠正措施，预防措施，缺陷补救）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72" name="矩形 471"/>
            <p:cNvSpPr/>
            <p:nvPr/>
          </p:nvSpPr>
          <p:spPr>
            <a:xfrm>
              <a:off x="9001123" y="4714884"/>
              <a:ext cx="597777" cy="1143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监控项目工作</a:t>
              </a:r>
              <a:endParaRPr lang="zh-CN" altLang="en-US" sz="1600" dirty="0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9598900" y="4714884"/>
              <a:ext cx="3757453" cy="1143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跟踪、审查和报告项目进展，以实现项目管理计划中确定的绩效目标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进度预测（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SV,SPI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成本预测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(CV,CPI)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，工作绩效信息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分析技术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：失效模式与影响分析，根本原因分析，故障树分析，储备分析，挣值管理，差异分析，因果分析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4" name="矩形 473"/>
            <p:cNvSpPr/>
            <p:nvPr/>
          </p:nvSpPr>
          <p:spPr>
            <a:xfrm>
              <a:off x="9001123" y="5857892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实施整体变更控制</a:t>
              </a:r>
              <a:endParaRPr lang="zh-CN" altLang="en-US" sz="1600" dirty="0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9598900" y="5857892"/>
              <a:ext cx="3757453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综合评价变更及其后果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，以便在整个项目器件和整个项目范围内协调各种类型的项目变更，确保从总体上有利于项目的变更才能被批准。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CCB,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变更控制系统，变更批准的权限，配置管理系统，完整的变更控制流程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76" name="矩形 475"/>
            <p:cNvSpPr/>
            <p:nvPr/>
          </p:nvSpPr>
          <p:spPr>
            <a:xfrm>
              <a:off x="9001123" y="6929462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结束项目或阶段</a:t>
              </a:r>
              <a:endParaRPr lang="zh-CN" altLang="en-US" sz="1600" dirty="0"/>
            </a:p>
          </p:txBody>
        </p:sp>
        <p:sp>
          <p:nvSpPr>
            <p:cNvPr id="477" name="矩形 476"/>
            <p:cNvSpPr/>
            <p:nvPr/>
          </p:nvSpPr>
          <p:spPr>
            <a:xfrm>
              <a:off x="9598900" y="6929462"/>
              <a:ext cx="3757453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完结所有项目管理过程的所有活动，以正式结束项目或阶段。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验收成果已经在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确认范围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过程完成。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主要是开会：经验教训总结会，用户小组会，用户审查会，行政收尾会，资源解散会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61" name="组合 237"/>
          <p:cNvGrpSpPr/>
          <p:nvPr/>
        </p:nvGrpSpPr>
        <p:grpSpPr>
          <a:xfrm>
            <a:off x="1643042" y="285728"/>
            <a:ext cx="7286675" cy="6429420"/>
            <a:chOff x="9001123" y="1643098"/>
            <a:chExt cx="4355230" cy="6429420"/>
          </a:xfrm>
        </p:grpSpPr>
        <p:sp>
          <p:nvSpPr>
            <p:cNvPr id="462" name="矩形 461"/>
            <p:cNvSpPr/>
            <p:nvPr/>
          </p:nvSpPr>
          <p:spPr>
            <a:xfrm>
              <a:off x="9001123" y="1643098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规划范围管理</a:t>
              </a:r>
              <a:endParaRPr lang="zh-CN" altLang="en-US" sz="1600" dirty="0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9598900" y="1643098"/>
              <a:ext cx="3757453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创建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范围管理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计划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，需求管理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计划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，书面描述将如何定义、确认和控制项目范围的过程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如何制定范围说明书，创建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WBS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，维护和批准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WBS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，如何验收成果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如何分析、记录和管理要求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65" name="矩形 464"/>
            <p:cNvSpPr/>
            <p:nvPr/>
          </p:nvSpPr>
          <p:spPr>
            <a:xfrm>
              <a:off x="9001123" y="2714668"/>
              <a:ext cx="597777" cy="12858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收集需求</a:t>
              </a:r>
              <a:endParaRPr lang="zh-CN" altLang="en-US" sz="1600" dirty="0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9598900" y="2714668"/>
              <a:ext cx="3757453" cy="12858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根据范围管理计划和需求管理计划，收集干系人对项目的具体需求。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访谈，焦点小组，引导式会议（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JAD,QFD,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用户故事），群体创新技术（头脑风暴，名义小组技术，概念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/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思维导图，亲和图，多准则决策技术），群体决策技术（德尔菲技术），问卷调查，观察，原型法，标杆对照，系统交互图，文件分析。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67" name="矩形 466"/>
            <p:cNvSpPr/>
            <p:nvPr/>
          </p:nvSpPr>
          <p:spPr>
            <a:xfrm>
              <a:off x="9001123" y="4000528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定义范围</a:t>
              </a:r>
              <a:endParaRPr lang="zh-CN" altLang="en-US" sz="1600" dirty="0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9598900" y="4000528"/>
              <a:ext cx="3757453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确定哪些需求必须在本项目上实现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，并基于这些需求编制项目范围说明书，明确项目边界。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产品分析（产品分解，系统分析，需求分析，系统工程，价值工程）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备选方案生成（头脑风暴，横向思维，备选方案分析）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79" name="矩形 478"/>
            <p:cNvSpPr/>
            <p:nvPr/>
          </p:nvSpPr>
          <p:spPr>
            <a:xfrm>
              <a:off x="9001123" y="5000660"/>
              <a:ext cx="597777" cy="8572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创建工作分解结构</a:t>
              </a:r>
              <a:endParaRPr lang="zh-CN" altLang="en-US" sz="1600" dirty="0"/>
            </a:p>
          </p:txBody>
        </p:sp>
        <p:sp>
          <p:nvSpPr>
            <p:cNvPr id="480" name="矩形 479"/>
            <p:cNvSpPr/>
            <p:nvPr/>
          </p:nvSpPr>
          <p:spPr>
            <a:xfrm>
              <a:off x="9598900" y="5000660"/>
              <a:ext cx="3757453" cy="8572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把项目可交付成果和项目工作分解成较小的，更易于管理的组成部分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自上而下分解，工作包，控制账户，规划包，滚动式规划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WBS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词典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81" name="矩形 480"/>
            <p:cNvSpPr/>
            <p:nvPr/>
          </p:nvSpPr>
          <p:spPr>
            <a:xfrm>
              <a:off x="9001123" y="5857892"/>
              <a:ext cx="597777" cy="12144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确认范围</a:t>
              </a:r>
              <a:endParaRPr lang="zh-CN" altLang="en-US" sz="1600" dirty="0"/>
            </a:p>
          </p:txBody>
        </p:sp>
        <p:sp>
          <p:nvSpPr>
            <p:cNvPr id="482" name="矩形 481"/>
            <p:cNvSpPr/>
            <p:nvPr/>
          </p:nvSpPr>
          <p:spPr>
            <a:xfrm>
              <a:off x="9598900" y="5857892"/>
              <a:ext cx="3757453" cy="12144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正式验收已完成的项目可交付成果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确认范围关注可交付成果的验收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控制质量关注可交付成果的正确性以及是否满足质量控制要求，同时先于确认范围。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检查（审查，产品审查，审计，巡检）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83" name="矩形 482"/>
            <p:cNvSpPr/>
            <p:nvPr/>
          </p:nvSpPr>
          <p:spPr>
            <a:xfrm>
              <a:off x="9001123" y="7072386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控制范围</a:t>
              </a:r>
              <a:endParaRPr lang="zh-CN" altLang="en-US" sz="1600" dirty="0"/>
            </a:p>
          </p:txBody>
        </p:sp>
        <p:sp>
          <p:nvSpPr>
            <p:cNvPr id="484" name="矩形 483"/>
            <p:cNvSpPr/>
            <p:nvPr/>
          </p:nvSpPr>
          <p:spPr>
            <a:xfrm>
              <a:off x="9598900" y="7072386"/>
              <a:ext cx="3757453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监督项目和产品的范围状态，管理范围基准变更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范围蔓延导致镀金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偏差分析：确定实际绩效与基准的差异程度与原因分析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目的：确定偏离基准的原因与程度，决定是否采取纠正与预防措施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85" name="组合 237"/>
          <p:cNvGrpSpPr/>
          <p:nvPr/>
        </p:nvGrpSpPr>
        <p:grpSpPr>
          <a:xfrm>
            <a:off x="1643043" y="500042"/>
            <a:ext cx="7286675" cy="5929354"/>
            <a:chOff x="9001123" y="357166"/>
            <a:chExt cx="4355230" cy="5500726"/>
          </a:xfrm>
        </p:grpSpPr>
        <p:sp>
          <p:nvSpPr>
            <p:cNvPr id="486" name="矩形 485"/>
            <p:cNvSpPr/>
            <p:nvPr/>
          </p:nvSpPr>
          <p:spPr>
            <a:xfrm>
              <a:off x="9001123" y="1643098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规划采购理</a:t>
              </a:r>
              <a:endParaRPr lang="zh-CN" altLang="en-US" sz="1600" dirty="0"/>
            </a:p>
          </p:txBody>
        </p:sp>
        <p:sp>
          <p:nvSpPr>
            <p:cNvPr id="487" name="矩形 486"/>
            <p:cNvSpPr/>
            <p:nvPr/>
          </p:nvSpPr>
          <p:spPr>
            <a:xfrm>
              <a:off x="9598900" y="1643098"/>
              <a:ext cx="3757453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记录项目采购决策，明确采购方法，识别潜在卖方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找专家，对市场调研的情况，开会，分析自制与外购决定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得到决定书，以及采购工作说明书，采购文件，供方选择标准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88" name="矩形 487"/>
            <p:cNvSpPr/>
            <p:nvPr/>
          </p:nvSpPr>
          <p:spPr>
            <a:xfrm>
              <a:off x="9001123" y="2714668"/>
              <a:ext cx="597777" cy="12858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实施采购</a:t>
              </a:r>
              <a:endParaRPr lang="zh-CN" altLang="en-US" sz="1600" dirty="0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9598900" y="2714668"/>
              <a:ext cx="3757453" cy="12858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获取卖方应答，选择卖方并授予合同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招标过程：发标，投标，评标，签标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投标人会议，建议书评价技术，独立估算，专家判断，广告，分析技术，采购谈判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投标人会议：公平，公正，公开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90" name="矩形 489"/>
            <p:cNvSpPr/>
            <p:nvPr/>
          </p:nvSpPr>
          <p:spPr>
            <a:xfrm>
              <a:off x="9001123" y="4000528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控制采购</a:t>
              </a:r>
              <a:endParaRPr lang="zh-CN" altLang="en-US" sz="1600" dirty="0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9598900" y="4000528"/>
              <a:ext cx="3757453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管理采购关系，监督合同执行情况，并根据需要实施变更和采取纠正措施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合同变更控制系统，采购绩效审查，检查与审计，报告绩效，索赔管理，记录管理系统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92" name="矩形 491"/>
            <p:cNvSpPr/>
            <p:nvPr/>
          </p:nvSpPr>
          <p:spPr>
            <a:xfrm>
              <a:off x="9001123" y="5000660"/>
              <a:ext cx="597777" cy="8572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结束采购</a:t>
              </a:r>
              <a:endParaRPr lang="zh-CN" altLang="en-US" sz="1600" dirty="0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9598900" y="5000660"/>
              <a:ext cx="3757453" cy="8572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完成单次项目采购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合同结尾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行政结尾，结束采购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结束项目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采购审计，采购谈判，记录管理系统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11" name="矩形 510"/>
            <p:cNvSpPr/>
            <p:nvPr/>
          </p:nvSpPr>
          <p:spPr>
            <a:xfrm>
              <a:off x="9001123" y="357166"/>
              <a:ext cx="4355230" cy="1285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要约，承诺。要约邀请，建议邀请书。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招标过程：确定计划，写招标内容，写评标标准。发标书，开投标会，评价标书，授标。检查与审计合同执行，变更控制。结束合同，采购审计。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合同：总价，工料，成本；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PTA</a:t>
              </a: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风险大小，内容关注度大小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94" name="组合 237"/>
          <p:cNvGrpSpPr/>
          <p:nvPr/>
        </p:nvGrpSpPr>
        <p:grpSpPr>
          <a:xfrm>
            <a:off x="1643043" y="285728"/>
            <a:ext cx="7286675" cy="6429420"/>
            <a:chOff x="9001123" y="1643098"/>
            <a:chExt cx="4355230" cy="6429420"/>
          </a:xfrm>
        </p:grpSpPr>
        <p:sp>
          <p:nvSpPr>
            <p:cNvPr id="495" name="矩形 494"/>
            <p:cNvSpPr/>
            <p:nvPr/>
          </p:nvSpPr>
          <p:spPr>
            <a:xfrm>
              <a:off x="9001123" y="1643098"/>
              <a:ext cx="597777" cy="85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规划进度管理</a:t>
              </a:r>
              <a:endParaRPr lang="zh-CN" altLang="en-US" sz="1600" dirty="0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9598900" y="1643098"/>
              <a:ext cx="3757453" cy="8572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编制进度管理计划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，指导后续项目进度计划编制工作，规定项目进度管理工作必须遵守的程序和方法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请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专家开会分析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一下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7" name="矩形 496"/>
            <p:cNvSpPr/>
            <p:nvPr/>
          </p:nvSpPr>
          <p:spPr>
            <a:xfrm>
              <a:off x="9001123" y="2500354"/>
              <a:ext cx="597777" cy="6429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定义活动</a:t>
              </a:r>
              <a:endParaRPr lang="zh-CN" altLang="en-US" sz="1600" dirty="0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9598900" y="2500354"/>
              <a:ext cx="3757453" cy="6429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把工作包分解成进度活动，列出进度活动的各种属性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活动清单，滚动式规划，活动由具体负责人或者项目团队参与分解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99" name="矩形 498"/>
            <p:cNvSpPr/>
            <p:nvPr/>
          </p:nvSpPr>
          <p:spPr>
            <a:xfrm>
              <a:off x="9001123" y="3143296"/>
              <a:ext cx="597777" cy="7858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排列活动顺序</a:t>
              </a:r>
              <a:endParaRPr lang="zh-CN" altLang="en-US" sz="1600" dirty="0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9598900" y="3143296"/>
              <a:ext cx="3757453" cy="785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识别和记录活动之间的关系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紧前关系绘图法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(PDM)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（节点法）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,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强制，选择，外部，内部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提前量，滞后量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01" name="矩形 500"/>
            <p:cNvSpPr/>
            <p:nvPr/>
          </p:nvSpPr>
          <p:spPr>
            <a:xfrm>
              <a:off x="9001123" y="3929114"/>
              <a:ext cx="597777" cy="7858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估算活动资源</a:t>
              </a:r>
              <a:endParaRPr lang="zh-CN" altLang="en-US" sz="1600" dirty="0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9598900" y="3929114"/>
              <a:ext cx="3757453" cy="785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估算执行各项活动所需要的材料，人员设备或用品的种类和数量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备选方案，从活动开始自下而上估算，参考外部发布的估算数据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活动的资源分解结构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03" name="矩形 502"/>
            <p:cNvSpPr/>
            <p:nvPr/>
          </p:nvSpPr>
          <p:spPr>
            <a:xfrm>
              <a:off x="9001123" y="4714932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估算活动历时</a:t>
              </a:r>
              <a:endParaRPr lang="zh-CN" altLang="en-US" sz="1600" dirty="0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9598900" y="4714932"/>
              <a:ext cx="3757453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根据活动属性以及活动资源配置，估算活动持续时间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由熟悉该活动的人估算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类比，参数，三点，储备分析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-----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单点（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CPM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），多点（蒙特卡罗）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项目的全部活动算术和，全部方差和开根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05" name="矩形 504"/>
            <p:cNvSpPr/>
            <p:nvPr/>
          </p:nvSpPr>
          <p:spPr>
            <a:xfrm>
              <a:off x="9001123" y="5715064"/>
              <a:ext cx="597777" cy="135732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制定进度计划</a:t>
              </a:r>
              <a:endParaRPr lang="zh-CN" altLang="en-US" sz="1600" dirty="0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9598900" y="5715064"/>
              <a:ext cx="3757453" cy="135732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把活动，顺序，资源，持续时间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综合起来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编制进度计划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，并上报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高层次计划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得到审批成为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进度基准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进度网络优化：关键路径法（浮动时间，推演过程，储备），资源优化（资源平衡，资源平滑），建模技术（假设情景分析，模拟），进度压缩（赶工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边际收益递减，赶工斜率，快速跟进）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9001123" y="7072386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控制进度</a:t>
              </a:r>
              <a:endParaRPr lang="zh-CN" altLang="en-US" sz="1600" dirty="0"/>
            </a:p>
          </p:txBody>
        </p:sp>
        <p:sp>
          <p:nvSpPr>
            <p:cNvPr id="515" name="矩形 514"/>
            <p:cNvSpPr/>
            <p:nvPr/>
          </p:nvSpPr>
          <p:spPr>
            <a:xfrm>
              <a:off x="9598900" y="7072386"/>
              <a:ext cx="3757453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把项目进度的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实际绩效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与项目进度计划的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要求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做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对比，发现记录并分析偏差，预测未来绩效，提出变更要求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绩效审查（挣值管理，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SV,SPI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16" name="组合 237"/>
          <p:cNvGrpSpPr/>
          <p:nvPr/>
        </p:nvGrpSpPr>
        <p:grpSpPr>
          <a:xfrm>
            <a:off x="1643042" y="285728"/>
            <a:ext cx="7286675" cy="6429420"/>
            <a:chOff x="9001123" y="642966"/>
            <a:chExt cx="4355230" cy="6429420"/>
          </a:xfrm>
        </p:grpSpPr>
        <p:sp>
          <p:nvSpPr>
            <p:cNvPr id="517" name="矩形 516"/>
            <p:cNvSpPr/>
            <p:nvPr/>
          </p:nvSpPr>
          <p:spPr>
            <a:xfrm>
              <a:off x="9001123" y="2143164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规划成本管理</a:t>
              </a:r>
              <a:endParaRPr lang="zh-CN" altLang="en-US" sz="1600" dirty="0"/>
            </a:p>
          </p:txBody>
        </p:sp>
        <p:sp>
          <p:nvSpPr>
            <p:cNvPr id="518" name="矩形 517"/>
            <p:cNvSpPr/>
            <p:nvPr/>
          </p:nvSpPr>
          <p:spPr>
            <a:xfrm>
              <a:off x="9598900" y="2143164"/>
              <a:ext cx="3757453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编制一份用来指导后续项目成本管理工作的成本管理计划。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要有项目基准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找专家开会分析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1" name="矩形 520"/>
            <p:cNvSpPr/>
            <p:nvPr/>
          </p:nvSpPr>
          <p:spPr>
            <a:xfrm>
              <a:off x="9001123" y="3143296"/>
              <a:ext cx="597777" cy="12858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估算成本</a:t>
              </a:r>
              <a:endParaRPr lang="zh-CN" altLang="en-US" sz="1600" dirty="0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9598900" y="3143296"/>
              <a:ext cx="3757453" cy="12858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估算每个活动或工作包所需要的成本，由熟悉活动或者工作包的人来进行。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要开始分析应急储备（进度计划，范围基准，人力资源计划，风险登记册）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估算（类比，参数，三点），储备分析，质量成本（分析质量管理）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25" name="矩形 524"/>
            <p:cNvSpPr/>
            <p:nvPr/>
          </p:nvSpPr>
          <p:spPr>
            <a:xfrm>
              <a:off x="9001123" y="4429180"/>
              <a:ext cx="597777" cy="12858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制定预算</a:t>
              </a:r>
              <a:endParaRPr lang="zh-CN" altLang="en-US" sz="1600" dirty="0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9598900" y="4429180"/>
              <a:ext cx="3757453" cy="128588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把各个活动或者工作包的成本逐层向上汇报，并对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汇总结果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进行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验证和调整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，得到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成本基准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增加管理储备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，得到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项目预算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成本汇总，储备分析，历史关系（类比估算，参数估算），专家判断，资金限制平衡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S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曲线，加快进度导致成本开支提前；放缓指出，又会导致进度拖后。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27" name="矩形 526"/>
            <p:cNvSpPr/>
            <p:nvPr/>
          </p:nvSpPr>
          <p:spPr>
            <a:xfrm>
              <a:off x="9001123" y="5715064"/>
              <a:ext cx="597777" cy="135732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控制成本</a:t>
              </a:r>
              <a:endParaRPr lang="zh-CN" altLang="en-US" sz="1600" dirty="0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9598900" y="5715064"/>
              <a:ext cx="3757453" cy="135732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把实际成本绩效与计划要求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做比较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发现记录和分析成本偏差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，对未来绩效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做出预测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提出变更请求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挣值管理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项目管理三大核心：工作分解结构，网络计划技术，挣值管理技术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31" name="矩形 530"/>
            <p:cNvSpPr/>
            <p:nvPr/>
          </p:nvSpPr>
          <p:spPr>
            <a:xfrm>
              <a:off x="9001123" y="642966"/>
              <a:ext cx="4355230" cy="1500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现值，净现值（包含时间分析），贴现率，投资回收期，投资回报率，内部报酬率，效益成本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固定成本，可变成本，直接成本，间接成本，机会成本，沉没成本，收益递减规律，边际分析，价值分析与价值工程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挣值管理：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PV,EV,AC,BAC,CV,CPI,SV,SPI,TCPI,EAC,ETC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，典型情况，非典型情况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储备，成本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S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曲线（香蕉图），成本投入与进度关系，挣值管理的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S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曲线分析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32" name="组合 237"/>
          <p:cNvGrpSpPr/>
          <p:nvPr/>
        </p:nvGrpSpPr>
        <p:grpSpPr>
          <a:xfrm>
            <a:off x="1643042" y="285728"/>
            <a:ext cx="7286675" cy="6429420"/>
            <a:chOff x="9001123" y="642966"/>
            <a:chExt cx="4355230" cy="6429420"/>
          </a:xfrm>
        </p:grpSpPr>
        <p:sp>
          <p:nvSpPr>
            <p:cNvPr id="533" name="矩形 532"/>
            <p:cNvSpPr/>
            <p:nvPr/>
          </p:nvSpPr>
          <p:spPr>
            <a:xfrm>
              <a:off x="9001123" y="2143164"/>
              <a:ext cx="597777" cy="178595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规划质量管理</a:t>
              </a:r>
              <a:endParaRPr lang="zh-CN" altLang="en-US" sz="1600" dirty="0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9598900" y="2143164"/>
              <a:ext cx="3757453" cy="17859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编制质量管理计划和过程改进计划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确定质量测量指标或标准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，制定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质量核对单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（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check list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）。质量计划描述如何开展质量管理，以便遵守质量政策时达到质量要求。过程改进计划描述如何进行过程分析以及过程改进。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质量成本，成本效益分析，针对过程的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7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个质量工具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，标杆对照检查质量是否符合要求，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实验设计查找一些列变量对产品的影响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。资源有限就统计下抽样分析。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5" name="矩形 534"/>
            <p:cNvSpPr/>
            <p:nvPr/>
          </p:nvSpPr>
          <p:spPr>
            <a:xfrm>
              <a:off x="9001123" y="3929114"/>
              <a:ext cx="597777" cy="150019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实施质量保证</a:t>
              </a:r>
              <a:endParaRPr lang="zh-CN" altLang="en-US" sz="1600" dirty="0"/>
            </a:p>
          </p:txBody>
        </p:sp>
        <p:sp>
          <p:nvSpPr>
            <p:cNvPr id="536" name="矩形 535"/>
            <p:cNvSpPr/>
            <p:nvPr/>
          </p:nvSpPr>
          <p:spPr>
            <a:xfrm>
              <a:off x="9598900" y="3929114"/>
              <a:ext cx="3757453" cy="1500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按照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质量管理计划和过程改进计划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要求，进行质量活动（执行高质量的生产过程），达到质量要求（产品合格）。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在过程中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审查这些要求与标准，确保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标准与过程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合理，可操作，实现改进。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）提高干系人信心（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2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）做出合格的质量（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3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）改进生产过程（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4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）查过程的质量绩效，提出变更请求。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质量审计，过程分析（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6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西格玛），新的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7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37" name="矩形 536"/>
            <p:cNvSpPr/>
            <p:nvPr/>
          </p:nvSpPr>
          <p:spPr>
            <a:xfrm>
              <a:off x="9001123" y="5429312"/>
              <a:ext cx="597777" cy="16430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控制质量</a:t>
              </a:r>
              <a:endParaRPr lang="zh-CN" altLang="en-US" sz="1600" dirty="0"/>
            </a:p>
          </p:txBody>
        </p:sp>
        <p:sp>
          <p:nvSpPr>
            <p:cNvPr id="538" name="矩形 537"/>
            <p:cNvSpPr/>
            <p:nvPr/>
          </p:nvSpPr>
          <p:spPr>
            <a:xfrm>
              <a:off x="9598900" y="5429312"/>
              <a:ext cx="3757453" cy="16430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针对成果，检查质量的实施结果，确定具体工作与成果是否符合相关的工作质量标准。如果不符合，找出原因与方法来消除。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）用质量核对单检查质量（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2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）检查项目管理工作的质量（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3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）检查可交付成果是否满足质量要求（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4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）整理工作绩效，提出变更请求（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5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）检查变更是否实施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找原因并给出方法消除问题，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7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工具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41" name="矩形 540"/>
            <p:cNvSpPr/>
            <p:nvPr/>
          </p:nvSpPr>
          <p:spPr>
            <a:xfrm>
              <a:off x="9001123" y="642966"/>
              <a:ext cx="4355230" cy="1500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项目质量管理：保证项目达到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既定的质量要求，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保证项目产品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能够发挥既定的功能，满足项目干系人的特定需求。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包括：对项目的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产品的质量管理，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又包括对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项目的管理的质量管理。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达到要求适合使用，反对镀金，零缺陷，质量成本，预防胜于检查，持续改进。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控制图表现的是随机原因与非随机原因影响。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62" name="组合 561"/>
          <p:cNvGrpSpPr/>
          <p:nvPr/>
        </p:nvGrpSpPr>
        <p:grpSpPr>
          <a:xfrm>
            <a:off x="1643042" y="1357298"/>
            <a:ext cx="6500860" cy="4357718"/>
            <a:chOff x="1643042" y="1357298"/>
            <a:chExt cx="6500860" cy="4357718"/>
          </a:xfrm>
        </p:grpSpPr>
        <p:grpSp>
          <p:nvGrpSpPr>
            <p:cNvPr id="542" name="组合 237"/>
            <p:cNvGrpSpPr/>
            <p:nvPr/>
          </p:nvGrpSpPr>
          <p:grpSpPr>
            <a:xfrm>
              <a:off x="1643042" y="1357298"/>
              <a:ext cx="6500860" cy="4357718"/>
              <a:chOff x="9001123" y="1500222"/>
              <a:chExt cx="3885550" cy="4357718"/>
            </a:xfrm>
          </p:grpSpPr>
          <p:sp>
            <p:nvSpPr>
              <p:cNvPr id="543" name="矩形 542"/>
              <p:cNvSpPr/>
              <p:nvPr/>
            </p:nvSpPr>
            <p:spPr>
              <a:xfrm>
                <a:off x="9001123" y="2143164"/>
                <a:ext cx="597777" cy="121444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规划质量管理</a:t>
                </a:r>
                <a:endParaRPr lang="zh-CN" altLang="en-US" sz="1600" dirty="0"/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9598900" y="2357478"/>
                <a:ext cx="1494442" cy="7858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制定计划，确定目标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9001123" y="3357610"/>
                <a:ext cx="597777" cy="121444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实施质量保证</a:t>
                </a:r>
                <a:endParaRPr lang="zh-CN" altLang="en-US" sz="1600" dirty="0"/>
              </a:p>
            </p:txBody>
          </p:sp>
          <p:sp>
            <p:nvSpPr>
              <p:cNvPr id="546" name="矩形 545"/>
              <p:cNvSpPr/>
              <p:nvPr/>
            </p:nvSpPr>
            <p:spPr>
              <a:xfrm>
                <a:off x="9598900" y="3500486"/>
                <a:ext cx="1494442" cy="92869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u="sng" dirty="0" smtClean="0">
                    <a:solidFill>
                      <a:srgbClr val="FF0000"/>
                    </a:solidFill>
                  </a:rPr>
                  <a:t>对干系人提高信心</a:t>
                </a:r>
                <a:endParaRPr lang="en-US" altLang="zh-CN" sz="1600" b="1" u="sng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1600" b="1" u="sng" dirty="0" smtClean="0">
                    <a:solidFill>
                      <a:srgbClr val="FF0000"/>
                    </a:solidFill>
                  </a:rPr>
                  <a:t>按照标准做出合格产品</a:t>
                </a:r>
                <a:endParaRPr lang="en-US" altLang="zh-CN" sz="1600" b="1" u="sng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7" name="矩形 546"/>
              <p:cNvSpPr/>
              <p:nvPr/>
            </p:nvSpPr>
            <p:spPr>
              <a:xfrm>
                <a:off x="9001123" y="4572056"/>
                <a:ext cx="597777" cy="128588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控制质量</a:t>
                </a:r>
                <a:endParaRPr lang="zh-CN" altLang="en-US" sz="1600" dirty="0"/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9598899" y="4714932"/>
                <a:ext cx="3287772" cy="92869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u="sng" dirty="0" smtClean="0">
                    <a:solidFill>
                      <a:srgbClr val="FF0000"/>
                    </a:solidFill>
                  </a:rPr>
                  <a:t>检查工作过程，提出改进</a:t>
                </a:r>
                <a:endParaRPr lang="en-US" altLang="zh-CN" sz="1600" b="1" u="sng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1600" b="1" u="sng" dirty="0" smtClean="0">
                    <a:solidFill>
                      <a:srgbClr val="FF0000"/>
                    </a:solidFill>
                  </a:rPr>
                  <a:t>检查产品质量，提出改进</a:t>
                </a:r>
                <a:endParaRPr lang="en-US" altLang="zh-CN" sz="1600" b="1" u="sng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9001124" y="1500222"/>
                <a:ext cx="3885549" cy="64294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u="sng" dirty="0" smtClean="0">
                    <a:solidFill>
                      <a:srgbClr val="FF0000"/>
                    </a:solidFill>
                  </a:rPr>
                  <a:t>质量管理</a:t>
                </a:r>
                <a:r>
                  <a:rPr lang="en-US" altLang="zh-CN" sz="1600" b="1" u="sng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1600" b="1" u="sng" dirty="0" smtClean="0">
                    <a:solidFill>
                      <a:srgbClr val="FF0000"/>
                    </a:solidFill>
                  </a:rPr>
                  <a:t>个过程的工作循环分析</a:t>
                </a:r>
                <a:endParaRPr lang="en-US" altLang="zh-CN" sz="1600" b="1" u="sng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11178737" y="3500486"/>
                <a:ext cx="1707934" cy="92869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u="sng" dirty="0" smtClean="0">
                    <a:solidFill>
                      <a:srgbClr val="FF0000"/>
                    </a:solidFill>
                  </a:rPr>
                  <a:t>对照控制过程的绩效，检查过程是否合理，提出改进</a:t>
                </a:r>
                <a:endParaRPr lang="en-US" altLang="zh-CN" sz="1600" b="1" u="sng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11178738" y="2357478"/>
                <a:ext cx="1707934" cy="7858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修改质量标准与计划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54" name="直接箭头连接符 553"/>
            <p:cNvCxnSpPr>
              <a:stCxn id="544" idx="2"/>
              <a:endCxn id="546" idx="0"/>
            </p:cNvCxnSpPr>
            <p:nvPr/>
          </p:nvCxnSpPr>
          <p:spPr>
            <a:xfrm rot="5400000">
              <a:off x="3714744" y="3178967"/>
              <a:ext cx="35719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箭头连接符 555"/>
            <p:cNvCxnSpPr>
              <a:stCxn id="546" idx="2"/>
              <a:endCxn id="548" idx="0"/>
            </p:cNvCxnSpPr>
            <p:nvPr/>
          </p:nvCxnSpPr>
          <p:spPr>
            <a:xfrm rot="16200000" flipH="1">
              <a:off x="4500561" y="3679033"/>
              <a:ext cx="285752" cy="15001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箭头连接符 557"/>
            <p:cNvCxnSpPr>
              <a:stCxn id="548" idx="2"/>
              <a:endCxn id="551" idx="2"/>
            </p:cNvCxnSpPr>
            <p:nvPr/>
          </p:nvCxnSpPr>
          <p:spPr>
            <a:xfrm rot="5400000" flipH="1" flipV="1">
              <a:off x="5447114" y="4232677"/>
              <a:ext cx="1214446" cy="13216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箭头连接符 559"/>
            <p:cNvCxnSpPr>
              <a:stCxn id="551" idx="0"/>
              <a:endCxn id="552" idx="2"/>
            </p:cNvCxnSpPr>
            <p:nvPr/>
          </p:nvCxnSpPr>
          <p:spPr>
            <a:xfrm rot="5400000" flipH="1" flipV="1">
              <a:off x="6536545" y="3178966"/>
              <a:ext cx="357190" cy="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1" name="矩形 560"/>
          <p:cNvSpPr/>
          <p:nvPr/>
        </p:nvSpPr>
        <p:spPr>
          <a:xfrm>
            <a:off x="285720" y="4071942"/>
            <a:ext cx="357190" cy="214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（）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507" name="组合 237"/>
          <p:cNvGrpSpPr/>
          <p:nvPr/>
        </p:nvGrpSpPr>
        <p:grpSpPr>
          <a:xfrm>
            <a:off x="1643045" y="285728"/>
            <a:ext cx="7358114" cy="6429420"/>
            <a:chOff x="9001123" y="642966"/>
            <a:chExt cx="4397929" cy="6429420"/>
          </a:xfrm>
        </p:grpSpPr>
        <p:sp>
          <p:nvSpPr>
            <p:cNvPr id="508" name="矩形 507"/>
            <p:cNvSpPr/>
            <p:nvPr/>
          </p:nvSpPr>
          <p:spPr>
            <a:xfrm>
              <a:off x="9001123" y="2357478"/>
              <a:ext cx="597777" cy="7858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规划风险管理</a:t>
              </a:r>
              <a:endParaRPr lang="zh-CN" altLang="en-US" sz="1600" dirty="0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9598900" y="2357478"/>
              <a:ext cx="3800152" cy="785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对将来要进行的风险管理活动做出安排，如何识别，如何分析，如何制定应对，如何监控，如何实施应对。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要求主要干系人，开会，讨论整体风险，以及关系人的风险偏好。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0" name="矩形 509"/>
            <p:cNvSpPr/>
            <p:nvPr/>
          </p:nvSpPr>
          <p:spPr>
            <a:xfrm>
              <a:off x="9001123" y="3929114"/>
              <a:ext cx="597777" cy="7858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实施风险定性分析</a:t>
              </a:r>
              <a:endParaRPr lang="zh-CN" altLang="en-US" sz="1600" dirty="0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9598900" y="3929114"/>
              <a:ext cx="3800152" cy="785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对风险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发生的可能性和后果的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主观分析，并排序。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</a:t>
              </a:r>
              <a:r>
                <a:rPr lang="zh-CN" altLang="en-US" sz="1600" b="1" u="sng" dirty="0" smtClean="0">
                  <a:solidFill>
                    <a:schemeClr val="tx1"/>
                  </a:solidFill>
                </a:rPr>
                <a:t>数据质量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评估，风险</a:t>
              </a:r>
              <a:r>
                <a:rPr lang="zh-CN" altLang="en-US" sz="1600" b="1" u="sng" dirty="0" smtClean="0">
                  <a:solidFill>
                    <a:schemeClr val="tx1"/>
                  </a:solidFill>
                </a:rPr>
                <a:t>概率和影响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评估，风险</a:t>
              </a:r>
              <a:r>
                <a:rPr lang="zh-CN" altLang="en-US" sz="1600" b="1" u="sng" dirty="0" smtClean="0">
                  <a:solidFill>
                    <a:schemeClr val="tx1"/>
                  </a:solidFill>
                </a:rPr>
                <a:t>紧迫性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评估，概率和影响矩阵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9001123" y="6429444"/>
              <a:ext cx="597777" cy="6429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控制风险</a:t>
              </a:r>
              <a:endParaRPr lang="zh-CN" altLang="en-US" sz="1600" dirty="0"/>
            </a:p>
          </p:txBody>
        </p:sp>
        <p:sp>
          <p:nvSpPr>
            <p:cNvPr id="519" name="矩形 518"/>
            <p:cNvSpPr/>
            <p:nvPr/>
          </p:nvSpPr>
          <p:spPr>
            <a:xfrm>
              <a:off x="9598900" y="6429444"/>
              <a:ext cx="3800152" cy="6429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追踪已识别的，监测残余的，识别新的，实施应对，评估管理工作。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风险再评估，风险审计，</a:t>
              </a:r>
              <a:r>
                <a:rPr lang="zh-CN" altLang="en-US" sz="1600" b="1" u="sng" dirty="0" smtClean="0">
                  <a:solidFill>
                    <a:schemeClr val="tx1"/>
                  </a:solidFill>
                </a:rPr>
                <a:t>偏差和趋势分析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，技术绩效测量，储备分析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20" name="矩形 519"/>
            <p:cNvSpPr/>
            <p:nvPr/>
          </p:nvSpPr>
          <p:spPr>
            <a:xfrm>
              <a:off x="9001123" y="642966"/>
              <a:ext cx="4397928" cy="17145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风险：会对项目目标产生积极或消极影响的不确定事件，假设。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四要素：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事件，原因，概率，影响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生命周期风险特性：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早期风险总类多，发生概率大，但成本小；晚期相反</a:t>
              </a:r>
              <a:r>
                <a:rPr lang="zh-CN" altLang="en-US" sz="1600" b="1" u="sng" dirty="0" smtClean="0">
                  <a:solidFill>
                    <a:schemeClr val="tx1"/>
                  </a:solidFill>
                </a:rPr>
                <a:t>。相比变更与变更的的风险一致。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启动和规划风险高发，执行和收尾风险高影响</a:t>
              </a:r>
              <a:r>
                <a:rPr lang="zh-CN" altLang="en-US" sz="1600" b="1" u="sng" dirty="0" smtClean="0">
                  <a:solidFill>
                    <a:schemeClr val="tx1"/>
                  </a:solidFill>
                </a:rPr>
                <a:t>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已知的未知，都在登记册，应急储备应对，有应对计划，弹回计划；未知的未知，不在登记册，需要权变处理，管理储备应对</a:t>
              </a:r>
              <a:r>
                <a:rPr lang="zh-CN" altLang="en-US" sz="1600" b="1" u="sng" dirty="0" smtClean="0">
                  <a:solidFill>
                    <a:schemeClr val="tx1"/>
                  </a:solidFill>
                </a:rPr>
                <a:t>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风险临界值，风险承受力，风险态度（冒险，中立，规避）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23" name="矩形 522"/>
            <p:cNvSpPr/>
            <p:nvPr/>
          </p:nvSpPr>
          <p:spPr>
            <a:xfrm>
              <a:off x="9001123" y="3143296"/>
              <a:ext cx="597777" cy="7858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识别风险</a:t>
              </a:r>
              <a:endParaRPr lang="zh-CN" altLang="en-US" sz="1600" dirty="0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9598900" y="3143296"/>
              <a:ext cx="3800152" cy="785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运用各种方法，调动干系人，明确当前的所有风险，编制风险登记册。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阶段都进行风险识别：启动，规划，执行，监控。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头脑风暴，德尔菲，访谈，根本原因分析，核对单分析，假设分析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29" name="矩形 528"/>
            <p:cNvSpPr/>
            <p:nvPr/>
          </p:nvSpPr>
          <p:spPr>
            <a:xfrm>
              <a:off x="9001123" y="4714932"/>
              <a:ext cx="597777" cy="9286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实施风险定量分析</a:t>
              </a:r>
              <a:endParaRPr lang="zh-CN" altLang="en-US" sz="1600" dirty="0"/>
            </a:p>
          </p:txBody>
        </p:sp>
        <p:sp>
          <p:nvSpPr>
            <p:cNvPr id="530" name="矩形 529"/>
            <p:cNvSpPr/>
            <p:nvPr/>
          </p:nvSpPr>
          <p:spPr>
            <a:xfrm>
              <a:off x="9598900" y="4714932"/>
              <a:ext cx="3800152" cy="9286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对风险概率和后果量化分析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进度和成本的概率分布</a:t>
              </a:r>
              <a:r>
                <a:rPr lang="en-US" altLang="zh-CN" sz="1600" b="1" u="sng" dirty="0" smtClean="0">
                  <a:solidFill>
                    <a:schemeClr val="tx1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蒙特卡洛模拟获得，各个变量随机组合。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量化排序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敏感性分析，对某一个变量分析，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预期货币价值分析，两种或以上分析。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39" name="矩形 538"/>
            <p:cNvSpPr/>
            <p:nvPr/>
          </p:nvSpPr>
          <p:spPr>
            <a:xfrm>
              <a:off x="9001123" y="5643626"/>
              <a:ext cx="597777" cy="7858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规划风险应对</a:t>
              </a:r>
              <a:endParaRPr lang="zh-CN" altLang="en-US" sz="1600" dirty="0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9598900" y="5643626"/>
              <a:ext cx="3800152" cy="785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制定风险责任人，制定应对措施和策略。预防措施，应急措施。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次生风险，残余风险。应对计划，弹回计划，权变措施。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应对：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规避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开拓，减轻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提高，转移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分享，接收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50" name="组合 237"/>
          <p:cNvGrpSpPr/>
          <p:nvPr/>
        </p:nvGrpSpPr>
        <p:grpSpPr>
          <a:xfrm>
            <a:off x="1643045" y="285728"/>
            <a:ext cx="7358114" cy="6429420"/>
            <a:chOff x="9001123" y="642966"/>
            <a:chExt cx="4397929" cy="6429420"/>
          </a:xfrm>
        </p:grpSpPr>
        <p:sp>
          <p:nvSpPr>
            <p:cNvPr id="553" name="矩形 552"/>
            <p:cNvSpPr/>
            <p:nvPr/>
          </p:nvSpPr>
          <p:spPr>
            <a:xfrm>
              <a:off x="9001123" y="2928982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识别干系人</a:t>
              </a:r>
              <a:endParaRPr lang="zh-CN" altLang="en-US" sz="1600" dirty="0"/>
            </a:p>
          </p:txBody>
        </p:sp>
        <p:sp>
          <p:nvSpPr>
            <p:cNvPr id="555" name="矩形 554"/>
            <p:cNvSpPr/>
            <p:nvPr/>
          </p:nvSpPr>
          <p:spPr>
            <a:xfrm>
              <a:off x="9598900" y="2928982"/>
              <a:ext cx="3800152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全面识别干系人，并对他们分析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尽早识别，持续识别，全面识别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。分析他们的期望，分类管理。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干系人分析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要全面，系统和深入。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方格模型管理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。凸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显模型（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3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个维度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-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能力，紧急程度，合法性）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57" name="矩形 556"/>
            <p:cNvSpPr/>
            <p:nvPr/>
          </p:nvSpPr>
          <p:spPr>
            <a:xfrm>
              <a:off x="9001123" y="5072122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管理干系人参与</a:t>
              </a:r>
              <a:endParaRPr lang="zh-CN" altLang="en-US" sz="1600" dirty="0"/>
            </a:p>
          </p:txBody>
        </p:sp>
        <p:sp>
          <p:nvSpPr>
            <p:cNvPr id="559" name="矩形 558"/>
            <p:cNvSpPr/>
            <p:nvPr/>
          </p:nvSpPr>
          <p:spPr>
            <a:xfrm>
              <a:off x="9598900" y="5072122"/>
              <a:ext cx="3800152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根据规划，与干系人合作，满足需要和期望，促进干系人积极参与工作。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把问题记录在问题日志上，并动态更新。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提出变更请求。（业务，以及管理干系人管理上的变更）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65" name="矩形 564"/>
            <p:cNvSpPr/>
            <p:nvPr/>
          </p:nvSpPr>
          <p:spPr>
            <a:xfrm>
              <a:off x="9001123" y="642966"/>
              <a:ext cx="4397928" cy="22860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参与项目的有关各方，其利益受到正面或负面影响的任何组织或个人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项目最终目标是满足干系人利益追求，让干系人满意。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在制定沟通管理计划时，彻底弄清干系人需求，并向他们发布各种必要信息。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识别，认清利益与影响力，发挥他的作用，早面对差的，利用好的。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项目发起人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------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高级管理层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-----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客户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------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项目经理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-------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项目管理团队与项目团队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无法协调问题，按有利于客户的原则进行。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项目经理最终承担失败责任。它有正式权利（惩罚，奖励），可以用专家权利，参照权利，控制项目但不一定控制资源，必须与职能经理合作，做好整合。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9001123" y="4000552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规划干系人管理</a:t>
              </a:r>
              <a:endParaRPr lang="zh-CN" altLang="en-US" sz="1600" dirty="0"/>
            </a:p>
          </p:txBody>
        </p:sp>
        <p:sp>
          <p:nvSpPr>
            <p:cNvPr id="567" name="矩形 566"/>
            <p:cNvSpPr/>
            <p:nvPr/>
          </p:nvSpPr>
          <p:spPr>
            <a:xfrm>
              <a:off x="9598900" y="4000552"/>
              <a:ext cx="3800152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基于干系人分析结果，制定干系人管理策略，调动积极性。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分析技术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，分析主要干系人参与项目的可能程度，策划将如何把他们的参与程度提高到项目需要的程度。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9001123" y="6143692"/>
              <a:ext cx="597777" cy="9286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控制干系人参与</a:t>
              </a:r>
              <a:endParaRPr lang="zh-CN" altLang="en-US" sz="1600" dirty="0"/>
            </a:p>
          </p:txBody>
        </p:sp>
        <p:sp>
          <p:nvSpPr>
            <p:cNvPr id="569" name="矩形 568"/>
            <p:cNvSpPr/>
            <p:nvPr/>
          </p:nvSpPr>
          <p:spPr>
            <a:xfrm>
              <a:off x="9598900" y="6143692"/>
              <a:ext cx="3800152" cy="9286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考察记录分析实际参与程度，形成绩效信息，提出变更。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72" name="组合 237"/>
          <p:cNvGrpSpPr/>
          <p:nvPr/>
        </p:nvGrpSpPr>
        <p:grpSpPr>
          <a:xfrm>
            <a:off x="1643045" y="285728"/>
            <a:ext cx="7358114" cy="6429420"/>
            <a:chOff x="9001123" y="928694"/>
            <a:chExt cx="4397929" cy="6429420"/>
          </a:xfrm>
        </p:grpSpPr>
        <p:sp>
          <p:nvSpPr>
            <p:cNvPr id="573" name="矩形 572"/>
            <p:cNvSpPr/>
            <p:nvPr/>
          </p:nvSpPr>
          <p:spPr>
            <a:xfrm>
              <a:off x="9001123" y="3143272"/>
              <a:ext cx="597777" cy="92869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规划人力资源管理</a:t>
              </a:r>
              <a:endParaRPr lang="zh-CN" altLang="en-US" sz="1600" dirty="0"/>
            </a:p>
          </p:txBody>
        </p:sp>
        <p:sp>
          <p:nvSpPr>
            <p:cNvPr id="574" name="矩形 573"/>
            <p:cNvSpPr/>
            <p:nvPr/>
          </p:nvSpPr>
          <p:spPr>
            <a:xfrm>
              <a:off x="9598900" y="3143272"/>
              <a:ext cx="3800152" cy="9286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编制人力资源管理计划。包括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组织结构图，工作岗位和职责，人员配备管理计划。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人员配备管理计划主要是人如何来，如何用，如何离开。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5" name="矩形 574"/>
            <p:cNvSpPr/>
            <p:nvPr/>
          </p:nvSpPr>
          <p:spPr>
            <a:xfrm>
              <a:off x="9001123" y="5286412"/>
              <a:ext cx="597777" cy="10715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建设项目团队</a:t>
              </a:r>
              <a:endParaRPr lang="zh-CN" altLang="en-US" sz="1600" dirty="0"/>
            </a:p>
          </p:txBody>
        </p:sp>
        <p:sp>
          <p:nvSpPr>
            <p:cNvPr id="576" name="矩形 575"/>
            <p:cNvSpPr/>
            <p:nvPr/>
          </p:nvSpPr>
          <p:spPr>
            <a:xfrm>
              <a:off x="9598900" y="5286412"/>
              <a:ext cx="3800152" cy="10715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根据人力资源管理计划开展各种团队建设活动，提高个人和整体工作能力，提高绩效（工作能力，离职率）。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基本规则，人事评测工具，培训，集中办公，认可与奖励，团队建设活动          （积极让大家向前，使用各种方法），更新事业环境因素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78" name="矩形 577"/>
            <p:cNvSpPr/>
            <p:nvPr/>
          </p:nvSpPr>
          <p:spPr>
            <a:xfrm>
              <a:off x="9001123" y="4071966"/>
              <a:ext cx="597777" cy="12144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组建项目团队</a:t>
              </a:r>
              <a:endParaRPr lang="zh-CN" altLang="en-US" sz="1600" dirty="0"/>
            </a:p>
          </p:txBody>
        </p:sp>
        <p:sp>
          <p:nvSpPr>
            <p:cNvPr id="579" name="矩形 578"/>
            <p:cNvSpPr/>
            <p:nvPr/>
          </p:nvSpPr>
          <p:spPr>
            <a:xfrm>
              <a:off x="9598900" y="4071966"/>
              <a:ext cx="3800152" cy="12144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按照人力资源管理计划获取人力资源，把正确的人在正确的时间分配到正确的岗位。     根据什么时候可以工作编制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资源日历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预分派，谈判（职能经理要资源，其他项目经理要优秀资源，外部资源供应商得到无法获取的资源），招募，虚拟团队（外地不集中的资源处理，特别需要有效的沟通）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80" name="矩形 579"/>
            <p:cNvSpPr/>
            <p:nvPr/>
          </p:nvSpPr>
          <p:spPr>
            <a:xfrm>
              <a:off x="9001123" y="6357982"/>
              <a:ext cx="597777" cy="10001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管理项目团队</a:t>
              </a:r>
              <a:endParaRPr lang="zh-CN" altLang="en-US" sz="1600" dirty="0"/>
            </a:p>
          </p:txBody>
        </p:sp>
        <p:sp>
          <p:nvSpPr>
            <p:cNvPr id="581" name="矩形 580"/>
            <p:cNvSpPr/>
            <p:nvPr/>
          </p:nvSpPr>
          <p:spPr>
            <a:xfrm>
              <a:off x="9598900" y="6357982"/>
              <a:ext cx="3800152" cy="10001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了解成员与团队工作表现，提供反馈，预防和解决问题，管理成员变化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（及时发现问题，处理问题，让大家改正），更新事业环境因素。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观察和交谈（了解成员表现），项目绩效评估（查找问题），人际关系技能（管理好），冲突管理（解决相互关系）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82" name="矩形 581"/>
            <p:cNvSpPr/>
            <p:nvPr/>
          </p:nvSpPr>
          <p:spPr>
            <a:xfrm>
              <a:off x="9001123" y="928694"/>
              <a:ext cx="4397929" cy="221457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人际关系：谈判，沟通，建立信息，冲突解决。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塔克曼模型：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形成（独立，命令），震荡（对立，教练），规范（信任，参与），成熟（依靠，授权），解散（离去，命令）。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项目经理权利：正式，奖励，惩罚，专家，参照，信息。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冲突原因：资源有限，进度先后。处理：公开，对事不对人，大局观，面对面。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冲突解决：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合作解决，妥协调解，缓和包容，撤退回避，强制命令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责任分配矩阵，</a:t>
              </a:r>
              <a:r>
                <a:rPr lang="en-US" altLang="zh-CN" sz="1600" b="1" u="sng" dirty="0" smtClean="0">
                  <a:solidFill>
                    <a:schemeClr val="tx1"/>
                  </a:solidFill>
                </a:rPr>
                <a:t>RM----RACI</a:t>
              </a: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激励理论：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马斯洛需求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5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层次，麦克雷戈的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XY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理论，赫兹伯格双因素，弗鲁姆期望，麦克利兰成就动机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83" name="组合 237"/>
          <p:cNvGrpSpPr/>
          <p:nvPr/>
        </p:nvGrpSpPr>
        <p:grpSpPr>
          <a:xfrm>
            <a:off x="1643042" y="285704"/>
            <a:ext cx="7358117" cy="6000816"/>
            <a:chOff x="9001122" y="928694"/>
            <a:chExt cx="4397930" cy="6000816"/>
          </a:xfrm>
        </p:grpSpPr>
        <p:sp>
          <p:nvSpPr>
            <p:cNvPr id="584" name="矩形 583"/>
            <p:cNvSpPr/>
            <p:nvPr/>
          </p:nvSpPr>
          <p:spPr>
            <a:xfrm>
              <a:off x="9001123" y="2928982"/>
              <a:ext cx="597777" cy="1143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规划沟通管理</a:t>
              </a:r>
              <a:endParaRPr lang="zh-CN" altLang="en-US" sz="1600" dirty="0"/>
            </a:p>
          </p:txBody>
        </p:sp>
        <p:sp>
          <p:nvSpPr>
            <p:cNvPr id="585" name="矩形 584"/>
            <p:cNvSpPr/>
            <p:nvPr/>
          </p:nvSpPr>
          <p:spPr>
            <a:xfrm>
              <a:off x="9598900" y="2928982"/>
              <a:ext cx="3800152" cy="1143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分析干系人的沟通需求，编制沟通管理计划。</a:t>
              </a:r>
              <a:r>
                <a:rPr lang="en-US" altLang="zh-CN" sz="1600" b="1" u="sng" dirty="0" smtClean="0">
                  <a:solidFill>
                    <a:schemeClr val="tx1"/>
                  </a:solidFill>
                </a:rPr>
                <a:t>5W1H</a:t>
              </a: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推式，拉式，交互式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内部职能之间进行谈判，与外部干系人之间进行公关，与管理层之间讲问题摆事实。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6" name="矩形 585"/>
            <p:cNvSpPr/>
            <p:nvPr/>
          </p:nvSpPr>
          <p:spPr>
            <a:xfrm>
              <a:off x="9001123" y="5286436"/>
              <a:ext cx="597777" cy="16430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控制沟通</a:t>
              </a:r>
              <a:endParaRPr lang="zh-CN" altLang="en-US" sz="1600" dirty="0"/>
            </a:p>
          </p:txBody>
        </p:sp>
        <p:sp>
          <p:nvSpPr>
            <p:cNvPr id="587" name="矩形 586"/>
            <p:cNvSpPr/>
            <p:nvPr/>
          </p:nvSpPr>
          <p:spPr>
            <a:xfrm>
              <a:off x="9598900" y="5286436"/>
              <a:ext cx="3800152" cy="16430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按照计划，发现，记录并分析沟通中的偏差，提出变更请求。（该变更主要是对沟通计划做出变更）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信息管理系统，有效进 行监督沟通情况。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召开会议：干系人识别会，项目启动会，鲜蘑菇管理计划编制会，项目开踢会，项目状态评审会，项目变更会，收尾总结会。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88" name="矩形 587"/>
            <p:cNvSpPr/>
            <p:nvPr/>
          </p:nvSpPr>
          <p:spPr>
            <a:xfrm>
              <a:off x="9001123" y="4071966"/>
              <a:ext cx="597777" cy="121444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管理沟通</a:t>
              </a:r>
              <a:endParaRPr lang="zh-CN" altLang="en-US" sz="1600" dirty="0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9598900" y="4071966"/>
              <a:ext cx="3800152" cy="12144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根据计划，对信息进行一系列的操作，满足干系人对信息的需求。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有效沟通，正确时间正确方式给正确的人。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报告绩效（向干系人发布绩效信息），计划规定了什么人拿什么信息。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92" name="矩形 591"/>
            <p:cNvSpPr/>
            <p:nvPr/>
          </p:nvSpPr>
          <p:spPr>
            <a:xfrm>
              <a:off x="9001122" y="928694"/>
              <a:ext cx="4397928" cy="2000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沟通分类：正式与非正式，官方与非官方，内部与外部，口头与书面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chemeClr val="tx1"/>
                  </a:solidFill>
                </a:rPr>
                <a:t>与别人发生矛盾后首先需要检查一下沟通有没有问题。</a:t>
              </a:r>
              <a:endParaRPr lang="en-US" altLang="zh-CN" sz="1600" b="1" u="sng" dirty="0" smtClean="0">
                <a:solidFill>
                  <a:schemeClr val="tx1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有边界就有冲突，有冲突就要沟通，不沟通就会导致冲突变多和加深。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沟通需要及时产生、收集、发布、存储和利用项目信息。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u="sng" dirty="0" smtClean="0">
                  <a:solidFill>
                    <a:srgbClr val="FF0000"/>
                  </a:solidFill>
                </a:rPr>
                <a:t>5W1H</a:t>
              </a:r>
            </a:p>
            <a:p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确认</a:t>
              </a:r>
              <a:r>
                <a:rPr lang="en-US" altLang="zh-CN" sz="1600" b="1" u="sng" dirty="0" smtClean="0">
                  <a:solidFill>
                    <a:srgbClr val="FF0000"/>
                  </a:solidFill>
                </a:rPr>
                <a:t>5W1H</a:t>
              </a:r>
              <a:r>
                <a:rPr lang="zh-CN" altLang="en-US" sz="1600" b="1" u="sng" dirty="0" smtClean="0">
                  <a:solidFill>
                    <a:srgbClr val="FF0000"/>
                  </a:solidFill>
                </a:rPr>
                <a:t>，发布这些信息，监控确保这些信息到位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u="sng" dirty="0" smtClean="0">
                  <a:solidFill>
                    <a:srgbClr val="FF0000"/>
                  </a:solidFill>
                </a:rPr>
                <a:t>沟通渠道确认包含全部干系人，包括项目经理。沟通渠道越多沟通越复杂。</a:t>
              </a:r>
              <a:endParaRPr lang="en-US" altLang="zh-CN" sz="1600" b="1" u="sng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577" name="矩形 576"/>
          <p:cNvSpPr/>
          <p:nvPr/>
        </p:nvSpPr>
        <p:spPr>
          <a:xfrm>
            <a:off x="2071670" y="1928802"/>
            <a:ext cx="4929222" cy="31432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储备分析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针对钱，进度，风险才有储备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）估算成本，制定预算，控制成本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）估算活动历时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）控制风险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2071670" y="1928802"/>
            <a:ext cx="4929222" cy="31432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检查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针对成果进行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）确认范围（核实的可交付成果）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）控制质量（满足质量的可交付成果）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）控制采购（满足要求的外部采购可交付成果）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2071670" y="1928802"/>
            <a:ext cx="4929222" cy="31432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审计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针对过程进行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）实施质量保证（过程改进）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）控制采购（审计合同执行过程）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）结束采购（升级对方公司合同执行）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）控制风险（风险识别）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594" name="矩形 593"/>
          <p:cNvSpPr/>
          <p:nvPr/>
        </p:nvSpPr>
        <p:spPr>
          <a:xfrm>
            <a:off x="2071670" y="1928802"/>
            <a:ext cx="4929222" cy="31432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绩效审查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针对可量化的工作进行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）控制进度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）控制成本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）控制采购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596" name="矩形 595"/>
          <p:cNvSpPr/>
          <p:nvPr/>
        </p:nvSpPr>
        <p:spPr>
          <a:xfrm>
            <a:off x="2071670" y="1928802"/>
            <a:ext cx="4929222" cy="31432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信息管理系统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针对文件修改记录的过程进行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）指导和执行项目管理，监控项目管理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（信息记录）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）管理沟通，控制沟通（问题记录）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）控制采购，结束采购（记录系统）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）控制干系人参与（问题记录）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</a:rPr>
              <a:t>）控制成本，控制进度（管理软件）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24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" fill="hold">
                      <p:stCondLst>
                        <p:cond delay="0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28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9" fill="hold">
                      <p:stCondLst>
                        <p:cond delay="0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4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" fill="hold">
                      <p:stCondLst>
                        <p:cond delay="0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354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5" fill="hold">
                      <p:stCondLst>
                        <p:cond delay="0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365" restart="whenNotActive" fill="hold" evtFilter="cancelBubble" nodeType="interactiveSeq">
                <p:stCondLst>
                  <p:cond evt="onClick" delay="0">
                    <p:tgtEl>
                      <p:spTgt spid="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6" fill="hold">
                      <p:stCondLst>
                        <p:cond delay="0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"/>
                  </p:tgtEl>
                </p:cond>
              </p:nextCondLst>
            </p:seq>
            <p:seq concurrent="1" nextAc="seek">
              <p:cTn id="37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7" fill="hold">
                      <p:stCondLst>
                        <p:cond delay="0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9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8" fill="hold">
                      <p:stCondLst>
                        <p:cond delay="0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0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9" fill="hold">
                      <p:stCondLst>
                        <p:cond delay="0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1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0" fill="hold">
                      <p:stCondLst>
                        <p:cond delay="0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441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2" fill="hold">
                      <p:stCondLst>
                        <p:cond delay="0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463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4" fill="hold">
                      <p:stCondLst>
                        <p:cond delay="0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8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47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5" fill="hold">
                      <p:stCondLst>
                        <p:cond delay="0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485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6" fill="hold">
                      <p:stCondLst>
                        <p:cond delay="0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49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7" fill="hold">
                      <p:stCondLst>
                        <p:cond delay="0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50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8" fill="hold">
                      <p:stCondLst>
                        <p:cond delay="0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5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0" fill="hold">
                      <p:stCondLst>
                        <p:cond delay="0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8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4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1" fill="hold">
                      <p:stCondLst>
                        <p:cond delay="0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51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2" fill="hold">
                      <p:stCondLst>
                        <p:cond delay="0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6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56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3" fill="hold">
                      <p:stCondLst>
                        <p:cond delay="0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1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7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4" fill="hold">
                      <p:stCondLst>
                        <p:cond delay="0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8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5" fill="hold">
                      <p:stCondLst>
                        <p:cond delay="0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3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5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4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1"/>
                  </p:tgtEl>
                </p:cond>
              </p:nextCondLst>
            </p:seq>
            <p:seq concurrent="1" nextAc="seek">
              <p:cTn id="60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7" fill="hold">
                      <p:stCondLst>
                        <p:cond delay="0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1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61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8" fill="hold">
                      <p:stCondLst>
                        <p:cond delay="0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2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9" fill="hold">
                      <p:stCondLst>
                        <p:cond delay="0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3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63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0" fill="hold">
                      <p:stCondLst>
                        <p:cond delay="0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4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8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5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3"/>
                  </p:tgtEl>
                </p:cond>
              </p:nextCondLst>
            </p:seq>
            <p:seq concurrent="1" nextAc="seek">
              <p:cTn id="661" restart="whenNotActive" fill="hold" evtFilter="cancelBubble" nodeType="interactiveSeq">
                <p:stCondLst>
                  <p:cond evt="onClick" delay="0">
                    <p:tgtEl>
                      <p:spTgt spid="5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2" fill="hold">
                      <p:stCondLst>
                        <p:cond delay="0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6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0"/>
                  </p:tgtEl>
                </p:cond>
              </p:nextCondLst>
            </p:seq>
            <p:seq concurrent="1" nextAc="seek">
              <p:cTn id="672" restart="whenNotActive" fill="hold" evtFilter="cancelBubble" nodeType="interactiveSeq">
                <p:stCondLst>
                  <p:cond evt="onClick" delay="0">
                    <p:tgtEl>
                      <p:spTgt spid="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3" fill="hold">
                      <p:stCondLst>
                        <p:cond delay="0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1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1"/>
                  </p:tgtEl>
                </p:cond>
              </p:nextCondLst>
            </p:seq>
            <p:seq concurrent="1" nextAc="seek">
              <p:cTn id="683" restart="whenNotActive" fill="hold" evtFilter="cancelBubble" nodeType="interactiveSeq">
                <p:stCondLst>
                  <p:cond evt="onClick" delay="0">
                    <p:tgtEl>
                      <p:spTgt spid="5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4" fill="hold">
                      <p:stCondLst>
                        <p:cond delay="0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8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4"/>
                  </p:tgtEl>
                </p:cond>
              </p:nextCondLst>
            </p:seq>
            <p:seq concurrent="1" nextAc="seek">
              <p:cTn id="694" restart="whenNotActive" fill="hold" evtFilter="cancelBubble" nodeType="interactiveSeq">
                <p:stCondLst>
                  <p:cond evt="onClick" delay="0">
                    <p:tgtEl>
                      <p:spTgt spid="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5" fill="hold">
                      <p:stCondLst>
                        <p:cond delay="0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3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"/>
                  </p:tgtEl>
                </p:cond>
              </p:nextCondLst>
            </p:seq>
          </p:childTnLst>
        </p:cTn>
      </p:par>
    </p:tnLst>
    <p:bldLst>
      <p:bldP spid="577" grpId="0" animBg="1"/>
      <p:bldP spid="577" grpId="1" animBg="1"/>
      <p:bldP spid="591" grpId="0" animBg="1"/>
      <p:bldP spid="591" grpId="1" animBg="1"/>
      <p:bldP spid="593" grpId="0" animBg="1"/>
      <p:bldP spid="593" grpId="1" animBg="1"/>
      <p:bldP spid="594" grpId="0" animBg="1"/>
      <p:bldP spid="594" grpId="1" animBg="1"/>
      <p:bldP spid="596" grpId="0" animBg="1"/>
      <p:bldP spid="59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17784</TotalTime>
  <Words>6935</Words>
  <PresentationFormat>全屏显示(4:3)</PresentationFormat>
  <Paragraphs>1182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1</cp:lastModifiedBy>
  <cp:revision>190</cp:revision>
  <dcterms:created xsi:type="dcterms:W3CDTF">2014-06-07T04:31:28Z</dcterms:created>
  <dcterms:modified xsi:type="dcterms:W3CDTF">2014-07-11T02:32:19Z</dcterms:modified>
</cp:coreProperties>
</file>