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71" r:id="rId16"/>
    <p:sldId id="272" r:id="rId17"/>
    <p:sldId id="269"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CA35CE5-4BCE-4F51-9999-D5FC1FB5C701}" type="datetimeFigureOut">
              <a:rPr lang="ru-RU" smtClean="0"/>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413423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CA35CE5-4BCE-4F51-9999-D5FC1FB5C701}" type="datetimeFigureOut">
              <a:rPr lang="ru-RU" smtClean="0"/>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60996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CA35CE5-4BCE-4F51-9999-D5FC1FB5C701}" type="datetimeFigureOut">
              <a:rPr lang="ru-RU" smtClean="0"/>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380041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CA35CE5-4BCE-4F51-9999-D5FC1FB5C701}" type="datetimeFigureOut">
              <a:rPr lang="ru-RU" smtClean="0"/>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348375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CA35CE5-4BCE-4F51-9999-D5FC1FB5C701}" type="datetimeFigureOut">
              <a:rPr lang="ru-RU" smtClean="0"/>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263159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CA35CE5-4BCE-4F51-9999-D5FC1FB5C701}" type="datetimeFigureOut">
              <a:rPr lang="ru-RU" smtClean="0"/>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190102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CA35CE5-4BCE-4F51-9999-D5FC1FB5C701}" type="datetimeFigureOut">
              <a:rPr lang="ru-RU" smtClean="0"/>
              <a:t>20.12.2018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423688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CA35CE5-4BCE-4F51-9999-D5FC1FB5C701}" type="datetimeFigureOut">
              <a:rPr lang="ru-RU" smtClean="0"/>
              <a:t>20.12.2018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316068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CA35CE5-4BCE-4F51-9999-D5FC1FB5C701}" type="datetimeFigureOut">
              <a:rPr lang="ru-RU" smtClean="0"/>
              <a:t>20.12.2018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375365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CA35CE5-4BCE-4F51-9999-D5FC1FB5C701}" type="datetimeFigureOut">
              <a:rPr lang="ru-RU" smtClean="0"/>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199724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CA35CE5-4BCE-4F51-9999-D5FC1FB5C701}" type="datetimeFigureOut">
              <a:rPr lang="ru-RU" smtClean="0"/>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41BDFB-BD6A-4CC3-810D-44ABA4DCB753}" type="slidenum">
              <a:rPr lang="ru-RU" smtClean="0"/>
              <a:t>‹#›</a:t>
            </a:fld>
            <a:endParaRPr lang="ru-RU"/>
          </a:p>
        </p:txBody>
      </p:sp>
    </p:spTree>
    <p:extLst>
      <p:ext uri="{BB962C8B-B14F-4D97-AF65-F5344CB8AC3E}">
        <p14:creationId xmlns:p14="http://schemas.microsoft.com/office/powerpoint/2010/main" val="23617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35CE5-4BCE-4F51-9999-D5FC1FB5C701}" type="datetimeFigureOut">
              <a:rPr lang="ru-RU" smtClean="0"/>
              <a:t>20.12.2018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1BDFB-BD6A-4CC3-810D-44ABA4DCB753}" type="slidenum">
              <a:rPr lang="ru-RU" smtClean="0"/>
              <a:t>‹#›</a:t>
            </a:fld>
            <a:endParaRPr lang="ru-RU"/>
          </a:p>
        </p:txBody>
      </p:sp>
    </p:spTree>
    <p:extLst>
      <p:ext uri="{BB962C8B-B14F-4D97-AF65-F5344CB8AC3E}">
        <p14:creationId xmlns:p14="http://schemas.microsoft.com/office/powerpoint/2010/main" val="159034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Информационная безопасность </a:t>
            </a:r>
            <a:r>
              <a:rPr lang="ru-RU" dirty="0"/>
              <a:t>информационных систем</a:t>
            </a:r>
          </a:p>
        </p:txBody>
      </p:sp>
    </p:spTree>
    <p:extLst>
      <p:ext uri="{BB962C8B-B14F-4D97-AF65-F5344CB8AC3E}">
        <p14:creationId xmlns:p14="http://schemas.microsoft.com/office/powerpoint/2010/main" val="3340530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1600" y="174625"/>
            <a:ext cx="12090400" cy="1325563"/>
          </a:xfrm>
        </p:spPr>
        <p:txBody>
          <a:bodyPr>
            <a:normAutofit fontScale="90000"/>
          </a:bodyPr>
          <a:lstStyle/>
          <a:p>
            <a:r>
              <a:rPr lang="ru-RU" b="1" i="1" dirty="0" smtClean="0"/>
              <a:t>Угрозы конфиденциальности информационных ресурсов</a:t>
            </a:r>
            <a:r>
              <a:rPr lang="ru-RU" dirty="0" smtClean="0"/>
              <a:t/>
            </a:r>
            <a:br>
              <a:rPr lang="ru-RU" dirty="0" smtClean="0"/>
            </a:br>
            <a:endParaRPr lang="ru-RU" dirty="0"/>
          </a:p>
        </p:txBody>
      </p:sp>
      <p:sp>
        <p:nvSpPr>
          <p:cNvPr id="3" name="Объект 2"/>
          <p:cNvSpPr>
            <a:spLocks noGrp="1"/>
          </p:cNvSpPr>
          <p:nvPr>
            <p:ph idx="1"/>
          </p:nvPr>
        </p:nvSpPr>
        <p:spPr>
          <a:xfrm>
            <a:off x="101600" y="1130300"/>
            <a:ext cx="11988800" cy="5638800"/>
          </a:xfrm>
        </p:spPr>
        <p:txBody>
          <a:bodyPr>
            <a:normAutofit fontScale="62500" lnSpcReduction="20000"/>
          </a:bodyPr>
          <a:lstStyle/>
          <a:p>
            <a:pPr marL="0" indent="0" algn="just">
              <a:buNone/>
            </a:pPr>
            <a:r>
              <a:rPr lang="ru-RU" b="1" dirty="0" smtClean="0"/>
              <a:t>Угроза</a:t>
            </a:r>
            <a:r>
              <a:rPr lang="ru-RU" dirty="0"/>
              <a:t> – это возможные или действительные попытки завладеть защищаемыми информационными ресурсами. </a:t>
            </a:r>
            <a:r>
              <a:rPr lang="ru-RU" b="1" dirty="0"/>
              <a:t>Источниками угрозы</a:t>
            </a:r>
            <a:r>
              <a:rPr lang="ru-RU" dirty="0"/>
              <a:t> сохранности конфиденциальных данных являются компании-конкуренты, злоумышленники, органы управления. Цель любой угрозы заключается в том, чтобы повлиять на целостность, полноту и доступность данных.</a:t>
            </a:r>
          </a:p>
          <a:p>
            <a:pPr marL="0" indent="0" algn="just">
              <a:buNone/>
            </a:pPr>
            <a:r>
              <a:rPr lang="ru-RU" dirty="0"/>
              <a:t>Угрозы бывают внутренними или внешними. </a:t>
            </a:r>
            <a:endParaRPr lang="ru-RU" dirty="0" smtClean="0"/>
          </a:p>
          <a:p>
            <a:pPr algn="just"/>
            <a:r>
              <a:rPr lang="ru-RU" b="1" dirty="0" smtClean="0">
                <a:solidFill>
                  <a:srgbClr val="0070C0"/>
                </a:solidFill>
              </a:rPr>
              <a:t>Внешние </a:t>
            </a:r>
            <a:r>
              <a:rPr lang="ru-RU" b="1" dirty="0">
                <a:solidFill>
                  <a:srgbClr val="0070C0"/>
                </a:solidFill>
              </a:rPr>
              <a:t>угрозы</a:t>
            </a:r>
            <a:r>
              <a:rPr lang="ru-RU" dirty="0"/>
              <a:t> представляют собой попытки получить доступ к данным извне и сопровождаются взломом серверов, сетей, аккаунтов работников и считыванием информации из технических каналов утечки (акустическое считывание с помощью жучков, камер, наводки на аппаратные средства, получение </a:t>
            </a:r>
            <a:r>
              <a:rPr lang="ru-RU" dirty="0" err="1"/>
              <a:t>виброакустической</a:t>
            </a:r>
            <a:r>
              <a:rPr lang="ru-RU" dirty="0"/>
              <a:t> информации из окон и архитектурных конструкций).</a:t>
            </a:r>
          </a:p>
          <a:p>
            <a:pPr algn="just"/>
            <a:r>
              <a:rPr lang="ru-RU" b="1" dirty="0">
                <a:solidFill>
                  <a:srgbClr val="0070C0"/>
                </a:solidFill>
              </a:rPr>
              <a:t>Внутренние угрозы</a:t>
            </a:r>
            <a:r>
              <a:rPr lang="ru-RU" dirty="0"/>
              <a:t> подразумевают неправомерные действия персонала, рабочего отдела или управления фирмы. В результате пользователь системы, который работает с конфиденциальной информацией, может выдать информацию посторонним. На практике такая угроза встречается чаще остальных. Работник может годами «сливать» конкурентам секретные данные. Это легко реализуется, ведь действия авторизованного пользователя администратор безопасности не квалифицирует как угрозу.</a:t>
            </a:r>
          </a:p>
          <a:p>
            <a:pPr marL="0" indent="0" algn="just">
              <a:buNone/>
            </a:pPr>
            <a:r>
              <a:rPr lang="ru-RU" dirty="0"/>
              <a:t>Попытка несанкционированного доступа может происходить несколькими путями:</a:t>
            </a:r>
          </a:p>
          <a:p>
            <a:pPr lvl="0" algn="just"/>
            <a:r>
              <a:rPr lang="ru-RU" b="1" dirty="0">
                <a:solidFill>
                  <a:schemeClr val="accent4">
                    <a:lumMod val="50000"/>
                  </a:schemeClr>
                </a:solidFill>
              </a:rPr>
              <a:t>через сотрудников</a:t>
            </a:r>
            <a:r>
              <a:rPr lang="ru-RU" dirty="0"/>
              <a:t>, которые могут передавать конфиденциальные данные посторонним, забирать физические носители или получать доступ к охраняемой информации через печатные документы;</a:t>
            </a:r>
          </a:p>
          <a:p>
            <a:pPr lvl="0" algn="just"/>
            <a:r>
              <a:rPr lang="ru-RU" b="1" dirty="0">
                <a:solidFill>
                  <a:schemeClr val="accent4">
                    <a:lumMod val="50000"/>
                  </a:schemeClr>
                </a:solidFill>
              </a:rPr>
              <a:t>с помощью программного обеспечения</a:t>
            </a:r>
            <a:r>
              <a:rPr lang="ru-RU" dirty="0"/>
              <a:t> злоумышленники осуществляют атаки, которые направлены на кражу пар «логин-пароль», перехват криптографических ключей для расшифровки данных, несанкционированного копирования информации.</a:t>
            </a:r>
          </a:p>
          <a:p>
            <a:pPr lvl="0" algn="just"/>
            <a:r>
              <a:rPr lang="ru-RU" b="1" dirty="0">
                <a:solidFill>
                  <a:schemeClr val="accent4">
                    <a:lumMod val="50000"/>
                  </a:schemeClr>
                </a:solidFill>
              </a:rPr>
              <a:t>с помощью аппаратных компонентов</a:t>
            </a:r>
            <a:r>
              <a:rPr lang="ru-RU" dirty="0"/>
              <a:t> автоматизированной системы, например, внедрение прослушивающих устройств или применение аппаратных технологий считывания информации на расстоянии (вне контролируемой зоны).</a:t>
            </a:r>
          </a:p>
          <a:p>
            <a:pPr algn="just"/>
            <a:endParaRPr lang="ru-RU" dirty="0"/>
          </a:p>
        </p:txBody>
      </p:sp>
    </p:spTree>
    <p:extLst>
      <p:ext uri="{BB962C8B-B14F-4D97-AF65-F5344CB8AC3E}">
        <p14:creationId xmlns:p14="http://schemas.microsoft.com/office/powerpoint/2010/main" val="2784198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smtClean="0"/>
              <a:t>Аппаратная и программная ИБ</a:t>
            </a:r>
            <a:r>
              <a:rPr lang="ru-RU" dirty="0" smtClean="0"/>
              <a:t/>
            </a:r>
            <a:br>
              <a:rPr lang="ru-RU" dirty="0" smtClean="0"/>
            </a:br>
            <a:endParaRPr lang="ru-RU" dirty="0"/>
          </a:p>
        </p:txBody>
      </p:sp>
      <p:sp>
        <p:nvSpPr>
          <p:cNvPr id="3" name="Объект 2"/>
          <p:cNvSpPr>
            <a:spLocks noGrp="1"/>
          </p:cNvSpPr>
          <p:nvPr>
            <p:ph idx="1"/>
          </p:nvPr>
        </p:nvSpPr>
        <p:spPr>
          <a:xfrm>
            <a:off x="88900" y="1231900"/>
            <a:ext cx="11963400" cy="4945063"/>
          </a:xfrm>
        </p:spPr>
        <p:txBody>
          <a:bodyPr>
            <a:normAutofit fontScale="85000" lnSpcReduction="20000"/>
          </a:bodyPr>
          <a:lstStyle/>
          <a:p>
            <a:pPr marL="0" indent="0" algn="just">
              <a:buNone/>
            </a:pPr>
            <a:r>
              <a:rPr lang="ru-RU" dirty="0" smtClean="0"/>
              <a:t>Все </a:t>
            </a:r>
            <a:r>
              <a:rPr lang="ru-RU" dirty="0"/>
              <a:t>современные операционные системы оснащены встроенными модулями защиты данных на программном уровне. MAC OS, </a:t>
            </a:r>
            <a:r>
              <a:rPr lang="ru-RU" dirty="0" err="1"/>
              <a:t>Windows</a:t>
            </a:r>
            <a:r>
              <a:rPr lang="ru-RU" dirty="0"/>
              <a:t>, </a:t>
            </a:r>
            <a:r>
              <a:rPr lang="ru-RU" dirty="0" err="1"/>
              <a:t>Linux</a:t>
            </a:r>
            <a:r>
              <a:rPr lang="ru-RU" dirty="0"/>
              <a:t>, </a:t>
            </a:r>
            <a:r>
              <a:rPr lang="ru-RU" dirty="0" err="1"/>
              <a:t>iOS</a:t>
            </a:r>
            <a:r>
              <a:rPr lang="ru-RU" dirty="0"/>
              <a:t> отлично справляются с задачей шифрования данных на диске и в процессе передачи на другие устройства. Однако для создания эффективной работы с конфиденциальной информацией важно использовать дополнительные модули защиты.</a:t>
            </a:r>
          </a:p>
          <a:p>
            <a:pPr marL="0" indent="0" algn="just">
              <a:buNone/>
            </a:pPr>
            <a:r>
              <a:rPr lang="ru-RU" dirty="0"/>
              <a:t>Пользовательские ОС не защищают данные в момент передачи по сети, а системы защиты позволяют контролировать информационные потоки, которые циркулируют по корпоративной сети, и хранение данных на северах.</a:t>
            </a:r>
          </a:p>
          <a:p>
            <a:pPr marL="0" indent="0" algn="just">
              <a:buNone/>
            </a:pPr>
            <a:r>
              <a:rPr lang="ru-RU" dirty="0"/>
              <a:t>Аппаратно-программный модуль защиты принято разделять на группы, каждая из которых выполняет функцию защиты чувствительной информации:</a:t>
            </a:r>
          </a:p>
          <a:p>
            <a:pPr lvl="0" algn="just"/>
            <a:r>
              <a:rPr lang="ru-RU" b="1" dirty="0">
                <a:solidFill>
                  <a:schemeClr val="accent5">
                    <a:lumMod val="50000"/>
                  </a:schemeClr>
                </a:solidFill>
              </a:rPr>
              <a:t>Уровень идентификации</a:t>
            </a:r>
            <a:r>
              <a:rPr lang="ru-RU" dirty="0"/>
              <a:t> – это комплексная система распознавания пользователей, которая может использовать стандартную или многоуровневую аутентификацию, биометрию (распознавание лица, сканирование отпечатка пальца, запись голоса и прочие приемы).</a:t>
            </a:r>
          </a:p>
          <a:p>
            <a:pPr lvl="0" algn="just"/>
            <a:r>
              <a:rPr lang="ru-RU" b="1" dirty="0">
                <a:solidFill>
                  <a:schemeClr val="accent5">
                    <a:lumMod val="50000"/>
                  </a:schemeClr>
                </a:solidFill>
              </a:rPr>
              <a:t>Уровень шифрования</a:t>
            </a:r>
            <a:r>
              <a:rPr lang="ru-RU" dirty="0"/>
              <a:t> обеспечивает обмен ключами между отправителем и получателем и шифрует/дешифрует все данные системы.</a:t>
            </a:r>
          </a:p>
          <a:p>
            <a:pPr algn="just"/>
            <a:endParaRPr lang="ru-RU" dirty="0"/>
          </a:p>
        </p:txBody>
      </p:sp>
    </p:spTree>
    <p:extLst>
      <p:ext uri="{BB962C8B-B14F-4D97-AF65-F5344CB8AC3E}">
        <p14:creationId xmlns:p14="http://schemas.microsoft.com/office/powerpoint/2010/main" val="182085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6785"/>
            <a:ext cx="10515600" cy="897616"/>
          </a:xfrm>
        </p:spPr>
        <p:txBody>
          <a:bodyPr/>
          <a:lstStyle/>
          <a:p>
            <a:r>
              <a:rPr lang="ru-RU" b="1" i="1" dirty="0" smtClean="0"/>
              <a:t>Правовая защита информации</a:t>
            </a:r>
            <a:endParaRPr lang="ru-RU" dirty="0"/>
          </a:p>
        </p:txBody>
      </p:sp>
      <p:sp>
        <p:nvSpPr>
          <p:cNvPr id="3" name="Объект 2"/>
          <p:cNvSpPr>
            <a:spLocks noGrp="1"/>
          </p:cNvSpPr>
          <p:nvPr>
            <p:ph idx="1"/>
          </p:nvPr>
        </p:nvSpPr>
        <p:spPr>
          <a:xfrm>
            <a:off x="152400" y="812800"/>
            <a:ext cx="11899900" cy="5930900"/>
          </a:xfrm>
        </p:spPr>
        <p:txBody>
          <a:bodyPr>
            <a:noAutofit/>
          </a:bodyPr>
          <a:lstStyle/>
          <a:p>
            <a:pPr marL="0" indent="0" algn="just">
              <a:buNone/>
            </a:pPr>
            <a:r>
              <a:rPr lang="ru-RU" sz="1900" dirty="0" smtClean="0"/>
              <a:t>Правовую </a:t>
            </a:r>
            <a:r>
              <a:rPr lang="ru-RU" sz="1900" dirty="0"/>
              <a:t>основу информационной безопасности обеспечивает государство. Защита информации регулируется международными конвенциями, Конституцией, федеральными законами и подзаконными актами.</a:t>
            </a:r>
          </a:p>
          <a:p>
            <a:pPr marL="0" indent="0" algn="just">
              <a:buNone/>
            </a:pPr>
            <a:r>
              <a:rPr lang="ru-RU" sz="1900" dirty="0"/>
              <a:t>Государство также определят меру ответственности за нарушение положений законодательства в сфере ИБ. Например, </a:t>
            </a:r>
            <a:r>
              <a:rPr lang="ru-RU" sz="1900" b="1" dirty="0">
                <a:solidFill>
                  <a:srgbClr val="00B050"/>
                </a:solidFill>
              </a:rPr>
              <a:t>глава 28 «Преступления в сфере компьютерной информации» в Уголовном кодексе Российской Федерации</a:t>
            </a:r>
            <a:r>
              <a:rPr lang="ru-RU" sz="1900" dirty="0"/>
              <a:t>, включает три статьи:</a:t>
            </a:r>
          </a:p>
          <a:p>
            <a:pPr lvl="0" algn="just"/>
            <a:r>
              <a:rPr lang="ru-RU" sz="1900" b="1" dirty="0"/>
              <a:t>Статья 272</a:t>
            </a:r>
            <a:r>
              <a:rPr lang="ru-RU" sz="1900" dirty="0"/>
              <a:t> «Неправомерный доступ к компьютерной информации»;</a:t>
            </a:r>
          </a:p>
          <a:p>
            <a:pPr lvl="0" algn="just"/>
            <a:r>
              <a:rPr lang="ru-RU" sz="1900" b="1" dirty="0"/>
              <a:t>Статья 273 </a:t>
            </a:r>
            <a:r>
              <a:rPr lang="ru-RU" sz="1900" dirty="0"/>
              <a:t>«Создание, использование и распространение вредоносных компьютерных программ»;</a:t>
            </a:r>
          </a:p>
          <a:p>
            <a:pPr lvl="0" algn="just"/>
            <a:r>
              <a:rPr lang="ru-RU" sz="1900" b="1" dirty="0"/>
              <a:t>Статья 274 </a:t>
            </a:r>
            <a:r>
              <a:rPr lang="ru-RU" sz="1900" dirty="0"/>
              <a:t>«Нарушение правил эксплуатации средств хранения, обработки или передачи компьютерной информации и информационно-телекоммуникационных сетей».</a:t>
            </a:r>
          </a:p>
          <a:p>
            <a:pPr algn="just"/>
            <a:endParaRPr lang="ru-RU" sz="1900" dirty="0"/>
          </a:p>
          <a:p>
            <a:pPr marL="0" indent="0" algn="just">
              <a:buNone/>
            </a:pPr>
            <a:r>
              <a:rPr lang="ru-RU" sz="1900" dirty="0"/>
              <a:t>В </a:t>
            </a:r>
            <a:r>
              <a:rPr lang="ru-RU" sz="1900" b="1" dirty="0"/>
              <a:t>декабре 2017 года </a:t>
            </a:r>
            <a:r>
              <a:rPr lang="ru-RU" sz="1900" dirty="0"/>
              <a:t>в России принята </a:t>
            </a:r>
            <a:r>
              <a:rPr lang="ru-RU" sz="1900" b="1" dirty="0"/>
              <a:t>новая редакция Доктрины информационной безопасности</a:t>
            </a:r>
            <a:r>
              <a:rPr lang="ru-RU" sz="1900" dirty="0"/>
              <a:t>. В документ ИБ определена как состояние защищенности национальных интересов в информационной сфере. Под национальными интересами в данном случае понимается совокупность интересов общества, личности и государства, каждая группа интересов необходима для стабильного функционирования социума.</a:t>
            </a:r>
          </a:p>
          <a:p>
            <a:pPr marL="0" indent="0" algn="just">
              <a:buNone/>
            </a:pPr>
            <a:r>
              <a:rPr lang="ru-RU" sz="1900" b="1" i="1" dirty="0"/>
              <a:t>Доктрина</a:t>
            </a:r>
            <a:r>
              <a:rPr lang="ru-RU" sz="1900" i="1" dirty="0"/>
              <a:t> – концептуальный документ. Правоотношения, связанные с обеспечением информационной безопасности, регулируются федеральными законами «О государственной тайне», «Об информации», «О защите персональных данных» и другими. На базе основополагающих нормативных актов разрабатываются постановления правительства и ведомственные нормативные акты, посвященные частным вопросам защиты информации.</a:t>
            </a:r>
          </a:p>
          <a:p>
            <a:pPr algn="just"/>
            <a:endParaRPr lang="ru-RU" sz="1900" dirty="0"/>
          </a:p>
        </p:txBody>
      </p:sp>
    </p:spTree>
    <p:extLst>
      <p:ext uri="{BB962C8B-B14F-4D97-AF65-F5344CB8AC3E}">
        <p14:creationId xmlns:p14="http://schemas.microsoft.com/office/powerpoint/2010/main" val="296938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7941"/>
            <a:ext cx="10515600" cy="1325563"/>
          </a:xfrm>
        </p:spPr>
        <p:txBody>
          <a:bodyPr/>
          <a:lstStyle/>
          <a:p>
            <a:r>
              <a:rPr lang="ru-RU" b="1" i="1" dirty="0" smtClean="0"/>
              <a:t>Объекты защиты в концепциях ИБ</a:t>
            </a:r>
            <a:endParaRPr lang="ru-RU" dirty="0"/>
          </a:p>
        </p:txBody>
      </p:sp>
      <p:sp>
        <p:nvSpPr>
          <p:cNvPr id="3" name="Объект 2"/>
          <p:cNvSpPr>
            <a:spLocks noGrp="1"/>
          </p:cNvSpPr>
          <p:nvPr>
            <p:ph idx="1"/>
          </p:nvPr>
        </p:nvSpPr>
        <p:spPr>
          <a:xfrm>
            <a:off x="142875" y="1143000"/>
            <a:ext cx="11915775" cy="5586413"/>
          </a:xfrm>
        </p:spPr>
        <p:txBody>
          <a:bodyPr>
            <a:normAutofit fontScale="85000" lnSpcReduction="10000"/>
          </a:bodyPr>
          <a:lstStyle/>
          <a:p>
            <a:pPr marL="0" indent="0" algn="just">
              <a:buNone/>
            </a:pPr>
            <a:r>
              <a:rPr lang="ru-RU" dirty="0" smtClean="0"/>
              <a:t>Различие </a:t>
            </a:r>
            <a:r>
              <a:rPr lang="ru-RU" dirty="0"/>
              <a:t>в субъектах порождает различия в объектах защиты. Основные группы объектов защиты:</a:t>
            </a:r>
          </a:p>
          <a:p>
            <a:pPr lvl="0" algn="just"/>
            <a:r>
              <a:rPr lang="ru-RU" b="1" dirty="0">
                <a:solidFill>
                  <a:srgbClr val="00B050"/>
                </a:solidFill>
              </a:rPr>
              <a:t>информационные ресурсы всех видов </a:t>
            </a:r>
            <a:r>
              <a:rPr lang="ru-RU" dirty="0"/>
              <a:t>(под ресурсом понимается материальный объект: жесткий диск, иной носитель, документ с данными и реквизитами, которые помогают его идентифицировать и отнести к определенной группе субъектов);</a:t>
            </a:r>
          </a:p>
          <a:p>
            <a:pPr lvl="0" algn="just"/>
            <a:r>
              <a:rPr lang="ru-RU" b="1" dirty="0" smtClean="0">
                <a:solidFill>
                  <a:srgbClr val="00B050"/>
                </a:solidFill>
              </a:rPr>
              <a:t>права граждан, организаций и государства на доступ </a:t>
            </a:r>
            <a:r>
              <a:rPr lang="ru-RU" b="1" dirty="0">
                <a:solidFill>
                  <a:srgbClr val="00B050"/>
                </a:solidFill>
              </a:rPr>
              <a:t>к информации</a:t>
            </a:r>
            <a:r>
              <a:rPr lang="ru-RU" dirty="0"/>
              <a:t>, возможность получить ее в рамках закона; доступ может быть ограничен только нормативно-правовыми актами, недопустима организация любых барьеров, нарушающих права человека;</a:t>
            </a:r>
          </a:p>
          <a:p>
            <a:pPr lvl="0" algn="just"/>
            <a:r>
              <a:rPr lang="ru-RU" b="1" dirty="0">
                <a:solidFill>
                  <a:srgbClr val="00B050"/>
                </a:solidFill>
              </a:rPr>
              <a:t>система создания, использования и распространения данных </a:t>
            </a:r>
            <a:r>
              <a:rPr lang="ru-RU" dirty="0"/>
              <a:t>(системы и технологии, архивы, библиотеки, нормативные документы);</a:t>
            </a:r>
          </a:p>
          <a:p>
            <a:pPr lvl="0" algn="just"/>
            <a:r>
              <a:rPr lang="ru-RU" b="1" dirty="0">
                <a:solidFill>
                  <a:srgbClr val="00B050"/>
                </a:solidFill>
              </a:rPr>
              <a:t>система формирования общественного сознания</a:t>
            </a:r>
            <a:r>
              <a:rPr lang="ru-RU" dirty="0">
                <a:solidFill>
                  <a:srgbClr val="00B050"/>
                </a:solidFill>
              </a:rPr>
              <a:t> </a:t>
            </a:r>
            <a:r>
              <a:rPr lang="ru-RU" dirty="0"/>
              <a:t>(СМИ, Интернет-ресурсы, социальные институты, образовательные учреждения).</a:t>
            </a:r>
          </a:p>
          <a:p>
            <a:pPr marL="0" indent="0" algn="just">
              <a:buNone/>
            </a:pPr>
            <a:r>
              <a:rPr lang="ru-RU" dirty="0"/>
              <a:t>Каждый объект предполагает особую систему мер защиты от угроз ИБ и общественному порядку. Обеспечение информационной безопасности в каждом случае должно базироваться на системном подходе, учитывающем специфику объекта.</a:t>
            </a:r>
          </a:p>
          <a:p>
            <a:pPr algn="just"/>
            <a:endParaRPr lang="ru-RU" dirty="0"/>
          </a:p>
        </p:txBody>
      </p:sp>
    </p:spTree>
    <p:extLst>
      <p:ext uri="{BB962C8B-B14F-4D97-AF65-F5344CB8AC3E}">
        <p14:creationId xmlns:p14="http://schemas.microsoft.com/office/powerpoint/2010/main" val="3934527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929"/>
            <a:ext cx="10515600" cy="892175"/>
          </a:xfrm>
        </p:spPr>
        <p:txBody>
          <a:bodyPr/>
          <a:lstStyle/>
          <a:p>
            <a:r>
              <a:rPr lang="ru-RU" b="1" dirty="0" smtClean="0"/>
              <a:t>Средства защиты информации</a:t>
            </a:r>
            <a:endParaRPr lang="ru-RU" dirty="0"/>
          </a:p>
        </p:txBody>
      </p:sp>
      <p:sp>
        <p:nvSpPr>
          <p:cNvPr id="3" name="Объект 2"/>
          <p:cNvSpPr>
            <a:spLocks noGrp="1"/>
          </p:cNvSpPr>
          <p:nvPr>
            <p:ph idx="1"/>
          </p:nvPr>
        </p:nvSpPr>
        <p:spPr>
          <a:xfrm>
            <a:off x="0" y="900104"/>
            <a:ext cx="12192000" cy="5957896"/>
          </a:xfrm>
        </p:spPr>
        <p:txBody>
          <a:bodyPr>
            <a:noAutofit/>
          </a:bodyPr>
          <a:lstStyle/>
          <a:p>
            <a:pPr marL="0" indent="0" algn="just">
              <a:spcBef>
                <a:spcPts val="500"/>
              </a:spcBef>
              <a:buNone/>
            </a:pPr>
            <a:r>
              <a:rPr lang="ru-RU" sz="1500" dirty="0" smtClean="0"/>
              <a:t>Для </a:t>
            </a:r>
            <a:r>
              <a:rPr lang="ru-RU" sz="1500" dirty="0"/>
              <a:t>целей разработки концепций ИБ-защиты средства защиты информации принято делить на нормативные (неформальные) и технические (формальные).</a:t>
            </a:r>
          </a:p>
          <a:p>
            <a:pPr algn="just">
              <a:spcBef>
                <a:spcPts val="500"/>
              </a:spcBef>
            </a:pPr>
            <a:r>
              <a:rPr lang="ru-RU" sz="1500" b="1" dirty="0">
                <a:solidFill>
                  <a:srgbClr val="002060"/>
                </a:solidFill>
              </a:rPr>
              <a:t>Неформальные средства защиты</a:t>
            </a:r>
            <a:r>
              <a:rPr lang="ru-RU" sz="1500" dirty="0">
                <a:solidFill>
                  <a:srgbClr val="002060"/>
                </a:solidFill>
              </a:rPr>
              <a:t> </a:t>
            </a:r>
            <a:r>
              <a:rPr lang="ru-RU" sz="1500" dirty="0"/>
              <a:t>– это документы, правила, мероприятия, формальные – это специальные технические средства и программное обеспечение. Разграничение помогает распределить зоны ответственности при создании ИБ-систем: при общем руководстве защитой административный персонал реализует нормативные способы, а IT-специалисты, соответственно, технические.</a:t>
            </a:r>
          </a:p>
          <a:p>
            <a:pPr marL="0" indent="0" algn="just">
              <a:spcBef>
                <a:spcPts val="500"/>
              </a:spcBef>
              <a:buNone/>
            </a:pPr>
            <a:r>
              <a:rPr lang="ru-RU" sz="1500" i="1" dirty="0"/>
              <a:t>Основы информационной безопасности предполагают разграничение полномочий не только в части использования информации, но и в части работы с ее охраной. Подобное разграничение полномочий требует и нескольких уровней контроля.</a:t>
            </a:r>
          </a:p>
          <a:p>
            <a:pPr algn="just">
              <a:spcBef>
                <a:spcPts val="500"/>
              </a:spcBef>
            </a:pPr>
            <a:r>
              <a:rPr lang="ru-RU" sz="1500" b="1" dirty="0">
                <a:solidFill>
                  <a:srgbClr val="002060"/>
                </a:solidFill>
              </a:rPr>
              <a:t>Формальные средства </a:t>
            </a:r>
            <a:r>
              <a:rPr lang="ru-RU" sz="1500" b="1" dirty="0" smtClean="0">
                <a:solidFill>
                  <a:srgbClr val="002060"/>
                </a:solidFill>
              </a:rPr>
              <a:t>защиты  </a:t>
            </a:r>
            <a:r>
              <a:rPr lang="ru-RU" sz="1500" b="1" dirty="0" smtClean="0"/>
              <a:t>-  </a:t>
            </a:r>
            <a:r>
              <a:rPr lang="ru-RU" sz="1500" dirty="0" smtClean="0"/>
              <a:t>широкий </a:t>
            </a:r>
            <a:r>
              <a:rPr lang="ru-RU" sz="1500" dirty="0"/>
              <a:t>диапазон технических средств ИБ-защиты включает:</a:t>
            </a:r>
          </a:p>
          <a:p>
            <a:pPr algn="just">
              <a:spcBef>
                <a:spcPts val="500"/>
              </a:spcBef>
            </a:pPr>
            <a:r>
              <a:rPr lang="ru-RU" sz="1500" b="1" dirty="0">
                <a:solidFill>
                  <a:srgbClr val="002060"/>
                </a:solidFill>
              </a:rPr>
              <a:t>Физические средства защиты</a:t>
            </a:r>
            <a:r>
              <a:rPr lang="ru-RU" sz="1500" b="1" dirty="0"/>
              <a:t>.</a:t>
            </a:r>
            <a:r>
              <a:rPr lang="ru-RU" sz="1500" dirty="0"/>
              <a:t> Это механические, электрические, электронные механизмы, которые функционируют независимо от информационных систем и создают препятствия для доступа к ним. Замки, в том числе электронные, экраны, жалюзи призваны создавать препятствия для контакта дестабилизирующих факторов с системами. Группа дополняется средствами систем безопасности, например, видеокамерами, видеорегистраторами, датчиками, выявляющие движение или превышение степени электромагнитного излучения в зоне расположения технических средств снятия информации, закладных устройств.</a:t>
            </a:r>
          </a:p>
          <a:p>
            <a:pPr algn="just">
              <a:spcBef>
                <a:spcPts val="500"/>
              </a:spcBef>
            </a:pPr>
            <a:r>
              <a:rPr lang="ru-RU" sz="1500" b="1" dirty="0">
                <a:solidFill>
                  <a:srgbClr val="002060"/>
                </a:solidFill>
              </a:rPr>
              <a:t>Аппаратные средства защиты</a:t>
            </a:r>
            <a:r>
              <a:rPr lang="ru-RU" sz="1500" b="1" dirty="0"/>
              <a:t>.</a:t>
            </a:r>
            <a:r>
              <a:rPr lang="ru-RU" sz="1500" dirty="0"/>
              <a:t> Это электрические, электронные, оптические, лазерные и другие устройства, которые встраиваются в информационные и телекоммуникационные системы. Перед внедрением аппаратных средств в информационные системы необходимо удостовериться в совместимости.</a:t>
            </a:r>
          </a:p>
          <a:p>
            <a:pPr algn="just">
              <a:spcBef>
                <a:spcPts val="500"/>
              </a:spcBef>
            </a:pPr>
            <a:r>
              <a:rPr lang="ru-RU" sz="1500" b="1" dirty="0">
                <a:solidFill>
                  <a:srgbClr val="002060"/>
                </a:solidFill>
              </a:rPr>
              <a:t>Программные средства</a:t>
            </a:r>
            <a:r>
              <a:rPr lang="ru-RU" sz="1500" dirty="0"/>
              <a:t> – это простые и системные, комплексные программы, предназначенные для решения частных и комплексных задач, связанных с обеспечением ИБ. Примером комплексных решений служат DLP-системы и SIEM-системы: первые служат для предотвращения утечки, переформатирования информации и перенаправления информационных потоков, вторые – обеспечивают защиту от инцидентов в сфере информационной безопасности. Программные средства требовательны к мощности аппаратных устройств, и при установке необходимо предусмотреть дополнительные резервы.</a:t>
            </a:r>
          </a:p>
          <a:p>
            <a:pPr algn="just">
              <a:spcBef>
                <a:spcPts val="500"/>
              </a:spcBef>
            </a:pPr>
            <a:r>
              <a:rPr lang="ru-RU" sz="1500" dirty="0"/>
              <a:t>К </a:t>
            </a:r>
            <a:r>
              <a:rPr lang="ru-RU" sz="1500" b="1" dirty="0">
                <a:solidFill>
                  <a:srgbClr val="002060"/>
                </a:solidFill>
              </a:rPr>
              <a:t>специфическим средствам</a:t>
            </a:r>
            <a:r>
              <a:rPr lang="ru-RU" sz="1500" dirty="0"/>
              <a:t> информационной безопасности относятся различные криптографические алгоритмы, позволяющие шифровать информацию на диске и перенаправляемую по внешним каналам связи. Преобразование информации может происходить при помощи программных и аппаратных методов, работающих в корпоративных информационных системах</a:t>
            </a:r>
            <a:r>
              <a:rPr lang="ru-RU" sz="1500" dirty="0" smtClean="0"/>
              <a:t>.</a:t>
            </a:r>
            <a:endParaRPr lang="ru-RU" sz="1500" dirty="0"/>
          </a:p>
        </p:txBody>
      </p:sp>
    </p:spTree>
    <p:extLst>
      <p:ext uri="{BB962C8B-B14F-4D97-AF65-F5344CB8AC3E}">
        <p14:creationId xmlns:p14="http://schemas.microsoft.com/office/powerpoint/2010/main" val="4041449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7000" y="774700"/>
            <a:ext cx="11887200" cy="6083300"/>
          </a:xfrm>
        </p:spPr>
        <p:txBody>
          <a:bodyPr>
            <a:noAutofit/>
          </a:bodyPr>
          <a:lstStyle/>
          <a:p>
            <a:pPr marL="0" indent="0" algn="just">
              <a:spcBef>
                <a:spcPts val="400"/>
              </a:spcBef>
              <a:buNone/>
            </a:pPr>
            <a:r>
              <a:rPr lang="ru-RU" sz="1500" b="1" dirty="0" smtClean="0">
                <a:solidFill>
                  <a:srgbClr val="002060"/>
                </a:solidFill>
              </a:rPr>
              <a:t>Неформальные средства защиты</a:t>
            </a:r>
          </a:p>
          <a:p>
            <a:pPr marL="0" indent="0" algn="just">
              <a:spcBef>
                <a:spcPts val="400"/>
              </a:spcBef>
              <a:buNone/>
            </a:pPr>
            <a:r>
              <a:rPr lang="ru-RU" sz="1500" dirty="0" smtClean="0"/>
              <a:t>Неформальные средства защиты группируются на нормативные, административные и морально-этические. На первом уровне защиты находятся нормативные средства, регламентирующие информационную безопасность в качестве процесса в деятельности организации.</a:t>
            </a:r>
          </a:p>
          <a:p>
            <a:pPr lvl="0" algn="just">
              <a:spcBef>
                <a:spcPts val="400"/>
              </a:spcBef>
            </a:pPr>
            <a:r>
              <a:rPr lang="ru-RU" sz="1500" b="1" dirty="0" smtClean="0">
                <a:solidFill>
                  <a:srgbClr val="002060"/>
                </a:solidFill>
              </a:rPr>
              <a:t>Нормативные средства </a:t>
            </a:r>
            <a:r>
              <a:rPr lang="ru-RU" sz="1500" dirty="0" smtClean="0"/>
              <a:t>Эта категория средств обеспечения информационной безопасности представлена законодательными актами и нормативно-распорядительными документами, которые действуют на уровне организации.</a:t>
            </a:r>
          </a:p>
          <a:p>
            <a:pPr marL="0" indent="0" algn="just">
              <a:spcBef>
                <a:spcPts val="400"/>
              </a:spcBef>
              <a:buNone/>
            </a:pPr>
            <a:endParaRPr lang="ru-RU" sz="1000" dirty="0" smtClean="0"/>
          </a:p>
          <a:p>
            <a:pPr marL="0" indent="0" algn="just">
              <a:spcBef>
                <a:spcPts val="400"/>
              </a:spcBef>
              <a:buNone/>
            </a:pPr>
            <a:r>
              <a:rPr lang="ru-RU" sz="1500" dirty="0" smtClean="0"/>
              <a:t>В мировой практике при разработке нормативных средств ориентируются на стандарты защиты ИБ, основный – </a:t>
            </a:r>
            <a:r>
              <a:rPr lang="ru-RU" sz="1500" b="1" dirty="0" smtClean="0"/>
              <a:t>ISO/IEC 27000</a:t>
            </a:r>
            <a:r>
              <a:rPr lang="ru-RU" sz="1500" dirty="0" smtClean="0"/>
              <a:t>. Стандарт создавали две организации:</a:t>
            </a:r>
          </a:p>
          <a:p>
            <a:pPr lvl="0" algn="just">
              <a:spcBef>
                <a:spcPts val="400"/>
              </a:spcBef>
            </a:pPr>
            <a:r>
              <a:rPr lang="ru-RU" sz="1500" b="1" dirty="0" smtClean="0"/>
              <a:t>ISO – Международная комиссия по стандартизации</a:t>
            </a:r>
            <a:r>
              <a:rPr lang="ru-RU" sz="1500" dirty="0" smtClean="0"/>
              <a:t>, которая разрабатывает и утверждает большинство признанных на международном уровне методик сертификации качества процессов производства и управления;</a:t>
            </a:r>
          </a:p>
          <a:p>
            <a:pPr lvl="0" algn="just">
              <a:spcBef>
                <a:spcPts val="400"/>
              </a:spcBef>
            </a:pPr>
            <a:r>
              <a:rPr lang="ru-RU" sz="1500" b="1" dirty="0" smtClean="0"/>
              <a:t>IEC – Международная энергетическая комиссия</a:t>
            </a:r>
            <a:r>
              <a:rPr lang="ru-RU" sz="1500" dirty="0" smtClean="0"/>
              <a:t>, которая внесла в стандарт свое понимание систем ИБ, средств и методов ее обеспечения</a:t>
            </a:r>
          </a:p>
          <a:p>
            <a:pPr marL="0" indent="0" algn="just">
              <a:spcBef>
                <a:spcPts val="400"/>
              </a:spcBef>
              <a:buNone/>
            </a:pPr>
            <a:r>
              <a:rPr lang="ru-RU" sz="1500" b="1" dirty="0" smtClean="0"/>
              <a:t>Актуальная версия </a:t>
            </a:r>
            <a:r>
              <a:rPr lang="ru-RU" sz="1500" b="1" dirty="0" smtClean="0">
                <a:solidFill>
                  <a:srgbClr val="00B050"/>
                </a:solidFill>
              </a:rPr>
              <a:t>ISO/IEC 27000-2016 </a:t>
            </a:r>
            <a:r>
              <a:rPr lang="ru-RU" sz="1500" dirty="0" smtClean="0"/>
              <a:t>предлагают готовые стандарты и опробованные методики, необходимые для внедрения ИБ. По мнению авторов методик, основа информационной безопасности заключается в системности и последовательной реализации всех этапов от разработки до пост-контроля.</a:t>
            </a:r>
          </a:p>
          <a:p>
            <a:pPr marL="0" indent="0" algn="just">
              <a:spcBef>
                <a:spcPts val="400"/>
              </a:spcBef>
              <a:buNone/>
            </a:pPr>
            <a:r>
              <a:rPr lang="ru-RU" sz="1500" dirty="0" smtClean="0"/>
              <a:t>Для получения сертификата, который подтверждает соответствие стандартам по обеспечению информационной безопасности, необходимо внедрить все рекомендуемые методики в полном объеме. Если нет необходимости получать сертификат, в качестве базы для разработки собственных ИБ-систем допускается принять любую из более ранних версий стандарта, начиная с ISO/IEC 27000-2002, или российских ГОСТов, имеющих рекомендательный характер.</a:t>
            </a:r>
          </a:p>
          <a:p>
            <a:pPr algn="just">
              <a:spcBef>
                <a:spcPts val="400"/>
              </a:spcBef>
            </a:pPr>
            <a:r>
              <a:rPr lang="ru-RU" sz="1500" dirty="0" smtClean="0"/>
              <a:t>По итогам изучения стандарта разрабатываются два документа, которые касаются безопасности информации. Основной, но менее формальный – </a:t>
            </a:r>
            <a:r>
              <a:rPr lang="ru-RU" sz="1500" b="1" dirty="0" smtClean="0"/>
              <a:t>концепция ИБ предприятия</a:t>
            </a:r>
            <a:r>
              <a:rPr lang="ru-RU" sz="1500" dirty="0" smtClean="0"/>
              <a:t>, которая определяет меры и способы внедрения ИБ-системы для информационных систем организации. Второй документ, которые обязаны исполнять все сотрудники компании, – </a:t>
            </a:r>
            <a:r>
              <a:rPr lang="ru-RU" sz="1500" b="1" dirty="0" smtClean="0"/>
              <a:t>положение об информационной безопасности</a:t>
            </a:r>
            <a:r>
              <a:rPr lang="ru-RU" sz="1500" dirty="0" smtClean="0"/>
              <a:t>, утверждаемое на уровне совета директоров или исполнительного органа.</a:t>
            </a:r>
          </a:p>
          <a:p>
            <a:pPr algn="just">
              <a:spcBef>
                <a:spcPts val="400"/>
              </a:spcBef>
            </a:pPr>
            <a:r>
              <a:rPr lang="ru-RU" sz="1500" dirty="0" smtClean="0"/>
              <a:t>Кроме положения на уровне компании должны быть разработаны перечни сведений, составляющих коммерческую тайну, приложения к трудовым договорам, закрепляющий ответственность за разглашение конфиденциальных данных, иные стандарты и методики. Внутренние нормы и правила должны содержать механизмы реализации и меры ответственности. Чаще всего меры носят дисциплинарный характер, и нарушитель должен быть готов к тому, что за нарушением режима коммерческой тайны последуют существенные санкции вплоть до увольнения.</a:t>
            </a:r>
          </a:p>
          <a:p>
            <a:pPr algn="just">
              <a:spcBef>
                <a:spcPts val="400"/>
              </a:spcBef>
            </a:pPr>
            <a:endParaRPr lang="ru-RU" sz="1500" dirty="0" smtClean="0"/>
          </a:p>
          <a:p>
            <a:pPr>
              <a:spcBef>
                <a:spcPts val="400"/>
              </a:spcBef>
            </a:pPr>
            <a:endParaRPr lang="ru-RU" sz="1500" dirty="0"/>
          </a:p>
        </p:txBody>
      </p:sp>
      <p:sp>
        <p:nvSpPr>
          <p:cNvPr id="4" name="Заголовок 1"/>
          <p:cNvSpPr txBox="1">
            <a:spLocks/>
          </p:cNvSpPr>
          <p:nvPr/>
        </p:nvSpPr>
        <p:spPr>
          <a:xfrm>
            <a:off x="838200" y="7929"/>
            <a:ext cx="10515600" cy="892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t>Средства защиты информации</a:t>
            </a:r>
            <a:endParaRPr lang="ru-RU" dirty="0"/>
          </a:p>
        </p:txBody>
      </p:sp>
    </p:spTree>
    <p:extLst>
      <p:ext uri="{BB962C8B-B14F-4D97-AF65-F5344CB8AC3E}">
        <p14:creationId xmlns:p14="http://schemas.microsoft.com/office/powerpoint/2010/main" val="4120589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5737" y="900104"/>
            <a:ext cx="11844337" cy="5815021"/>
          </a:xfrm>
        </p:spPr>
        <p:txBody>
          <a:bodyPr>
            <a:normAutofit fontScale="70000" lnSpcReduction="20000"/>
          </a:bodyPr>
          <a:lstStyle/>
          <a:p>
            <a:pPr lvl="0" algn="just">
              <a:spcBef>
                <a:spcPts val="500"/>
              </a:spcBef>
            </a:pPr>
            <a:r>
              <a:rPr lang="ru-RU" b="1" dirty="0" smtClean="0">
                <a:solidFill>
                  <a:schemeClr val="accent5">
                    <a:lumMod val="50000"/>
                  </a:schemeClr>
                </a:solidFill>
              </a:rPr>
              <a:t>Организационные и административные меры </a:t>
            </a:r>
            <a:r>
              <a:rPr lang="ru-RU" dirty="0" smtClean="0"/>
              <a:t>В рамках административной деятельности по защите ИБ для сотрудников служб безопасности открывается простор для творчества. Это и архитектурно-планировочные решения, позволяющие защитить переговорные комнаты и кабинеты руководства от прослушивания, и установление различных уровней доступа к информации. Важными организационными мерами станут сертификация деятельности компании по стандартам ISO/IEC 27000, сертификация отдельных аппаратно-программных комплексов, аттестация субъектов и объектов на соответствие необходимым требованиям безопасности, получений лицензий, необходимых для работы с защищенными массивами информации.</a:t>
            </a:r>
          </a:p>
          <a:p>
            <a:pPr lvl="0" algn="just">
              <a:spcBef>
                <a:spcPts val="500"/>
              </a:spcBef>
            </a:pPr>
            <a:endParaRPr lang="ru-RU" dirty="0" smtClean="0"/>
          </a:p>
          <a:p>
            <a:pPr marL="0" indent="0" algn="just">
              <a:spcBef>
                <a:spcPts val="500"/>
              </a:spcBef>
              <a:buNone/>
            </a:pPr>
            <a:r>
              <a:rPr lang="ru-RU" i="1" dirty="0" smtClean="0"/>
              <a:t>С точки зрения регламентации деятельности персонала важным станет оформление системы запросов на допуск к интернету, внешней электронной почте, другим ресурсам. Отдельным элементом станет получение электронной цифровой подписи для усиления безопасности финансовой и другой информации, которую передают государственным органам по каналам электронной почты.</a:t>
            </a:r>
          </a:p>
          <a:p>
            <a:pPr marL="0" indent="0" algn="just">
              <a:spcBef>
                <a:spcPts val="500"/>
              </a:spcBef>
              <a:buNone/>
            </a:pPr>
            <a:endParaRPr lang="ru-RU" i="1" dirty="0" smtClean="0"/>
          </a:p>
          <a:p>
            <a:pPr lvl="0" algn="just">
              <a:spcBef>
                <a:spcPts val="500"/>
              </a:spcBef>
            </a:pPr>
            <a:r>
              <a:rPr lang="ru-RU" b="1" dirty="0" smtClean="0">
                <a:solidFill>
                  <a:schemeClr val="accent5">
                    <a:lumMod val="50000"/>
                  </a:schemeClr>
                </a:solidFill>
              </a:rPr>
              <a:t>Морально-этические меры </a:t>
            </a:r>
            <a:r>
              <a:rPr lang="ru-RU" dirty="0" smtClean="0"/>
              <a:t>Морально-этические меры определяют личное отношение человека к конфиденциальной информации или информации, ограниченной в обороте. Повышение уровня знаний сотрудников касательно влияния угроз на деятельность компании влияет на степень сознательности и ответственности сотрудников. Чтобы бороться с нарушениями режима информации, включая, например, передачу паролей, неосторожное обращение с носителями, распространение конфиденциальных данных в частных разговорах, требуется делать упор на личную сознательность сотрудника. Полезным будет установить показатели эффективности персонала, которые будут зависеть от отношения к корпоративной системе ИБ.</a:t>
            </a:r>
          </a:p>
        </p:txBody>
      </p:sp>
      <p:sp>
        <p:nvSpPr>
          <p:cNvPr id="4" name="Заголовок 1"/>
          <p:cNvSpPr txBox="1">
            <a:spLocks/>
          </p:cNvSpPr>
          <p:nvPr/>
        </p:nvSpPr>
        <p:spPr>
          <a:xfrm>
            <a:off x="838200" y="7929"/>
            <a:ext cx="10515600" cy="892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b="1" dirty="0" smtClean="0"/>
              <a:t>Средства защиты информации</a:t>
            </a:r>
            <a:endParaRPr lang="ru-RU" dirty="0"/>
          </a:p>
        </p:txBody>
      </p:sp>
    </p:spTree>
    <p:extLst>
      <p:ext uri="{BB962C8B-B14F-4D97-AF65-F5344CB8AC3E}">
        <p14:creationId xmlns:p14="http://schemas.microsoft.com/office/powerpoint/2010/main" val="1143052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7163" y="200026"/>
            <a:ext cx="11887200" cy="6515100"/>
          </a:xfrm>
        </p:spPr>
        <p:txBody>
          <a:bodyPr>
            <a:normAutofit fontScale="77500" lnSpcReduction="20000"/>
          </a:bodyPr>
          <a:lstStyle/>
          <a:p>
            <a:pPr algn="just"/>
            <a:r>
              <a:rPr lang="ru-RU" dirty="0" smtClean="0"/>
              <a:t>Аналитический </a:t>
            </a:r>
            <a:r>
              <a:rPr lang="ru-RU" dirty="0"/>
              <a:t>центр </a:t>
            </a:r>
            <a:r>
              <a:rPr lang="ru-RU" dirty="0" err="1"/>
              <a:t>InfoWatch</a:t>
            </a:r>
            <a:r>
              <a:rPr lang="ru-RU" dirty="0"/>
              <a:t> опубликовал данные по утечке данных в России за 2016 год. Согласно исследованию, СМИ обнародовали 213 случаев утечек информации из российских госорганов и компаний, что составляет 14% от общемирового количества утечек. Самые частые случаи — это утечка платежной информации и персональных данных — 80%. В 68% случаев виновными оказываются сотрудники организаций, и только в 8% — руководство. По сравнению с 2015 годом количество утечек выросло на 89%. На сегодня Россия занимает второе после США место в списке стран, наиболее сильно страдающих от утечек информации</a:t>
            </a:r>
            <a:r>
              <a:rPr lang="ru-RU" dirty="0" smtClean="0"/>
              <a:t>.</a:t>
            </a:r>
          </a:p>
          <a:p>
            <a:pPr algn="just"/>
            <a:endParaRPr lang="ru-RU" sz="1200" dirty="0"/>
          </a:p>
          <a:p>
            <a:pPr algn="just"/>
            <a:r>
              <a:rPr lang="ru-RU" dirty="0"/>
              <a:t>По данным исследования </a:t>
            </a:r>
            <a:r>
              <a:rPr lang="ru-RU" dirty="0" err="1"/>
              <a:t>Microsoft</a:t>
            </a:r>
            <a:r>
              <a:rPr lang="ru-RU" dirty="0"/>
              <a:t>, в 7% изученных нелицензионных программ было найдено специальное программное обеспечение для кражи паролей и персональных данных</a:t>
            </a:r>
            <a:r>
              <a:rPr lang="ru-RU" dirty="0" smtClean="0"/>
              <a:t>.</a:t>
            </a:r>
          </a:p>
          <a:p>
            <a:pPr algn="just"/>
            <a:endParaRPr lang="ru-RU" sz="1300" dirty="0"/>
          </a:p>
          <a:p>
            <a:pPr algn="just"/>
            <a:r>
              <a:rPr lang="ru-RU" dirty="0"/>
              <a:t>В 2016 году </a:t>
            </a:r>
            <a:r>
              <a:rPr lang="ru-RU" dirty="0" err="1"/>
              <a:t>DDoS</a:t>
            </a:r>
            <a:r>
              <a:rPr lang="ru-RU" dirty="0"/>
              <a:t>-атаки были зафиксированы в каждом четвертом банке (26%). Среди других финансовых структур вредному воздействию подверглось 22% компаний. Усредненный ущерб для кредитных организаций составил 1 172 000 долларов в расчете на банк</a:t>
            </a:r>
            <a:r>
              <a:rPr lang="ru-RU" dirty="0" smtClean="0"/>
              <a:t>.</a:t>
            </a:r>
          </a:p>
          <a:p>
            <a:pPr algn="just"/>
            <a:endParaRPr lang="ru-RU" sz="1300" dirty="0"/>
          </a:p>
          <a:p>
            <a:pPr algn="just"/>
            <a:r>
              <a:rPr lang="ru-RU" dirty="0"/>
              <a:t>В последнее время особенно активны стали так называемые вирусы-шифровальщики. Весной и летом этого года миллионы пользователей пострадали от атак вирусов </a:t>
            </a:r>
            <a:r>
              <a:rPr lang="ru-RU" dirty="0" err="1"/>
              <a:t>WannaCry</a:t>
            </a:r>
            <a:r>
              <a:rPr lang="ru-RU" dirty="0"/>
              <a:t>, </a:t>
            </a:r>
            <a:r>
              <a:rPr lang="ru-RU" dirty="0" err="1"/>
              <a:t>Petya</a:t>
            </a:r>
            <a:r>
              <a:rPr lang="ru-RU" dirty="0"/>
              <a:t>, </a:t>
            </a:r>
            <a:r>
              <a:rPr lang="ru-RU" dirty="0" err="1"/>
              <a:t>Misha</a:t>
            </a:r>
            <a:r>
              <a:rPr lang="ru-RU" dirty="0"/>
              <a:t>. Эпидемии показали, что жертвой вирусной атаки можно стать, даже если не открывать подозрительные письма. По информации </a:t>
            </a:r>
            <a:r>
              <a:rPr lang="ru-RU" dirty="0" err="1"/>
              <a:t>Intel</a:t>
            </a:r>
            <a:r>
              <a:rPr lang="ru-RU" dirty="0"/>
              <a:t> вирусом </a:t>
            </a:r>
            <a:r>
              <a:rPr lang="ru-RU" dirty="0" err="1"/>
              <a:t>WannaCry</a:t>
            </a:r>
            <a:r>
              <a:rPr lang="ru-RU" dirty="0"/>
              <a:t> заразились 530 тысяч компьютеров, а общий ущерб компаний составил более 1 млрд долларов</a:t>
            </a:r>
            <a:r>
              <a:rPr lang="ru-RU" dirty="0" smtClean="0"/>
              <a:t>.</a:t>
            </a:r>
          </a:p>
          <a:p>
            <a:pPr algn="just"/>
            <a:endParaRPr lang="ru-RU" sz="1400" dirty="0" smtClean="0"/>
          </a:p>
          <a:p>
            <a:pPr algn="just"/>
            <a:r>
              <a:rPr lang="ru-RU" dirty="0" smtClean="0"/>
              <a:t>В июле 2017 года произошла одна из крупнейших утечек персональных данных в бюро кредитной истории </a:t>
            </a:r>
            <a:r>
              <a:rPr lang="ru-RU" dirty="0" err="1" smtClean="0"/>
              <a:t>Equifax</a:t>
            </a:r>
            <a:r>
              <a:rPr lang="ru-RU" dirty="0" smtClean="0"/>
              <a:t> в США. В руки злоумышленников попали личные сведения более чем 143 млн потребителей, 209 000 номеров кредитных карт. В результате, по данным на 8 сентября 2017 года, акции бюро упали на 13%.</a:t>
            </a:r>
            <a:endParaRPr lang="ru-RU" dirty="0"/>
          </a:p>
          <a:p>
            <a:pPr algn="just"/>
            <a:endParaRPr lang="ru-RU" dirty="0"/>
          </a:p>
        </p:txBody>
      </p:sp>
    </p:spTree>
    <p:extLst>
      <p:ext uri="{BB962C8B-B14F-4D97-AF65-F5344CB8AC3E}">
        <p14:creationId xmlns:p14="http://schemas.microsoft.com/office/powerpoint/2010/main" val="3483323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0013" y="214313"/>
            <a:ext cx="11930062" cy="771525"/>
          </a:xfrm>
        </p:spPr>
        <p:txBody>
          <a:bodyPr>
            <a:normAutofit fontScale="92500" lnSpcReduction="10000"/>
          </a:bodyPr>
          <a:lstStyle/>
          <a:p>
            <a:pPr marL="0" indent="0" algn="just">
              <a:buNone/>
            </a:pPr>
            <a:r>
              <a:rPr lang="ru-RU" dirty="0"/>
              <a:t>Размер ущерба удобно оценивать по трехуровневой шкале как </a:t>
            </a:r>
            <a:r>
              <a:rPr lang="ru-RU" b="1" dirty="0"/>
              <a:t>низкий</a:t>
            </a:r>
            <a:r>
              <a:rPr lang="ru-RU" dirty="0"/>
              <a:t>, умеренный или </a:t>
            </a:r>
            <a:r>
              <a:rPr lang="ru-RU" dirty="0" smtClean="0"/>
              <a:t>высокий.</a:t>
            </a:r>
            <a:endParaRPr lang="ru-RU" dirty="0"/>
          </a:p>
          <a:p>
            <a:endParaRPr lang="ru-RU" dirty="0"/>
          </a:p>
        </p:txBody>
      </p:sp>
      <p:pic>
        <p:nvPicPr>
          <p:cNvPr id="4" name="Рисунок 3" descr="http://citforum.ru/security/articles/categorizing/graphics1.gif"/>
          <p:cNvPicPr/>
          <p:nvPr/>
        </p:nvPicPr>
        <p:blipFill>
          <a:blip r:embed="rId2">
            <a:extLst>
              <a:ext uri="{28A0092B-C50C-407E-A947-70E740481C1C}">
                <a14:useLocalDpi xmlns:a14="http://schemas.microsoft.com/office/drawing/2010/main" val="0"/>
              </a:ext>
            </a:extLst>
          </a:blip>
          <a:srcRect/>
          <a:stretch>
            <a:fillRect/>
          </a:stretch>
        </p:blipFill>
        <p:spPr bwMode="auto">
          <a:xfrm>
            <a:off x="235744" y="985838"/>
            <a:ext cx="9665494" cy="5872162"/>
          </a:xfrm>
          <a:prstGeom prst="rect">
            <a:avLst/>
          </a:prstGeom>
          <a:noFill/>
          <a:ln>
            <a:noFill/>
          </a:ln>
        </p:spPr>
      </p:pic>
    </p:spTree>
    <p:extLst>
      <p:ext uri="{BB962C8B-B14F-4D97-AF65-F5344CB8AC3E}">
        <p14:creationId xmlns:p14="http://schemas.microsoft.com/office/powerpoint/2010/main" val="394928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95262" y="111125"/>
            <a:ext cx="11996738" cy="931863"/>
          </a:xfrm>
        </p:spPr>
        <p:txBody>
          <a:bodyPr>
            <a:normAutofit/>
          </a:bodyPr>
          <a:lstStyle/>
          <a:p>
            <a:pPr marL="0" indent="0" algn="just">
              <a:buNone/>
            </a:pPr>
            <a:r>
              <a:rPr lang="ru-RU" dirty="0"/>
              <a:t>Минимальные (базовые) требования безопасности формулируются в общем виде, без учета категории, присвоенной ИС. </a:t>
            </a:r>
            <a:endParaRPr lang="ru-RU" dirty="0"/>
          </a:p>
        </p:txBody>
      </p:sp>
      <p:pic>
        <p:nvPicPr>
          <p:cNvPr id="4" name="Рисунок 3" descr="http://citforum.ru/security/articles/categorizing/graphics2.gif"/>
          <p:cNvPicPr/>
          <p:nvPr/>
        </p:nvPicPr>
        <p:blipFill>
          <a:blip r:embed="rId2">
            <a:extLst>
              <a:ext uri="{28A0092B-C50C-407E-A947-70E740481C1C}">
                <a14:useLocalDpi xmlns:a14="http://schemas.microsoft.com/office/drawing/2010/main" val="0"/>
              </a:ext>
            </a:extLst>
          </a:blip>
          <a:srcRect/>
          <a:stretch>
            <a:fillRect/>
          </a:stretch>
        </p:blipFill>
        <p:spPr bwMode="auto">
          <a:xfrm>
            <a:off x="2226468" y="1042988"/>
            <a:ext cx="7934326" cy="5643562"/>
          </a:xfrm>
          <a:prstGeom prst="rect">
            <a:avLst/>
          </a:prstGeom>
          <a:noFill/>
          <a:ln>
            <a:noFill/>
          </a:ln>
        </p:spPr>
      </p:pic>
    </p:spTree>
    <p:extLst>
      <p:ext uri="{BB962C8B-B14F-4D97-AF65-F5344CB8AC3E}">
        <p14:creationId xmlns:p14="http://schemas.microsoft.com/office/powerpoint/2010/main" val="279309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lgn="just">
              <a:buNone/>
            </a:pPr>
            <a:r>
              <a:rPr lang="ru-RU" b="1" dirty="0"/>
              <a:t>Информационная безопасность (ИБ)</a:t>
            </a:r>
            <a:r>
              <a:rPr lang="ru-RU" dirty="0"/>
              <a:t> – это состояние информационной системы, при котором она наименее восприимчива к вмешательству и нанесению ущерба со стороны третьих лиц. Безопасность данных также подразумевает управление рисками, которые связаны с разглашением информации или влиянием на аппаратные и программные модули защиты.</a:t>
            </a:r>
          </a:p>
        </p:txBody>
      </p:sp>
    </p:spTree>
    <p:extLst>
      <p:ext uri="{BB962C8B-B14F-4D97-AF65-F5344CB8AC3E}">
        <p14:creationId xmlns:p14="http://schemas.microsoft.com/office/powerpoint/2010/main" val="900606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0975" y="168275"/>
            <a:ext cx="11849100" cy="1317625"/>
          </a:xfrm>
        </p:spPr>
        <p:txBody>
          <a:bodyPr/>
          <a:lstStyle/>
          <a:p>
            <a:pPr marL="0" indent="0" algn="just">
              <a:buNone/>
            </a:pPr>
            <a:r>
              <a:rPr lang="ru-RU" dirty="0"/>
              <a:t>Минимальные требования безопасности </a:t>
            </a:r>
            <a:r>
              <a:rPr lang="ru-RU" dirty="0" smtClean="0"/>
              <a:t>охватывают </a:t>
            </a:r>
            <a:r>
              <a:rPr lang="ru-RU" dirty="0"/>
              <a:t>административный, процедурный и программно-технический уровни ИБ и формулируются следующим образом.</a:t>
            </a:r>
          </a:p>
          <a:p>
            <a:pPr algn="just"/>
            <a:endParaRPr lang="ru-RU" dirty="0"/>
          </a:p>
        </p:txBody>
      </p:sp>
      <p:pic>
        <p:nvPicPr>
          <p:cNvPr id="4" name="Рисунок 3" descr="http://citforum.ru/security/articles/categorizing/graphics3.gif"/>
          <p:cNvPicPr/>
          <p:nvPr/>
        </p:nvPicPr>
        <p:blipFill>
          <a:blip r:embed="rId2">
            <a:extLst>
              <a:ext uri="{28A0092B-C50C-407E-A947-70E740481C1C}">
                <a14:useLocalDpi xmlns:a14="http://schemas.microsoft.com/office/drawing/2010/main" val="0"/>
              </a:ext>
            </a:extLst>
          </a:blip>
          <a:srcRect/>
          <a:stretch>
            <a:fillRect/>
          </a:stretch>
        </p:blipFill>
        <p:spPr bwMode="auto">
          <a:xfrm>
            <a:off x="2513647" y="1404936"/>
            <a:ext cx="7183755" cy="5424488"/>
          </a:xfrm>
          <a:prstGeom prst="rect">
            <a:avLst/>
          </a:prstGeom>
          <a:noFill/>
          <a:ln>
            <a:noFill/>
          </a:ln>
        </p:spPr>
      </p:pic>
    </p:spTree>
    <p:extLst>
      <p:ext uri="{BB962C8B-B14F-4D97-AF65-F5344CB8AC3E}">
        <p14:creationId xmlns:p14="http://schemas.microsoft.com/office/powerpoint/2010/main" val="280171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7163" y="185738"/>
            <a:ext cx="11887200" cy="1000125"/>
          </a:xfrm>
        </p:spPr>
        <p:txBody>
          <a:bodyPr/>
          <a:lstStyle/>
          <a:p>
            <a:pPr marL="0" indent="0" algn="just">
              <a:buNone/>
            </a:pPr>
            <a:r>
              <a:rPr lang="ru-RU" dirty="0"/>
              <a:t>На минимальном уровне информационной безопасности целесообразно применять следующие </a:t>
            </a:r>
            <a:r>
              <a:rPr lang="ru-RU" b="1" dirty="0"/>
              <a:t>административные регуляторы безопасности</a:t>
            </a:r>
            <a:r>
              <a:rPr lang="ru-RU" dirty="0"/>
              <a:t>.</a:t>
            </a:r>
          </a:p>
          <a:p>
            <a:pPr algn="just"/>
            <a:endParaRPr lang="ru-RU" dirty="0"/>
          </a:p>
        </p:txBody>
      </p:sp>
      <p:pic>
        <p:nvPicPr>
          <p:cNvPr id="4" name="Рисунок 3" descr="http://citforum.ru/security/articles/categorizing/graphics4.gif"/>
          <p:cNvPicPr/>
          <p:nvPr/>
        </p:nvPicPr>
        <p:blipFill>
          <a:blip r:embed="rId2">
            <a:extLst>
              <a:ext uri="{28A0092B-C50C-407E-A947-70E740481C1C}">
                <a14:useLocalDpi xmlns:a14="http://schemas.microsoft.com/office/drawing/2010/main" val="0"/>
              </a:ext>
            </a:extLst>
          </a:blip>
          <a:srcRect/>
          <a:stretch>
            <a:fillRect/>
          </a:stretch>
        </p:blipFill>
        <p:spPr bwMode="auto">
          <a:xfrm>
            <a:off x="2179161" y="1185863"/>
            <a:ext cx="7843203" cy="5443537"/>
          </a:xfrm>
          <a:prstGeom prst="rect">
            <a:avLst/>
          </a:prstGeom>
          <a:noFill/>
          <a:ln>
            <a:noFill/>
          </a:ln>
        </p:spPr>
      </p:pic>
    </p:spTree>
    <p:extLst>
      <p:ext uri="{BB962C8B-B14F-4D97-AF65-F5344CB8AC3E}">
        <p14:creationId xmlns:p14="http://schemas.microsoft.com/office/powerpoint/2010/main" val="4229002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449" y="142875"/>
            <a:ext cx="11872913" cy="542925"/>
          </a:xfrm>
        </p:spPr>
        <p:txBody>
          <a:bodyPr/>
          <a:lstStyle/>
          <a:p>
            <a:pPr marL="0" indent="0" algn="just">
              <a:buNone/>
            </a:pPr>
            <a:r>
              <a:rPr lang="ru-RU" b="1" dirty="0"/>
              <a:t>Поддержание необходимого уровня безопасности</a:t>
            </a:r>
            <a:endParaRPr lang="ru-RU" dirty="0"/>
          </a:p>
        </p:txBody>
      </p:sp>
      <p:pic>
        <p:nvPicPr>
          <p:cNvPr id="4" name="Рисунок 3" descr="http://citforum.ru/security/articles/categorizing/graphics5.gif"/>
          <p:cNvPicPr/>
          <p:nvPr/>
        </p:nvPicPr>
        <p:blipFill>
          <a:blip r:embed="rId2">
            <a:extLst>
              <a:ext uri="{28A0092B-C50C-407E-A947-70E740481C1C}">
                <a14:useLocalDpi xmlns:a14="http://schemas.microsoft.com/office/drawing/2010/main" val="0"/>
              </a:ext>
            </a:extLst>
          </a:blip>
          <a:srcRect/>
          <a:stretch>
            <a:fillRect/>
          </a:stretch>
        </p:blipFill>
        <p:spPr bwMode="auto">
          <a:xfrm>
            <a:off x="1913094" y="685800"/>
            <a:ext cx="8389622" cy="6172200"/>
          </a:xfrm>
          <a:prstGeom prst="rect">
            <a:avLst/>
          </a:prstGeom>
          <a:noFill/>
          <a:ln>
            <a:noFill/>
          </a:ln>
        </p:spPr>
      </p:pic>
    </p:spTree>
    <p:extLst>
      <p:ext uri="{BB962C8B-B14F-4D97-AF65-F5344CB8AC3E}">
        <p14:creationId xmlns:p14="http://schemas.microsoft.com/office/powerpoint/2010/main" val="828725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0013" y="157163"/>
            <a:ext cx="11944350" cy="571500"/>
          </a:xfrm>
        </p:spPr>
        <p:txBody>
          <a:bodyPr/>
          <a:lstStyle/>
          <a:p>
            <a:pPr marL="0" indent="0">
              <a:buNone/>
            </a:pPr>
            <a:r>
              <a:rPr lang="ru-RU" b="1" dirty="0"/>
              <a:t>Обеспечение информационной безопасности. Процессный подход.</a:t>
            </a:r>
            <a:endParaRPr lang="ru-RU" dirty="0"/>
          </a:p>
        </p:txBody>
      </p:sp>
      <p:pic>
        <p:nvPicPr>
          <p:cNvPr id="4" name="Рисунок 3" descr="http://citforum.ru/security/articles/categorizing/graphics6.gif"/>
          <p:cNvPicPr/>
          <p:nvPr/>
        </p:nvPicPr>
        <p:blipFill>
          <a:blip r:embed="rId2">
            <a:extLst>
              <a:ext uri="{28A0092B-C50C-407E-A947-70E740481C1C}">
                <a14:useLocalDpi xmlns:a14="http://schemas.microsoft.com/office/drawing/2010/main" val="0"/>
              </a:ext>
            </a:extLst>
          </a:blip>
          <a:srcRect/>
          <a:stretch>
            <a:fillRect/>
          </a:stretch>
        </p:blipFill>
        <p:spPr bwMode="auto">
          <a:xfrm>
            <a:off x="1183005" y="728663"/>
            <a:ext cx="9778366" cy="5414962"/>
          </a:xfrm>
          <a:prstGeom prst="rect">
            <a:avLst/>
          </a:prstGeom>
          <a:noFill/>
          <a:ln>
            <a:noFill/>
          </a:ln>
        </p:spPr>
      </p:pic>
    </p:spTree>
    <p:extLst>
      <p:ext uri="{BB962C8B-B14F-4D97-AF65-F5344CB8AC3E}">
        <p14:creationId xmlns:p14="http://schemas.microsoft.com/office/powerpoint/2010/main" val="219209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30275"/>
          </a:xfrm>
        </p:spPr>
        <p:txBody>
          <a:bodyPr>
            <a:normAutofit fontScale="90000"/>
          </a:bodyPr>
          <a:lstStyle/>
          <a:p>
            <a:r>
              <a:rPr lang="ru-RU" b="1" i="1" dirty="0"/>
              <a:t>Требования к системе защиты ИБ</a:t>
            </a:r>
            <a:r>
              <a:rPr lang="ru-RU" dirty="0"/>
              <a:t/>
            </a:r>
            <a:br>
              <a:rPr lang="ru-RU" dirty="0"/>
            </a:br>
            <a:endParaRPr lang="ru-RU" dirty="0"/>
          </a:p>
        </p:txBody>
      </p:sp>
      <p:sp>
        <p:nvSpPr>
          <p:cNvPr id="3" name="Объект 2"/>
          <p:cNvSpPr>
            <a:spLocks noGrp="1"/>
          </p:cNvSpPr>
          <p:nvPr>
            <p:ph idx="1"/>
          </p:nvPr>
        </p:nvSpPr>
        <p:spPr>
          <a:xfrm>
            <a:off x="190500" y="1092200"/>
            <a:ext cx="11798300" cy="5084763"/>
          </a:xfrm>
        </p:spPr>
        <p:txBody>
          <a:bodyPr>
            <a:normAutofit fontScale="77500" lnSpcReduction="20000"/>
          </a:bodyPr>
          <a:lstStyle/>
          <a:p>
            <a:pPr lvl="0" algn="just"/>
            <a:r>
              <a:rPr lang="ru-RU" b="1" dirty="0">
                <a:solidFill>
                  <a:schemeClr val="accent2">
                    <a:lumMod val="50000"/>
                  </a:schemeClr>
                </a:solidFill>
              </a:rPr>
              <a:t>Постоянной</a:t>
            </a:r>
            <a:r>
              <a:rPr lang="ru-RU" b="1" dirty="0"/>
              <a:t>.</a:t>
            </a:r>
            <a:r>
              <a:rPr lang="ru-RU" dirty="0"/>
              <a:t> Злоумышленник в любой момент может попытаться обойти модули защиты данных, которые его интересуют.</a:t>
            </a:r>
          </a:p>
          <a:p>
            <a:pPr lvl="0" algn="just"/>
            <a:r>
              <a:rPr lang="ru-RU" b="1" dirty="0">
                <a:solidFill>
                  <a:schemeClr val="accent2">
                    <a:lumMod val="50000"/>
                  </a:schemeClr>
                </a:solidFill>
              </a:rPr>
              <a:t>Целевой</a:t>
            </a:r>
            <a:r>
              <a:rPr lang="ru-RU" b="1" i="1" dirty="0"/>
              <a:t>.</a:t>
            </a:r>
            <a:r>
              <a:rPr lang="ru-RU" dirty="0"/>
              <a:t> Информация должна защищаться в рамках определенной цели, которую ставит организация или собственник данных.</a:t>
            </a:r>
          </a:p>
          <a:p>
            <a:pPr lvl="0" algn="just"/>
            <a:r>
              <a:rPr lang="ru-RU" b="1" dirty="0">
                <a:solidFill>
                  <a:schemeClr val="accent2">
                    <a:lumMod val="50000"/>
                  </a:schemeClr>
                </a:solidFill>
              </a:rPr>
              <a:t>Плановой</a:t>
            </a:r>
            <a:r>
              <a:rPr lang="ru-RU" b="1" i="1" dirty="0"/>
              <a:t>.</a:t>
            </a:r>
            <a:r>
              <a:rPr lang="ru-RU" dirty="0"/>
              <a:t> Все методы защиты должны соответствовать государственным стандартам, законам и подзаконным актам, которые регулируют вопросы защиты конфиденциальных данных.</a:t>
            </a:r>
          </a:p>
          <a:p>
            <a:pPr lvl="0" algn="just"/>
            <a:r>
              <a:rPr lang="ru-RU" b="1" dirty="0">
                <a:solidFill>
                  <a:schemeClr val="accent2">
                    <a:lumMod val="50000"/>
                  </a:schemeClr>
                </a:solidFill>
              </a:rPr>
              <a:t>Активной</a:t>
            </a:r>
            <a:r>
              <a:rPr lang="ru-RU" b="1" i="1" dirty="0"/>
              <a:t>.</a:t>
            </a:r>
            <a:r>
              <a:rPr lang="ru-RU" dirty="0"/>
              <a:t> Мероприятия для поддержки работы и совершенствования системы защиты должны проводиться регулярно.</a:t>
            </a:r>
          </a:p>
          <a:p>
            <a:pPr lvl="0" algn="just"/>
            <a:r>
              <a:rPr lang="ru-RU" b="1" dirty="0">
                <a:solidFill>
                  <a:schemeClr val="accent2">
                    <a:lumMod val="50000"/>
                  </a:schemeClr>
                </a:solidFill>
              </a:rPr>
              <a:t>Комплексной</a:t>
            </a:r>
            <a:r>
              <a:rPr lang="ru-RU" b="1" i="1" dirty="0"/>
              <a:t>.</a:t>
            </a:r>
            <a:r>
              <a:rPr lang="ru-RU" dirty="0"/>
              <a:t> Использование только отдельных модулей защиты или технических средств недопустимо. Необходимо применять все виды защиты в полной мере, иначе разработанная система будет лишена смысла и экономического основания.</a:t>
            </a:r>
          </a:p>
          <a:p>
            <a:pPr lvl="0" algn="just"/>
            <a:r>
              <a:rPr lang="ru-RU" b="1" dirty="0">
                <a:solidFill>
                  <a:schemeClr val="accent2">
                    <a:lumMod val="50000"/>
                  </a:schemeClr>
                </a:solidFill>
              </a:rPr>
              <a:t>Универсальной</a:t>
            </a:r>
            <a:r>
              <a:rPr lang="ru-RU" b="1" i="1" dirty="0"/>
              <a:t>. </a:t>
            </a:r>
            <a:r>
              <a:rPr lang="ru-RU" dirty="0"/>
              <a:t>Средства защиты должны быть выбраны в соответствии с существующими в компании каналами утечки.</a:t>
            </a:r>
          </a:p>
          <a:p>
            <a:pPr lvl="0" algn="just"/>
            <a:r>
              <a:rPr lang="ru-RU" b="1" dirty="0">
                <a:solidFill>
                  <a:schemeClr val="accent2">
                    <a:lumMod val="50000"/>
                  </a:schemeClr>
                </a:solidFill>
              </a:rPr>
              <a:t>Надежной</a:t>
            </a:r>
            <a:r>
              <a:rPr lang="ru-RU" b="1" i="1" dirty="0"/>
              <a:t>. </a:t>
            </a:r>
            <a:r>
              <a:rPr lang="ru-RU" dirty="0"/>
              <a:t>Все приемы защиты должны надежно перекрывать возможные пути к охраняемой информации со стороны злоумышленника, независимо от формы представления данных.</a:t>
            </a:r>
          </a:p>
          <a:p>
            <a:pPr algn="just"/>
            <a:endParaRPr lang="ru-RU" dirty="0"/>
          </a:p>
        </p:txBody>
      </p:sp>
    </p:spTree>
    <p:extLst>
      <p:ext uri="{BB962C8B-B14F-4D97-AF65-F5344CB8AC3E}">
        <p14:creationId xmlns:p14="http://schemas.microsoft.com/office/powerpoint/2010/main" val="2033712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3825"/>
            <a:ext cx="10515600" cy="1325563"/>
          </a:xfrm>
        </p:spPr>
        <p:txBody>
          <a:bodyPr/>
          <a:lstStyle/>
          <a:p>
            <a:r>
              <a:rPr lang="ru-RU" b="1" i="1" dirty="0"/>
              <a:t>Модель системы безопасности</a:t>
            </a:r>
            <a:endParaRPr lang="ru-RU" dirty="0"/>
          </a:p>
        </p:txBody>
      </p:sp>
      <p:sp>
        <p:nvSpPr>
          <p:cNvPr id="3" name="Объект 2"/>
          <p:cNvSpPr>
            <a:spLocks noGrp="1"/>
          </p:cNvSpPr>
          <p:nvPr>
            <p:ph idx="1"/>
          </p:nvPr>
        </p:nvSpPr>
        <p:spPr>
          <a:xfrm>
            <a:off x="152400" y="1346200"/>
            <a:ext cx="11950700" cy="4830763"/>
          </a:xfrm>
        </p:spPr>
        <p:txBody>
          <a:bodyPr>
            <a:normAutofit fontScale="70000" lnSpcReduction="20000"/>
          </a:bodyPr>
          <a:lstStyle/>
          <a:p>
            <a:pPr marL="0" indent="0" algn="just">
              <a:buNone/>
            </a:pPr>
            <a:r>
              <a:rPr lang="ru-RU" dirty="0"/>
              <a:t>Первое – </a:t>
            </a:r>
            <a:r>
              <a:rPr lang="ru-RU" b="1" dirty="0">
                <a:solidFill>
                  <a:schemeClr val="accent5">
                    <a:lumMod val="50000"/>
                  </a:schemeClr>
                </a:solidFill>
              </a:rPr>
              <a:t>целостность</a:t>
            </a:r>
            <a:r>
              <a:rPr lang="ru-RU" dirty="0"/>
              <a:t> – предполагает обеспечение достоверности и корректного отображения охраняемых данных, независимо от того, какие системы безопасности и приемы защиты используются в компании. Обработка данных не должна нарушаться, а пользователи системы, которые работают с защищаемыми файлами, не должны сталкиваться с несанкционированной модификацией или уничтожением ресурсов, сбоями в работе ПО.</a:t>
            </a:r>
          </a:p>
          <a:p>
            <a:pPr marL="0" indent="0" algn="just">
              <a:buNone/>
            </a:pPr>
            <a:r>
              <a:rPr lang="ru-RU" dirty="0"/>
              <a:t>Понятие целостности может рассматриваться как:</a:t>
            </a:r>
          </a:p>
          <a:p>
            <a:pPr lvl="0" algn="just"/>
            <a:r>
              <a:rPr lang="ru-RU" b="1" i="1" dirty="0">
                <a:solidFill>
                  <a:schemeClr val="accent2">
                    <a:lumMod val="50000"/>
                  </a:schemeClr>
                </a:solidFill>
              </a:rPr>
              <a:t>статическое</a:t>
            </a:r>
            <a:r>
              <a:rPr lang="ru-RU" dirty="0"/>
              <a:t>, выражающееся в неизменности, аутентичности информационных объектов тем объектам, которые создавались по конкретному техническому заданию и содержат объемы информации, необходимые пользователям для основной деятельности, в нужной комплектации и последовательности;</a:t>
            </a:r>
          </a:p>
          <a:p>
            <a:pPr lvl="0" algn="just"/>
            <a:r>
              <a:rPr lang="ru-RU" b="1" i="1" dirty="0">
                <a:solidFill>
                  <a:schemeClr val="accent2">
                    <a:lumMod val="50000"/>
                  </a:schemeClr>
                </a:solidFill>
              </a:rPr>
              <a:t>динамическое</a:t>
            </a:r>
            <a:r>
              <a:rPr lang="ru-RU" dirty="0"/>
              <a:t>, подразумевающее корректное выполнение сложных действий или транзакций, не причиняющее вреда сохранности информации.</a:t>
            </a:r>
          </a:p>
          <a:p>
            <a:pPr marL="0" indent="0" algn="just">
              <a:buNone/>
            </a:pPr>
            <a:r>
              <a:rPr lang="ru-RU" dirty="0"/>
              <a:t>Для контроля динамической целостности используют специальные технические средства, которые анализируют поток информации, например, финансовые, и выявляют случаи кражи, дублирования, перенаправления, изменения порядка сообщений. Целостность в качестве основной характеристики требуется тогда, когда на основе поступающей или имеющейся информации принимаются решения о совершении действий. Нарушение порядка расположения команд или последовательности действий может нанести большой ущерб в случае описания технологических процессов, программных кодов и в других аналогичных ситуациях.</a:t>
            </a:r>
          </a:p>
        </p:txBody>
      </p:sp>
    </p:spTree>
    <p:extLst>
      <p:ext uri="{BB962C8B-B14F-4D97-AF65-F5344CB8AC3E}">
        <p14:creationId xmlns:p14="http://schemas.microsoft.com/office/powerpoint/2010/main" val="3938378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50" y="71437"/>
            <a:ext cx="10515600" cy="1325563"/>
          </a:xfrm>
        </p:spPr>
        <p:txBody>
          <a:bodyPr/>
          <a:lstStyle/>
          <a:p>
            <a:r>
              <a:rPr lang="ru-RU" b="1" i="1" dirty="0" smtClean="0"/>
              <a:t>Модель системы безопасности</a:t>
            </a:r>
            <a:endParaRPr lang="ru-RU" dirty="0"/>
          </a:p>
        </p:txBody>
      </p:sp>
      <p:sp>
        <p:nvSpPr>
          <p:cNvPr id="3" name="Объект 2"/>
          <p:cNvSpPr>
            <a:spLocks noGrp="1"/>
          </p:cNvSpPr>
          <p:nvPr>
            <p:ph idx="1"/>
          </p:nvPr>
        </p:nvSpPr>
        <p:spPr>
          <a:xfrm>
            <a:off x="139700" y="1397000"/>
            <a:ext cx="11950700" cy="4779963"/>
          </a:xfrm>
        </p:spPr>
        <p:txBody>
          <a:bodyPr>
            <a:normAutofit fontScale="85000" lnSpcReduction="20000"/>
          </a:bodyPr>
          <a:lstStyle/>
          <a:p>
            <a:pPr marL="0" indent="0" algn="just">
              <a:buNone/>
            </a:pPr>
            <a:r>
              <a:rPr lang="ru-RU" dirty="0"/>
              <a:t>Второе – </a:t>
            </a:r>
            <a:r>
              <a:rPr lang="ru-RU" b="1" dirty="0">
                <a:solidFill>
                  <a:schemeClr val="accent5">
                    <a:lumMod val="50000"/>
                  </a:schemeClr>
                </a:solidFill>
              </a:rPr>
              <a:t>конфиденциальность</a:t>
            </a:r>
            <a:r>
              <a:rPr lang="ru-RU" dirty="0"/>
              <a:t> – означает, что доступ к просмотру и редактированию данных предоставляется исключительно авторизованным пользователям системы защиты.</a:t>
            </a:r>
          </a:p>
          <a:p>
            <a:pPr algn="just"/>
            <a:r>
              <a:rPr lang="ru-RU" i="1" dirty="0"/>
              <a:t>Большинство компаний и организаций воспринимают конфиденциальность как ключевой элемент ИБ, однако на практике реализовать ее в полной мере трудно. Не все данные о существующих каналах утечки сведений доступны авторам концепций ИБ, и многие технические средства защиты, в том числе криптографические, нельзя приобрести свободно, в ряде случаев оборот ограничен.</a:t>
            </a:r>
          </a:p>
          <a:p>
            <a:pPr marL="0" indent="0" algn="just">
              <a:buNone/>
            </a:pPr>
            <a:r>
              <a:rPr lang="ru-RU" dirty="0"/>
              <a:t>Третье – </a:t>
            </a:r>
            <a:r>
              <a:rPr lang="ru-RU" b="1" dirty="0">
                <a:solidFill>
                  <a:schemeClr val="accent5">
                    <a:lumMod val="50000"/>
                  </a:schemeClr>
                </a:solidFill>
              </a:rPr>
              <a:t>доступность</a:t>
            </a:r>
            <a:r>
              <a:rPr lang="ru-RU" dirty="0"/>
              <a:t> – подразумевает, что все авторизованные пользователи должны иметь доступ к конфиденциальной информации.</a:t>
            </a:r>
          </a:p>
          <a:p>
            <a:pPr algn="just"/>
            <a:r>
              <a:rPr lang="ru-RU" i="1" dirty="0"/>
              <a:t>Ключевое требование легитимации или авторизации субъектов дает возможность создавать разные уровни доступа. Отказ системы предоставлять информацию становится проблемой для любой организации или групп пользователей. В качестве примера можно привести недоступность сайтов </a:t>
            </a:r>
            <a:r>
              <a:rPr lang="ru-RU" i="1" dirty="0" err="1"/>
              <a:t>госуслуг</a:t>
            </a:r>
            <a:r>
              <a:rPr lang="ru-RU" i="1" dirty="0"/>
              <a:t> в случае системного сбоя, что лишает множество пользователей возможности получить необходимые услуги или сведения.</a:t>
            </a:r>
          </a:p>
          <a:p>
            <a:pPr algn="just"/>
            <a:endParaRPr lang="ru-RU" dirty="0"/>
          </a:p>
        </p:txBody>
      </p:sp>
    </p:spTree>
    <p:extLst>
      <p:ext uri="{BB962C8B-B14F-4D97-AF65-F5344CB8AC3E}">
        <p14:creationId xmlns:p14="http://schemas.microsoft.com/office/powerpoint/2010/main" val="1584515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1450" y="1"/>
            <a:ext cx="11849100" cy="825500"/>
          </a:xfrm>
        </p:spPr>
        <p:txBody>
          <a:bodyPr/>
          <a:lstStyle/>
          <a:p>
            <a:r>
              <a:rPr lang="ru-RU" dirty="0" smtClean="0"/>
              <a:t>Создание </a:t>
            </a:r>
            <a:r>
              <a:rPr lang="ru-RU" dirty="0"/>
              <a:t>системы защиты </a:t>
            </a:r>
            <a:r>
              <a:rPr lang="ru-RU" dirty="0" smtClean="0"/>
              <a:t>информации</a:t>
            </a:r>
            <a:endParaRPr lang="ru-RU" dirty="0"/>
          </a:p>
        </p:txBody>
      </p:sp>
      <p:sp>
        <p:nvSpPr>
          <p:cNvPr id="3" name="Объект 2"/>
          <p:cNvSpPr>
            <a:spLocks noGrp="1"/>
          </p:cNvSpPr>
          <p:nvPr>
            <p:ph idx="1"/>
          </p:nvPr>
        </p:nvSpPr>
        <p:spPr>
          <a:xfrm>
            <a:off x="0" y="825501"/>
            <a:ext cx="12020550" cy="5351462"/>
          </a:xfrm>
        </p:spPr>
        <p:txBody>
          <a:bodyPr>
            <a:normAutofit fontScale="62500" lnSpcReduction="20000"/>
          </a:bodyPr>
          <a:lstStyle/>
          <a:p>
            <a:pPr marL="0" indent="0" algn="just">
              <a:buNone/>
            </a:pPr>
            <a:r>
              <a:rPr lang="ru-RU" b="1" dirty="0"/>
              <a:t>На первом этапе</a:t>
            </a:r>
            <a:r>
              <a:rPr lang="ru-RU" dirty="0"/>
              <a:t> разрабатывается базовая модель системы, которая будет функционировать в компании. Для этого необходимо проанализировать все виды данных, которые циркулируют в фирме и которые нужно защитить от посягательств со стороны третьих лиц. Планом работа на начальном этапе служат 4 вопроса:</a:t>
            </a:r>
          </a:p>
          <a:p>
            <a:pPr lvl="0" algn="just"/>
            <a:r>
              <a:rPr lang="ru-RU" b="1" dirty="0">
                <a:solidFill>
                  <a:srgbClr val="00B050"/>
                </a:solidFill>
              </a:rPr>
              <a:t>Какие источники информации следует защитить?</a:t>
            </a:r>
          </a:p>
          <a:p>
            <a:pPr lvl="0" algn="just"/>
            <a:r>
              <a:rPr lang="ru-RU" b="1" dirty="0">
                <a:solidFill>
                  <a:srgbClr val="00B050"/>
                </a:solidFill>
              </a:rPr>
              <a:t>Какова цель получения доступа к защищаемой информации?</a:t>
            </a:r>
          </a:p>
          <a:p>
            <a:pPr marL="0" indent="0" algn="just">
              <a:buNone/>
            </a:pPr>
            <a:r>
              <a:rPr lang="ru-RU" i="1" dirty="0"/>
              <a:t>Целью может быть ознакомление, изменение, модификация или уничтожение данных. Каждое действие является противоправным, если его выполняет злоумышленник. Ознакомление не приводит к разрушению структуры данных, а модификация и уничтожение приводят к частичной или полной потере информации.</a:t>
            </a:r>
          </a:p>
          <a:p>
            <a:pPr lvl="0" algn="just"/>
            <a:r>
              <a:rPr lang="ru-RU" b="1" dirty="0">
                <a:solidFill>
                  <a:srgbClr val="00B050"/>
                </a:solidFill>
              </a:rPr>
              <a:t>Что является источником конфиденциальной информации?</a:t>
            </a:r>
          </a:p>
          <a:p>
            <a:pPr marL="0" indent="0" algn="just">
              <a:buNone/>
            </a:pPr>
            <a:r>
              <a:rPr lang="ru-RU" i="1" dirty="0"/>
              <a:t>Источники в данном случае это люди и информационные ресурсы: документы, </a:t>
            </a:r>
            <a:r>
              <a:rPr lang="ru-RU" i="1" dirty="0" err="1"/>
              <a:t>флеш</a:t>
            </a:r>
            <a:r>
              <a:rPr lang="ru-RU" i="1" dirty="0"/>
              <a:t>-носители, публикации, продукция, компьютерные системы, средства обеспечения трудовой деятельности.</a:t>
            </a:r>
          </a:p>
          <a:p>
            <a:pPr lvl="0" algn="just"/>
            <a:r>
              <a:rPr lang="ru-RU" b="1" dirty="0">
                <a:solidFill>
                  <a:srgbClr val="00B050"/>
                </a:solidFill>
              </a:rPr>
              <a:t>Способы получения доступа, и как защититься от несанкционированных попыток воздействия на систему?</a:t>
            </a:r>
          </a:p>
          <a:p>
            <a:pPr marL="0" indent="0" algn="just">
              <a:buNone/>
            </a:pPr>
            <a:r>
              <a:rPr lang="ru-RU" dirty="0"/>
              <a:t>Различают следующие способы получения доступа:</a:t>
            </a:r>
          </a:p>
          <a:p>
            <a:pPr lvl="0" algn="just"/>
            <a:r>
              <a:rPr lang="ru-RU" b="1" dirty="0">
                <a:solidFill>
                  <a:schemeClr val="accent5">
                    <a:lumMod val="50000"/>
                  </a:schemeClr>
                </a:solidFill>
              </a:rPr>
              <a:t>Несанкционированный доступ</a:t>
            </a:r>
            <a:r>
              <a:rPr lang="ru-RU" dirty="0"/>
              <a:t> – незаконное использование данных.</a:t>
            </a:r>
          </a:p>
          <a:p>
            <a:pPr lvl="0" algn="just"/>
            <a:r>
              <a:rPr lang="ru-RU" b="1" dirty="0">
                <a:solidFill>
                  <a:schemeClr val="accent5">
                    <a:lumMod val="50000"/>
                  </a:schemeClr>
                </a:solidFill>
              </a:rPr>
              <a:t>Утечка</a:t>
            </a:r>
            <a:r>
              <a:rPr lang="ru-RU" dirty="0"/>
              <a:t> – неконтролируемое распространение информации за пределы корпоративной сети. Утечка возникает из-за недочетов, слабых сторон технического канала системы безопасности.</a:t>
            </a:r>
          </a:p>
          <a:p>
            <a:pPr lvl="0" algn="just"/>
            <a:r>
              <a:rPr lang="ru-RU" b="1" dirty="0">
                <a:solidFill>
                  <a:schemeClr val="accent5">
                    <a:lumMod val="50000"/>
                  </a:schemeClr>
                </a:solidFill>
              </a:rPr>
              <a:t>Разглашение</a:t>
            </a:r>
            <a:r>
              <a:rPr lang="ru-RU" dirty="0"/>
              <a:t> – следствие воздействия человеческого фактора. Санкционированные пользователи могут разглашать информацию, чтобы передать конкурентам, или по неосторожности.</a:t>
            </a:r>
          </a:p>
          <a:p>
            <a:pPr algn="just"/>
            <a:endParaRPr lang="ru-RU" dirty="0"/>
          </a:p>
        </p:txBody>
      </p:sp>
    </p:spTree>
    <p:extLst>
      <p:ext uri="{BB962C8B-B14F-4D97-AF65-F5344CB8AC3E}">
        <p14:creationId xmlns:p14="http://schemas.microsoft.com/office/powerpoint/2010/main" val="2627048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725" y="850900"/>
            <a:ext cx="12020550" cy="5300663"/>
          </a:xfrm>
        </p:spPr>
        <p:txBody>
          <a:bodyPr>
            <a:noAutofit/>
          </a:bodyPr>
          <a:lstStyle/>
          <a:p>
            <a:pPr marL="0" indent="0" algn="just">
              <a:spcBef>
                <a:spcPts val="400"/>
              </a:spcBef>
              <a:buNone/>
            </a:pPr>
            <a:r>
              <a:rPr lang="ru-RU" sz="1600" b="1" dirty="0"/>
              <a:t>Второй этап</a:t>
            </a:r>
            <a:r>
              <a:rPr lang="ru-RU" sz="1600" dirty="0"/>
              <a:t> включает разработку системы защиты. Это означает реализовать все выбранные способы, средства и направления защиты данных.</a:t>
            </a:r>
          </a:p>
          <a:p>
            <a:pPr marL="0" indent="0" algn="just">
              <a:spcBef>
                <a:spcPts val="400"/>
              </a:spcBef>
              <a:buNone/>
            </a:pPr>
            <a:r>
              <a:rPr lang="ru-RU" sz="1600" dirty="0"/>
              <a:t>Система строится сразу по нескольким направлениям защиты, на нескольких уровнях, которые взаимодействуют друг с другом для обеспечения надежного контроля информации.</a:t>
            </a:r>
          </a:p>
          <a:p>
            <a:pPr algn="just">
              <a:spcBef>
                <a:spcPts val="400"/>
              </a:spcBef>
            </a:pPr>
            <a:r>
              <a:rPr lang="ru-RU" sz="1600" b="1" dirty="0">
                <a:solidFill>
                  <a:srgbClr val="00B050"/>
                </a:solidFill>
              </a:rPr>
              <a:t>Правовой уровень</a:t>
            </a:r>
            <a:r>
              <a:rPr lang="ru-RU" sz="1600" dirty="0"/>
              <a:t> обеспечивает соответствие государственным стандартам в сфере защиты информации и включает авторское право, указы, патенты и должностные инструкции. Грамотно выстроенная система защиты не нарушает права пользователей и нормы обработки данных.</a:t>
            </a:r>
          </a:p>
          <a:p>
            <a:pPr algn="just">
              <a:spcBef>
                <a:spcPts val="400"/>
              </a:spcBef>
            </a:pPr>
            <a:r>
              <a:rPr lang="ru-RU" sz="1600" b="1" dirty="0">
                <a:solidFill>
                  <a:srgbClr val="00B050"/>
                </a:solidFill>
              </a:rPr>
              <a:t>Организационный уровень</a:t>
            </a:r>
            <a:r>
              <a:rPr lang="ru-RU" sz="1600" dirty="0"/>
              <a:t> позволяет создать регламент работы пользователей с конфиденциальной информацией, подобрать кадры, организовать работу с документацией и физическими носителями данных.</a:t>
            </a:r>
          </a:p>
          <a:p>
            <a:pPr marL="0" indent="0" algn="just">
              <a:spcBef>
                <a:spcPts val="400"/>
              </a:spcBef>
              <a:buNone/>
            </a:pPr>
            <a:r>
              <a:rPr lang="ru-RU" sz="1600" i="1" dirty="0"/>
              <a:t>Регламент работы пользователей с конфиденциальной информацией называют правилами разграничения доступа. Правила устанавливаются руководством компании совместно со службой безопасности и поставщиком, который внедряет систему безопасности. Цель – создать условия доступа к информационным ресурсам для каждого пользователя, к примеру, право на чтение, редактирование, передачу конфиденциального документа. Правила разграничения доступа разрабатываются на организационном уровне и внедряются на этапе работ с технической составляющей системы.</a:t>
            </a:r>
          </a:p>
          <a:p>
            <a:pPr marL="0" indent="0" algn="just">
              <a:spcBef>
                <a:spcPts val="400"/>
              </a:spcBef>
              <a:buNone/>
            </a:pPr>
            <a:r>
              <a:rPr lang="ru-RU" sz="1600" b="1" dirty="0">
                <a:solidFill>
                  <a:srgbClr val="00B050"/>
                </a:solidFill>
              </a:rPr>
              <a:t>Технический уровень</a:t>
            </a:r>
            <a:r>
              <a:rPr lang="ru-RU" sz="1600" dirty="0"/>
              <a:t> условно разделяют на физический, аппаратный, программный и математический подуровни.</a:t>
            </a:r>
          </a:p>
          <a:p>
            <a:pPr lvl="0" algn="just">
              <a:spcBef>
                <a:spcPts val="400"/>
              </a:spcBef>
            </a:pPr>
            <a:r>
              <a:rPr lang="ru-RU" sz="1600" b="1" i="1" dirty="0">
                <a:solidFill>
                  <a:schemeClr val="accent5">
                    <a:lumMod val="50000"/>
                  </a:schemeClr>
                </a:solidFill>
              </a:rPr>
              <a:t>физический</a:t>
            </a:r>
            <a:r>
              <a:rPr lang="ru-RU" sz="1600" dirty="0">
                <a:solidFill>
                  <a:schemeClr val="accent5">
                    <a:lumMod val="50000"/>
                  </a:schemeClr>
                </a:solidFill>
              </a:rPr>
              <a:t> </a:t>
            </a:r>
            <a:r>
              <a:rPr lang="ru-RU" sz="1600" dirty="0"/>
              <a:t>– создание преград вокруг защищаемого объекта: охранные системы, зашумление, укрепление архитектурных конструкций;</a:t>
            </a:r>
          </a:p>
          <a:p>
            <a:pPr lvl="0" algn="just">
              <a:spcBef>
                <a:spcPts val="400"/>
              </a:spcBef>
            </a:pPr>
            <a:r>
              <a:rPr lang="ru-RU" sz="1600" b="1" i="1" dirty="0">
                <a:solidFill>
                  <a:schemeClr val="accent5">
                    <a:lumMod val="50000"/>
                  </a:schemeClr>
                </a:solidFill>
              </a:rPr>
              <a:t>аппаратный</a:t>
            </a:r>
            <a:r>
              <a:rPr lang="ru-RU" sz="1600" dirty="0">
                <a:solidFill>
                  <a:schemeClr val="accent5">
                    <a:lumMod val="50000"/>
                  </a:schemeClr>
                </a:solidFill>
              </a:rPr>
              <a:t> </a:t>
            </a:r>
            <a:r>
              <a:rPr lang="ru-RU" sz="1600" dirty="0"/>
              <a:t>– установка технических средств: специальные компьютеры, системы контроля сотрудников, защиты серверов и корпоративных сетей;</a:t>
            </a:r>
          </a:p>
          <a:p>
            <a:pPr lvl="0" algn="just">
              <a:spcBef>
                <a:spcPts val="400"/>
              </a:spcBef>
            </a:pPr>
            <a:r>
              <a:rPr lang="ru-RU" sz="1600" b="1" i="1" dirty="0">
                <a:solidFill>
                  <a:schemeClr val="accent5">
                    <a:lumMod val="50000"/>
                  </a:schemeClr>
                </a:solidFill>
              </a:rPr>
              <a:t>программный</a:t>
            </a:r>
            <a:r>
              <a:rPr lang="ru-RU" sz="1600" dirty="0">
                <a:solidFill>
                  <a:schemeClr val="accent5">
                    <a:lumMod val="50000"/>
                  </a:schemeClr>
                </a:solidFill>
              </a:rPr>
              <a:t> </a:t>
            </a:r>
            <a:r>
              <a:rPr lang="ru-RU" sz="1600" dirty="0"/>
              <a:t>– установка программной оболочки системы защиты, внедрение правила разграничения доступа и тестирование работы;</a:t>
            </a:r>
          </a:p>
          <a:p>
            <a:pPr lvl="0" algn="just">
              <a:spcBef>
                <a:spcPts val="400"/>
              </a:spcBef>
            </a:pPr>
            <a:r>
              <a:rPr lang="ru-RU" sz="1600" b="1" i="1" dirty="0">
                <a:solidFill>
                  <a:schemeClr val="accent5">
                    <a:lumMod val="50000"/>
                  </a:schemeClr>
                </a:solidFill>
              </a:rPr>
              <a:t>математический</a:t>
            </a:r>
            <a:r>
              <a:rPr lang="ru-RU" sz="1600" dirty="0">
                <a:solidFill>
                  <a:schemeClr val="accent5">
                    <a:lumMod val="50000"/>
                  </a:schemeClr>
                </a:solidFill>
              </a:rPr>
              <a:t> </a:t>
            </a:r>
            <a:r>
              <a:rPr lang="ru-RU" sz="1600" dirty="0"/>
              <a:t>– внедрение криптографических и стенографических методов защиты данных для безопасной передачи по корпоративной или глобальной сети.</a:t>
            </a:r>
          </a:p>
          <a:p>
            <a:pPr algn="just">
              <a:spcBef>
                <a:spcPts val="400"/>
              </a:spcBef>
            </a:pPr>
            <a:endParaRPr lang="ru-RU" sz="1600" dirty="0"/>
          </a:p>
        </p:txBody>
      </p:sp>
      <p:sp>
        <p:nvSpPr>
          <p:cNvPr id="4" name="Заголовок 1"/>
          <p:cNvSpPr txBox="1">
            <a:spLocks/>
          </p:cNvSpPr>
          <p:nvPr/>
        </p:nvSpPr>
        <p:spPr>
          <a:xfrm>
            <a:off x="171450" y="1"/>
            <a:ext cx="11849100" cy="850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smtClean="0"/>
              <a:t>Создание системы защиты информации</a:t>
            </a:r>
            <a:endParaRPr lang="ru-RU" dirty="0"/>
          </a:p>
        </p:txBody>
      </p:sp>
    </p:spTree>
    <p:extLst>
      <p:ext uri="{BB962C8B-B14F-4D97-AF65-F5344CB8AC3E}">
        <p14:creationId xmlns:p14="http://schemas.microsoft.com/office/powerpoint/2010/main" val="2668524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1450" y="838202"/>
            <a:ext cx="11849100" cy="6019798"/>
          </a:xfrm>
        </p:spPr>
        <p:txBody>
          <a:bodyPr>
            <a:noAutofit/>
          </a:bodyPr>
          <a:lstStyle/>
          <a:p>
            <a:pPr marL="0" indent="0" algn="just">
              <a:spcBef>
                <a:spcPts val="500"/>
              </a:spcBef>
              <a:buNone/>
            </a:pPr>
            <a:r>
              <a:rPr lang="ru-RU" sz="1800" b="1" dirty="0"/>
              <a:t>Третий, завершающий этап</a:t>
            </a:r>
            <a:r>
              <a:rPr lang="ru-RU" sz="1800" dirty="0"/>
              <a:t> – это поддержка работоспособности системы, регулярный контроль и управление рисками. Важно, чтобы модуль защиты отличался гибкостью и позволял администратору безопасности быстро совершенствовать систему при обнаружении новых потенциальных угроз.</a:t>
            </a:r>
          </a:p>
          <a:p>
            <a:pPr marL="0" indent="0" algn="just">
              <a:spcBef>
                <a:spcPts val="500"/>
              </a:spcBef>
              <a:buNone/>
            </a:pPr>
            <a:r>
              <a:rPr lang="ru-RU" sz="1800" b="1" i="1" dirty="0"/>
              <a:t>Виды конфиденциальных данных</a:t>
            </a:r>
            <a:endParaRPr lang="ru-RU" sz="1800" dirty="0"/>
          </a:p>
          <a:p>
            <a:pPr marL="0" indent="0" algn="just">
              <a:spcBef>
                <a:spcPts val="500"/>
              </a:spcBef>
              <a:buNone/>
            </a:pPr>
            <a:r>
              <a:rPr lang="ru-RU" sz="1800" dirty="0"/>
              <a:t>Конфиденциальные данные – это информация, доступ к которой ограничен в соответствии с законами государства и нормами, которые компании устанавливаются самостоятельно.</a:t>
            </a:r>
          </a:p>
          <a:p>
            <a:pPr lvl="0" algn="just">
              <a:spcBef>
                <a:spcPts val="500"/>
              </a:spcBef>
            </a:pPr>
            <a:r>
              <a:rPr lang="ru-RU" sz="1800" b="1" dirty="0">
                <a:solidFill>
                  <a:srgbClr val="00B050"/>
                </a:solidFill>
              </a:rPr>
              <a:t>Личные</a:t>
            </a:r>
            <a:r>
              <a:rPr lang="ru-RU" sz="1800" dirty="0"/>
              <a:t> конфиденциальные данные: персональные данные граждан, право на личную жизнь, переписку, сокрытие личности. Исключением является только информация, которая распространяется в СМИ.</a:t>
            </a:r>
          </a:p>
          <a:p>
            <a:pPr lvl="0" algn="just">
              <a:spcBef>
                <a:spcPts val="500"/>
              </a:spcBef>
            </a:pPr>
            <a:r>
              <a:rPr lang="ru-RU" sz="1800" b="1" dirty="0">
                <a:solidFill>
                  <a:srgbClr val="00B050"/>
                </a:solidFill>
              </a:rPr>
              <a:t>Служебные</a:t>
            </a:r>
            <a:r>
              <a:rPr lang="ru-RU" sz="1800" dirty="0"/>
              <a:t> конфиденциальные данные: информация, доступ к которой может ограничить только государство (органы государственной власти).</a:t>
            </a:r>
          </a:p>
          <a:p>
            <a:pPr lvl="0" algn="just">
              <a:spcBef>
                <a:spcPts val="500"/>
              </a:spcBef>
            </a:pPr>
            <a:r>
              <a:rPr lang="ru-RU" sz="1800" b="1" dirty="0">
                <a:solidFill>
                  <a:srgbClr val="00B050"/>
                </a:solidFill>
              </a:rPr>
              <a:t>Судебные</a:t>
            </a:r>
            <a:r>
              <a:rPr lang="ru-RU" sz="1800" dirty="0"/>
              <a:t> конфиденциальные данные: тайна следствия и судопроизводства.</a:t>
            </a:r>
          </a:p>
          <a:p>
            <a:pPr lvl="0" algn="just">
              <a:spcBef>
                <a:spcPts val="500"/>
              </a:spcBef>
            </a:pPr>
            <a:r>
              <a:rPr lang="ru-RU" sz="1800" b="1" dirty="0">
                <a:solidFill>
                  <a:srgbClr val="00B050"/>
                </a:solidFill>
              </a:rPr>
              <a:t>Коммерческие</a:t>
            </a:r>
            <a:r>
              <a:rPr lang="ru-RU" sz="1800" dirty="0"/>
              <a:t> конфиденциальные данные: все виды информации, которая связана с коммерцией (прибылью) и доступ к которой ограничивается законом или предприятием (секретные разработки, технологии производства и т.д.).</a:t>
            </a:r>
          </a:p>
          <a:p>
            <a:pPr lvl="0" algn="just">
              <a:spcBef>
                <a:spcPts val="500"/>
              </a:spcBef>
            </a:pPr>
            <a:r>
              <a:rPr lang="ru-RU" sz="1800" b="1" dirty="0">
                <a:solidFill>
                  <a:srgbClr val="00B050"/>
                </a:solidFill>
              </a:rPr>
              <a:t>Профессиональные</a:t>
            </a:r>
            <a:r>
              <a:rPr lang="ru-RU" sz="1800" dirty="0"/>
              <a:t> конфиденциальные данные: данные, связанные с деятельностью граждан, например, врачебная, нотариальная или адвокатская тайна, разглашение которой преследуется по закону.</a:t>
            </a:r>
          </a:p>
          <a:p>
            <a:pPr marL="0" indent="0" algn="just">
              <a:spcBef>
                <a:spcPts val="500"/>
              </a:spcBef>
              <a:buNone/>
            </a:pPr>
            <a:r>
              <a:rPr lang="ru-RU" sz="1800" dirty="0"/>
              <a:t>Перечень сведений, которые могут составлять конфиденциальную информацию, содержится в указе президента </a:t>
            </a:r>
            <a:r>
              <a:rPr lang="ru-RU" sz="1800" b="1" dirty="0"/>
              <a:t>№188 «Об утверждении перечня сведений конфиденциального характера».</a:t>
            </a:r>
          </a:p>
          <a:p>
            <a:pPr algn="just">
              <a:spcBef>
                <a:spcPts val="500"/>
              </a:spcBef>
            </a:pPr>
            <a:r>
              <a:rPr lang="ru-RU" sz="1800" b="1" dirty="0" smtClean="0">
                <a:solidFill>
                  <a:srgbClr val="7030A0"/>
                </a:solidFill>
              </a:rPr>
              <a:t>Персональные данные</a:t>
            </a:r>
            <a:r>
              <a:rPr lang="ru-RU" sz="1800" dirty="0" smtClean="0">
                <a:solidFill>
                  <a:srgbClr val="7030A0"/>
                </a:solidFill>
              </a:rPr>
              <a:t> </a:t>
            </a:r>
            <a:r>
              <a:rPr lang="ru-RU" sz="1800" dirty="0" smtClean="0"/>
              <a:t>существует в открытом и в конфиденциальном режиме. </a:t>
            </a:r>
            <a:endParaRPr lang="ru-RU" sz="1800" dirty="0"/>
          </a:p>
        </p:txBody>
      </p:sp>
      <p:sp>
        <p:nvSpPr>
          <p:cNvPr id="4" name="Заголовок 1"/>
          <p:cNvSpPr txBox="1">
            <a:spLocks/>
          </p:cNvSpPr>
          <p:nvPr/>
        </p:nvSpPr>
        <p:spPr>
          <a:xfrm>
            <a:off x="171450" y="1"/>
            <a:ext cx="11849100" cy="838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smtClean="0"/>
              <a:t>Создание системы защиты информации</a:t>
            </a:r>
            <a:endParaRPr lang="ru-RU" dirty="0"/>
          </a:p>
        </p:txBody>
      </p:sp>
    </p:spTree>
    <p:extLst>
      <p:ext uri="{BB962C8B-B14F-4D97-AF65-F5344CB8AC3E}">
        <p14:creationId xmlns:p14="http://schemas.microsoft.com/office/powerpoint/2010/main" val="392642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57163" y="242888"/>
            <a:ext cx="11915775" cy="6357938"/>
          </a:xfrm>
        </p:spPr>
        <p:txBody>
          <a:bodyPr>
            <a:normAutofit fontScale="77500" lnSpcReduction="20000"/>
          </a:bodyPr>
          <a:lstStyle/>
          <a:p>
            <a:pPr marL="0" indent="0" algn="just">
              <a:spcBef>
                <a:spcPts val="500"/>
              </a:spcBef>
              <a:buNone/>
            </a:pPr>
            <a:r>
              <a:rPr lang="ru-RU" dirty="0" smtClean="0"/>
              <a:t>Открытая и доступная всем пользователям часть персональных данных включает имя, фамилию, отчество. </a:t>
            </a:r>
            <a:r>
              <a:rPr lang="ru-RU" b="1" dirty="0" smtClean="0">
                <a:solidFill>
                  <a:srgbClr val="7030A0"/>
                </a:solidFill>
              </a:rPr>
              <a:t>ФЗ-152 «О персональных данных»</a:t>
            </a:r>
            <a:r>
              <a:rPr lang="ru-RU" b="1" dirty="0" smtClean="0"/>
              <a:t>.</a:t>
            </a:r>
          </a:p>
          <a:p>
            <a:pPr marL="0" indent="0" algn="just">
              <a:spcBef>
                <a:spcPts val="500"/>
              </a:spcBef>
              <a:buNone/>
            </a:pPr>
            <a:endParaRPr lang="ru-RU" b="1" dirty="0" smtClean="0"/>
          </a:p>
          <a:p>
            <a:pPr marL="0" indent="0" algn="just">
              <a:spcBef>
                <a:spcPts val="500"/>
              </a:spcBef>
              <a:buNone/>
            </a:pPr>
            <a:r>
              <a:rPr lang="ru-RU" dirty="0" smtClean="0"/>
              <a:t>Права на обработку персональных данных закреплено в положениях о государственных органах, федеральными законами, лицензиями на работу с персональными данными, которые выдает </a:t>
            </a:r>
            <a:r>
              <a:rPr lang="ru-RU" dirty="0" err="1" smtClean="0"/>
              <a:t>Роскомнадзор</a:t>
            </a:r>
            <a:r>
              <a:rPr lang="ru-RU" dirty="0" smtClean="0"/>
              <a:t> или ФСТЭК. Компании, которые профессионально работают с персональными данными широкого круга лиц, например, операторы связи, должны войти в реестр, его ведет </a:t>
            </a:r>
            <a:r>
              <a:rPr lang="ru-RU" dirty="0" err="1" smtClean="0"/>
              <a:t>Роскомнадзор</a:t>
            </a:r>
            <a:r>
              <a:rPr lang="ru-RU" dirty="0" smtClean="0"/>
              <a:t>.</a:t>
            </a:r>
          </a:p>
          <a:p>
            <a:pPr marL="0" indent="0" algn="just">
              <a:spcBef>
                <a:spcPts val="500"/>
              </a:spcBef>
              <a:buNone/>
            </a:pPr>
            <a:endParaRPr lang="ru-RU" dirty="0" smtClean="0"/>
          </a:p>
          <a:p>
            <a:pPr marL="0" indent="0" algn="just">
              <a:spcBef>
                <a:spcPts val="500"/>
              </a:spcBef>
              <a:buNone/>
            </a:pPr>
            <a:r>
              <a:rPr lang="ru-RU" dirty="0" smtClean="0"/>
              <a:t>Отдельным объектом в теории и практике ИБ выступают носители информации, доступ к которым бывает открытым и закрытым. При разработке концепции ИБ способы защиты выбираются в зависимости от типа носителя. Основные носители информации:</a:t>
            </a:r>
          </a:p>
          <a:p>
            <a:pPr lvl="0" algn="just">
              <a:spcBef>
                <a:spcPts val="500"/>
              </a:spcBef>
            </a:pPr>
            <a:r>
              <a:rPr lang="ru-RU" b="1" dirty="0" smtClean="0">
                <a:solidFill>
                  <a:schemeClr val="accent5">
                    <a:lumMod val="50000"/>
                  </a:schemeClr>
                </a:solidFill>
              </a:rPr>
              <a:t>печатные и электронные </a:t>
            </a:r>
            <a:r>
              <a:rPr lang="ru-RU" dirty="0" smtClean="0"/>
              <a:t>средства массовой информации, социальные сети, другие ресурсы в интернете;</a:t>
            </a:r>
          </a:p>
          <a:p>
            <a:pPr lvl="0" algn="just">
              <a:spcBef>
                <a:spcPts val="500"/>
              </a:spcBef>
            </a:pPr>
            <a:r>
              <a:rPr lang="ru-RU" b="1" dirty="0" smtClean="0">
                <a:solidFill>
                  <a:srgbClr val="FF0000"/>
                </a:solidFill>
              </a:rPr>
              <a:t>сотрудники организации</a:t>
            </a:r>
            <a:r>
              <a:rPr lang="ru-RU" dirty="0" smtClean="0"/>
              <a:t>, у которых есть доступ к информации на основании своих дружеских, семейных, профессиональных связей;</a:t>
            </a:r>
          </a:p>
          <a:p>
            <a:pPr lvl="0" algn="just">
              <a:spcBef>
                <a:spcPts val="500"/>
              </a:spcBef>
            </a:pPr>
            <a:r>
              <a:rPr lang="ru-RU" b="1" dirty="0" smtClean="0">
                <a:solidFill>
                  <a:schemeClr val="accent5">
                    <a:lumMod val="50000"/>
                  </a:schemeClr>
                </a:solidFill>
              </a:rPr>
              <a:t>средства связи</a:t>
            </a:r>
            <a:r>
              <a:rPr lang="ru-RU" dirty="0" smtClean="0"/>
              <a:t>, которые передают или сохраняют информацию: телефоны, АТС, другое телекоммуникационное оборудование;</a:t>
            </a:r>
          </a:p>
          <a:p>
            <a:pPr lvl="0" algn="just">
              <a:spcBef>
                <a:spcPts val="500"/>
              </a:spcBef>
            </a:pPr>
            <a:r>
              <a:rPr lang="ru-RU" b="1" dirty="0" smtClean="0">
                <a:solidFill>
                  <a:schemeClr val="accent5">
                    <a:lumMod val="50000"/>
                  </a:schemeClr>
                </a:solidFill>
              </a:rPr>
              <a:t>документы всех типов</a:t>
            </a:r>
            <a:r>
              <a:rPr lang="ru-RU" dirty="0" smtClean="0"/>
              <a:t>: личные, служебные, государственные;</a:t>
            </a:r>
          </a:p>
          <a:p>
            <a:pPr lvl="0" algn="just">
              <a:spcBef>
                <a:spcPts val="500"/>
              </a:spcBef>
            </a:pPr>
            <a:r>
              <a:rPr lang="ru-RU" b="1" dirty="0" smtClean="0">
                <a:solidFill>
                  <a:srgbClr val="FF0000"/>
                </a:solidFill>
              </a:rPr>
              <a:t>программное обеспечение </a:t>
            </a:r>
            <a:r>
              <a:rPr lang="ru-RU" dirty="0" smtClean="0"/>
              <a:t>как самостоятельный информационный объект, особенно если его версия дорабатывалась специально для конкретной компании;</a:t>
            </a:r>
          </a:p>
          <a:p>
            <a:pPr lvl="0" algn="just">
              <a:spcBef>
                <a:spcPts val="500"/>
              </a:spcBef>
            </a:pPr>
            <a:r>
              <a:rPr lang="ru-RU" b="1" dirty="0" smtClean="0">
                <a:solidFill>
                  <a:srgbClr val="FF0000"/>
                </a:solidFill>
              </a:rPr>
              <a:t>электронные носители </a:t>
            </a:r>
            <a:r>
              <a:rPr lang="ru-RU" dirty="0" smtClean="0"/>
              <a:t>информации, которые обрабатывают данные в автоматическом порядке.</a:t>
            </a:r>
          </a:p>
          <a:p>
            <a:endParaRPr lang="ru-RU" dirty="0"/>
          </a:p>
        </p:txBody>
      </p:sp>
    </p:spTree>
    <p:extLst>
      <p:ext uri="{BB962C8B-B14F-4D97-AF65-F5344CB8AC3E}">
        <p14:creationId xmlns:p14="http://schemas.microsoft.com/office/powerpoint/2010/main" val="3113388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1737</Words>
  <Application>Microsoft Office PowerPoint</Application>
  <PresentationFormat>Широкоэкранный</PresentationFormat>
  <Paragraphs>139</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Информационная безопасность информационных систем</vt:lpstr>
      <vt:lpstr>Презентация PowerPoint</vt:lpstr>
      <vt:lpstr>Требования к системе защиты ИБ </vt:lpstr>
      <vt:lpstr>Модель системы безопасности</vt:lpstr>
      <vt:lpstr>Модель системы безопасности</vt:lpstr>
      <vt:lpstr>Создание системы защиты информации</vt:lpstr>
      <vt:lpstr>Презентация PowerPoint</vt:lpstr>
      <vt:lpstr>Презентация PowerPoint</vt:lpstr>
      <vt:lpstr>Презентация PowerPoint</vt:lpstr>
      <vt:lpstr>Угрозы конфиденциальности информационных ресурсов </vt:lpstr>
      <vt:lpstr>Аппаратная и программная ИБ </vt:lpstr>
      <vt:lpstr>Правовая защита информации</vt:lpstr>
      <vt:lpstr>Объекты защиты в концепциях ИБ</vt:lpstr>
      <vt:lpstr>Средства защиты информации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Информационная безопасность информационных систем</dc:title>
  <dc:creator>HP</dc:creator>
  <cp:lastModifiedBy>HP</cp:lastModifiedBy>
  <cp:revision>11</cp:revision>
  <dcterms:created xsi:type="dcterms:W3CDTF">2018-12-20T08:34:18Z</dcterms:created>
  <dcterms:modified xsi:type="dcterms:W3CDTF">2018-12-20T10:40:33Z</dcterms:modified>
</cp:coreProperties>
</file>