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8E86-C3DF-45F2-BB87-CBBDB3B408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E70A-93CC-4EA5-9160-8AF341DD2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9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8E86-C3DF-45F2-BB87-CBBDB3B408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E70A-93CC-4EA5-9160-8AF341DD2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2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8E86-C3DF-45F2-BB87-CBBDB3B408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E70A-93CC-4EA5-9160-8AF341DD2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33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8E86-C3DF-45F2-BB87-CBBDB3B408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E70A-93CC-4EA5-9160-8AF341DD2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74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8E86-C3DF-45F2-BB87-CBBDB3B408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E70A-93CC-4EA5-9160-8AF341DD2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74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8E86-C3DF-45F2-BB87-CBBDB3B408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E70A-93CC-4EA5-9160-8AF341DD2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73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8E86-C3DF-45F2-BB87-CBBDB3B408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E70A-93CC-4EA5-9160-8AF341DD2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8E86-C3DF-45F2-BB87-CBBDB3B408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E70A-93CC-4EA5-9160-8AF341DD2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91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8E86-C3DF-45F2-BB87-CBBDB3B408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E70A-93CC-4EA5-9160-8AF341DD2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61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8E86-C3DF-45F2-BB87-CBBDB3B408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E70A-93CC-4EA5-9160-8AF341DD2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14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8E86-C3DF-45F2-BB87-CBBDB3B408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E70A-93CC-4EA5-9160-8AF341DD2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0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8E86-C3DF-45F2-BB87-CBBDB3B408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E70A-93CC-4EA5-9160-8AF341DD2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3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187"/>
            <a:ext cx="10515600" cy="1325563"/>
          </a:xfrm>
        </p:spPr>
        <p:txBody>
          <a:bodyPr/>
          <a:lstStyle/>
          <a:p>
            <a:r>
              <a:rPr lang="ru-RU" dirty="0" smtClean="0"/>
              <a:t>Плановая смена паролей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237172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Рассчитывается из параметров: </a:t>
            </a:r>
          </a:p>
          <a:p>
            <a:pPr marL="0" indent="0" algn="just">
              <a:buNone/>
            </a:pPr>
            <a:r>
              <a:rPr lang="ru-RU" b="1" dirty="0" smtClean="0"/>
              <a:t>алгоритм хеширования</a:t>
            </a:r>
            <a:r>
              <a:rPr lang="ru-RU" dirty="0" smtClean="0"/>
              <a:t>, </a:t>
            </a:r>
            <a:r>
              <a:rPr lang="ru-RU" b="1" dirty="0" smtClean="0"/>
              <a:t>минимальные требования к паролю</a:t>
            </a:r>
            <a:r>
              <a:rPr lang="ru-RU" dirty="0" smtClean="0"/>
              <a:t> и </a:t>
            </a:r>
            <a:r>
              <a:rPr lang="ru-RU" b="1" dirty="0" smtClean="0"/>
              <a:t>~кол-во юзеров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Например </a:t>
            </a:r>
            <a:r>
              <a:rPr lang="ru-RU" b="1" i="1" dirty="0" smtClean="0"/>
              <a:t>md5(md5($</a:t>
            </a:r>
            <a:r>
              <a:rPr lang="ru-RU" b="1" i="1" dirty="0" err="1" smtClean="0"/>
              <a:t>salt</a:t>
            </a:r>
            <a:r>
              <a:rPr lang="ru-RU" b="1" i="1" dirty="0" smtClean="0"/>
              <a:t>).md5($</a:t>
            </a:r>
            <a:r>
              <a:rPr lang="ru-RU" b="1" i="1" dirty="0" err="1" smtClean="0"/>
              <a:t>pass</a:t>
            </a:r>
            <a:r>
              <a:rPr lang="ru-RU" b="1" i="1" dirty="0" smtClean="0"/>
              <a:t>))</a:t>
            </a:r>
            <a:r>
              <a:rPr lang="ru-RU" dirty="0" smtClean="0"/>
              <a:t> скорость </a:t>
            </a:r>
            <a:r>
              <a:rPr lang="ru-RU" dirty="0" err="1" smtClean="0"/>
              <a:t>брута</a:t>
            </a:r>
            <a:r>
              <a:rPr lang="ru-RU" dirty="0" smtClean="0"/>
              <a:t> через </a:t>
            </a:r>
            <a:r>
              <a:rPr lang="ru-RU" dirty="0" err="1" smtClean="0"/>
              <a:t>cuda</a:t>
            </a:r>
            <a:r>
              <a:rPr lang="ru-RU" dirty="0" smtClean="0"/>
              <a:t> среднего класса -</a:t>
            </a:r>
            <a:r>
              <a:rPr lang="ru-RU" b="1" dirty="0" smtClean="0"/>
              <a:t>152.0 MH/s</a:t>
            </a:r>
            <a:r>
              <a:rPr lang="ru-RU" dirty="0" smtClean="0"/>
              <a:t> (150 миллиона </a:t>
            </a:r>
            <a:r>
              <a:rPr lang="ru-RU" dirty="0" err="1" smtClean="0"/>
              <a:t>хешей</a:t>
            </a:r>
            <a:r>
              <a:rPr lang="ru-RU" dirty="0" smtClean="0"/>
              <a:t> в секунду)!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6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8tvdx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99101"/>
            <a:ext cx="10719399" cy="562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5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629400"/>
          </a:xfrm>
        </p:spPr>
        <p:txBody>
          <a:bodyPr>
            <a:noAutofit/>
          </a:bodyPr>
          <a:lstStyle/>
          <a:p>
            <a:pPr fontAlgn="base"/>
            <a:r>
              <a:rPr lang="ru-RU" sz="1800" dirty="0" smtClean="0"/>
              <a:t>Атаки </a:t>
            </a:r>
            <a:r>
              <a:rPr lang="ru-RU" sz="1800" dirty="0"/>
              <a:t>по маске/правилам/словарям/гибридные и конечно же по радужным таблицам делают свое дело на ура.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Грубо говоря имея дамп 100к юзеров </a:t>
            </a:r>
            <a:r>
              <a:rPr lang="ru-RU" sz="1800" dirty="0" err="1"/>
              <a:t>login</a:t>
            </a:r>
            <a:r>
              <a:rPr lang="ru-RU" sz="1800" dirty="0"/>
              <a:t> : (md5), в течении 3-5 минут получаем результат в более чем 50% подобранных паролей.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Да и также стоит отметить что увеличивать длину пароля конечно же стоит, увеличив на 2 символа (с 10 до 12) грубо говоря усложняем задачу подбора в </a:t>
            </a:r>
            <a:r>
              <a:rPr lang="ru-RU" sz="1800" b="1" dirty="0"/>
              <a:t>300-500</a:t>
            </a:r>
            <a:r>
              <a:rPr lang="ru-RU" sz="1800" dirty="0"/>
              <a:t> раз.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/>
              <a:t>НО</a:t>
            </a:r>
            <a:r>
              <a:rPr lang="ru-RU" sz="1800" dirty="0"/>
              <a:t>: Учитывая что это не просто добавление хоть еще 6-8 букв (словосочетаний) словарных/алфавитных.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i="1" dirty="0"/>
              <a:t>Т.е. </a:t>
            </a:r>
            <a:r>
              <a:rPr lang="ru-RU" sz="1800" b="1" i="1" dirty="0" err="1"/>
              <a:t>ItsGoodPassword</a:t>
            </a:r>
            <a:r>
              <a:rPr lang="ru-RU" sz="1800" b="1" i="1" dirty="0"/>
              <a:t> </a:t>
            </a:r>
            <a:r>
              <a:rPr lang="ru-RU" sz="1800" i="1" dirty="0"/>
              <a:t>даже увеличив до </a:t>
            </a:r>
            <a:r>
              <a:rPr lang="ru-RU" sz="1800" b="1" i="1" dirty="0" err="1"/>
              <a:t>ItsReallyVeryGoodPassword</a:t>
            </a:r>
            <a:r>
              <a:rPr lang="ru-RU" sz="1800" i="1" dirty="0"/>
              <a:t> пароль, противостоять сможет всего пару секунд гибридной атаке.</a:t>
            </a:r>
            <a:r>
              <a:rPr lang="ru-RU" sz="1800" i="1" dirty="0" smtClean="0"/>
              <a:t/>
            </a:r>
            <a:br>
              <a:rPr lang="ru-RU" sz="1800" i="1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На </a:t>
            </a:r>
            <a:r>
              <a:rPr lang="ru-RU" sz="1800" dirty="0" smtClean="0"/>
              <a:t>2017 </a:t>
            </a:r>
            <a:r>
              <a:rPr lang="ru-RU" sz="1800" dirty="0"/>
              <a:t>год </a:t>
            </a:r>
            <a:r>
              <a:rPr lang="ru-RU" sz="1800" dirty="0" err="1"/>
              <a:t>брут</a:t>
            </a:r>
            <a:r>
              <a:rPr lang="ru-RU" sz="1800" dirty="0"/>
              <a:t> через GPU (UPPER CASE + </a:t>
            </a:r>
            <a:r>
              <a:rPr lang="ru-RU" sz="1800" dirty="0" err="1"/>
              <a:t>lower</a:t>
            </a:r>
            <a:r>
              <a:rPr lang="ru-RU" sz="1800" dirty="0"/>
              <a:t> </a:t>
            </a:r>
            <a:r>
              <a:rPr lang="ru-RU" sz="1800" dirty="0" err="1"/>
              <a:t>case</a:t>
            </a:r>
            <a:r>
              <a:rPr lang="ru-RU" sz="1800" dirty="0"/>
              <a:t> + </a:t>
            </a:r>
            <a:r>
              <a:rPr lang="ru-RU" sz="1800" dirty="0" err="1"/>
              <a:t>digs</a:t>
            </a:r>
            <a:r>
              <a:rPr lang="ru-RU" sz="1800" dirty="0"/>
              <a:t> + </a:t>
            </a:r>
            <a:r>
              <a:rPr lang="ru-RU" sz="1800" dirty="0" err="1"/>
              <a:t>symbols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fontAlgn="base"/>
            <a:r>
              <a:rPr lang="ru-RU" sz="1800" dirty="0" err="1" smtClean="0"/>
              <a:t>all</a:t>
            </a:r>
            <a:r>
              <a:rPr lang="ru-RU" sz="1800" dirty="0" smtClean="0"/>
              <a:t> 6 </a:t>
            </a:r>
            <a:r>
              <a:rPr lang="ru-RU" sz="1800" dirty="0" err="1" smtClean="0"/>
              <a:t>character</a:t>
            </a:r>
            <a:r>
              <a:rPr lang="ru-RU" sz="1800" dirty="0" smtClean="0"/>
              <a:t> </a:t>
            </a:r>
            <a:r>
              <a:rPr lang="ru-RU" sz="1800" dirty="0" err="1" smtClean="0"/>
              <a:t>password</a:t>
            </a:r>
            <a:r>
              <a:rPr lang="ru-RU" sz="1800" dirty="0" smtClean="0"/>
              <a:t> MD5s </a:t>
            </a:r>
            <a:r>
              <a:rPr lang="en-US" sz="1800" dirty="0" smtClean="0"/>
              <a:t>&lt;</a:t>
            </a:r>
            <a:r>
              <a:rPr lang="ru-RU" sz="1800" dirty="0" smtClean="0"/>
              <a:t>3 </a:t>
            </a:r>
            <a:r>
              <a:rPr lang="ru-RU" sz="1800" dirty="0" err="1" smtClean="0"/>
              <a:t>seconds</a:t>
            </a:r>
            <a:endParaRPr lang="ru-RU" sz="1800" dirty="0" smtClean="0"/>
          </a:p>
          <a:p>
            <a:pPr fontAlgn="base"/>
            <a:r>
              <a:rPr lang="ru-RU" sz="1800" dirty="0" err="1" smtClean="0"/>
              <a:t>all</a:t>
            </a:r>
            <a:r>
              <a:rPr lang="ru-RU" sz="1800" dirty="0" smtClean="0"/>
              <a:t> </a:t>
            </a:r>
            <a:r>
              <a:rPr lang="ru-RU" sz="1800" dirty="0"/>
              <a:t>7 </a:t>
            </a:r>
            <a:r>
              <a:rPr lang="ru-RU" sz="1800" dirty="0" err="1"/>
              <a:t>character</a:t>
            </a:r>
            <a:r>
              <a:rPr lang="ru-RU" sz="1800" dirty="0"/>
              <a:t> </a:t>
            </a:r>
            <a:r>
              <a:rPr lang="ru-RU" sz="1800" dirty="0" err="1"/>
              <a:t>password</a:t>
            </a:r>
            <a:r>
              <a:rPr lang="ru-RU" sz="1800" dirty="0"/>
              <a:t> MD5s </a:t>
            </a:r>
            <a:r>
              <a:rPr lang="en-US" sz="1800" dirty="0" smtClean="0"/>
              <a:t>&lt;</a:t>
            </a:r>
            <a:r>
              <a:rPr lang="ru-RU" sz="1800" dirty="0" smtClean="0"/>
              <a:t>4 </a:t>
            </a:r>
            <a:r>
              <a:rPr lang="ru-RU" sz="1800" dirty="0" err="1"/>
              <a:t>minutes</a:t>
            </a:r>
            <a:endParaRPr lang="ru-RU" sz="1800" dirty="0"/>
          </a:p>
          <a:p>
            <a:pPr fontAlgn="base"/>
            <a:r>
              <a:rPr lang="ru-RU" sz="1800" dirty="0" err="1"/>
              <a:t>all</a:t>
            </a:r>
            <a:r>
              <a:rPr lang="ru-RU" sz="1800" dirty="0"/>
              <a:t> 8 </a:t>
            </a:r>
            <a:r>
              <a:rPr lang="ru-RU" sz="1800" dirty="0" err="1"/>
              <a:t>character</a:t>
            </a:r>
            <a:r>
              <a:rPr lang="ru-RU" sz="1800" dirty="0"/>
              <a:t> </a:t>
            </a:r>
            <a:r>
              <a:rPr lang="ru-RU" sz="1800" dirty="0" err="1"/>
              <a:t>password</a:t>
            </a:r>
            <a:r>
              <a:rPr lang="ru-RU" sz="1800" dirty="0"/>
              <a:t> MD5s </a:t>
            </a:r>
            <a:r>
              <a:rPr lang="en-US" sz="1800" dirty="0" smtClean="0"/>
              <a:t>&lt;</a:t>
            </a:r>
            <a:r>
              <a:rPr lang="ru-RU" sz="1800" dirty="0" smtClean="0"/>
              <a:t>4 </a:t>
            </a:r>
            <a:r>
              <a:rPr lang="ru-RU" sz="1800" dirty="0" err="1"/>
              <a:t>hours</a:t>
            </a:r>
            <a:endParaRPr lang="ru-RU" sz="1800" dirty="0"/>
          </a:p>
          <a:p>
            <a:pPr fontAlgn="base"/>
            <a:r>
              <a:rPr lang="ru-RU" sz="1800" dirty="0" err="1"/>
              <a:t>all</a:t>
            </a:r>
            <a:r>
              <a:rPr lang="ru-RU" sz="1800" dirty="0"/>
              <a:t> 9 </a:t>
            </a:r>
            <a:r>
              <a:rPr lang="ru-RU" sz="1800" dirty="0" err="1"/>
              <a:t>character</a:t>
            </a:r>
            <a:r>
              <a:rPr lang="ru-RU" sz="1800" dirty="0"/>
              <a:t> </a:t>
            </a:r>
            <a:r>
              <a:rPr lang="ru-RU" sz="1800" dirty="0" err="1"/>
              <a:t>password</a:t>
            </a:r>
            <a:r>
              <a:rPr lang="ru-RU" sz="1800" dirty="0"/>
              <a:t> MD5s </a:t>
            </a:r>
            <a:r>
              <a:rPr lang="en-US" sz="1800" dirty="0" smtClean="0"/>
              <a:t>&lt;</a:t>
            </a:r>
            <a:r>
              <a:rPr lang="ru-RU" sz="1800" dirty="0" smtClean="0"/>
              <a:t>10 </a:t>
            </a:r>
            <a:r>
              <a:rPr lang="ru-RU" sz="1800" dirty="0" err="1"/>
              <a:t>days</a:t>
            </a:r>
            <a:endParaRPr lang="ru-RU" sz="1800" dirty="0"/>
          </a:p>
          <a:p>
            <a:pPr fontAlgn="base"/>
            <a:r>
              <a:rPr lang="ru-RU" sz="1800" dirty="0" err="1"/>
              <a:t>all</a:t>
            </a:r>
            <a:r>
              <a:rPr lang="ru-RU" sz="1800" dirty="0"/>
              <a:t> 10 </a:t>
            </a:r>
            <a:r>
              <a:rPr lang="ru-RU" sz="1800" dirty="0" err="1"/>
              <a:t>character</a:t>
            </a:r>
            <a:r>
              <a:rPr lang="ru-RU" sz="1800" dirty="0"/>
              <a:t> </a:t>
            </a:r>
            <a:r>
              <a:rPr lang="ru-RU" sz="1800" dirty="0" err="1"/>
              <a:t>password</a:t>
            </a:r>
            <a:r>
              <a:rPr lang="ru-RU" sz="1800" dirty="0"/>
              <a:t> MD5s ~625 </a:t>
            </a:r>
            <a:r>
              <a:rPr lang="ru-RU" sz="1800" dirty="0" err="1"/>
              <a:t>days</a:t>
            </a:r>
            <a:endParaRPr lang="ru-RU" sz="1800" dirty="0"/>
          </a:p>
          <a:p>
            <a:pPr fontAlgn="base"/>
            <a:r>
              <a:rPr lang="ru-RU" sz="1800" dirty="0" err="1"/>
              <a:t>all</a:t>
            </a:r>
            <a:r>
              <a:rPr lang="ru-RU" sz="1800" dirty="0"/>
              <a:t> 11 </a:t>
            </a:r>
            <a:r>
              <a:rPr lang="ru-RU" sz="1800" dirty="0" err="1"/>
              <a:t>character</a:t>
            </a:r>
            <a:r>
              <a:rPr lang="ru-RU" sz="1800" dirty="0"/>
              <a:t> </a:t>
            </a:r>
            <a:r>
              <a:rPr lang="ru-RU" sz="1800" dirty="0" err="1"/>
              <a:t>password</a:t>
            </a:r>
            <a:r>
              <a:rPr lang="ru-RU" sz="1800" dirty="0"/>
              <a:t> MD5s </a:t>
            </a:r>
            <a:r>
              <a:rPr lang="ru-RU" sz="1800" dirty="0" err="1"/>
              <a:t>fuggedaboudit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Но </a:t>
            </a:r>
            <a:r>
              <a:rPr lang="ru-RU" sz="1800" dirty="0"/>
              <a:t>на получение 12 символьного пароля ушло далеко не несколько лет, а всего 75 дней.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P.S. От себя добавлю отличный совет: Если есть возможность - используйте нетрадиционные раскладки языка, спец. символы (которые не так уж и сложно прописывать - FAQ По </a:t>
            </a:r>
            <a:r>
              <a:rPr lang="ru-RU" sz="1800" dirty="0" err="1"/>
              <a:t>винде</a:t>
            </a:r>
            <a:r>
              <a:rPr lang="ru-RU" sz="1800" dirty="0"/>
              <a:t> поможет).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Ну а если еще и закреплять это все стойкостью пароля.. То вы в защите от криптографических атак... но далеко не в </a:t>
            </a:r>
            <a:r>
              <a:rPr lang="ru-RU" sz="1800" b="1" dirty="0"/>
              <a:t>абсолютной безопасности</a:t>
            </a:r>
            <a:r>
              <a:rPr lang="ru-RU" sz="1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428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5737" y="157162"/>
            <a:ext cx="11844337" cy="67008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/>
              <a:t>Э</a:t>
            </a:r>
            <a:r>
              <a:rPr lang="ru-RU" sz="1600" dirty="0" smtClean="0"/>
              <a:t>нтропию</a:t>
            </a:r>
            <a:r>
              <a:rPr lang="ru-RU" sz="1600" dirty="0"/>
              <a:t>, исходя из модели пароля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algn="just"/>
            <a:r>
              <a:rPr lang="ru-RU" sz="1600" dirty="0" smtClean="0"/>
              <a:t>слово </a:t>
            </a:r>
            <a:r>
              <a:rPr lang="ru-RU" sz="1600" dirty="0"/>
              <a:t>словарное, русское, в </a:t>
            </a:r>
            <a:r>
              <a:rPr lang="ru-RU" sz="1600" dirty="0" err="1"/>
              <a:t>нач.форме</a:t>
            </a:r>
            <a:r>
              <a:rPr lang="ru-RU" sz="1600" dirty="0"/>
              <a:t> 16 </a:t>
            </a:r>
            <a:r>
              <a:rPr lang="ru-RU" sz="1600" dirty="0" smtClean="0"/>
              <a:t>бит</a:t>
            </a:r>
            <a:endParaRPr lang="en-US" sz="1600" dirty="0" smtClean="0"/>
          </a:p>
          <a:p>
            <a:pPr algn="just"/>
            <a:r>
              <a:rPr lang="ru-RU" sz="1600" dirty="0" smtClean="0"/>
              <a:t>латиницей </a:t>
            </a:r>
            <a:r>
              <a:rPr lang="ru-RU" sz="1600" dirty="0"/>
              <a:t>+1 </a:t>
            </a:r>
            <a:r>
              <a:rPr lang="ru-RU" sz="1600" dirty="0" smtClean="0"/>
              <a:t>бит</a:t>
            </a:r>
            <a:endParaRPr lang="en-US" sz="1600" dirty="0" smtClean="0"/>
          </a:p>
          <a:p>
            <a:pPr algn="just"/>
            <a:r>
              <a:rPr lang="ru-RU" sz="1600" dirty="0" smtClean="0"/>
              <a:t>регистр </a:t>
            </a:r>
            <a:r>
              <a:rPr lang="ru-RU" sz="1600" dirty="0"/>
              <a:t>изменяется по алгоритму +1 </a:t>
            </a:r>
            <a:r>
              <a:rPr lang="ru-RU" sz="1600" dirty="0" smtClean="0"/>
              <a:t>бит</a:t>
            </a:r>
            <a:endParaRPr lang="en-US" sz="1600" dirty="0" smtClean="0"/>
          </a:p>
          <a:p>
            <a:pPr algn="just"/>
            <a:r>
              <a:rPr lang="ru-RU" sz="1600" dirty="0" smtClean="0"/>
              <a:t>алгоритм </a:t>
            </a:r>
            <a:r>
              <a:rPr lang="ru-RU" sz="1600" dirty="0"/>
              <a:t>- только согласные +3 бита (</a:t>
            </a:r>
            <a:r>
              <a:rPr lang="ru-RU" sz="1600" dirty="0" smtClean="0"/>
              <a:t>ориентировочно)</a:t>
            </a:r>
            <a:endParaRPr lang="en-US" sz="1600" dirty="0" smtClean="0"/>
          </a:p>
          <a:p>
            <a:pPr algn="just"/>
            <a:r>
              <a:rPr lang="ru-RU" sz="1600" dirty="0" smtClean="0"/>
              <a:t>цифра </a:t>
            </a:r>
            <a:r>
              <a:rPr lang="ru-RU" sz="1600" dirty="0"/>
              <a:t>(если будете менять) +3 </a:t>
            </a:r>
            <a:r>
              <a:rPr lang="ru-RU" sz="1600" dirty="0" smtClean="0"/>
              <a:t>бита</a:t>
            </a:r>
            <a:endParaRPr lang="en-US" sz="1600" dirty="0" smtClean="0"/>
          </a:p>
          <a:p>
            <a:pPr algn="just"/>
            <a:r>
              <a:rPr lang="ru-RU" sz="1600" dirty="0" smtClean="0"/>
              <a:t>символ </a:t>
            </a:r>
            <a:r>
              <a:rPr lang="ru-RU" sz="1600" dirty="0"/>
              <a:t>+3 бита (</a:t>
            </a:r>
            <a:r>
              <a:rPr lang="ru-RU" sz="1600" dirty="0" smtClean="0"/>
              <a:t>ориентировочно)</a:t>
            </a:r>
            <a:endParaRPr lang="en-US" sz="1600" dirty="0" smtClean="0"/>
          </a:p>
          <a:p>
            <a:pPr algn="just"/>
            <a:r>
              <a:rPr lang="ru-RU" sz="1600" dirty="0" smtClean="0"/>
              <a:t>слово </a:t>
            </a:r>
            <a:r>
              <a:rPr lang="ru-RU" sz="1600" dirty="0"/>
              <a:t>словарное, русское, в </a:t>
            </a:r>
            <a:r>
              <a:rPr lang="ru-RU" sz="1600" dirty="0" err="1"/>
              <a:t>нач.форме</a:t>
            </a:r>
            <a:r>
              <a:rPr lang="ru-RU" sz="1600" dirty="0"/>
              <a:t> 16 </a:t>
            </a:r>
            <a:r>
              <a:rPr lang="ru-RU" sz="1600" dirty="0" smtClean="0"/>
              <a:t>бит</a:t>
            </a:r>
            <a:endParaRPr lang="en-US" sz="1600" dirty="0" smtClean="0"/>
          </a:p>
          <a:p>
            <a:pPr algn="just"/>
            <a:r>
              <a:rPr lang="ru-RU" sz="1600" dirty="0" smtClean="0"/>
              <a:t>латиницей </a:t>
            </a:r>
            <a:r>
              <a:rPr lang="ru-RU" sz="1600" dirty="0"/>
              <a:t>+1 </a:t>
            </a:r>
            <a:r>
              <a:rPr lang="ru-RU" sz="1600" dirty="0" smtClean="0"/>
              <a:t>бит</a:t>
            </a:r>
            <a:endParaRPr lang="en-US" sz="1600" dirty="0" smtClean="0"/>
          </a:p>
          <a:p>
            <a:pPr algn="just"/>
            <a:r>
              <a:rPr lang="ru-RU" sz="1600" dirty="0" smtClean="0"/>
              <a:t>регистр </a:t>
            </a:r>
            <a:r>
              <a:rPr lang="ru-RU" sz="1600" dirty="0"/>
              <a:t>изменяется по алгоритму +1 </a:t>
            </a:r>
            <a:r>
              <a:rPr lang="ru-RU" sz="1600" dirty="0" smtClean="0"/>
              <a:t>бит</a:t>
            </a:r>
            <a:endParaRPr lang="en-US" sz="1600" dirty="0" smtClean="0"/>
          </a:p>
          <a:p>
            <a:pPr algn="just"/>
            <a:r>
              <a:rPr lang="ru-RU" sz="1600" dirty="0" smtClean="0"/>
              <a:t>алгоритм </a:t>
            </a:r>
            <a:r>
              <a:rPr lang="ru-RU" sz="1600" dirty="0"/>
              <a:t>- только согласные +3 бита (</a:t>
            </a:r>
            <a:r>
              <a:rPr lang="ru-RU" sz="1600" dirty="0" smtClean="0"/>
              <a:t>ориентировочно)</a:t>
            </a:r>
            <a:endParaRPr lang="en-US" sz="1600" dirty="0" smtClean="0"/>
          </a:p>
          <a:p>
            <a:pPr algn="just"/>
            <a:r>
              <a:rPr lang="ru-RU" sz="1600" dirty="0" smtClean="0"/>
              <a:t>цифра </a:t>
            </a:r>
            <a:r>
              <a:rPr lang="ru-RU" sz="1600" dirty="0"/>
              <a:t>(если будете менять) +3 </a:t>
            </a:r>
            <a:r>
              <a:rPr lang="ru-RU" sz="1600" dirty="0" smtClean="0"/>
              <a:t>бита</a:t>
            </a:r>
            <a:endParaRPr lang="en-US" sz="1600" dirty="0" smtClean="0"/>
          </a:p>
          <a:p>
            <a:pPr algn="just"/>
            <a:r>
              <a:rPr lang="ru-RU" sz="1600" dirty="0" smtClean="0"/>
              <a:t>символ </a:t>
            </a:r>
            <a:r>
              <a:rPr lang="ru-RU" sz="1600" dirty="0"/>
              <a:t>+3 бита (</a:t>
            </a:r>
            <a:r>
              <a:rPr lang="ru-RU" sz="1600" dirty="0" smtClean="0"/>
              <a:t>ориентировочно)</a:t>
            </a:r>
            <a:endParaRPr lang="en-US" sz="1600" dirty="0" smtClean="0"/>
          </a:p>
          <a:p>
            <a:pPr algn="just"/>
            <a:r>
              <a:rPr lang="ru-RU" sz="1600" dirty="0" smtClean="0"/>
              <a:t>слово </a:t>
            </a:r>
            <a:r>
              <a:rPr lang="ru-RU" sz="1600" dirty="0"/>
              <a:t>словарное, русское, в </a:t>
            </a:r>
            <a:r>
              <a:rPr lang="ru-RU" sz="1600" dirty="0" err="1"/>
              <a:t>нач.форме</a:t>
            </a:r>
            <a:r>
              <a:rPr lang="ru-RU" sz="1600" dirty="0"/>
              <a:t> 16 </a:t>
            </a:r>
            <a:r>
              <a:rPr lang="ru-RU" sz="1600" dirty="0" smtClean="0"/>
              <a:t>бит</a:t>
            </a:r>
            <a:endParaRPr lang="en-US" sz="1600" dirty="0" smtClean="0"/>
          </a:p>
          <a:p>
            <a:pPr algn="just"/>
            <a:r>
              <a:rPr lang="ru-RU" sz="1600" dirty="0" smtClean="0"/>
              <a:t>латиницей </a:t>
            </a:r>
            <a:r>
              <a:rPr lang="ru-RU" sz="1600" dirty="0"/>
              <a:t>+1 </a:t>
            </a:r>
            <a:r>
              <a:rPr lang="ru-RU" sz="1600" dirty="0" smtClean="0"/>
              <a:t>бит</a:t>
            </a:r>
            <a:endParaRPr lang="en-US" sz="1600" dirty="0" smtClean="0"/>
          </a:p>
          <a:p>
            <a:pPr algn="just"/>
            <a:r>
              <a:rPr lang="ru-RU" sz="1600" dirty="0" smtClean="0"/>
              <a:t>регистр </a:t>
            </a:r>
            <a:r>
              <a:rPr lang="ru-RU" sz="1600" dirty="0"/>
              <a:t>изменяется по алгоритму +1 </a:t>
            </a:r>
            <a:r>
              <a:rPr lang="ru-RU" sz="1600" dirty="0" smtClean="0"/>
              <a:t>бит</a:t>
            </a:r>
            <a:endParaRPr lang="en-US" sz="1600" dirty="0" smtClean="0"/>
          </a:p>
          <a:p>
            <a:pPr algn="just"/>
            <a:r>
              <a:rPr lang="ru-RU" sz="1600" dirty="0" smtClean="0"/>
              <a:t>алгоритм </a:t>
            </a:r>
            <a:r>
              <a:rPr lang="ru-RU" sz="1600" dirty="0"/>
              <a:t>- только гласные +3 бита (</a:t>
            </a:r>
            <a:r>
              <a:rPr lang="ru-RU" sz="1600" dirty="0" smtClean="0"/>
              <a:t>ориентировочно)</a:t>
            </a:r>
            <a:endParaRPr lang="en-US" sz="1600" dirty="0" smtClean="0"/>
          </a:p>
          <a:p>
            <a:pPr algn="just"/>
            <a:r>
              <a:rPr lang="ru-RU" sz="1600" dirty="0" smtClean="0"/>
              <a:t>цифра </a:t>
            </a:r>
            <a:r>
              <a:rPr lang="ru-RU" sz="1600" dirty="0"/>
              <a:t>(если будете менять) +3 </a:t>
            </a:r>
            <a:r>
              <a:rPr lang="ru-RU" sz="1600" dirty="0" smtClean="0"/>
              <a:t>бита</a:t>
            </a:r>
            <a:endParaRPr lang="en-US" sz="1600" dirty="0"/>
          </a:p>
          <a:p>
            <a:pPr marL="0" indent="0" algn="just">
              <a:buNone/>
            </a:pP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2153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225425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Итого - примерно 78 бит, или 32.000 лет на системе из 1000 параллельных процессоров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будете считать без модели, то есть принимать все буквы и цифры равновероятными из алфавита в 62 символа, выйдет гораздо дольше, но это неправильно - энтропия сообщения определяется как наименьшее из значений после перебора всех моделей.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en-US" dirty="0"/>
              <a:t>BuRyoNKa1+MaTRyoSHKa2=IzbUshkA3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77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217</Words>
  <Application>Microsoft Office PowerPoint</Application>
  <PresentationFormat>Широкоэкранный</PresentationFormat>
  <Paragraphs>36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Плановая смена паролей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Плановая смена паролей</dc:title>
  <dc:creator>HP</dc:creator>
  <cp:lastModifiedBy>HP</cp:lastModifiedBy>
  <cp:revision>2</cp:revision>
  <dcterms:created xsi:type="dcterms:W3CDTF">2018-04-11T06:56:43Z</dcterms:created>
  <dcterms:modified xsi:type="dcterms:W3CDTF">2018-04-11T07:08:11Z</dcterms:modified>
</cp:coreProperties>
</file>