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9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99" r:id="rId14"/>
    <p:sldId id="269" r:id="rId15"/>
    <p:sldId id="274" r:id="rId16"/>
    <p:sldId id="272" r:id="rId17"/>
    <p:sldId id="271" r:id="rId18"/>
    <p:sldId id="273" r:id="rId19"/>
    <p:sldId id="270" r:id="rId20"/>
    <p:sldId id="300" r:id="rId21"/>
    <p:sldId id="301" r:id="rId22"/>
    <p:sldId id="275" r:id="rId23"/>
    <p:sldId id="259" r:id="rId24"/>
    <p:sldId id="260" r:id="rId25"/>
    <p:sldId id="261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77" r:id="rId4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E555EB-157E-470A-929B-F0B36FEB1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251306-081D-468E-824B-01E1DF4B6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0F83D9-EE90-4488-8B51-21A0012CE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E836-9F8E-49DA-BD32-010237C908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92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4E597D-F512-43FC-B8F3-71C5E6E73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4E4146-B2CF-4517-8055-9C1C6B225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F77EFC-1C19-448B-8A90-AB38F8666D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2A547-B2BF-4C88-8AC9-E69710F5A5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26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5B07E4-CB40-4B1C-85F3-A49835F95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01F4BB-2D7C-42AD-BA52-6FF337975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F75013-2BDD-4488-BA71-7EB0E8149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DAA2-6899-43ED-84B3-E2DCD052284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31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873B6-1A6C-44DC-8E3C-B29E7FBB7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0C339-966E-42A9-BB0D-BDB1946EC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CCDA6-6D4B-4A1E-AD11-E7F231CD6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D3ABA-F5B9-4342-BDF8-DE12F29CD03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69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48E8A6-4F87-4D28-8A9C-6F3142C81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E45C07-7FE8-44DD-84A8-4575FDF2C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18709C-F433-4AF5-BAEA-B251EFEA4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E173-4FEB-4790-BEF7-EEBA61C9DE2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232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2689FF-E4EA-4077-A9C4-E08DC6F0A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11FA16-7BE9-4093-B963-5042D32E0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57CEA8-0A58-493F-A731-D1C502044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3D59-44B3-4044-B9EC-5FEDD64846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34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AC23B-1F02-4260-A42E-586F989DAD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36E2D-D38E-45F6-8FE3-E0B27A222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7DCFEA-3189-4FC4-A561-9FE9C4CD7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E62E1-34BD-4E42-B906-8CC326BEB6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063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6F2661-9A2E-4B5B-A08D-F3782E39A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040590-817A-4CFF-B16A-6665C2213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C9316EB-B31A-4BF0-A32D-F6E74F833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D3C19-4E42-43F8-8596-89B28B5F3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72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48BC7-E4B8-43C5-BC95-2B2DECCF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7B4896-4D65-48D4-AEBF-2EC3B69A7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E5124D-E85B-4176-BE08-63106F56A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C2A3-B375-4AEE-AAE9-60F8408832D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6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99790D-8D69-4BB6-A6E5-65C3FF69F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F811B24-D889-41FA-A7DC-57A5848B4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B48E25-CE3B-49D4-AD74-42893FEDC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0C89B-A9F3-41F4-8C60-515E812833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86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F3533-B63C-45AE-8685-6439B5C233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920CD-F4F6-4317-9870-BA51F2BB5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9B9C6-44A0-4736-8876-3971851D7F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1B9B2-C3D8-47DA-B91C-FD6665EBDE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30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9F6AC-93AA-47D1-929E-AC287F2BC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A95D2-A4AC-43AB-BEE8-ED21DE9773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011B2F-A735-4763-A1FF-BC3DD0DB4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E439D-ACFB-4C97-8F09-1BE691D3DB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00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1EA8C0-614C-47DD-83C4-1884D7FE31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180D17E-055C-4ABC-944B-49E6CB74FDA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81DA844-E0F9-446A-9477-66F587B019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284B44F-C86D-4B8C-8689-8A260C5FB4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97B0E6F-CCD5-4E2E-A3C9-0D24495B61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9885791-726D-4E67-807D-63B21D1294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200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ru.wikipedia.org/wiki/26_%D0%BC%D0%B0%D1%8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hyperlink" Target="http://ru.wikipedia.org/wiki/%D0%9F%D1%80%D0%B0%D0%B2%D0%B8%D1%82%D0%B5%D0%BB%D1%8C%D1%81%D1%82%D0%B2%D0%BE_%D0%A1%D0%A8%D0%90" TargetMode="External"/><Relationship Id="rId5" Type="http://schemas.openxmlformats.org/officeDocument/2006/relationships/hyperlink" Target="http://ru.wikipedia.org/wiki/%D0%A8%D0%B8%D1%84%D1%80%D0%BE%D0%B2%D0%B0%D0%BD%D0%B8%D0%B5" TargetMode="External"/><Relationship Id="rId4" Type="http://schemas.openxmlformats.org/officeDocument/2006/relationships/hyperlink" Target="http://ru.wikipedia.org/wiki/%D0%91%D0%BB%D0%BE%D1%87%D0%BD%D1%8B%D0%B9_%D1%88%D0%B8%D1%84%D1%80" TargetMode="External"/><Relationship Id="rId9" Type="http://schemas.openxmlformats.org/officeDocument/2006/relationships/hyperlink" Target="http://ru.wikipedia.org/wiki/200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hyperlink" Target="http://ru.wikipedia.org/wiki/1997" TargetMode="External"/><Relationship Id="rId4" Type="http://schemas.openxmlformats.org/officeDocument/2006/relationships/hyperlink" Target="http://ru.wikipedia.org/wiki/D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hyperlink" Target="http://ru.wikipedia.org/wiki/%D0%9A%D0%BB%D1%8E%D1%87_(%D0%BA%D1%80%D0%B8%D0%BF%D1%82%D0%BE%D0%B3%D1%80%D0%B0%D1%84%D0%B8%D1%8F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hyperlink" Target="http://ru.wikipedia.org/w/index.php?title=OAEP&amp;action=edit&amp;redlink=1" TargetMode="External"/><Relationship Id="rId5" Type="http://schemas.openxmlformats.org/officeDocument/2006/relationships/hyperlink" Target="http://ru.wikipedia.org/w/index.php?title=PKCS&amp;action=edit&amp;redlink=1" TargetMode="External"/><Relationship Id="rId4" Type="http://schemas.openxmlformats.org/officeDocument/2006/relationships/hyperlink" Target="http://ru.wikipedia.org/wiki/RS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hyperlink" Target="http://ru.wikipedia.org/wiki/%D0%A5%D1%8D%D1%8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hyperlink" Target="http://ru.wikipedia.org/wiki/RSA" TargetMode="External"/><Relationship Id="rId5" Type="http://schemas.openxmlformats.org/officeDocument/2006/relationships/hyperlink" Target="http://ru.wikipedia.org/w/index.php?title=%D0%94%D0%A1%D0%A2%D0%A3_4145-2002&amp;action=edit&amp;redlink=1" TargetMode="External"/><Relationship Id="rId4" Type="http://schemas.openxmlformats.org/officeDocument/2006/relationships/hyperlink" Target="http://ru.wikipedia.org/wiki/ECDS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RS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ru.wikipedia.org/w/index.php?title=PKCS&amp;action=edit&amp;redlink=1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hyperlink" Target="http://ru.wikipedia.org/wiki/%D0%93%D0%9E%D0%A1%D0%A2_%D0%A0_34.10-2001" TargetMode="External"/><Relationship Id="rId11" Type="http://schemas.openxmlformats.org/officeDocument/2006/relationships/hyperlink" Target="http://ru.wikipedia.org/w/index.php?title=%D0%92%D0%B5%D1%80%D0%BE%D1%8F%D1%82%D0%BD%D0%BE%D1%81%D1%82%D0%BD%D0%B0%D1%8F_%D1%81%D1%85%D0%B5%D0%BC%D0%B0_%D0%BF%D0%BE%D0%B4%D0%BF%D0%B8%D1%81%D0%B8_%D0%A0%D0%B0%D0%B1%D0%B8%D0%BD%D0%B0&amp;action=edit&amp;redlink=1" TargetMode="External"/><Relationship Id="rId5" Type="http://schemas.openxmlformats.org/officeDocument/2006/relationships/hyperlink" Target="http://ru.wikipedia.org/wiki/ECDSA" TargetMode="External"/><Relationship Id="rId10" Type="http://schemas.openxmlformats.org/officeDocument/2006/relationships/hyperlink" Target="http://ru.wikipedia.org/wiki/ElGamal" TargetMode="External"/><Relationship Id="rId4" Type="http://schemas.openxmlformats.org/officeDocument/2006/relationships/hyperlink" Target="http://ru.wikipedia.org/wiki/DSA" TargetMode="External"/><Relationship Id="rId9" Type="http://schemas.openxmlformats.org/officeDocument/2006/relationships/hyperlink" Target="http://ru.wikipedia.org/w/index.php?title=%D0%A1%D1%85%D0%B5%D0%BC%D0%B0_%D0%A8%D0%BD%D0%BE%D1%80%D1%80%D0%B0&amp;action=edit&amp;redlink=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Blowfish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ru.wikipedia.org/wiki/IDEA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6" Type="http://schemas.openxmlformats.org/officeDocument/2006/relationships/hyperlink" Target="http://ru.wikipedia.org/wiki/CAST5" TargetMode="External"/><Relationship Id="rId5" Type="http://schemas.openxmlformats.org/officeDocument/2006/relationships/hyperlink" Target="http://ru.wikipedia.org/wiki/Advanced_Encryption_Standard" TargetMode="External"/><Relationship Id="rId4" Type="http://schemas.openxmlformats.org/officeDocument/2006/relationships/hyperlink" Target="http://ru.wikipedia.org/wiki/%D0%91%D0%B8%D1%82" TargetMode="External"/><Relationship Id="rId9" Type="http://schemas.openxmlformats.org/officeDocument/2006/relationships/hyperlink" Target="http://ru.wikipedia.org/wiki/Twofis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ECDS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ru.wikipedia.org/wiki/Elgama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6" Type="http://schemas.openxmlformats.org/officeDocument/2006/relationships/hyperlink" Target="http://ru.wikipedia.org/wiki/%D0%94%D0%B8%D1%81%D0%BA%D1%80%D0%B5%D1%82%D0%BD%D1%8B%D0%B9_%D0%BB%D0%BE%D0%B3%D0%B0%D1%80%D0%B8%D1%84%D0%BC" TargetMode="External"/><Relationship Id="rId5" Type="http://schemas.openxmlformats.org/officeDocument/2006/relationships/hyperlink" Target="http://ru.wikipedia.org/wiki/RSA" TargetMode="External"/><Relationship Id="rId10" Type="http://schemas.openxmlformats.org/officeDocument/2006/relationships/hyperlink" Target="http://ru.wikipedia.org/w/index.php?title=%D0%94%D0%A1%D0%A2%D0%A3_4145-2002&amp;action=edit&amp;redlink=1" TargetMode="External"/><Relationship Id="rId4" Type="http://schemas.openxmlformats.org/officeDocument/2006/relationships/hyperlink" Target="http://ru.wikipedia.org/wiki/%D0%A4%D0%B0%D0%BA%D1%82%D0%BE%D1%80%D0%B8%D0%B7%D0%B0%D1%86%D0%B8%D1%8F" TargetMode="External"/><Relationship Id="rId9" Type="http://schemas.openxmlformats.org/officeDocument/2006/relationships/hyperlink" Target="http://ru.wikipedia.org/wiki/%D0%93%D0%9E%D0%A1%D0%A2_%D0%A0_34.10-20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hyperlink" Target="http://ru.wikipedia.org/wiki/%D0%AD%D0%BB%D0%B5%D0%BA%D1%82%D1%80%D0%BE%D0%BD%D0%BD%D0%B0%D1%8F_%D1%86%D0%B8%D1%84%D1%80%D0%BE%D0%B2%D0%B0%D1%8F_%D0%BF%D0%BE%D0%B4%D0%BF%D0%B8%D1%81%D1%8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hyperlink" Target="http://en.wikipedia.org/wiki/Public_key" TargetMode="External"/><Relationship Id="rId4" Type="http://schemas.openxmlformats.org/officeDocument/2006/relationships/hyperlink" Target="http://en.wikipedia.org/wiki/Private_ke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410A912-D438-4FA6-8B9C-A31C94E6FEB8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7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подпись </a:t>
            </a:r>
            <a:br>
              <a:rPr lang="ru-RU" sz="5400" dirty="0"/>
            </a:br>
            <a:endParaRPr lang="ru-RU" sz="5400" dirty="0"/>
          </a:p>
        </p:txBody>
      </p:sp>
      <p:pic>
        <p:nvPicPr>
          <p:cNvPr id="2051" name="Picture 5" descr="safew">
            <a:extLst>
              <a:ext uri="{FF2B5EF4-FFF2-40B4-BE49-F238E27FC236}">
                <a16:creationId xmlns:a16="http://schemas.microsoft.com/office/drawing/2014/main" id="{42AB29B7-760E-4DF9-AED7-EC5F06ED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67175"/>
            <a:ext cx="18145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3DDB485-1F62-4FDC-A96A-5CB02B37B4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AES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DD7ACBD-DCD4-4CD8-AAA6-11BBC3AA5937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b="1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)— симметричный алгоритм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Блочный шиф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блочного шифрования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(размер блока 128 бит, ключ 128/192/256 бит), принятый в качестве американского стандарта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Шиф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шифрования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Правительство СШ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правительством США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26 ма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 мая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200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2002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года AES был объявлен стандартом шифрования.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200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2016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год AES является одним из самых распространённых алгоритмов симметричного шифрования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3C6EB52-1B8F-4CFD-A13D-4DF9CF81E55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b="1" dirty="0">
                <a:solidFill>
                  <a:schemeClr val="bg2">
                    <a:lumMod val="50000"/>
                  </a:schemeClr>
                </a:solidFill>
              </a:rPr>
              <a:t>История AES</a:t>
            </a:r>
            <a:br>
              <a:rPr lang="ru-RU" sz="4000" b="1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B15BF94-1DE7-4B4F-BAEB-BC42867F0D0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79512" y="1676400"/>
            <a:ext cx="8856984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D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являлся американским стандартом с 1977 года.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199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1997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г. был объявлен конкурс. Свой алгоритм могла предложить любая организация.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Требования к новому стандарту были следующими:</a:t>
            </a:r>
          </a:p>
          <a:p>
            <a:pPr algn="just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блочный шифр.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длина блока, равная 128 битам.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ключи длиной 128, 192 и 256 бит.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ориентироваться на 32-разрядные процессоры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усложнять без необходимости структуру шифра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 претендующий на то, чтобы стать стандартом, должен распространяться по всему миру без платы за пользование патентом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CACF1A9-27B9-48E7-B77B-F30DBF6C209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AES 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стандрат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B655B33-076D-4285-813D-A98A2A868494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на алгоритме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Rijndael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AES длина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(блока входных данных) 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(состояния) постоянна и равна 128 бит, длина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шифроключа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составляет 128, 192, или 256 бит.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>
            <a:extLst>
              <a:ext uri="{FF2B5EF4-FFF2-40B4-BE49-F238E27FC236}">
                <a16:creationId xmlns:a16="http://schemas.microsoft.com/office/drawing/2014/main" id="{9C89585E-93CD-48CE-9342-D77CE6503C9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Цифровая подпись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B7595D8-3F8B-47B9-8BAD-1996E54782E0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662863" cy="6731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</a:rPr>
              <a:t>Шифруем сообщение при помощи закрытого ключа,  расшифровать может любой (взяв открытый ключ). 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FAADC311-7926-452E-978D-BB023561839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2781300"/>
          <a:ext cx="70739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Точечный рисунок" r:id="rId5" imgW="0" imgH="0" progId="Paint.Picture">
                  <p:embed/>
                </p:oleObj>
              </mc:Choice>
              <mc:Fallback>
                <p:oleObj name="Точечный рисунок" r:id="rId5" imgW="0" imgH="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81300"/>
                        <a:ext cx="70739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416FD37-2408-4574-9E91-76021CD69BE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</a:rPr>
              <a:t>Общая схема электронной подписи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3F64E5-F4A0-4478-A765-0C483F872A1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себя: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генерации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Ключ (криптография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ключевых пар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пользователя; 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 вычисления подписи; 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 проверки подписи.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ЦП относятся к классу асимметричных алгоритмов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F96CEB6-8DBE-4387-A9E3-95DCEF9B9A7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Функция вычисления подписи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C0B31DC-0D50-4FF9-B2CC-7A533A305AF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документа и закрытого ключа пользователя вычисляют собственно подпись.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ru-RU" sz="3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алгоритма функция вычисления подписи может быть детерминированной или вероятностной. </a:t>
            </a:r>
          </a:p>
          <a:p>
            <a:pPr algn="just" eaLnBrk="1" hangingPunct="1">
              <a:defRPr/>
            </a:pPr>
            <a:endParaRPr lang="ru-RU" sz="3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1E71EB3-9FC7-41CA-BA66-F6A7EC18D55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Виды подписи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BBF2B6-54CB-4361-AF1E-C322F79B9FB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Детерминированные функции  вычисляют одинаковую подпись по одинаковым входным данным. </a:t>
            </a:r>
          </a:p>
          <a:p>
            <a:pPr algn="just" eaLnBrk="1" hangingPunct="1">
              <a:lnSpc>
                <a:spcPct val="9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функции вносят в подпись элемент случайности, что усиливает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криптостойкость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алгоритмов ЦП.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для вероятностных схем необходим надёжный источник случайности (либо аппаратный генератор шума, либо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криптографически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надёжный генератор псевдослучайных бит), что усложняет реализацию.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DF66096-1CB8-4409-BEB8-414BD0F250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 вероятностных ЦП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0026D20-76FB-4E11-854A-25D80EB9734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7504" y="1676400"/>
            <a:ext cx="8928992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детерминированые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схемы практически не используются.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Даже в изначально детерминированные алгоритмы сейчас внесены модификации, превращающие их в вероятностные (так, в алгоритм подписи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R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вторая версия стандарта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PKCS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PKCS#1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добавлено предварительное преобразование данных (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OAEP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OAEP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включающее в себя, среди прочего, зашумление).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8257B1D-FDFA-419B-ADDF-8D8FE93396A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Функция проверки подписи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0BE9DA-E32B-40B5-BEA8-5733EEA87714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соответствует ли данная подпись данному документу и открытому ключу пользователя. Открытый ключ пользователя доступен всем, так что любой может проверить подпись под данным документом.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подписываемые документы — переменной (и достаточно большой) длины, в схемах ЦП чаще всего подпись ставится не на сам документ, а на его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Хэш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хэш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795D784-C731-4B35-9158-7CFB1C6015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Алгоритмы ЦП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BACE6D2-D9E8-421A-BBEA-5EC4606E1ACC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7504" y="1340768"/>
            <a:ext cx="8928992" cy="475840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делятся на два больших класса: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обычные цифровые подписи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подписи с восстановлением документа.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Обычные цифровые подписи необходимо пристыковывать к подписываемому документу.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этому классу относятся, например, алгоритмы, основанные на эллиптических кривых (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ECD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ECDSA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34.10-2012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ДСТУ 4145-2002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ДСТУ 4145-2002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подписи с восстановлением документа содержат в себе подписываемый документ: в процессе проверки подписи автоматически вычисляется и тело документа. К этому классу относится один из самых популярных алгоритмов — 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R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CC3E67C-DFA2-49B2-9665-AAE47946EF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Определение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EE11CCF-C0A7-4347-886A-908C1180A4F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01625" y="1676400"/>
            <a:ext cx="854075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(цифровая) подпись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реквизит электронного документа, предназначенный для защиты данного электронного документа от подделки, позволяет идентифицировать владельца, а также установить отсутствие искажения информации в электронном документе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подпись  -  битовая строка, которая присоединяется к документу при его подписании 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BACED56-BB13-465A-B8BD-7F16509E234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>
                <a:solidFill>
                  <a:schemeClr val="bg2">
                    <a:lumMod val="50000"/>
                  </a:schemeClr>
                </a:solidFill>
              </a:rPr>
              <a:t>Хэш-функции </a:t>
            </a:r>
            <a:br>
              <a:rPr lang="ru-RU" sz="4000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A5BB238-13AB-47DC-A267-59DCE57432DC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 с открытым ключом может использоваться в двух режимах: шифровки и цифровой подписи.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подпись добавляется в конец текста или прилагается к нему в отдельном файле.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«Контрольная сумма" данных, которая и "подписывается" вместо всего текста, должна вычисляться из всего текста, указанная функция должна быть односторонняя, то есть вычислимая лишь "в одну сторону".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Такая функция зовётся хэш-функцией.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C02F408-DEDC-4C65-8987-7FB5E1B727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Хэш-функции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742E59-4BD8-4AFE-A448-08225A40282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Хэш-функция, так же, как и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криптоалгоритмы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подлежит стандартизации и сертификации.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нашей стране она регламентируется ГОСТ Р 34.11-2012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Кроме цифровой подписи хэш-функции используются и в других приложениях.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при обмене сообщениями удалённых компьютеров, когда требуется аутентификация пользователя, может применяться метод, основанный на хэш-функции.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один из компьютеров - клиент - должен несколько раз обратиться с запросами с компьютеру-серверу.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Компьютер-клиент генерирует случайное число и вычисляет от него одностороннюю функцию (хэш-функцию), затем эту же функцию от результата и так далее.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CB1D5DE-FB77-460F-8279-EB9E6C8C67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b="1" dirty="0">
                <a:solidFill>
                  <a:schemeClr val="bg2">
                    <a:lumMod val="50000"/>
                  </a:schemeClr>
                </a:solidFill>
              </a:rPr>
              <a:t>Алгоритмы ЦП</a:t>
            </a:r>
            <a:br>
              <a:rPr lang="ru-RU" sz="4000" b="1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1DFE84B-B016-41F1-BFF8-AF2F90898D4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Американские стандарты электронной цифровой подписи: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D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DSA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ECD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ECDSA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Российские стандарты электронной цифровой подписи: </a:t>
            </a:r>
            <a:r>
              <a:rPr lang="ru-RU" sz="28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ГОСТ Р 34.10-20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ГОСТ Р 34.10-20</a:t>
            </a:r>
            <a:r>
              <a:rPr lang="ru-RU" sz="28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PKCS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PKCS#1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описывает, в частности, схему цифровой подписи на основе алгоритма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R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Схема Шнорра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схема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Схема Шнорра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Шнорра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 tooltip="ElGam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ElGamal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 tooltip="Вероятностная схема подписи Рабина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Вероятностная схема подписи Рабина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091D4F7-0F42-4272-B9F5-FDBE3B5EF0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Метод контрольных сумм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49B4254-E23F-4D11-BFE2-4FEA548F648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проверки целостности данных, передаваемых в цифровом представлении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Контрольная сумма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числовое значение, рассчитанное путем сложения всех чисел из входных данных.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сумма всех чисел превышает максимально допустимое значение, заранее заданное для этой величины, то величина контрольной суммы равна коэффициенту полученной суммы чисел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 остаток от деления итоговой суммы на максимально возможное значение контрольной суммы, увеличенное на единицу.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0C85D90-854C-4A75-85CE-A8804C30DB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Расчёт контрольной суммы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B179A13-A7B3-4FA8-8907-E3BA998087F8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контрольной суммы :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Checkssum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% 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  </a:t>
            </a:r>
          </a:p>
          <a:p>
            <a:pPr algn="just" eaLnBrk="1" hangingPunct="1">
              <a:lnSpc>
                <a:spcPct val="9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Checkssum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контрольная сумма,</a:t>
            </a:r>
          </a:p>
          <a:p>
            <a:pPr algn="just" eaLnBrk="1" hangingPunct="1">
              <a:lnSpc>
                <a:spcPct val="9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итоговая сумма, рассчитанная по входным данным, </a:t>
            </a:r>
          </a:p>
          <a:p>
            <a:pPr algn="just" eaLnBrk="1" hangingPunct="1">
              <a:lnSpc>
                <a:spcPct val="9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максимально допустимое значение контрольной суммы, заданное заранее.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6CC42B6-E973-433C-9034-DBB8482273C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400" dirty="0">
                <a:solidFill>
                  <a:schemeClr val="bg2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7AEA217-1F85-431F-BFAB-98458FDA5DDD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7504" y="1340768"/>
            <a:ext cx="8928992" cy="475840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36  211 163  4 109 192  58  247 47 92   информация  передаваемая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величина контрольной суммы 1 байт, то максимальное число, которое она может содержать, равно 255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приведенного выше документа сумма всех его чисел равна 1159.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8 разрядов контрольной суммы будут содержать остаток от деления числа 1159 на 256, то есть 135.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контрольная сумма, рассчитанная отправителем документа, равнялась 246, а после получения она имеет значение 135, значит, информация подверглась изменению.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D476B9C-0118-4582-BC3B-9E95E84F7FE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Недостатки метода контрольных сумм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7C60F0D-196E-4311-870C-32CF3D4FE34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несовпадение значений контрольных сумм служит доказательством, что документ подвергся изменению, 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Равенство сравниваемых значений еще не дает гарантии, что информация осталась неизменной. </a:t>
            </a:r>
          </a:p>
          <a:p>
            <a:pPr marL="0" indent="0" algn="just" eaLnBrk="1" hangingPunct="1">
              <a:lnSpc>
                <a:spcPct val="90000"/>
              </a:lnSpc>
              <a:buClr>
                <a:srgbClr val="FF3399"/>
              </a:buClr>
              <a:buNone/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Clr>
                <a:srgbClr val="FF3399"/>
              </a:buClr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произвольным образом изменить порядок следования чисел в документе, а контрольная сумма при этом сохранит прежнее значение.</a:t>
            </a:r>
          </a:p>
          <a:p>
            <a:pPr marL="0" indent="0" algn="just" eaLnBrk="1" hangingPunct="1">
              <a:lnSpc>
                <a:spcPct val="90000"/>
              </a:lnSpc>
              <a:buClr>
                <a:srgbClr val="FF3399"/>
              </a:buClr>
              <a:buNone/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Clr>
                <a:srgbClr val="FF3399"/>
              </a:buClr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изменить отдельные числа в документе и подогнать остальные таким образом, чтобы обеспечить прежнее значение контрольной суммы.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2E361B0-681F-4C81-AE96-1BF740363DD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Алгоритмы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хэширования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4242A6C-8748-47CC-B6DE-4A9B9DD583C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Среди односторонних алгоритмов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хэширования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наибольшей известностью пользуются два из них: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MD5 (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разработанный  Роном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Ривестом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(один из авторов популярной криптосистемы с ключом общего пользования RSA), </a:t>
            </a: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(SHA), созданный усилиями Национального института по стандартизации и технологическим разработкам (NIST) и Управления национальной безопасности США (NSA).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анализа последовательности входных данных с помощью алгоритма MD5 - 128-разрядный цифровой идентификатор, при использовании алгоритма SHA - 160-разрядное значение.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76B0C4D-8D95-4441-8F03-D17B39A755E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Описание алгоритма MD5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F48B2AC-C7EE-44D9-AAA1-1107FD2372C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Имеем на входе сообщение из b-бит, и желаем найти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этой последовательности бит.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b является произвольным неотрицательным целым;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бит сообщения :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m0 m1 m2 . . . . . .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(b-1)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пять этапов выполняются для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подсчета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0B6B684-F797-40B7-B335-31EA304798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Этапы вычисления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хэша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C01E538-72BF-424A-A959-5CACE31D506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1. Присоединение заполняющих (дополнительных) битов.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расширяется так, чтобы его длина (в битах) совпадала с 448, по модулю 512.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 выполняется следующим образом: одиночный "1" бит добавляется к сообщению, и далее "0" биты добавляются так что длина в битах заполняемого сообщения соответствует 448 по модулю 512.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59DECCC-9E8C-47ED-BA2C-CFE274DAA52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Ключи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7D5E259-6EFA-4F1C-AEC2-1C4A82240A3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ключ цифровой подписи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уникальная последовательность символов, известная владельцу ключа подписи.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400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ключ цифровой подписи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уникальная последовательность символов, соответствующая закрытому ключу электронной подписи, доступная любому пользователю информационной системы предназначена для подтверждения подлинности цифровой подписи в электронном документе.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152C5DD-DD29-470B-93A9-0F00FDF5950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Продолжение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67A708A-ED98-4DD8-B020-A83B5EAC445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2. Добавление длины 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64-битное представление входной последовательности b (длина сообщения перед расширением дополнительными битами) присоединяется к результату предыдущего этапа.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имеет длину, кратную 512 битам, т. е. сообщение имеет длину, которая точно кратна 16-ти словам.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F96E85E-0688-4CAC-908A-65AE8F0DB93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Продолжение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B8CE4DE-84C8-4C35-B65D-811B6B43B1C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3. Инициализация MD буфера.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Буфер на 4-е слова (A, B, C, D) используется для подсчета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из A, B, C, D является 32-х битным регистром.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Эти регистры инициализируются следующими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шестнадцатиричными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значениями, где первым следует самый младший байт: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A: 01 23 45 67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B: 89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C: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98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D: 76 54 32 10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6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 назвали эти числа магическими константами.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FC13905-821F-40C2-B345-EE0A8188655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Продолжение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AA02810-FB65-4ABD-87B9-5DA54653B6C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4. Обработка сообщения в блоках по 16 слов. 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 4вспомагательных функции каждая из которых имеет на входе три 32-битных слова и производит одно 32-битное слово на выходе. 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F(X, Y, Z) = XY v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Z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G(X, Y, Z) = XZ v Y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H(X, Y, Z) = X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I(X, Y, Z) = Y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(X v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(Z))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битовой позиции функция F действует как условный 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опреатор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если X то Y иначе Z.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298D8D6-C15A-4402-BC3E-D1ECA898E4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Окончание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7F38EB6-74B7-4B3D-9B06-9B0A97BE8204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5. Вывод 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предыдущих этапов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производит на выходе числа A, B, C, D, общая длина которых 128 бит 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Clr>
                <a:srgbClr val="FF3399"/>
              </a:buClr>
              <a:buNone/>
              <a:defRPr/>
            </a:pPr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Резюме 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получает на входе сообщение произвольной длины и после обработки на выходе получаем 128-битный "отпечаток" или "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Digest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C2D47A0-5AB5-4750-A3EC-FBABA2E1899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Протоколы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9779C81-5081-4E7B-AEC2-A943B22487D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2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— это последовательность шагов, которые предпринимают две или большее количество сторон для совместного решения задачи</a:t>
            </a:r>
            <a:r>
              <a:rPr lang="ru-RU" sz="2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2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Криптографический протокол -протокол, в основе которого лежит криптографический алгоритм.</a:t>
            </a:r>
            <a:r>
              <a:rPr lang="ru-RU" sz="2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2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2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Арбитр — участник протокола, которому остальные участники полностью доверяют, предпринимая соответствующие действия для завершения очередного шага протокола.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200" b="1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2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Введем обозначения</a:t>
            </a:r>
          </a:p>
          <a:p>
            <a:pPr algn="just" eaLnBrk="1" hangingPunct="1">
              <a:lnSpc>
                <a:spcPct val="80000"/>
              </a:lnSpc>
              <a:buClrTx/>
              <a:defRPr/>
            </a:pPr>
            <a:r>
              <a:rPr lang="ru-RU" sz="22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Антон  -Первый участник протоколов </a:t>
            </a:r>
          </a:p>
          <a:p>
            <a:pPr algn="just" eaLnBrk="1" hangingPunct="1">
              <a:lnSpc>
                <a:spcPct val="80000"/>
              </a:lnSpc>
              <a:buClrTx/>
              <a:defRPr/>
            </a:pPr>
            <a:r>
              <a:rPr lang="ru-RU" sz="22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Борис  -Второй участник протоколов </a:t>
            </a:r>
          </a:p>
          <a:p>
            <a:pPr algn="just" eaLnBrk="1" hangingPunct="1">
              <a:lnSpc>
                <a:spcPct val="80000"/>
              </a:lnSpc>
              <a:buClrTx/>
              <a:defRPr/>
            </a:pPr>
            <a:r>
              <a:rPr lang="ru-RU" sz="2200" b="1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- Участник трех- и четырехсторонних протоколов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28B56B3-4D5A-4DD5-A6F1-36F424A8875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Подписание документов при помощи симметричных криптосистем и арбитра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B91A37C-7CB1-4823-8CB4-9318DB67899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Антон шифрует свое сообщение Борису на ключе КА и посылает это сообщение Дмитрию.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Дмитрий расшифровывает полученное сообщение, присоединяет к нему собственное заявление о принадлежности этого сообщения Антону,  шифрует сообщение Антона и свое заявление на ключе КБ, а затем отправляет их Борису.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6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Борис расшифровывает сообщение, пришедшее от Дмитрия. В результате Борис может прочесть как открытый текст сообщения Антона, так и подтверждение того факта, что этот текст принадлежит Антону.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502EEFC-C592-4292-9CB2-45E6D0BD42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Протокол подтверждения ЦП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5CE946-4EBF-4CCB-A86B-57FC162A5C8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протокол позволяет удостоверять принадлежность цифрового документа конкретному лицу.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Борис захочет продемонстрировать документ, подписанный Антоном, кому-нибудь еще, например, Владимиру, им всем снова придется прибегнуть к услугам вездесущего и кристально честного Дмитрия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11CA3CA-67A0-4449-A2E8-26BA4DE4E9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Замечание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56C5864-0E06-481C-B2BC-3C515186AED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от протокола к протоколу у Дмитрия появляется все больше обязанностей. 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Он шифрует и расшифровывает сообщения,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сравнивает их между собой, 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дописывает к ним заявления об их авторстве,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ведет архив сообщений.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Поэтому практическое использование подписей, которые заверяются при помощи симметричной криптосистемы и арбитра, является ограниченным.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EEE3B7A-A847-4FD5-857E-68A02E7FED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Подписание документов при помощи криптосистем с открытым ключом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DB96A84-122F-47A8-BD92-6F71A3F6B8C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Антон шифрует документ с использованием тайного ключа, тем самым проставляя под этим документом свою подпись, и отправляет ею Борису.</a:t>
            </a:r>
          </a:p>
          <a:p>
            <a:pPr algn="just" eaLnBrk="1" hangingPunct="1"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Борис расшифровывает документ с использованием открытого ключа Антона, тем самым проверяя подлинность подписи.</a:t>
            </a:r>
          </a:p>
          <a:p>
            <a:pPr algn="just" eaLnBrk="1" hangingPunct="1"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F208B9-5860-47D2-A6BD-4EBCCA2BC6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>
                <a:solidFill>
                  <a:schemeClr val="bg2">
                    <a:lumMod val="50000"/>
                  </a:schemeClr>
                </a:solidFill>
              </a:rPr>
              <a:t>Отметка</a:t>
            </a:r>
            <a:r>
              <a:rPr lang="ru-RU" sz="4000" dirty="0"/>
              <a:t> </a:t>
            </a:r>
            <a:r>
              <a:rPr lang="ru-RU" sz="4000" dirty="0">
                <a:solidFill>
                  <a:schemeClr val="bg2">
                    <a:lumMod val="50000"/>
                  </a:schemeClr>
                </a:solidFill>
              </a:rPr>
              <a:t>о времени подписания документа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312504-20A4-491B-879D-C6E87E02AC16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  при некоторых обстоятельствах Борис может обмануть Антона, если воспроизведет точную копию документа вместе с подписью, поставленной под ним Антоном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на все документы  ставятся дата и время их подписания, которые, также снабжаются цифровой подписью наравне с самим документом.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FD86E709-8AD0-45A9-9D3F-5A0BDF6336D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Шифровка с открытым ключом 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A9E0DB96-63BC-4857-B32E-63CADA91AC2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9750" y="2317750"/>
          <a:ext cx="7704138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Точечный рисунок" r:id="rId5" imgW="5982535" imgH="2619048" progId="Paint.Picture">
                  <p:embed/>
                </p:oleObj>
              </mc:Choice>
              <mc:Fallback>
                <p:oleObj name="Точечный рисунок" r:id="rId5" imgW="5982535" imgH="2619048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17750"/>
                        <a:ext cx="7704138" cy="337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97055B-91E4-4C2D-8E2D-BBEF0F9EF3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Использование однонаправленных хэш-функций для подписания документов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468BABC-ED66-493A-90FE-51B84BF9D1D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подписывать не сам документ, а хэш-значение, вычисленное для этого документа при помощи однонаправленной хэш-функции. </a:t>
            </a:r>
          </a:p>
          <a:p>
            <a:pPr algn="just" eaLnBrk="1" hangingPunct="1"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протокола должны заранее условиться о том, какой алгоритм шифрования с открытым ключом, какую хэш-функцию они будут использовать для подписания документов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CD9FF42-8593-4368-9E3F-6C470D022F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ключа</a:t>
            </a:r>
            <a:br>
              <a:rPr lang="ru-RU" sz="40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b="1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539727A-8B4C-40D2-B1BA-174498301BC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информации в ключе, как правило, измеряется в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Би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битах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современных симметричных алгоритмов (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Advanced Encryption Stand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CAST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CAST5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ID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Blowfi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Blowfish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Twofis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Twofish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34.12-2015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основной характеристикой криптостойкости является длина ключа.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с ключами длиной 128 бит и выше считается </a:t>
            </a:r>
            <a:r>
              <a:rPr lang="ru-RU" sz="280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сильным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для расшифровки информации без ключа требуются годы работы ЭВМ.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2C0EE8-20B8-4C53-A5AA-A6E868B303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Особенности асимметричных систем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104AD86-E837-4260-BB11-25E5076E3F8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79388" y="1676400"/>
            <a:ext cx="8964612" cy="44227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Асимметричные алгоритмы основаны на проблемах теории чисел</a:t>
            </a:r>
          </a:p>
          <a:p>
            <a:pPr algn="just" eaLnBrk="1" hangingPunct="1">
              <a:lnSpc>
                <a:spcPct val="80000"/>
              </a:lnSpc>
              <a:buClrTx/>
              <a:buFontTx/>
              <a:buChar char="•"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проблема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Факториз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факторизации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R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 eaLnBrk="1" hangingPunct="1">
              <a:lnSpc>
                <a:spcPct val="80000"/>
              </a:lnSpc>
              <a:buClrTx/>
              <a:buFontTx/>
              <a:buChar char="•"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проблема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Дискретный логариф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дискретного логарифма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Elgam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Elgamal</a:t>
            </a: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FF3399"/>
              </a:buClr>
              <a:buFontTx/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 eaLnBrk="1" hangingPunct="1">
              <a:lnSpc>
                <a:spcPct val="80000"/>
              </a:lnSpc>
              <a:buClrTx/>
              <a:buFont typeface="Wingdings" panose="05000000000000000000" pitchFamily="2" charset="2"/>
              <a:buChar char="ü"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  минимальная надёжная длина ключа в настоящее время — 1024 бит.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ü"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Clr>
                <a:srgbClr val="FF3399"/>
              </a:buClr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асимметричных алгоритмов, основанных на использовании теории эллиптических кривых (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ECD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ECDSA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ГОСТ Р 34.10-20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ГОСТ Р 34.10-</a:t>
            </a:r>
            <a:r>
              <a:rPr lang="ru-RU" sz="28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ГОСТ Р 34.10-20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r>
              <a:rPr lang="ru-RU" sz="28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 tooltip="ДСТУ 4145-2002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ДСТУ 4145-2002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минимальной надёжной длиной ключа считается 163 бит, но рекомендуются длины от 191 бит и выше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7F468E-40B7-4C0C-ADC2-1EE5BCF3E8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b="1" dirty="0">
                <a:solidFill>
                  <a:schemeClr val="bg2">
                    <a:lumMod val="50000"/>
                  </a:schemeClr>
                </a:solidFill>
              </a:rPr>
              <a:t>Классификация ключей</a:t>
            </a:r>
            <a:br>
              <a:rPr lang="ru-RU" sz="4000" b="1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7084E3-8F75-4AB6-B0E0-1F2AED7A04E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01625" y="1676400"/>
            <a:ext cx="854075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Clr>
                <a:schemeClr val="accent2"/>
              </a:buClr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Секретные (Симметричные) ключи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в симметричных алгоритмах (шифрование, выработка кодов аутентичности).</a:t>
            </a:r>
          </a:p>
          <a:p>
            <a:pPr marL="0" indent="0" algn="just" eaLnBrk="1" hangingPunct="1">
              <a:lnSpc>
                <a:spcPct val="80000"/>
              </a:lnSpc>
              <a:buClr>
                <a:schemeClr val="accent2"/>
              </a:buClr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Clr>
                <a:schemeClr val="accent2"/>
              </a:buClr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свойство симметричных ключей:</a:t>
            </a:r>
          </a:p>
          <a:p>
            <a:pPr algn="just" eaLnBrk="1" hangingPunct="1">
              <a:lnSpc>
                <a:spcPct val="80000"/>
              </a:lnSpc>
              <a:buClr>
                <a:schemeClr val="accent2"/>
              </a:buClr>
              <a:buFontTx/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для выполнения как прямого, так и обратного криптографического преобразования (шифрование / расшифровывание необходимо использовать один и тот же ключ.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chemeClr val="accent2"/>
              </a:buClr>
              <a:buFontTx/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Асимметричные ключи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используют в асимметричных алгоритмах (шифрование,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Электронная цифровая подпис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ЦП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вообще говоря, являются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ключевой парой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состоят из двух ключей: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9839DDA-C624-4474-8F5D-9A70405E4FF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Ключи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E7268D-A522-4967-95DB-F217DC2CEFD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7504" y="1676400"/>
            <a:ext cx="8734871" cy="4422775"/>
          </a:xfrm>
        </p:spPr>
        <p:txBody>
          <a:bodyPr/>
          <a:lstStyle/>
          <a:p>
            <a:pPr marL="457200" lvl="1" indent="0" algn="just" eaLnBrk="1" hangingPunct="1">
              <a:lnSpc>
                <a:spcPct val="90000"/>
              </a:lnSpc>
              <a:buNone/>
              <a:defRPr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 ключ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en:Private 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en:Private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en:Private 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en:Private 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ключ, известный только своему владельцу. 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  <a:defRPr/>
            </a:pPr>
            <a:r>
              <a:rPr lang="ru-RU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ключ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en:Public 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en:Public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en:Public 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en:Public 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ключ, который может быть опубликован и используется для проверки подлинности подписанного документа.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endParaRPr lang="ru-RU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1" hangingPunct="1">
              <a:lnSpc>
                <a:spcPct val="90000"/>
              </a:lnSpc>
              <a:buNone/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ключ подписи вычисляется, как значение некоторой функции от закрытого ключа.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DC4762C-6FA0-435C-8EF9-F93C5C9679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Длина секретного ключа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E1CA295-20EB-4107-A593-EAC0B827674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04564" y="1590138"/>
            <a:ext cx="8734871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88900" lvl="1" indent="0" algn="just" eaLnBrk="1" hangingPunct="1">
              <a:lnSpc>
                <a:spcPct val="90000"/>
              </a:lnSpc>
              <a:buFontTx/>
              <a:buNone/>
              <a:tabLst>
                <a:tab pos="265113" algn="l"/>
              </a:tabLst>
              <a:defRPr/>
            </a:pPr>
            <a:r>
              <a:rPr lang="ru-RU" b="1" i="1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тотального перебора </a:t>
            </a:r>
            <a:r>
              <a:rPr lang="ru-RU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алгоритм опробования всех возможных ключей.</a:t>
            </a:r>
          </a:p>
          <a:p>
            <a:pPr marL="88900" lvl="1" indent="0" algn="just" eaLnBrk="1" hangingPunct="1">
              <a:lnSpc>
                <a:spcPct val="90000"/>
              </a:lnSpc>
              <a:buFontTx/>
              <a:buNone/>
              <a:tabLst>
                <a:tab pos="265113" algn="l"/>
              </a:tabLst>
              <a:defRPr/>
            </a:pPr>
            <a:endParaRPr lang="ru-RU" kern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lvl="1" indent="0" algn="just" eaLnBrk="1" hangingPunct="1">
              <a:lnSpc>
                <a:spcPct val="90000"/>
              </a:lnSpc>
              <a:buFontTx/>
              <a:buNone/>
              <a:tabLst>
                <a:tab pos="265113" algn="l"/>
              </a:tabLst>
              <a:defRPr/>
            </a:pPr>
            <a:r>
              <a:rPr lang="ru-RU" b="1" i="1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атаки</a:t>
            </a:r>
          </a:p>
          <a:p>
            <a:pPr marL="88900" lvl="1" indent="0" algn="just" eaLnBrk="1" hangingPunct="1">
              <a:lnSpc>
                <a:spcPct val="90000"/>
              </a:lnSpc>
              <a:buFontTx/>
              <a:buNone/>
              <a:tabLst>
                <a:tab pos="265113" algn="l"/>
              </a:tabLst>
              <a:defRPr/>
            </a:pPr>
            <a:r>
              <a:rPr lang="ru-RU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ключ имеет длину 256 бит, то суперкомпьютер, потратит более 5 тыс. лет на проверку всех возможных ключей.</a:t>
            </a:r>
          </a:p>
          <a:p>
            <a:pPr marL="88900" lvl="1" indent="0" algn="just" eaLnBrk="1" hangingPunct="1">
              <a:lnSpc>
                <a:spcPct val="90000"/>
              </a:lnSpc>
              <a:buFontTx/>
              <a:buNone/>
              <a:tabLst>
                <a:tab pos="265113" algn="l"/>
              </a:tabLst>
              <a:defRPr/>
            </a:pPr>
            <a:endParaRPr lang="ru-RU" kern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lvl="1" indent="0" algn="just" eaLnBrk="1" hangingPunct="1">
              <a:lnSpc>
                <a:spcPct val="90000"/>
              </a:lnSpc>
              <a:buFontTx/>
              <a:buNone/>
              <a:tabLst>
                <a:tab pos="265113" algn="l"/>
              </a:tabLst>
              <a:defRPr/>
            </a:pPr>
            <a:r>
              <a:rPr lang="ru-RU" b="1" i="1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  <a:p>
            <a:pPr marL="88900" lvl="1" indent="0" algn="just" eaLnBrk="1" hangingPunct="1">
              <a:lnSpc>
                <a:spcPct val="90000"/>
              </a:lnSpc>
              <a:buNone/>
              <a:tabLst>
                <a:tab pos="265113" algn="l"/>
              </a:tabLst>
              <a:defRPr/>
            </a:pPr>
            <a:r>
              <a:rPr lang="en-US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ru-RU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использует 56-битный ключ. Это означает, что его ключевое пространство содержит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baseline="300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56 </a:t>
            </a:r>
            <a:r>
              <a:rPr lang="ru-RU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C436D2C-529C-4847-A6E1-D435BB5A5C1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Правило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Керкгофса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ABD78CF-840E-479E-9905-C16EEC576FA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7504" y="1676400"/>
            <a:ext cx="9036496" cy="44227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Стойкость алгоритма шифрования должна определяться ключом, а не деталями самого алгоритма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впервые сформулированное голландцем А.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Керкгофсом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(1835—1903), гласит о том, что весь механизм шифрования, за исключением значения ключа, априори известен противнику.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  <a:defRPr/>
            </a:pPr>
            <a:endParaRPr lang="ru-RU" sz="2800" i="1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80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шифр, построенный по принципу </a:t>
            </a:r>
            <a:r>
              <a:rPr lang="ru-RU" sz="2800" i="1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Керкгофса</a:t>
            </a:r>
            <a:r>
              <a:rPr lang="ru-RU" sz="280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был абсолютно     стойким, необходимо, чтобы размер использованного для шифрования ключа    был не меньше размера шифруемых данных</a:t>
            </a: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endParaRPr lang="ru-RU" sz="2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C022E81-7720-4E5D-8ED7-3D005EBBCB2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>
                <a:solidFill>
                  <a:schemeClr val="bg2">
                    <a:lumMod val="50000"/>
                  </a:schemeClr>
                </a:solidFill>
              </a:rPr>
              <a:t>«Китайская лотерея»</a:t>
            </a:r>
            <a:br>
              <a:rPr lang="ru-RU" sz="4000" dirty="0">
                <a:solidFill>
                  <a:schemeClr val="bg2">
                    <a:lumMod val="50000"/>
                  </a:schemeClr>
                </a:solidFill>
              </a:rPr>
            </a:b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5F18027-1BF7-4192-9A6B-5F30B8E1D4B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 всякий  телевизор встраивается специальная микросхема, проверяющая 1 млн ключей в секунду.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только правительство Китая пожелает вскрыть какой-нибудь ключ, оно принимает постановление, которое обязывает всех владельцев телевизоров  включить свои аппараты в определенное время, чтобы они могли принять пару фрагментов текста и приступить к перебору ключей.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None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найденный ключ полагается значительный приз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4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 на вскрытие 64-битного ключа китайскому правительству потребуется самое большее 43 часа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Облака">
  <a:themeElements>
    <a:clrScheme name="Облака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Облак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блака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блака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блака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0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1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2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3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4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5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6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7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8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19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0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1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2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3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4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5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6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7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8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29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0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1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2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3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4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5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6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7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8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39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4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40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41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5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6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7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8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ppt/theme/themeOverride9.xml><?xml version="1.0" encoding="utf-8"?>
<a:themeOverride xmlns:a="http://schemas.openxmlformats.org/drawingml/2006/main">
  <a:clrScheme name="Облака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2463</Words>
  <Application>Microsoft Office PowerPoint</Application>
  <PresentationFormat>Экран (4:3)</PresentationFormat>
  <Paragraphs>260</Paragraphs>
  <Slides>42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Times New Roman</vt:lpstr>
      <vt:lpstr>Wingdings</vt:lpstr>
      <vt:lpstr>Облака</vt:lpstr>
      <vt:lpstr>Точечный рисунок</vt:lpstr>
      <vt:lpstr>Цифровая подпись  </vt:lpstr>
      <vt:lpstr>Определение</vt:lpstr>
      <vt:lpstr>Ключи</vt:lpstr>
      <vt:lpstr>Шифровка с открытым ключом </vt:lpstr>
      <vt:lpstr>Классификация ключей </vt:lpstr>
      <vt:lpstr>Ключи</vt:lpstr>
      <vt:lpstr>Длина секретного ключа</vt:lpstr>
      <vt:lpstr>Правило Керкгофса</vt:lpstr>
      <vt:lpstr>«Китайская лотерея» </vt:lpstr>
      <vt:lpstr>AES</vt:lpstr>
      <vt:lpstr>История AES </vt:lpstr>
      <vt:lpstr>AES  стандрат</vt:lpstr>
      <vt:lpstr>Цифровая подпись</vt:lpstr>
      <vt:lpstr>Общая схема электронной подписи</vt:lpstr>
      <vt:lpstr>Функция вычисления подписи</vt:lpstr>
      <vt:lpstr>Виды подписи</vt:lpstr>
      <vt:lpstr>О вероятностных ЦП</vt:lpstr>
      <vt:lpstr>Функция проверки подписи</vt:lpstr>
      <vt:lpstr>Алгоритмы ЦП</vt:lpstr>
      <vt:lpstr>Хэш-функции  </vt:lpstr>
      <vt:lpstr>Хэш-функции</vt:lpstr>
      <vt:lpstr>Алгоритмы ЦП </vt:lpstr>
      <vt:lpstr>Метод контрольных сумм </vt:lpstr>
      <vt:lpstr>Расчёт контрольной суммы</vt:lpstr>
      <vt:lpstr>Пример</vt:lpstr>
      <vt:lpstr>Недостатки метода контрольных сумм</vt:lpstr>
      <vt:lpstr>Алгоритмы хэширования </vt:lpstr>
      <vt:lpstr>Описание алгоритма MD5 </vt:lpstr>
      <vt:lpstr>Этапы вычисления хэша</vt:lpstr>
      <vt:lpstr>Продолжение</vt:lpstr>
      <vt:lpstr>Продолжение</vt:lpstr>
      <vt:lpstr>Продолжение</vt:lpstr>
      <vt:lpstr>Окончание</vt:lpstr>
      <vt:lpstr>Протоколы</vt:lpstr>
      <vt:lpstr>Подписание документов при помощи симметричных криптосистем и арбитра</vt:lpstr>
      <vt:lpstr>Протокол подтверждения ЦП</vt:lpstr>
      <vt:lpstr>Замечание</vt:lpstr>
      <vt:lpstr>Подписание документов при помощи криптосистем с открытым ключом</vt:lpstr>
      <vt:lpstr>Отметка о времени подписания документа</vt:lpstr>
      <vt:lpstr>Использование однонаправленных хэш-функций для подписания документов</vt:lpstr>
      <vt:lpstr>Длина ключа </vt:lpstr>
      <vt:lpstr>Особенности асимметричных систем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подпись</dc:title>
  <dc:creator>1</dc:creator>
  <cp:lastModifiedBy>Виталий Сафронов</cp:lastModifiedBy>
  <cp:revision>19</cp:revision>
  <dcterms:created xsi:type="dcterms:W3CDTF">2008-11-18T13:17:37Z</dcterms:created>
  <dcterms:modified xsi:type="dcterms:W3CDTF">2020-11-26T10:37:01Z</dcterms:modified>
</cp:coreProperties>
</file>