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1"/>
  </p:notesMasterIdLst>
  <p:handoutMasterIdLst>
    <p:handoutMasterId r:id="rId12"/>
  </p:handoutMasterIdLst>
  <p:sldIdLst>
    <p:sldId id="451" r:id="rId8"/>
    <p:sldId id="573" r:id="rId9"/>
    <p:sldId id="5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BDB"/>
    <a:srgbClr val="107E67"/>
    <a:srgbClr val="1B846E"/>
    <a:srgbClr val="C7FF17"/>
    <a:srgbClr val="2B0A3D"/>
    <a:srgbClr val="0070AD"/>
    <a:srgbClr val="E6E7E7"/>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89781" autoAdjust="0"/>
  </p:normalViewPr>
  <p:slideViewPr>
    <p:cSldViewPr>
      <p:cViewPr varScale="1">
        <p:scale>
          <a:sx n="102" d="100"/>
          <a:sy n="102" d="100"/>
        </p:scale>
        <p:origin x="1278" y="108"/>
      </p:cViewPr>
      <p:guideLst>
        <p:guide orient="horz" pos="2412"/>
        <p:guide pos="3840"/>
      </p:guideLst>
    </p:cSldViewPr>
  </p:slideViewPr>
  <p:outlineViewPr>
    <p:cViewPr>
      <p:scale>
        <a:sx n="33" d="100"/>
        <a:sy n="33" d="100"/>
      </p:scale>
      <p:origin x="0" y="-18374"/>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66" d="100"/>
          <a:sy n="66" d="100"/>
        </p:scale>
        <p:origin x="306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dirty="0"/>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endParaRPr lang="en-US" dirty="0">
              <a:solidFill>
                <a:schemeClr val="bg2">
                  <a:lumMod val="50000"/>
                </a:schemeClr>
              </a:solidFill>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943748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dirty="0"/>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dirty="0"/>
              <a:t>Click to insert </a:t>
            </a:r>
            <a:r>
              <a:rPr lang="pt-PT" dirty="0"/>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endParaRPr lang="pt-PT" dirty="0"/>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dirty="0"/>
              <a:t>Click to insert chart title</a:t>
            </a:r>
            <a:endParaRPr lang="pt-PT" dirty="0"/>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dirty="0"/>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dirty="0"/>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dirty="0"/>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dirty="0"/>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dirty="0"/>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dirty="0"/>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dirty="0"/>
              <a:t>Click to insert text</a:t>
            </a:r>
            <a:endParaRPr lang="pt-PT" dirty="0"/>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dirty="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dirty="0">
                <a:solidFill>
                  <a:schemeClr val="tx1"/>
                </a:solidFill>
              </a:rPr>
              <a:t> </a:t>
            </a:r>
          </a:p>
          <a:p>
            <a:pPr algn="just">
              <a:lnSpc>
                <a:spcPts val="1200"/>
              </a:lnSpc>
            </a:pPr>
            <a:r>
              <a:rPr lang="en-US" sz="900" dirty="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message contains information that may be privileged or confidential and is the property of the Capgemini Group. </a:t>
            </a:r>
            <a:br>
              <a:rPr lang="en-US" sz="800" noProof="0" dirty="0">
                <a:solidFill>
                  <a:schemeClr val="tx1"/>
                </a:solidFill>
                <a:latin typeface="+mn-lt"/>
                <a:cs typeface="Arial"/>
              </a:rPr>
            </a:br>
            <a:r>
              <a:rPr lang="en-US" sz="800" noProof="0" dirty="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dirty="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dirty="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dirty="0">
                <a:solidFill>
                  <a:schemeClr val="tx1"/>
                </a:solidFill>
              </a:rPr>
              <a:t> </a:t>
            </a:r>
          </a:p>
          <a:p>
            <a:pPr algn="just">
              <a:lnSpc>
                <a:spcPts val="1200"/>
              </a:lnSpc>
            </a:pPr>
            <a:r>
              <a:rPr lang="nl-NL" sz="900" dirty="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dirty="0">
              <a:solidFill>
                <a:schemeClr val="tx1"/>
              </a:solidFill>
            </a:endParaRPr>
          </a:p>
          <a:p>
            <a:pPr algn="just">
              <a:lnSpc>
                <a:spcPts val="1200"/>
              </a:lnSpc>
            </a:pPr>
            <a:endParaRPr lang="en-US" sz="900" dirty="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dirty="0">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dirty="0">
                  <a:solidFill>
                    <a:schemeClr val="tx1"/>
                  </a:solidFill>
                </a:rPr>
                <a:t>Capgemini Academy. We transform IT professionals.</a:t>
              </a:r>
              <a:endParaRPr lang="en-US" sz="900" dirty="0"/>
            </a:p>
          </p:txBody>
        </p:sp>
      </p:grpSp>
    </p:spTree>
    <p:extLst>
      <p:ext uri="{BB962C8B-B14F-4D97-AF65-F5344CB8AC3E}">
        <p14:creationId xmlns:p14="http://schemas.microsoft.com/office/powerpoint/2010/main" val="278225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7/11/2023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dirty="0"/>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err="1">
                <a:solidFill>
                  <a:srgbClr val="00458D"/>
                </a:solidFill>
                <a:latin typeface="+mj-lt"/>
                <a:cs typeface="Arial" panose="020B0604020202020204" pitchFamily="34" charset="0"/>
              </a:rPr>
              <a:t>DayAtTheOffice</a:t>
            </a:r>
            <a:r>
              <a:rPr lang="en-US" sz="800" kern="0" dirty="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9111/swagger-ui/"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day at the office</a:t>
            </a:r>
          </a:p>
        </p:txBody>
      </p:sp>
      <p:sp>
        <p:nvSpPr>
          <p:cNvPr id="3" name="Text Placeholder 2"/>
          <p:cNvSpPr>
            <a:spLocks noGrp="1"/>
          </p:cNvSpPr>
          <p:nvPr>
            <p:ph type="body" sz="quarter" idx="11"/>
          </p:nvPr>
        </p:nvSpPr>
        <p:spPr/>
        <p:txBody>
          <a:bodyPr/>
          <a:lstStyle/>
          <a:p>
            <a:r>
              <a:rPr lang="en-US" dirty="0"/>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6816080" y="4293096"/>
            <a:ext cx="2998252" cy="792088"/>
          </a:xfrm>
        </p:spPr>
        <p:txBody>
          <a:bodyPr>
            <a:noAutofit/>
          </a:bodyPr>
          <a:lstStyle/>
          <a:p>
            <a:r>
              <a:rPr lang="en-US" sz="1400" i="1">
                <a:solidFill>
                  <a:schemeClr val="accent2"/>
                </a:solidFill>
              </a:rPr>
              <a:t>Docker-compose up –d --</a:t>
            </a:r>
            <a:r>
              <a:rPr lang="en-US" sz="1400" i="1" dirty="0">
                <a:solidFill>
                  <a:schemeClr val="accent2"/>
                </a:solidFill>
              </a:rPr>
              <a:t>build</a:t>
            </a:r>
          </a:p>
          <a:p>
            <a:endParaRPr lang="en-US" sz="1000" i="1" dirty="0">
              <a:solidFill>
                <a:schemeClr val="accent2"/>
              </a:solidFill>
            </a:endParaRPr>
          </a:p>
          <a:p>
            <a:r>
              <a:rPr lang="en-US" sz="1000" dirty="0"/>
              <a:t>Go to </a:t>
            </a:r>
            <a:r>
              <a:rPr lang="en-US" sz="1000" dirty="0">
                <a:hlinkClick r:id="rId3"/>
              </a:rPr>
              <a:t>http://localhost:8881/swagger-ui/</a:t>
            </a:r>
            <a:endParaRPr lang="en-US" sz="1000" dirty="0"/>
          </a:p>
          <a:p>
            <a:endParaRPr lang="en-US" sz="1000" i="1" dirty="0">
              <a:solidFill>
                <a:schemeClr val="accent2"/>
              </a:solidFill>
            </a:endParaRPr>
          </a:p>
          <a:p>
            <a:endParaRPr lang="en-US" sz="1000" dirty="0"/>
          </a:p>
          <a:p>
            <a:endParaRPr lang="en-US" sz="10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run Spring Boot backend with H2 database</a:t>
            </a:r>
          </a:p>
        </p:txBody>
      </p:sp>
      <p:sp>
        <p:nvSpPr>
          <p:cNvPr id="4" name="Text Placeholder 2">
            <a:extLst>
              <a:ext uri="{FF2B5EF4-FFF2-40B4-BE49-F238E27FC236}">
                <a16:creationId xmlns:a16="http://schemas.microsoft.com/office/drawing/2014/main" id="{3C5636DC-8FC8-416C-BCE0-00638456B338}"/>
              </a:ext>
            </a:extLst>
          </p:cNvPr>
          <p:cNvSpPr txBox="1">
            <a:spLocks/>
          </p:cNvSpPr>
          <p:nvPr/>
        </p:nvSpPr>
        <p:spPr>
          <a:xfrm>
            <a:off x="6816080" y="986861"/>
            <a:ext cx="4464496" cy="3090212"/>
          </a:xfrm>
          <a:prstGeom prst="rect">
            <a:avLst/>
          </a:prstGeom>
          <a:ln>
            <a:solidFill>
              <a:schemeClr val="accent1"/>
            </a:solidFill>
          </a:ln>
        </p:spPr>
        <p:txBody>
          <a:bodyPr vert="horz"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1775" indent="-227013"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63550" indent="-2317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82625" indent="-2190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err="1">
                <a:highlight>
                  <a:srgbClr val="12ABDB"/>
                </a:highlight>
              </a:rPr>
              <a:t>Dockerfile</a:t>
            </a:r>
            <a:endParaRPr lang="en-US" sz="1000" dirty="0">
              <a:highlight>
                <a:srgbClr val="12ABDB"/>
              </a:highlight>
            </a:endParaRPr>
          </a:p>
          <a:p>
            <a:endParaRPr lang="en-US" sz="1000" dirty="0">
              <a:highlight>
                <a:srgbClr val="12ABDB"/>
              </a:highlight>
            </a:endParaRPr>
          </a:p>
          <a:p>
            <a:r>
              <a:rPr lang="en-US" sz="1000" dirty="0">
                <a:highlight>
                  <a:srgbClr val="12ABDB"/>
                </a:highlight>
              </a:rPr>
              <a:t># Use image: Linux and Java</a:t>
            </a:r>
          </a:p>
          <a:p>
            <a:r>
              <a:rPr lang="en-US" sz="1000" dirty="0">
                <a:highlight>
                  <a:srgbClr val="12ABDB"/>
                </a:highlight>
              </a:rPr>
              <a:t>FROM openjdk:16-jdk-alpine</a:t>
            </a:r>
          </a:p>
          <a:p>
            <a:endParaRPr lang="en-US" sz="1000" dirty="0">
              <a:highlight>
                <a:srgbClr val="12ABDB"/>
              </a:highlight>
            </a:endParaRPr>
          </a:p>
          <a:p>
            <a:r>
              <a:rPr lang="en-US" sz="1000" dirty="0">
                <a:highlight>
                  <a:srgbClr val="12ABDB"/>
                </a:highlight>
              </a:rPr>
              <a:t># Copy application to container</a:t>
            </a:r>
          </a:p>
          <a:p>
            <a:r>
              <a:rPr lang="en-US" sz="1000" dirty="0">
                <a:highlight>
                  <a:srgbClr val="12ABDB"/>
                </a:highlight>
              </a:rPr>
              <a:t>COPY target/app.jar /app.jar</a:t>
            </a:r>
          </a:p>
          <a:p>
            <a:endParaRPr lang="en-US" sz="1000" dirty="0">
              <a:highlight>
                <a:srgbClr val="12ABDB"/>
              </a:highlight>
            </a:endParaRPr>
          </a:p>
          <a:p>
            <a:r>
              <a:rPr lang="en-US" sz="1000" dirty="0">
                <a:highlight>
                  <a:srgbClr val="12ABDB"/>
                </a:highlight>
              </a:rPr>
              <a:t># Copy </a:t>
            </a:r>
            <a:r>
              <a:rPr lang="en-US" sz="1000" dirty="0" err="1">
                <a:highlight>
                  <a:srgbClr val="12ABDB"/>
                </a:highlight>
              </a:rPr>
              <a:t>application.properties</a:t>
            </a:r>
            <a:r>
              <a:rPr lang="en-US" sz="1000" dirty="0">
                <a:highlight>
                  <a:srgbClr val="12ABDB"/>
                </a:highlight>
              </a:rPr>
              <a:t> to container (Remove from jar)</a:t>
            </a:r>
          </a:p>
          <a:p>
            <a:r>
              <a:rPr lang="en-US" sz="1000" dirty="0">
                <a:highlight>
                  <a:srgbClr val="12ABDB"/>
                </a:highlight>
              </a:rPr>
              <a:t>COPY target/</a:t>
            </a:r>
            <a:r>
              <a:rPr lang="en-US" sz="1000" dirty="0" err="1">
                <a:highlight>
                  <a:srgbClr val="12ABDB"/>
                </a:highlight>
              </a:rPr>
              <a:t>application.properties</a:t>
            </a:r>
            <a:r>
              <a:rPr lang="en-US" sz="1000" dirty="0">
                <a:highlight>
                  <a:srgbClr val="12ABDB"/>
                </a:highlight>
              </a:rPr>
              <a:t> /</a:t>
            </a:r>
            <a:r>
              <a:rPr lang="en-US" sz="1000" dirty="0" err="1">
                <a:highlight>
                  <a:srgbClr val="12ABDB"/>
                </a:highlight>
              </a:rPr>
              <a:t>application.properties</a:t>
            </a:r>
            <a:endParaRPr lang="en-US" sz="1000" dirty="0">
              <a:highlight>
                <a:srgbClr val="12ABDB"/>
              </a:highlight>
            </a:endParaRPr>
          </a:p>
          <a:p>
            <a:endParaRPr lang="en-US" sz="1000" dirty="0">
              <a:highlight>
                <a:srgbClr val="12ABDB"/>
              </a:highlight>
            </a:endParaRPr>
          </a:p>
          <a:p>
            <a:r>
              <a:rPr lang="en-US" sz="1000" dirty="0">
                <a:highlight>
                  <a:srgbClr val="12ABDB"/>
                </a:highlight>
              </a:rPr>
              <a:t>Start application</a:t>
            </a:r>
          </a:p>
          <a:p>
            <a:r>
              <a:rPr lang="en-US" sz="1000" dirty="0">
                <a:highlight>
                  <a:srgbClr val="12ABDB"/>
                </a:highlight>
              </a:rPr>
              <a:t>ENTRYPOINT ["java","-jar","/app.jar"]</a:t>
            </a:r>
          </a:p>
        </p:txBody>
      </p:sp>
      <p:sp>
        <p:nvSpPr>
          <p:cNvPr id="5" name="TextBox 4">
            <a:extLst>
              <a:ext uri="{FF2B5EF4-FFF2-40B4-BE49-F238E27FC236}">
                <a16:creationId xmlns:a16="http://schemas.microsoft.com/office/drawing/2014/main" id="{826D3CF7-6BEF-D128-42A1-C88FFBDE369B}"/>
              </a:ext>
            </a:extLst>
          </p:cNvPr>
          <p:cNvSpPr txBox="1"/>
          <p:nvPr/>
        </p:nvSpPr>
        <p:spPr>
          <a:xfrm>
            <a:off x="591429" y="970113"/>
            <a:ext cx="4964821" cy="5478423"/>
          </a:xfrm>
          <a:prstGeom prst="rect">
            <a:avLst/>
          </a:prstGeom>
          <a:noFill/>
          <a:ln>
            <a:solidFill>
              <a:schemeClr val="accent1"/>
            </a:solidFill>
          </a:ln>
        </p:spPr>
        <p:txBody>
          <a:bodyPr wrap="none" rtlCol="0">
            <a:spAutoFit/>
          </a:bodyPr>
          <a:lstStyle/>
          <a:p>
            <a:r>
              <a:rPr lang="nl-NL" sz="1000" dirty="0"/>
              <a:t>version: "3.7"</a:t>
            </a:r>
          </a:p>
          <a:p>
            <a:endParaRPr lang="nl-NL" sz="1000" dirty="0"/>
          </a:p>
          <a:p>
            <a:r>
              <a:rPr lang="nl-NL" sz="1000" dirty="0"/>
              <a:t>networks:</a:t>
            </a:r>
          </a:p>
          <a:p>
            <a:r>
              <a:rPr lang="nl-NL" sz="1000" dirty="0"/>
              <a:t>   appnet:</a:t>
            </a:r>
          </a:p>
          <a:p>
            <a:endParaRPr lang="nl-NL" sz="1000" dirty="0"/>
          </a:p>
          <a:p>
            <a:r>
              <a:rPr lang="nl-NL" sz="1000" dirty="0"/>
              <a:t>services:</a:t>
            </a:r>
          </a:p>
          <a:p>
            <a:r>
              <a:rPr lang="nl-NL" sz="1000" dirty="0"/>
              <a:t>  app-service:</a:t>
            </a:r>
          </a:p>
          <a:p>
            <a:r>
              <a:rPr lang="nl-NL" sz="1000" dirty="0"/>
              <a:t>    </a:t>
            </a:r>
            <a:r>
              <a:rPr lang="nl-NL" sz="1000" dirty="0">
                <a:highlight>
                  <a:srgbClr val="12ABDB"/>
                </a:highlight>
              </a:rPr>
              <a:t>build: .</a:t>
            </a:r>
          </a:p>
          <a:p>
            <a:r>
              <a:rPr lang="nl-NL" sz="1000" dirty="0"/>
              <a:t>    restart: always</a:t>
            </a:r>
          </a:p>
          <a:p>
            <a:r>
              <a:rPr lang="nl-NL" sz="1000" dirty="0"/>
              <a:t>    ports: </a:t>
            </a:r>
          </a:p>
          <a:p>
            <a:r>
              <a:rPr lang="nl-NL" sz="1000" dirty="0"/>
              <a:t>      - “8881:</a:t>
            </a:r>
            <a:r>
              <a:rPr lang="nl-NL" sz="1000" dirty="0">
                <a:highlight>
                  <a:srgbClr val="00FF00"/>
                </a:highlight>
              </a:rPr>
              <a:t>8080</a:t>
            </a:r>
            <a:r>
              <a:rPr lang="nl-NL" sz="1000" dirty="0"/>
              <a:t>"</a:t>
            </a:r>
          </a:p>
          <a:p>
            <a:r>
              <a:rPr lang="nl-NL" sz="1000" dirty="0"/>
              <a:t>    environment:</a:t>
            </a:r>
          </a:p>
          <a:p>
            <a:r>
              <a:rPr lang="nl-NL" sz="1000" dirty="0"/>
              <a:t>      SPRING_DATASOURCE_URL: jdbc:mysql://</a:t>
            </a:r>
            <a:r>
              <a:rPr lang="nl-NL" sz="1000" dirty="0">
                <a:highlight>
                  <a:srgbClr val="FFFF00"/>
                </a:highlight>
              </a:rPr>
              <a:t>mysql-service</a:t>
            </a:r>
            <a:r>
              <a:rPr lang="nl-NL" sz="1000" dirty="0"/>
              <a:t>:3306/mydb</a:t>
            </a:r>
          </a:p>
          <a:p>
            <a:r>
              <a:rPr lang="nl-NL" sz="1000" dirty="0"/>
              <a:t>      SPRING_DATASOURCE_USERNAME: djs</a:t>
            </a:r>
          </a:p>
          <a:p>
            <a:r>
              <a:rPr lang="nl-NL" sz="1000" dirty="0"/>
              <a:t>      SPRING_DATASOURCE_PASSWORD: djs</a:t>
            </a:r>
          </a:p>
          <a:p>
            <a:r>
              <a:rPr lang="nl-NL" sz="1000" dirty="0"/>
              <a:t>    depends_on:</a:t>
            </a:r>
          </a:p>
          <a:p>
            <a:r>
              <a:rPr lang="nl-NL" sz="1000" dirty="0"/>
              <a:t>      - mysql-service</a:t>
            </a:r>
          </a:p>
          <a:p>
            <a:r>
              <a:rPr lang="nl-NL" sz="1000" dirty="0"/>
              <a:t>    networks:</a:t>
            </a:r>
          </a:p>
          <a:p>
            <a:r>
              <a:rPr lang="nl-NL" sz="1000" dirty="0"/>
              <a:t>      - appnet</a:t>
            </a:r>
          </a:p>
          <a:p>
            <a:endParaRPr lang="nl-NL" sz="1000" dirty="0"/>
          </a:p>
          <a:p>
            <a:r>
              <a:rPr lang="nl-NL" sz="1000" dirty="0"/>
              <a:t>  </a:t>
            </a:r>
            <a:r>
              <a:rPr lang="nl-NL" sz="1000" dirty="0">
                <a:highlight>
                  <a:srgbClr val="FFFF00"/>
                </a:highlight>
              </a:rPr>
              <a:t>mysql-service</a:t>
            </a:r>
            <a:r>
              <a:rPr lang="nl-NL" sz="1000" dirty="0"/>
              <a:t>:</a:t>
            </a:r>
          </a:p>
          <a:p>
            <a:r>
              <a:rPr lang="nl-NL" sz="1000" dirty="0"/>
              <a:t>    image: mysql:latest</a:t>
            </a:r>
          </a:p>
          <a:p>
            <a:r>
              <a:rPr lang="nl-NL" sz="1000" dirty="0"/>
              <a:t>    command: --default-authentication-plugin=mysql_native_password</a:t>
            </a:r>
          </a:p>
          <a:p>
            <a:r>
              <a:rPr lang="nl-NL" sz="1000" dirty="0"/>
              <a:t>    restart: always</a:t>
            </a:r>
          </a:p>
          <a:p>
            <a:r>
              <a:rPr lang="nl-NL" sz="1000" dirty="0"/>
              <a:t>    ports: </a:t>
            </a:r>
          </a:p>
          <a:p>
            <a:r>
              <a:rPr lang="nl-NL" sz="1000" dirty="0"/>
              <a:t>      - "3306:3306"</a:t>
            </a:r>
          </a:p>
          <a:p>
            <a:r>
              <a:rPr lang="nl-NL" sz="1000" dirty="0"/>
              <a:t>    expose:</a:t>
            </a:r>
          </a:p>
          <a:p>
            <a:r>
              <a:rPr lang="nl-NL" sz="1000" dirty="0"/>
              <a:t>      - "3306"</a:t>
            </a:r>
          </a:p>
          <a:p>
            <a:r>
              <a:rPr lang="nl-NL" sz="1000" dirty="0"/>
              <a:t>    environment:</a:t>
            </a:r>
          </a:p>
          <a:p>
            <a:r>
              <a:rPr lang="nl-NL" sz="1000" dirty="0"/>
              <a:t>      MYSQL_ROOT_PASSWORD: root</a:t>
            </a:r>
          </a:p>
          <a:p>
            <a:r>
              <a:rPr lang="nl-NL" sz="1000" dirty="0"/>
              <a:t>      MYSQL_USER: djs</a:t>
            </a:r>
          </a:p>
          <a:p>
            <a:r>
              <a:rPr lang="nl-NL" sz="1000" dirty="0"/>
              <a:t>      MYSQL_PASSWORD: djs</a:t>
            </a:r>
          </a:p>
          <a:p>
            <a:r>
              <a:rPr lang="nl-NL" sz="1000" dirty="0"/>
              <a:t>      MYSQL_DATABASE: mydb</a:t>
            </a:r>
          </a:p>
          <a:p>
            <a:r>
              <a:rPr lang="nl-NL" sz="1000" dirty="0"/>
              <a:t>    networks:</a:t>
            </a:r>
          </a:p>
          <a:p>
            <a:r>
              <a:rPr lang="nl-NL" sz="1000" dirty="0"/>
              <a:t>      - appnet</a:t>
            </a:r>
          </a:p>
        </p:txBody>
      </p:sp>
      <p:sp>
        <p:nvSpPr>
          <p:cNvPr id="6" name="TextBox 5">
            <a:extLst>
              <a:ext uri="{FF2B5EF4-FFF2-40B4-BE49-F238E27FC236}">
                <a16:creationId xmlns:a16="http://schemas.microsoft.com/office/drawing/2014/main" id="{AAA0B2D0-548C-75E1-CBC7-8D88A59FD7B3}"/>
              </a:ext>
            </a:extLst>
          </p:cNvPr>
          <p:cNvSpPr txBox="1"/>
          <p:nvPr/>
        </p:nvSpPr>
        <p:spPr>
          <a:xfrm>
            <a:off x="6180466" y="5157192"/>
            <a:ext cx="5432563" cy="1169551"/>
          </a:xfrm>
          <a:prstGeom prst="rect">
            <a:avLst/>
          </a:prstGeom>
          <a:noFill/>
          <a:ln>
            <a:solidFill>
              <a:schemeClr val="accent1"/>
            </a:solidFill>
          </a:ln>
        </p:spPr>
        <p:txBody>
          <a:bodyPr wrap="square" rtlCol="0">
            <a:spAutoFit/>
          </a:bodyPr>
          <a:lstStyle/>
          <a:p>
            <a:r>
              <a:rPr lang="nl-NL" sz="1000" dirty="0"/>
              <a:t>server.port=</a:t>
            </a:r>
            <a:r>
              <a:rPr lang="nl-NL" sz="1000" dirty="0">
                <a:highlight>
                  <a:srgbClr val="00FF00"/>
                </a:highlight>
              </a:rPr>
              <a:t>8080</a:t>
            </a:r>
          </a:p>
          <a:p>
            <a:r>
              <a:rPr lang="nl-NL" sz="1000" dirty="0"/>
              <a:t>spring.jpa.hibernate.ddl-auto=create</a:t>
            </a:r>
          </a:p>
          <a:p>
            <a:r>
              <a:rPr lang="nl-NL" sz="1000" dirty="0"/>
              <a:t>spring.datasource.url=jdbc:mysql://</a:t>
            </a:r>
            <a:r>
              <a:rPr lang="nl-NL" sz="1000" dirty="0">
                <a:highlight>
                  <a:srgbClr val="FFFF00"/>
                </a:highlight>
              </a:rPr>
              <a:t>mysql-service</a:t>
            </a:r>
            <a:r>
              <a:rPr lang="nl-NL" sz="1000" dirty="0"/>
              <a:t>:3306/mydb</a:t>
            </a:r>
          </a:p>
          <a:p>
            <a:r>
              <a:rPr lang="nl-NL" sz="1000" dirty="0"/>
              <a:t>spring.datasource.username=djs</a:t>
            </a:r>
          </a:p>
          <a:p>
            <a:r>
              <a:rPr lang="nl-NL" sz="1000" dirty="0"/>
              <a:t>spring.datasource.password=djs</a:t>
            </a:r>
          </a:p>
          <a:p>
            <a:r>
              <a:rPr lang="nl-NL" sz="1000" dirty="0"/>
              <a:t>spring.datasource.initialization-mode=always</a:t>
            </a:r>
          </a:p>
          <a:p>
            <a:r>
              <a:rPr lang="nl-NL" sz="1000" dirty="0"/>
              <a:t>spring.jpa.properties.hibernate.dialect = org.hibernate.dialect.MySQL8Dialect</a:t>
            </a:r>
          </a:p>
        </p:txBody>
      </p:sp>
    </p:spTree>
    <p:extLst>
      <p:ext uri="{BB962C8B-B14F-4D97-AF65-F5344CB8AC3E}">
        <p14:creationId xmlns:p14="http://schemas.microsoft.com/office/powerpoint/2010/main" val="158596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028DE03650C242B4A8BD1E656D8B9E" ma:contentTypeVersion="6" ma:contentTypeDescription="Create a new document." ma:contentTypeScope="" ma:versionID="4afabd9bfd5a23582e889b7a941af392">
  <xsd:schema xmlns:xsd="http://www.w3.org/2001/XMLSchema" xmlns:xs="http://www.w3.org/2001/XMLSchema" xmlns:p="http://schemas.microsoft.com/office/2006/metadata/properties" xmlns:ns2="8c79a23b-44f4-4795-9f2d-299f21d2511e" xmlns:ns3="81edfc22-0155-4c9f-bb18-f00e46302e52" targetNamespace="http://schemas.microsoft.com/office/2006/metadata/properties" ma:root="true" ma:fieldsID="2951372602a258abd01ca5aca96312ac" ns2:_="" ns3:_="">
    <xsd:import namespace="8c79a23b-44f4-4795-9f2d-299f21d2511e"/>
    <xsd:import namespace="81edfc22-0155-4c9f-bb18-f00e46302e52"/>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79a23b-44f4-4795-9f2d-299f21d25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edfc22-0155-4c9f-bb18-f00e46302e5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1edfc22-0155-4c9f-bb18-f00e46302e52">
      <UserInfo>
        <DisplayName>Bras, Marnix</DisplayName>
        <AccountId>78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A07112-45AF-4BB9-BDEB-79392F8EC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79a23b-44f4-4795-9f2d-299f21d2511e"/>
    <ds:schemaRef ds:uri="81edfc22-0155-4c9f-bb18-f00e46302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35286E-B4B8-45F4-8F3E-B0DCFCC136ED}">
  <ds:schemaRefs>
    <ds:schemaRef ds:uri="8c79a23b-44f4-4795-9f2d-299f21d2511e"/>
    <ds:schemaRef ds:uri="http://schemas.microsoft.com/office/2006/documentManagement/types"/>
    <ds:schemaRef ds:uri="http://purl.org/dc/terms/"/>
    <ds:schemaRef ds:uri="http://schemas.openxmlformats.org/package/2006/metadata/core-properties"/>
    <ds:schemaRef ds:uri="http://purl.org/dc/dcmitype/"/>
    <ds:schemaRef ds:uri="81edfc22-0155-4c9f-bb18-f00e46302e52"/>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53474DA-00A9-4DB8-9294-5363A9389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 Layouts</Template>
  <TotalTime>3022</TotalTime>
  <Words>331</Words>
  <Application>Microsoft Office PowerPoint</Application>
  <PresentationFormat>Widescreen</PresentationFormat>
  <Paragraphs>66</Paragraphs>
  <Slides>3</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vt:i4>
      </vt:variant>
    </vt:vector>
  </HeadingPairs>
  <TitlesOfParts>
    <vt:vector size="11" baseType="lpstr">
      <vt:lpstr>Arial</vt:lpstr>
      <vt:lpstr>Symbol</vt:lpstr>
      <vt:lpstr>Verdana</vt:lpstr>
      <vt:lpstr>Wingdings</vt:lpstr>
      <vt:lpstr>Cover Layouts</vt:lpstr>
      <vt:lpstr>Section Layouts</vt:lpstr>
      <vt:lpstr>Content Layouts</vt:lpstr>
      <vt:lpstr>Content and Image Layouts</vt:lpstr>
      <vt:lpstr>PowerPoint Presentation</vt:lpstr>
      <vt:lpstr>Linux run Spring Boot backend with H2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lastModifiedBy>Broekhuis, Cornelis</cp:lastModifiedBy>
  <cp:revision>153</cp:revision>
  <dcterms:created xsi:type="dcterms:W3CDTF">2018-02-28T08:55:33Z</dcterms:created>
  <dcterms:modified xsi:type="dcterms:W3CDTF">2023-07-10T22:04:46Z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0x010100FA028DE03650C242B4A8BD1E656D8B9E</vt:lpwstr>
  </property>
</Properties>
</file>