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A8072"/>
    <a:srgbClr val="088F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0"/>
  </p:normalViewPr>
  <p:slideViewPr>
    <p:cSldViewPr snapToGrid="0">
      <p:cViewPr varScale="1">
        <p:scale>
          <a:sx n="114" d="100"/>
          <a:sy n="114" d="100"/>
        </p:scale>
        <p:origin x="300" y="-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6DB0EE-508C-4890-837D-B039E20D1E53}" type="datetimeFigureOut">
              <a:rPr lang="en-US" smtClean="0"/>
              <a:t>12/4/2023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6DC8BE-A211-49A6-9D03-3D275D8B0E20}" type="slidenum">
              <a:rPr lang="en-US" smtClean="0"/>
              <a:t>‹#›</a:t>
            </a:fld>
            <a:endParaRPr lang="en-US"/>
          </a:p>
        </p:txBody>
      </p:sp>
    </p:spTree>
    <p:extLst>
      <p:ext uri="{BB962C8B-B14F-4D97-AF65-F5344CB8AC3E}">
        <p14:creationId xmlns:p14="http://schemas.microsoft.com/office/powerpoint/2010/main" val="156392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A45E4-9A5A-45D1-AA8C-2DF5C0CD750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1A5B9B8-34DE-415D-947A-C38BD0BC244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4ACEB22-92E7-4AA0-B0B3-533B47966D07}"/>
              </a:ext>
            </a:extLst>
          </p:cNvPr>
          <p:cNvSpPr>
            <a:spLocks noGrp="1"/>
          </p:cNvSpPr>
          <p:nvPr>
            <p:ph type="dt" sz="half" idx="10"/>
          </p:nvPr>
        </p:nvSpPr>
        <p:spPr/>
        <p:txBody>
          <a:bodyPr/>
          <a:lstStyle/>
          <a:p>
            <a:fld id="{194B0432-BBE9-404D-8CC5-B0B9A5EE8485}" type="datetimeFigureOut">
              <a:rPr lang="en-US" smtClean="0"/>
              <a:t>12/4/2023</a:t>
            </a:fld>
            <a:endParaRPr lang="en-US"/>
          </a:p>
        </p:txBody>
      </p:sp>
      <p:sp>
        <p:nvSpPr>
          <p:cNvPr id="5" name="Footer Placeholder 4">
            <a:extLst>
              <a:ext uri="{FF2B5EF4-FFF2-40B4-BE49-F238E27FC236}">
                <a16:creationId xmlns:a16="http://schemas.microsoft.com/office/drawing/2014/main" id="{F1583AD6-55E4-4B20-8AA6-F71B24B793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DD4DFC-40CC-4686-862A-EE56076DFE41}"/>
              </a:ext>
            </a:extLst>
          </p:cNvPr>
          <p:cNvSpPr>
            <a:spLocks noGrp="1"/>
          </p:cNvSpPr>
          <p:nvPr>
            <p:ph type="sldNum" sz="quarter" idx="12"/>
          </p:nvPr>
        </p:nvSpPr>
        <p:spPr/>
        <p:txBody>
          <a:bodyPr/>
          <a:lstStyle/>
          <a:p>
            <a:fld id="{AE26E650-CC40-45B0-B890-E5D7A882CC2F}" type="slidenum">
              <a:rPr lang="en-US" smtClean="0"/>
              <a:t>‹#›</a:t>
            </a:fld>
            <a:endParaRPr lang="en-US"/>
          </a:p>
        </p:txBody>
      </p:sp>
    </p:spTree>
    <p:extLst>
      <p:ext uri="{BB962C8B-B14F-4D97-AF65-F5344CB8AC3E}">
        <p14:creationId xmlns:p14="http://schemas.microsoft.com/office/powerpoint/2010/main" val="27399312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B9332-8B54-45A5-B80B-F36582533B7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43068D3-8A91-40C6-AABC-189F5152211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5D4A42-BF8E-4916-8C0F-47580DD34827}"/>
              </a:ext>
            </a:extLst>
          </p:cNvPr>
          <p:cNvSpPr>
            <a:spLocks noGrp="1"/>
          </p:cNvSpPr>
          <p:nvPr>
            <p:ph type="dt" sz="half" idx="10"/>
          </p:nvPr>
        </p:nvSpPr>
        <p:spPr/>
        <p:txBody>
          <a:bodyPr/>
          <a:lstStyle/>
          <a:p>
            <a:fld id="{194B0432-BBE9-404D-8CC5-B0B9A5EE8485}" type="datetimeFigureOut">
              <a:rPr lang="en-US" smtClean="0"/>
              <a:t>12/4/2023</a:t>
            </a:fld>
            <a:endParaRPr lang="en-US"/>
          </a:p>
        </p:txBody>
      </p:sp>
      <p:sp>
        <p:nvSpPr>
          <p:cNvPr id="5" name="Footer Placeholder 4">
            <a:extLst>
              <a:ext uri="{FF2B5EF4-FFF2-40B4-BE49-F238E27FC236}">
                <a16:creationId xmlns:a16="http://schemas.microsoft.com/office/drawing/2014/main" id="{B44BFC41-E9B9-400B-872A-CC7416D31B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21746E-A8FB-41CC-BF31-1C70E384B4D7}"/>
              </a:ext>
            </a:extLst>
          </p:cNvPr>
          <p:cNvSpPr>
            <a:spLocks noGrp="1"/>
          </p:cNvSpPr>
          <p:nvPr>
            <p:ph type="sldNum" sz="quarter" idx="12"/>
          </p:nvPr>
        </p:nvSpPr>
        <p:spPr/>
        <p:txBody>
          <a:bodyPr/>
          <a:lstStyle/>
          <a:p>
            <a:fld id="{AE26E650-CC40-45B0-B890-E5D7A882CC2F}" type="slidenum">
              <a:rPr lang="en-US" smtClean="0"/>
              <a:t>‹#›</a:t>
            </a:fld>
            <a:endParaRPr lang="en-US"/>
          </a:p>
        </p:txBody>
      </p:sp>
    </p:spTree>
    <p:extLst>
      <p:ext uri="{BB962C8B-B14F-4D97-AF65-F5344CB8AC3E}">
        <p14:creationId xmlns:p14="http://schemas.microsoft.com/office/powerpoint/2010/main" val="42251492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B4B2F2F-0006-41F3-AAB4-B14940C7303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130C6E7-4DC9-4117-B6F8-2EB855DB429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8B21C6-D91C-41B0-BEFE-AD2980EE4184}"/>
              </a:ext>
            </a:extLst>
          </p:cNvPr>
          <p:cNvSpPr>
            <a:spLocks noGrp="1"/>
          </p:cNvSpPr>
          <p:nvPr>
            <p:ph type="dt" sz="half" idx="10"/>
          </p:nvPr>
        </p:nvSpPr>
        <p:spPr/>
        <p:txBody>
          <a:bodyPr/>
          <a:lstStyle/>
          <a:p>
            <a:fld id="{194B0432-BBE9-404D-8CC5-B0B9A5EE8485}" type="datetimeFigureOut">
              <a:rPr lang="en-US" smtClean="0"/>
              <a:t>12/4/2023</a:t>
            </a:fld>
            <a:endParaRPr lang="en-US"/>
          </a:p>
        </p:txBody>
      </p:sp>
      <p:sp>
        <p:nvSpPr>
          <p:cNvPr id="5" name="Footer Placeholder 4">
            <a:extLst>
              <a:ext uri="{FF2B5EF4-FFF2-40B4-BE49-F238E27FC236}">
                <a16:creationId xmlns:a16="http://schemas.microsoft.com/office/drawing/2014/main" id="{497B3FDD-C67F-4F52-8E15-4A94805436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72244B-D4E1-4977-A84A-5304CBF63A6F}"/>
              </a:ext>
            </a:extLst>
          </p:cNvPr>
          <p:cNvSpPr>
            <a:spLocks noGrp="1"/>
          </p:cNvSpPr>
          <p:nvPr>
            <p:ph type="sldNum" sz="quarter" idx="12"/>
          </p:nvPr>
        </p:nvSpPr>
        <p:spPr/>
        <p:txBody>
          <a:bodyPr/>
          <a:lstStyle/>
          <a:p>
            <a:fld id="{AE26E650-CC40-45B0-B890-E5D7A882CC2F}" type="slidenum">
              <a:rPr lang="en-US" smtClean="0"/>
              <a:t>‹#›</a:t>
            </a:fld>
            <a:endParaRPr lang="en-US"/>
          </a:p>
        </p:txBody>
      </p:sp>
    </p:spTree>
    <p:extLst>
      <p:ext uri="{BB962C8B-B14F-4D97-AF65-F5344CB8AC3E}">
        <p14:creationId xmlns:p14="http://schemas.microsoft.com/office/powerpoint/2010/main" val="37884505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2E51E-5588-4AC4-8275-0ADD58274BB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4F57B57-1163-48D5-B6CA-F14D4A8D1FD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7E5C37-39A5-4B86-BD80-2727307F973B}"/>
              </a:ext>
            </a:extLst>
          </p:cNvPr>
          <p:cNvSpPr>
            <a:spLocks noGrp="1"/>
          </p:cNvSpPr>
          <p:nvPr>
            <p:ph type="dt" sz="half" idx="10"/>
          </p:nvPr>
        </p:nvSpPr>
        <p:spPr/>
        <p:txBody>
          <a:bodyPr/>
          <a:lstStyle/>
          <a:p>
            <a:fld id="{194B0432-BBE9-404D-8CC5-B0B9A5EE8485}" type="datetimeFigureOut">
              <a:rPr lang="en-US" smtClean="0"/>
              <a:t>12/4/2023</a:t>
            </a:fld>
            <a:endParaRPr lang="en-US"/>
          </a:p>
        </p:txBody>
      </p:sp>
      <p:sp>
        <p:nvSpPr>
          <p:cNvPr id="5" name="Footer Placeholder 4">
            <a:extLst>
              <a:ext uri="{FF2B5EF4-FFF2-40B4-BE49-F238E27FC236}">
                <a16:creationId xmlns:a16="http://schemas.microsoft.com/office/drawing/2014/main" id="{8F604F0B-4B21-472C-881A-E60805CDE2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E9F533-23C5-4CCB-9348-8B934B1B9C85}"/>
              </a:ext>
            </a:extLst>
          </p:cNvPr>
          <p:cNvSpPr>
            <a:spLocks noGrp="1"/>
          </p:cNvSpPr>
          <p:nvPr>
            <p:ph type="sldNum" sz="quarter" idx="12"/>
          </p:nvPr>
        </p:nvSpPr>
        <p:spPr/>
        <p:txBody>
          <a:bodyPr/>
          <a:lstStyle/>
          <a:p>
            <a:fld id="{AE26E650-CC40-45B0-B890-E5D7A882CC2F}" type="slidenum">
              <a:rPr lang="en-US" smtClean="0"/>
              <a:t>‹#›</a:t>
            </a:fld>
            <a:endParaRPr lang="en-US"/>
          </a:p>
        </p:txBody>
      </p:sp>
    </p:spTree>
    <p:extLst>
      <p:ext uri="{BB962C8B-B14F-4D97-AF65-F5344CB8AC3E}">
        <p14:creationId xmlns:p14="http://schemas.microsoft.com/office/powerpoint/2010/main" val="3806932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F22E4-80CD-492F-8555-8CAF7E206D9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B30C7A0-59DB-429D-A00B-F1DE819E741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7B72457-ED65-4B0D-A060-4D3AE60B3A34}"/>
              </a:ext>
            </a:extLst>
          </p:cNvPr>
          <p:cNvSpPr>
            <a:spLocks noGrp="1"/>
          </p:cNvSpPr>
          <p:nvPr>
            <p:ph type="dt" sz="half" idx="10"/>
          </p:nvPr>
        </p:nvSpPr>
        <p:spPr/>
        <p:txBody>
          <a:bodyPr/>
          <a:lstStyle/>
          <a:p>
            <a:fld id="{194B0432-BBE9-404D-8CC5-B0B9A5EE8485}" type="datetimeFigureOut">
              <a:rPr lang="en-US" smtClean="0"/>
              <a:t>12/4/2023</a:t>
            </a:fld>
            <a:endParaRPr lang="en-US"/>
          </a:p>
        </p:txBody>
      </p:sp>
      <p:sp>
        <p:nvSpPr>
          <p:cNvPr id="5" name="Footer Placeholder 4">
            <a:extLst>
              <a:ext uri="{FF2B5EF4-FFF2-40B4-BE49-F238E27FC236}">
                <a16:creationId xmlns:a16="http://schemas.microsoft.com/office/drawing/2014/main" id="{B7D7CD34-C2F4-4DBC-A871-B24BE735F8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B60AF6-609B-4683-9179-77939FB01B00}"/>
              </a:ext>
            </a:extLst>
          </p:cNvPr>
          <p:cNvSpPr>
            <a:spLocks noGrp="1"/>
          </p:cNvSpPr>
          <p:nvPr>
            <p:ph type="sldNum" sz="quarter" idx="12"/>
          </p:nvPr>
        </p:nvSpPr>
        <p:spPr/>
        <p:txBody>
          <a:bodyPr/>
          <a:lstStyle/>
          <a:p>
            <a:fld id="{AE26E650-CC40-45B0-B890-E5D7A882CC2F}" type="slidenum">
              <a:rPr lang="en-US" smtClean="0"/>
              <a:t>‹#›</a:t>
            </a:fld>
            <a:endParaRPr lang="en-US"/>
          </a:p>
        </p:txBody>
      </p:sp>
    </p:spTree>
    <p:extLst>
      <p:ext uri="{BB962C8B-B14F-4D97-AF65-F5344CB8AC3E}">
        <p14:creationId xmlns:p14="http://schemas.microsoft.com/office/powerpoint/2010/main" val="6427466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75F87-DA6D-4107-9A40-C424554A8FE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090B0D7-5517-48CD-A9B5-E0C935F7E66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029C597-3D06-4F81-BA9A-EA54EE454CD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B17F5CB-09F2-499A-A650-E9AB508C7393}"/>
              </a:ext>
            </a:extLst>
          </p:cNvPr>
          <p:cNvSpPr>
            <a:spLocks noGrp="1"/>
          </p:cNvSpPr>
          <p:nvPr>
            <p:ph type="dt" sz="half" idx="10"/>
          </p:nvPr>
        </p:nvSpPr>
        <p:spPr/>
        <p:txBody>
          <a:bodyPr/>
          <a:lstStyle/>
          <a:p>
            <a:fld id="{194B0432-BBE9-404D-8CC5-B0B9A5EE8485}" type="datetimeFigureOut">
              <a:rPr lang="en-US" smtClean="0"/>
              <a:t>12/4/2023</a:t>
            </a:fld>
            <a:endParaRPr lang="en-US"/>
          </a:p>
        </p:txBody>
      </p:sp>
      <p:sp>
        <p:nvSpPr>
          <p:cNvPr id="6" name="Footer Placeholder 5">
            <a:extLst>
              <a:ext uri="{FF2B5EF4-FFF2-40B4-BE49-F238E27FC236}">
                <a16:creationId xmlns:a16="http://schemas.microsoft.com/office/drawing/2014/main" id="{BA7C1B3E-5E12-4CD0-864A-3BFA2E3598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344326-D9AC-4A02-8D0F-D00DAC6662B2}"/>
              </a:ext>
            </a:extLst>
          </p:cNvPr>
          <p:cNvSpPr>
            <a:spLocks noGrp="1"/>
          </p:cNvSpPr>
          <p:nvPr>
            <p:ph type="sldNum" sz="quarter" idx="12"/>
          </p:nvPr>
        </p:nvSpPr>
        <p:spPr/>
        <p:txBody>
          <a:bodyPr/>
          <a:lstStyle/>
          <a:p>
            <a:fld id="{AE26E650-CC40-45B0-B890-E5D7A882CC2F}" type="slidenum">
              <a:rPr lang="en-US" smtClean="0"/>
              <a:t>‹#›</a:t>
            </a:fld>
            <a:endParaRPr lang="en-US"/>
          </a:p>
        </p:txBody>
      </p:sp>
    </p:spTree>
    <p:extLst>
      <p:ext uri="{BB962C8B-B14F-4D97-AF65-F5344CB8AC3E}">
        <p14:creationId xmlns:p14="http://schemas.microsoft.com/office/powerpoint/2010/main" val="35287112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E0537-5B99-4DDC-AFDA-B54477F0A77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28E019A-02BC-440B-AAB4-BDAC9BF0908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4BDB2F9-F747-43FC-BB59-125C1D5A4A2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0438A49-BF1F-4C3D-833B-90ACF06E957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C44D6E1-63D8-4957-9001-8368C4C04E7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49087F3-CAFE-484F-813D-E4F32239DF21}"/>
              </a:ext>
            </a:extLst>
          </p:cNvPr>
          <p:cNvSpPr>
            <a:spLocks noGrp="1"/>
          </p:cNvSpPr>
          <p:nvPr>
            <p:ph type="dt" sz="half" idx="10"/>
          </p:nvPr>
        </p:nvSpPr>
        <p:spPr/>
        <p:txBody>
          <a:bodyPr/>
          <a:lstStyle/>
          <a:p>
            <a:fld id="{194B0432-BBE9-404D-8CC5-B0B9A5EE8485}" type="datetimeFigureOut">
              <a:rPr lang="en-US" smtClean="0"/>
              <a:t>12/4/2023</a:t>
            </a:fld>
            <a:endParaRPr lang="en-US"/>
          </a:p>
        </p:txBody>
      </p:sp>
      <p:sp>
        <p:nvSpPr>
          <p:cNvPr id="8" name="Footer Placeholder 7">
            <a:extLst>
              <a:ext uri="{FF2B5EF4-FFF2-40B4-BE49-F238E27FC236}">
                <a16:creationId xmlns:a16="http://schemas.microsoft.com/office/drawing/2014/main" id="{1C251F65-CB6F-46F1-8834-C0969836B4F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A8CA4EF-70EF-43AC-8D03-A15A5F019984}"/>
              </a:ext>
            </a:extLst>
          </p:cNvPr>
          <p:cNvSpPr>
            <a:spLocks noGrp="1"/>
          </p:cNvSpPr>
          <p:nvPr>
            <p:ph type="sldNum" sz="quarter" idx="12"/>
          </p:nvPr>
        </p:nvSpPr>
        <p:spPr/>
        <p:txBody>
          <a:bodyPr/>
          <a:lstStyle/>
          <a:p>
            <a:fld id="{AE26E650-CC40-45B0-B890-E5D7A882CC2F}" type="slidenum">
              <a:rPr lang="en-US" smtClean="0"/>
              <a:t>‹#›</a:t>
            </a:fld>
            <a:endParaRPr lang="en-US"/>
          </a:p>
        </p:txBody>
      </p:sp>
    </p:spTree>
    <p:extLst>
      <p:ext uri="{BB962C8B-B14F-4D97-AF65-F5344CB8AC3E}">
        <p14:creationId xmlns:p14="http://schemas.microsoft.com/office/powerpoint/2010/main" val="40678108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5D954-F688-4969-8A3E-81923C9E459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4E14E26-0947-4E98-92B7-2BB68293FC12}"/>
              </a:ext>
            </a:extLst>
          </p:cNvPr>
          <p:cNvSpPr>
            <a:spLocks noGrp="1"/>
          </p:cNvSpPr>
          <p:nvPr>
            <p:ph type="dt" sz="half" idx="10"/>
          </p:nvPr>
        </p:nvSpPr>
        <p:spPr/>
        <p:txBody>
          <a:bodyPr/>
          <a:lstStyle/>
          <a:p>
            <a:fld id="{194B0432-BBE9-404D-8CC5-B0B9A5EE8485}" type="datetimeFigureOut">
              <a:rPr lang="en-US" smtClean="0"/>
              <a:t>12/4/2023</a:t>
            </a:fld>
            <a:endParaRPr lang="en-US"/>
          </a:p>
        </p:txBody>
      </p:sp>
      <p:sp>
        <p:nvSpPr>
          <p:cNvPr id="4" name="Footer Placeholder 3">
            <a:extLst>
              <a:ext uri="{FF2B5EF4-FFF2-40B4-BE49-F238E27FC236}">
                <a16:creationId xmlns:a16="http://schemas.microsoft.com/office/drawing/2014/main" id="{42D28759-6806-4D35-9EB8-3C16A9AEB03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E29ADD7-84FC-4CD7-82AE-0B5D5E950F29}"/>
              </a:ext>
            </a:extLst>
          </p:cNvPr>
          <p:cNvSpPr>
            <a:spLocks noGrp="1"/>
          </p:cNvSpPr>
          <p:nvPr>
            <p:ph type="sldNum" sz="quarter" idx="12"/>
          </p:nvPr>
        </p:nvSpPr>
        <p:spPr/>
        <p:txBody>
          <a:bodyPr/>
          <a:lstStyle/>
          <a:p>
            <a:fld id="{AE26E650-CC40-45B0-B890-E5D7A882CC2F}" type="slidenum">
              <a:rPr lang="en-US" smtClean="0"/>
              <a:t>‹#›</a:t>
            </a:fld>
            <a:endParaRPr lang="en-US"/>
          </a:p>
        </p:txBody>
      </p:sp>
    </p:spTree>
    <p:extLst>
      <p:ext uri="{BB962C8B-B14F-4D97-AF65-F5344CB8AC3E}">
        <p14:creationId xmlns:p14="http://schemas.microsoft.com/office/powerpoint/2010/main" val="23067993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C4AA5-2666-4D00-8F05-355783E24421}"/>
              </a:ext>
            </a:extLst>
          </p:cNvPr>
          <p:cNvSpPr>
            <a:spLocks noGrp="1"/>
          </p:cNvSpPr>
          <p:nvPr>
            <p:ph type="dt" sz="half" idx="10"/>
          </p:nvPr>
        </p:nvSpPr>
        <p:spPr/>
        <p:txBody>
          <a:bodyPr/>
          <a:lstStyle/>
          <a:p>
            <a:fld id="{194B0432-BBE9-404D-8CC5-B0B9A5EE8485}" type="datetimeFigureOut">
              <a:rPr lang="en-US" smtClean="0"/>
              <a:t>12/4/2023</a:t>
            </a:fld>
            <a:endParaRPr lang="en-US"/>
          </a:p>
        </p:txBody>
      </p:sp>
      <p:sp>
        <p:nvSpPr>
          <p:cNvPr id="3" name="Footer Placeholder 2">
            <a:extLst>
              <a:ext uri="{FF2B5EF4-FFF2-40B4-BE49-F238E27FC236}">
                <a16:creationId xmlns:a16="http://schemas.microsoft.com/office/drawing/2014/main" id="{5D2AFB77-C46A-422D-91EB-06D9321F9B0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683768F-C9A4-4DB9-904A-32773F9308F0}"/>
              </a:ext>
            </a:extLst>
          </p:cNvPr>
          <p:cNvSpPr>
            <a:spLocks noGrp="1"/>
          </p:cNvSpPr>
          <p:nvPr>
            <p:ph type="sldNum" sz="quarter" idx="12"/>
          </p:nvPr>
        </p:nvSpPr>
        <p:spPr/>
        <p:txBody>
          <a:bodyPr/>
          <a:lstStyle/>
          <a:p>
            <a:fld id="{AE26E650-CC40-45B0-B890-E5D7A882CC2F}" type="slidenum">
              <a:rPr lang="en-US" smtClean="0"/>
              <a:t>‹#›</a:t>
            </a:fld>
            <a:endParaRPr lang="en-US"/>
          </a:p>
        </p:txBody>
      </p:sp>
    </p:spTree>
    <p:extLst>
      <p:ext uri="{BB962C8B-B14F-4D97-AF65-F5344CB8AC3E}">
        <p14:creationId xmlns:p14="http://schemas.microsoft.com/office/powerpoint/2010/main" val="15999248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00758-B03F-486B-9243-CF0173C13E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61AF92D-0D25-4BB0-AC52-6C723B254E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21E382C-185D-4AF1-861E-0A82494C94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2E935A9-ABD4-4E4F-8AAA-7CC7C77C4514}"/>
              </a:ext>
            </a:extLst>
          </p:cNvPr>
          <p:cNvSpPr>
            <a:spLocks noGrp="1"/>
          </p:cNvSpPr>
          <p:nvPr>
            <p:ph type="dt" sz="half" idx="10"/>
          </p:nvPr>
        </p:nvSpPr>
        <p:spPr/>
        <p:txBody>
          <a:bodyPr/>
          <a:lstStyle/>
          <a:p>
            <a:fld id="{194B0432-BBE9-404D-8CC5-B0B9A5EE8485}" type="datetimeFigureOut">
              <a:rPr lang="en-US" smtClean="0"/>
              <a:t>12/4/2023</a:t>
            </a:fld>
            <a:endParaRPr lang="en-US"/>
          </a:p>
        </p:txBody>
      </p:sp>
      <p:sp>
        <p:nvSpPr>
          <p:cNvPr id="6" name="Footer Placeholder 5">
            <a:extLst>
              <a:ext uri="{FF2B5EF4-FFF2-40B4-BE49-F238E27FC236}">
                <a16:creationId xmlns:a16="http://schemas.microsoft.com/office/drawing/2014/main" id="{0F889AB6-A2AB-46FD-BD5A-8615BB5437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96C1469-244A-4849-B3B0-575FBA591BB2}"/>
              </a:ext>
            </a:extLst>
          </p:cNvPr>
          <p:cNvSpPr>
            <a:spLocks noGrp="1"/>
          </p:cNvSpPr>
          <p:nvPr>
            <p:ph type="sldNum" sz="quarter" idx="12"/>
          </p:nvPr>
        </p:nvSpPr>
        <p:spPr/>
        <p:txBody>
          <a:bodyPr/>
          <a:lstStyle/>
          <a:p>
            <a:fld id="{AE26E650-CC40-45B0-B890-E5D7A882CC2F}" type="slidenum">
              <a:rPr lang="en-US" smtClean="0"/>
              <a:t>‹#›</a:t>
            </a:fld>
            <a:endParaRPr lang="en-US"/>
          </a:p>
        </p:txBody>
      </p:sp>
    </p:spTree>
    <p:extLst>
      <p:ext uri="{BB962C8B-B14F-4D97-AF65-F5344CB8AC3E}">
        <p14:creationId xmlns:p14="http://schemas.microsoft.com/office/powerpoint/2010/main" val="16185732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6DB34-D50F-4974-8DA2-B5DA6FF335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5302C52-32D8-4EC8-8FE4-F7591C9AF55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84B6998-B286-49DC-870B-2FC64A87CF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D47CCFB-7E62-4D13-8D1A-3BCC5C858C4A}"/>
              </a:ext>
            </a:extLst>
          </p:cNvPr>
          <p:cNvSpPr>
            <a:spLocks noGrp="1"/>
          </p:cNvSpPr>
          <p:nvPr>
            <p:ph type="dt" sz="half" idx="10"/>
          </p:nvPr>
        </p:nvSpPr>
        <p:spPr/>
        <p:txBody>
          <a:bodyPr/>
          <a:lstStyle/>
          <a:p>
            <a:fld id="{194B0432-BBE9-404D-8CC5-B0B9A5EE8485}" type="datetimeFigureOut">
              <a:rPr lang="en-US" smtClean="0"/>
              <a:t>12/4/2023</a:t>
            </a:fld>
            <a:endParaRPr lang="en-US"/>
          </a:p>
        </p:txBody>
      </p:sp>
      <p:sp>
        <p:nvSpPr>
          <p:cNvPr id="6" name="Footer Placeholder 5">
            <a:extLst>
              <a:ext uri="{FF2B5EF4-FFF2-40B4-BE49-F238E27FC236}">
                <a16:creationId xmlns:a16="http://schemas.microsoft.com/office/drawing/2014/main" id="{5812AFAD-2065-455A-BC6D-5C57EC068E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9C3DDF-E4E2-4705-A0A2-268355C39262}"/>
              </a:ext>
            </a:extLst>
          </p:cNvPr>
          <p:cNvSpPr>
            <a:spLocks noGrp="1"/>
          </p:cNvSpPr>
          <p:nvPr>
            <p:ph type="sldNum" sz="quarter" idx="12"/>
          </p:nvPr>
        </p:nvSpPr>
        <p:spPr/>
        <p:txBody>
          <a:bodyPr/>
          <a:lstStyle/>
          <a:p>
            <a:fld id="{AE26E650-CC40-45B0-B890-E5D7A882CC2F}" type="slidenum">
              <a:rPr lang="en-US" smtClean="0"/>
              <a:t>‹#›</a:t>
            </a:fld>
            <a:endParaRPr lang="en-US"/>
          </a:p>
        </p:txBody>
      </p:sp>
    </p:spTree>
    <p:extLst>
      <p:ext uri="{BB962C8B-B14F-4D97-AF65-F5344CB8AC3E}">
        <p14:creationId xmlns:p14="http://schemas.microsoft.com/office/powerpoint/2010/main" val="413338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88F8F"/>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2EEC9C-F2E7-41C2-973A-7F9CE0EFBD7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4E335B4-556A-4400-9B79-1F514A4466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058AB8-DDC0-4727-BB26-B31AE2D8402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4B0432-BBE9-404D-8CC5-B0B9A5EE8485}" type="datetimeFigureOut">
              <a:rPr lang="en-US" smtClean="0"/>
              <a:t>12/4/2023</a:t>
            </a:fld>
            <a:endParaRPr lang="en-US"/>
          </a:p>
        </p:txBody>
      </p:sp>
      <p:sp>
        <p:nvSpPr>
          <p:cNvPr id="5" name="Footer Placeholder 4">
            <a:extLst>
              <a:ext uri="{FF2B5EF4-FFF2-40B4-BE49-F238E27FC236}">
                <a16:creationId xmlns:a16="http://schemas.microsoft.com/office/drawing/2014/main" id="{50F32E8F-84FC-476D-89C6-67C0CF52FFF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F2079C5-B998-4345-8439-B9A16275F18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26E650-CC40-45B0-B890-E5D7A882CC2F}" type="slidenum">
              <a:rPr lang="en-US" smtClean="0"/>
              <a:t>‹#›</a:t>
            </a:fld>
            <a:endParaRPr lang="en-US"/>
          </a:p>
        </p:txBody>
      </p:sp>
    </p:spTree>
    <p:extLst>
      <p:ext uri="{BB962C8B-B14F-4D97-AF65-F5344CB8AC3E}">
        <p14:creationId xmlns:p14="http://schemas.microsoft.com/office/powerpoint/2010/main" val="25192508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92265E4-52C9-482A-A779-A77CCBA424DB}"/>
              </a:ext>
            </a:extLst>
          </p:cNvPr>
          <p:cNvSpPr/>
          <p:nvPr/>
        </p:nvSpPr>
        <p:spPr>
          <a:xfrm>
            <a:off x="0" y="0"/>
            <a:ext cx="12192000" cy="11492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9F1C2A7A-CC6F-430C-8AB8-D6F58DCBE8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3228276" cy="1077218"/>
          </a:xfrm>
          <a:prstGeom prst="rect">
            <a:avLst/>
          </a:prstGeom>
        </p:spPr>
      </p:pic>
      <p:sp>
        <p:nvSpPr>
          <p:cNvPr id="7" name="TextBox 6">
            <a:extLst>
              <a:ext uri="{FF2B5EF4-FFF2-40B4-BE49-F238E27FC236}">
                <a16:creationId xmlns:a16="http://schemas.microsoft.com/office/drawing/2014/main" id="{2C0A6449-A734-4A70-B239-E5BF6F291273}"/>
              </a:ext>
            </a:extLst>
          </p:cNvPr>
          <p:cNvSpPr txBox="1"/>
          <p:nvPr/>
        </p:nvSpPr>
        <p:spPr>
          <a:xfrm>
            <a:off x="3470988" y="0"/>
            <a:ext cx="5085183" cy="1077218"/>
          </a:xfrm>
          <a:prstGeom prst="rect">
            <a:avLst/>
          </a:prstGeom>
          <a:noFill/>
        </p:spPr>
        <p:txBody>
          <a:bodyPr wrap="square" rtlCol="0">
            <a:spAutoFit/>
          </a:bodyPr>
          <a:lstStyle/>
          <a:p>
            <a:pPr algn="ctr"/>
            <a:r>
              <a:rPr lang="en-US" sz="1600" dirty="0">
                <a:solidFill>
                  <a:schemeClr val="bg1"/>
                </a:solidFill>
              </a:rPr>
              <a:t>Is Marijuana a Gateway Drug?</a:t>
            </a:r>
          </a:p>
          <a:p>
            <a:pPr algn="ctr"/>
            <a:r>
              <a:rPr lang="en-US" sz="1600" dirty="0">
                <a:solidFill>
                  <a:schemeClr val="bg1"/>
                </a:solidFill>
              </a:rPr>
              <a:t>Authors: Ian Bickford &amp; Connor Floyd</a:t>
            </a:r>
          </a:p>
          <a:p>
            <a:pPr algn="ctr"/>
            <a:r>
              <a:rPr lang="en-US" sz="1600" dirty="0">
                <a:solidFill>
                  <a:schemeClr val="bg1"/>
                </a:solidFill>
              </a:rPr>
              <a:t>University of South Carolina, Department of Computer and Mathematics</a:t>
            </a:r>
          </a:p>
        </p:txBody>
      </p:sp>
      <p:sp>
        <p:nvSpPr>
          <p:cNvPr id="9" name="TextBox 8">
            <a:extLst>
              <a:ext uri="{FF2B5EF4-FFF2-40B4-BE49-F238E27FC236}">
                <a16:creationId xmlns:a16="http://schemas.microsoft.com/office/drawing/2014/main" id="{A04C294F-D8CE-4B6C-B283-CD9AB9548B23}"/>
              </a:ext>
            </a:extLst>
          </p:cNvPr>
          <p:cNvSpPr txBox="1"/>
          <p:nvPr/>
        </p:nvSpPr>
        <p:spPr>
          <a:xfrm>
            <a:off x="8817429" y="0"/>
            <a:ext cx="3374571" cy="923330"/>
          </a:xfrm>
          <a:prstGeom prst="rect">
            <a:avLst/>
          </a:prstGeom>
          <a:noFill/>
        </p:spPr>
        <p:txBody>
          <a:bodyPr wrap="square" rtlCol="0">
            <a:spAutoFit/>
          </a:bodyPr>
          <a:lstStyle/>
          <a:p>
            <a:pPr algn="r"/>
            <a:r>
              <a:rPr lang="en-US" dirty="0">
                <a:solidFill>
                  <a:schemeClr val="bg1"/>
                </a:solidFill>
              </a:rPr>
              <a:t>CSCI/ISAT B104 Fall 2023</a:t>
            </a:r>
          </a:p>
          <a:p>
            <a:pPr algn="r"/>
            <a:r>
              <a:rPr lang="en-US" dirty="0">
                <a:solidFill>
                  <a:schemeClr val="bg1"/>
                </a:solidFill>
              </a:rPr>
              <a:t>Computer Programming Techniques, Tools, and Practices</a:t>
            </a:r>
          </a:p>
        </p:txBody>
      </p:sp>
      <p:sp>
        <p:nvSpPr>
          <p:cNvPr id="12" name="Rectangle 11">
            <a:extLst>
              <a:ext uri="{FF2B5EF4-FFF2-40B4-BE49-F238E27FC236}">
                <a16:creationId xmlns:a16="http://schemas.microsoft.com/office/drawing/2014/main" id="{6A56C547-C222-45DE-AA26-30774EF6C0F0}"/>
              </a:ext>
            </a:extLst>
          </p:cNvPr>
          <p:cNvSpPr/>
          <p:nvPr/>
        </p:nvSpPr>
        <p:spPr>
          <a:xfrm>
            <a:off x="93306" y="1268963"/>
            <a:ext cx="3769567" cy="13342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5903C94E-5CE3-4A47-9B21-595418082EAE}"/>
              </a:ext>
            </a:extLst>
          </p:cNvPr>
          <p:cNvSpPr txBox="1"/>
          <p:nvPr/>
        </p:nvSpPr>
        <p:spPr>
          <a:xfrm>
            <a:off x="93306" y="1268963"/>
            <a:ext cx="3769567" cy="1384995"/>
          </a:xfrm>
          <a:prstGeom prst="rect">
            <a:avLst/>
          </a:prstGeom>
          <a:noFill/>
        </p:spPr>
        <p:txBody>
          <a:bodyPr wrap="square" rtlCol="0">
            <a:spAutoFit/>
          </a:bodyPr>
          <a:lstStyle/>
          <a:p>
            <a:pPr algn="ctr"/>
            <a:r>
              <a:rPr lang="en-US" sz="1400" b="1" u="sng" dirty="0"/>
              <a:t>Introduction:</a:t>
            </a:r>
          </a:p>
          <a:p>
            <a:r>
              <a:rPr lang="en-US" sz="1000" dirty="0"/>
              <a:t>In this study we are trying to figure out, statistically speaking, whether Marijuana is a gateway drug. In order to do this, we investigated the relationship between those who use Marijuana and those who use other illegal substances to see whether there was a positive association between the two. Our findings do NOT indicate causation between the use of Marijuana and other Illegal substances, but rather just the usage relationship between the two.</a:t>
            </a:r>
          </a:p>
        </p:txBody>
      </p:sp>
      <p:sp>
        <p:nvSpPr>
          <p:cNvPr id="2" name="Rectangle 1">
            <a:extLst>
              <a:ext uri="{FF2B5EF4-FFF2-40B4-BE49-F238E27FC236}">
                <a16:creationId xmlns:a16="http://schemas.microsoft.com/office/drawing/2014/main" id="{54DE228F-45C4-44D5-8C8A-DBAA493F068A}"/>
              </a:ext>
            </a:extLst>
          </p:cNvPr>
          <p:cNvSpPr/>
          <p:nvPr/>
        </p:nvSpPr>
        <p:spPr>
          <a:xfrm>
            <a:off x="4032608" y="1268963"/>
            <a:ext cx="4126784" cy="13342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D699F3FB-6D87-4094-A48F-EE07674A8567}"/>
              </a:ext>
            </a:extLst>
          </p:cNvPr>
          <p:cNvSpPr txBox="1"/>
          <p:nvPr/>
        </p:nvSpPr>
        <p:spPr>
          <a:xfrm>
            <a:off x="4043494" y="1268963"/>
            <a:ext cx="4118994" cy="1200329"/>
          </a:xfrm>
          <a:prstGeom prst="rect">
            <a:avLst/>
          </a:prstGeom>
          <a:noFill/>
        </p:spPr>
        <p:txBody>
          <a:bodyPr wrap="square" rtlCol="0">
            <a:spAutoFit/>
          </a:bodyPr>
          <a:lstStyle/>
          <a:p>
            <a:pPr algn="ctr"/>
            <a:r>
              <a:rPr lang="en-US" sz="1200" b="1" u="sng" dirty="0"/>
              <a:t>Hypothesizes:</a:t>
            </a:r>
          </a:p>
          <a:p>
            <a:r>
              <a:rPr lang="en-US" sz="1000" b="1" u="sng" dirty="0"/>
              <a:t>H-1: </a:t>
            </a:r>
            <a:r>
              <a:rPr lang="en-US" sz="1000" dirty="0"/>
              <a:t>When someone uses marijuana, their chances of using another illegal drug increases.</a:t>
            </a:r>
          </a:p>
          <a:p>
            <a:r>
              <a:rPr lang="en-US" sz="1000" b="1" u="sng" dirty="0"/>
              <a:t>H-2: </a:t>
            </a:r>
            <a:r>
              <a:rPr lang="en-US" sz="1000" dirty="0"/>
              <a:t>When someone uses marijuana, their chances of using another illegal drug decreases.</a:t>
            </a:r>
          </a:p>
          <a:p>
            <a:r>
              <a:rPr lang="en-US" sz="1000" b="1" u="sng" dirty="0"/>
              <a:t>Null-H: </a:t>
            </a:r>
            <a:r>
              <a:rPr lang="en-US" sz="1000" dirty="0"/>
              <a:t>There is no relationship between the usage of marijuana and the usage of other illegal drugs.</a:t>
            </a:r>
          </a:p>
        </p:txBody>
      </p:sp>
      <p:pic>
        <p:nvPicPr>
          <p:cNvPr id="5" name="Picture 4">
            <a:extLst>
              <a:ext uri="{FF2B5EF4-FFF2-40B4-BE49-F238E27FC236}">
                <a16:creationId xmlns:a16="http://schemas.microsoft.com/office/drawing/2014/main" id="{54997D05-FB79-4B6E-B978-2DEABEE884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51857" y="2653957"/>
            <a:ext cx="3856446" cy="2370657"/>
          </a:xfrm>
          <a:prstGeom prst="rect">
            <a:avLst/>
          </a:prstGeom>
        </p:spPr>
      </p:pic>
      <p:sp>
        <p:nvSpPr>
          <p:cNvPr id="10" name="Rectangle 9">
            <a:extLst>
              <a:ext uri="{FF2B5EF4-FFF2-40B4-BE49-F238E27FC236}">
                <a16:creationId xmlns:a16="http://schemas.microsoft.com/office/drawing/2014/main" id="{851F1518-AEA6-4059-8A2A-987531491B72}"/>
              </a:ext>
            </a:extLst>
          </p:cNvPr>
          <p:cNvSpPr/>
          <p:nvPr/>
        </p:nvSpPr>
        <p:spPr>
          <a:xfrm>
            <a:off x="88500" y="2727826"/>
            <a:ext cx="3769567" cy="126599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7178055E-7886-4A54-B88E-C29B9299E501}"/>
              </a:ext>
            </a:extLst>
          </p:cNvPr>
          <p:cNvSpPr txBox="1"/>
          <p:nvPr/>
        </p:nvSpPr>
        <p:spPr>
          <a:xfrm>
            <a:off x="93306" y="2696644"/>
            <a:ext cx="3779176" cy="1354217"/>
          </a:xfrm>
          <a:prstGeom prst="rect">
            <a:avLst/>
          </a:prstGeom>
          <a:noFill/>
        </p:spPr>
        <p:txBody>
          <a:bodyPr wrap="square" rtlCol="0">
            <a:spAutoFit/>
          </a:bodyPr>
          <a:lstStyle/>
          <a:p>
            <a:pPr algn="ctr"/>
            <a:r>
              <a:rPr lang="en-US" sz="1200" b="1" u="sng" dirty="0"/>
              <a:t>Method For Data Winnowing and Retrieval:</a:t>
            </a:r>
          </a:p>
          <a:p>
            <a:r>
              <a:rPr lang="en-US" sz="1000" dirty="0"/>
              <a:t>We retrieved the data that was analyzed in our program by downloading the Microsoft Access file found on the YRBS website. From here we ran an SQL query to retrieve the specific question data we were looking for and exported to a Microsoft Excel file. Finally, we could read in the Excel file into our Python program to be able to analyze and graph what the relationships we were looking for. A more detailed explanation can be found in our documentation file.</a:t>
            </a:r>
          </a:p>
        </p:txBody>
      </p:sp>
      <p:pic>
        <p:nvPicPr>
          <p:cNvPr id="21" name="Picture 20">
            <a:extLst>
              <a:ext uri="{FF2B5EF4-FFF2-40B4-BE49-F238E27FC236}">
                <a16:creationId xmlns:a16="http://schemas.microsoft.com/office/drawing/2014/main" id="{C481A1CA-3C2F-4136-81CB-70C92B8B826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32608" y="2655268"/>
            <a:ext cx="4126784" cy="2370657"/>
          </a:xfrm>
          <a:prstGeom prst="rect">
            <a:avLst/>
          </a:prstGeom>
        </p:spPr>
      </p:pic>
      <p:sp>
        <p:nvSpPr>
          <p:cNvPr id="24" name="Rectangle 23">
            <a:extLst>
              <a:ext uri="{FF2B5EF4-FFF2-40B4-BE49-F238E27FC236}">
                <a16:creationId xmlns:a16="http://schemas.microsoft.com/office/drawing/2014/main" id="{6E8013CD-01D8-48C2-A54F-BCCB740F9088}"/>
              </a:ext>
            </a:extLst>
          </p:cNvPr>
          <p:cNvSpPr/>
          <p:nvPr/>
        </p:nvSpPr>
        <p:spPr>
          <a:xfrm>
            <a:off x="4043494" y="5100506"/>
            <a:ext cx="4115898" cy="164424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9C5942CA-8C23-4A3B-AC48-F6034D9B2DC3}"/>
              </a:ext>
            </a:extLst>
          </p:cNvPr>
          <p:cNvSpPr txBox="1"/>
          <p:nvPr/>
        </p:nvSpPr>
        <p:spPr>
          <a:xfrm>
            <a:off x="4043494" y="5100506"/>
            <a:ext cx="4115898" cy="1661993"/>
          </a:xfrm>
          <a:prstGeom prst="rect">
            <a:avLst/>
          </a:prstGeom>
          <a:noFill/>
        </p:spPr>
        <p:txBody>
          <a:bodyPr wrap="square" rtlCol="0">
            <a:spAutoFit/>
          </a:bodyPr>
          <a:lstStyle/>
          <a:p>
            <a:pPr algn="ctr"/>
            <a:r>
              <a:rPr lang="en-US" sz="1200" b="1" u="sng" dirty="0"/>
              <a:t>Findings During Analysis:</a:t>
            </a:r>
          </a:p>
          <a:p>
            <a:pPr marL="228600" indent="-228600">
              <a:buAutoNum type="arabicParenR"/>
            </a:pPr>
            <a:r>
              <a:rPr lang="en-US" sz="1000" dirty="0"/>
              <a:t>The correlation of utilizing 1 illegal substance, other than Marijuana, is strong among using another illegal substance. Inferring that if somebody were to use 1 illegal substance, they are significantly more likely to use another.</a:t>
            </a:r>
          </a:p>
          <a:p>
            <a:pPr marL="228600" indent="-228600">
              <a:buAutoNum type="arabicParenR"/>
            </a:pPr>
            <a:r>
              <a:rPr lang="en-US" sz="1000" dirty="0"/>
              <a:t>Although the correlation between Marijuana and other illegal substances individually is low, the percentage of those who use Marijuana and 1 of the other surveyed illegal drugs is 41%. Indicating that 1 out of every 2.5 people who smoke Marijuana are likely using another illegal substance.</a:t>
            </a:r>
          </a:p>
        </p:txBody>
      </p:sp>
      <p:sp>
        <p:nvSpPr>
          <p:cNvPr id="26" name="Rectangle 25">
            <a:extLst>
              <a:ext uri="{FF2B5EF4-FFF2-40B4-BE49-F238E27FC236}">
                <a16:creationId xmlns:a16="http://schemas.microsoft.com/office/drawing/2014/main" id="{04BEE4CD-5384-4679-AA50-D207DE3C5391}"/>
              </a:ext>
            </a:extLst>
          </p:cNvPr>
          <p:cNvSpPr/>
          <p:nvPr/>
        </p:nvSpPr>
        <p:spPr>
          <a:xfrm>
            <a:off x="8251857" y="1268963"/>
            <a:ext cx="3856446" cy="13342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D5A2770F-D225-4D59-A937-FB5034E128CD}"/>
              </a:ext>
            </a:extLst>
          </p:cNvPr>
          <p:cNvSpPr txBox="1"/>
          <p:nvPr/>
        </p:nvSpPr>
        <p:spPr>
          <a:xfrm>
            <a:off x="8245665" y="1268963"/>
            <a:ext cx="3853029" cy="1384995"/>
          </a:xfrm>
          <a:prstGeom prst="rect">
            <a:avLst/>
          </a:prstGeom>
          <a:noFill/>
        </p:spPr>
        <p:txBody>
          <a:bodyPr wrap="square" rtlCol="0">
            <a:spAutoFit/>
          </a:bodyPr>
          <a:lstStyle/>
          <a:p>
            <a:pPr algn="ctr"/>
            <a:r>
              <a:rPr lang="en-US" sz="1200" b="1" u="sng" dirty="0"/>
              <a:t>Future Work:</a:t>
            </a:r>
          </a:p>
          <a:p>
            <a:r>
              <a:rPr lang="en-US" sz="900" dirty="0"/>
              <a:t>Although this data analysis has proven to be beneficial to investigate the relationship between Marijuana and other illegal drugs, as well as the relationship between illegal drugs and themselves, there is much work still to be done. These relationships are only between high school age students, of which would have much more limited access to these drugs. For future work we would need to find a database on college aged adults and perhaps even adults in the US in order to come to a full conclusion by comparing the data sets. </a:t>
            </a:r>
          </a:p>
        </p:txBody>
      </p:sp>
      <p:pic>
        <p:nvPicPr>
          <p:cNvPr id="14" name="Picture 13">
            <a:extLst>
              <a:ext uri="{FF2B5EF4-FFF2-40B4-BE49-F238E27FC236}">
                <a16:creationId xmlns:a16="http://schemas.microsoft.com/office/drawing/2014/main" id="{7FF2BC3A-E29E-44AE-9B98-7E7C818CC2A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3250" y="4107907"/>
            <a:ext cx="3720069" cy="2469292"/>
          </a:xfrm>
          <a:prstGeom prst="rect">
            <a:avLst/>
          </a:prstGeom>
        </p:spPr>
      </p:pic>
      <p:sp>
        <p:nvSpPr>
          <p:cNvPr id="16" name="TextBox 15">
            <a:extLst>
              <a:ext uri="{FF2B5EF4-FFF2-40B4-BE49-F238E27FC236}">
                <a16:creationId xmlns:a16="http://schemas.microsoft.com/office/drawing/2014/main" id="{F7621DB2-F7EF-4E24-AB7E-3B2485D48F94}"/>
              </a:ext>
            </a:extLst>
          </p:cNvPr>
          <p:cNvSpPr txBox="1"/>
          <p:nvPr/>
        </p:nvSpPr>
        <p:spPr>
          <a:xfrm>
            <a:off x="8435129" y="5075330"/>
            <a:ext cx="3756871" cy="2000548"/>
          </a:xfrm>
          <a:prstGeom prst="rect">
            <a:avLst/>
          </a:prstGeom>
          <a:noFill/>
        </p:spPr>
        <p:txBody>
          <a:bodyPr wrap="square" rtlCol="0">
            <a:spAutoFit/>
          </a:bodyPr>
          <a:lstStyle/>
          <a:p>
            <a:pPr algn="ctr"/>
            <a:r>
              <a:rPr lang="en-US" sz="1200" dirty="0">
                <a:solidFill>
                  <a:srgbClr val="002060"/>
                </a:solidFill>
              </a:rPr>
              <a:t>Key Tools Used:</a:t>
            </a:r>
          </a:p>
          <a:p>
            <a:r>
              <a:rPr lang="en-US" sz="1000" dirty="0">
                <a:solidFill>
                  <a:srgbClr val="002060"/>
                </a:solidFill>
              </a:rPr>
              <a:t>- The Youth Risk Behavior Survey 2021 Data Set from the CDC available at: </a:t>
            </a:r>
          </a:p>
          <a:p>
            <a:r>
              <a:rPr lang="en-US" sz="1000" dirty="0">
                <a:solidFill>
                  <a:srgbClr val="002060"/>
                </a:solidFill>
              </a:rPr>
              <a:t>https://www.cdc.gov/healthyyouth/data/yrbs/data.htm</a:t>
            </a:r>
          </a:p>
          <a:p>
            <a:r>
              <a:rPr lang="en-US" sz="1000" dirty="0">
                <a:solidFill>
                  <a:srgbClr val="002060"/>
                </a:solidFill>
              </a:rPr>
              <a:t>- Anaconda Python Package download available at:</a:t>
            </a:r>
          </a:p>
          <a:p>
            <a:r>
              <a:rPr lang="en-US" sz="1000" dirty="0">
                <a:solidFill>
                  <a:srgbClr val="002060"/>
                </a:solidFill>
              </a:rPr>
              <a:t>https://www.anaconda.com/download</a:t>
            </a:r>
          </a:p>
          <a:p>
            <a:r>
              <a:rPr lang="en-US" sz="1000" dirty="0">
                <a:solidFill>
                  <a:srgbClr val="002060"/>
                </a:solidFill>
              </a:rPr>
              <a:t>- Matplotlib Documentation available at:</a:t>
            </a:r>
          </a:p>
          <a:p>
            <a:r>
              <a:rPr lang="en-US" sz="1000" dirty="0">
                <a:solidFill>
                  <a:srgbClr val="002060"/>
                </a:solidFill>
              </a:rPr>
              <a:t>https://matplotlib.org/stable/</a:t>
            </a:r>
          </a:p>
          <a:p>
            <a:r>
              <a:rPr lang="en-US" sz="1000" dirty="0">
                <a:solidFill>
                  <a:srgbClr val="002060"/>
                </a:solidFill>
              </a:rPr>
              <a:t>- Pandas Documentation available at:</a:t>
            </a:r>
          </a:p>
          <a:p>
            <a:r>
              <a:rPr lang="en-US" sz="1000" dirty="0">
                <a:solidFill>
                  <a:srgbClr val="002060"/>
                </a:solidFill>
              </a:rPr>
              <a:t>https://pandas.pydata.org/docs/</a:t>
            </a:r>
          </a:p>
          <a:p>
            <a:pPr marL="171450" indent="-171450">
              <a:buFontTx/>
              <a:buChar char="-"/>
            </a:pPr>
            <a:endParaRPr lang="en-US" sz="1000" dirty="0">
              <a:solidFill>
                <a:srgbClr val="002060"/>
              </a:solidFill>
            </a:endParaRPr>
          </a:p>
          <a:p>
            <a:endParaRPr lang="en-US" sz="1200" dirty="0">
              <a:solidFill>
                <a:srgbClr val="002060"/>
              </a:solidFill>
            </a:endParaRPr>
          </a:p>
        </p:txBody>
      </p:sp>
      <p:pic>
        <p:nvPicPr>
          <p:cNvPr id="19" name="Picture 18">
            <a:extLst>
              <a:ext uri="{FF2B5EF4-FFF2-40B4-BE49-F238E27FC236}">
                <a16:creationId xmlns:a16="http://schemas.microsoft.com/office/drawing/2014/main" id="{6B13B612-1CA7-4E9C-BB1D-9064ED3FE7E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282493" y="5931502"/>
            <a:ext cx="796257" cy="754524"/>
          </a:xfrm>
          <a:prstGeom prst="rect">
            <a:avLst/>
          </a:prstGeom>
        </p:spPr>
      </p:pic>
    </p:spTree>
    <p:extLst>
      <p:ext uri="{BB962C8B-B14F-4D97-AF65-F5344CB8AC3E}">
        <p14:creationId xmlns:p14="http://schemas.microsoft.com/office/powerpoint/2010/main" val="13989447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TotalTime>
  <Words>542</Words>
  <Application>Microsoft Office PowerPoint</Application>
  <PresentationFormat>Widescreen</PresentationFormat>
  <Paragraphs>27</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Bickford, Ian</dc:creator>
  <cp:lastModifiedBy>Bickford, Ian</cp:lastModifiedBy>
  <cp:revision>14</cp:revision>
  <dcterms:created xsi:type="dcterms:W3CDTF">2023-11-27T17:19:14Z</dcterms:created>
  <dcterms:modified xsi:type="dcterms:W3CDTF">2023-12-04T17:48:22Z</dcterms:modified>
</cp:coreProperties>
</file>