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6" r:id="rId10"/>
    <p:sldId id="267" r:id="rId11"/>
    <p:sldId id="2146847062" r:id="rId12"/>
    <p:sldId id="2146847066" r:id="rId13"/>
    <p:sldId id="2146847063" r:id="rId14"/>
    <p:sldId id="2146847067" r:id="rId15"/>
    <p:sldId id="2146847068" r:id="rId16"/>
    <p:sldId id="2146847064" r:id="rId17"/>
    <p:sldId id="2146847065"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4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02-Aug-25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02-Aug-25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02-Aug-25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02-Aug-25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02-Aug-25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02-Aug-25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02-Aug-25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02-Aug-25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02-Aug-25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02-Aug-25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02-Aug-25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02-Aug-25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a:solidFill>
                  <a:schemeClr val="accent1"/>
                </a:solidFill>
                <a:latin typeface="Arial" panose="020B0604020202020204" pitchFamily="34" charset="0"/>
                <a:cs typeface="Arial" panose="020B0604020202020204" pitchFamily="34" charset="0"/>
              </a:rPr>
              <a:t>Network Intrusion </a:t>
            </a:r>
            <a:r>
              <a:rPr lang="en-US" b="1" dirty="0" smtClean="0">
                <a:solidFill>
                  <a:schemeClr val="accent1"/>
                </a:solidFill>
                <a:latin typeface="Arial" panose="020B0604020202020204" pitchFamily="34" charset="0"/>
                <a:cs typeface="Arial" panose="020B0604020202020204" pitchFamily="34" charset="0"/>
              </a:rPr>
              <a:t>Detection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290319" y="4586365"/>
            <a:ext cx="980739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err="1" smtClean="0">
                <a:solidFill>
                  <a:schemeClr val="accent1">
                    <a:lumMod val="75000"/>
                  </a:schemeClr>
                </a:solidFill>
                <a:latin typeface="Arial"/>
                <a:cs typeface="Arial"/>
              </a:rPr>
              <a:t>Ibrahem</a:t>
            </a:r>
            <a:r>
              <a:rPr lang="en-US" sz="2000" b="1" dirty="0" smtClean="0">
                <a:solidFill>
                  <a:schemeClr val="accent1">
                    <a:lumMod val="75000"/>
                  </a:schemeClr>
                </a:solidFill>
                <a:latin typeface="Arial"/>
                <a:cs typeface="Arial"/>
              </a:rPr>
              <a:t> Mohamed </a:t>
            </a:r>
            <a:r>
              <a:rPr lang="en-US" sz="2000" b="1" dirty="0" err="1" smtClean="0">
                <a:solidFill>
                  <a:schemeClr val="accent1">
                    <a:lumMod val="75000"/>
                  </a:schemeClr>
                </a:solidFill>
                <a:latin typeface="Arial"/>
                <a:cs typeface="Arial"/>
              </a:rPr>
              <a:t>Ibrahem</a:t>
            </a:r>
            <a:r>
              <a:rPr lang="en-US" sz="2000" b="1" dirty="0" smtClean="0">
                <a:solidFill>
                  <a:schemeClr val="accent1">
                    <a:lumMod val="75000"/>
                  </a:schemeClr>
                </a:solidFill>
                <a:latin typeface="Arial"/>
                <a:cs typeface="Arial"/>
              </a:rPr>
              <a:t> Ahmed - </a:t>
            </a:r>
            <a:r>
              <a:rPr lang="en-US" sz="2000" b="1" dirty="0">
                <a:solidFill>
                  <a:schemeClr val="accent1">
                    <a:lumMod val="75000"/>
                  </a:schemeClr>
                </a:solidFill>
                <a:latin typeface="Arial"/>
                <a:cs typeface="Arial"/>
              </a:rPr>
              <a:t>Faculty of Computer and Information Sciences - </a:t>
            </a:r>
            <a:r>
              <a:rPr lang="en-US" sz="2000" b="1" dirty="0" err="1">
                <a:solidFill>
                  <a:schemeClr val="accent1">
                    <a:lumMod val="75000"/>
                  </a:schemeClr>
                </a:solidFill>
                <a:latin typeface="Arial"/>
                <a:cs typeface="Arial"/>
              </a:rPr>
              <a:t>Ain</a:t>
            </a:r>
            <a:r>
              <a:rPr lang="en-US" sz="2000" b="1" dirty="0">
                <a:solidFill>
                  <a:schemeClr val="accent1">
                    <a:lumMod val="75000"/>
                  </a:schemeClr>
                </a:solidFill>
                <a:latin typeface="Arial"/>
                <a:cs typeface="Arial"/>
              </a:rPr>
              <a:t> Shams </a:t>
            </a:r>
            <a:r>
              <a:rPr lang="en-US" sz="2000" b="1" dirty="0" smtClean="0">
                <a:solidFill>
                  <a:schemeClr val="accent1">
                    <a:lumMod val="75000"/>
                  </a:schemeClr>
                </a:solidFill>
                <a:latin typeface="Arial"/>
                <a:cs typeface="Arial"/>
              </a:rPr>
              <a:t>University - scientific </a:t>
            </a:r>
            <a:r>
              <a:rPr lang="en-US" sz="2000" b="1" dirty="0">
                <a:solidFill>
                  <a:schemeClr val="accent1">
                    <a:lumMod val="75000"/>
                  </a:schemeClr>
                </a:solidFill>
                <a:latin typeface="Arial"/>
                <a:cs typeface="Arial"/>
              </a:rPr>
              <a:t>computing department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051"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6494" y="1179830"/>
            <a:ext cx="10896385" cy="5226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50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590" y="1139189"/>
            <a:ext cx="10923970" cy="5265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6009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50240" y="1179829"/>
            <a:ext cx="10932160" cy="5238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041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318" y="1159509"/>
            <a:ext cx="10859921" cy="5237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50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5611" y="1129030"/>
            <a:ext cx="10987430" cy="5281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50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fontScale="92500" lnSpcReduction="10000"/>
          </a:bodyPr>
          <a:lstStyle/>
          <a:p>
            <a:pPr marL="305435" indent="-305435"/>
            <a:r>
              <a:rPr lang="en-US" sz="2000" dirty="0" smtClean="0">
                <a:solidFill>
                  <a:srgbClr val="0F0F0F"/>
                </a:solidFill>
                <a:ea typeface="+mn-lt"/>
                <a:cs typeface="+mn-lt"/>
              </a:rPr>
              <a:t>The </a:t>
            </a:r>
            <a:r>
              <a:rPr lang="en-US" sz="2000" dirty="0">
                <a:solidFill>
                  <a:srgbClr val="0F0F0F"/>
                </a:solidFill>
                <a:ea typeface="+mn-lt"/>
                <a:cs typeface="+mn-lt"/>
              </a:rPr>
              <a:t>project successfully developed a machine learning-based system to detect and classify network intrusions using IBM Watsonx.ai Studio. The final model (Snap Random Forest Classifier) achieved 99.5% accuracy, demonstrating the effectiveness of the proposed solution in identifying various types of cyber-attacks.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During the implementation, minimal manual effort was required due to the </a:t>
            </a:r>
            <a:r>
              <a:rPr lang="en-US" sz="2000" dirty="0" err="1">
                <a:solidFill>
                  <a:srgbClr val="0F0F0F"/>
                </a:solidFill>
                <a:ea typeface="+mn-lt"/>
                <a:cs typeface="+mn-lt"/>
              </a:rPr>
              <a:t>AutoAI</a:t>
            </a:r>
            <a:r>
              <a:rPr lang="en-US" sz="2000" dirty="0">
                <a:solidFill>
                  <a:srgbClr val="0F0F0F"/>
                </a:solidFill>
                <a:ea typeface="+mn-lt"/>
                <a:cs typeface="+mn-lt"/>
              </a:rPr>
              <a:t> pipeline, but understanding the model’s behavior and evaluating results was essential. A key challenge was interpreting multi-class classification outputs and ensuring balanced detection across all intrusion types.</a:t>
            </a:r>
          </a:p>
          <a:p>
            <a:pPr marL="305435" indent="-305435"/>
            <a:endParaRPr lang="en-US" sz="2000" dirty="0">
              <a:solidFill>
                <a:srgbClr val="0F0F0F"/>
              </a:solidFill>
              <a:ea typeface="+mn-lt"/>
              <a:cs typeface="+mn-lt"/>
            </a:endParaRPr>
          </a:p>
          <a:p>
            <a:pPr marL="305435" indent="-305435"/>
            <a:r>
              <a:rPr lang="en-US" sz="2000" dirty="0">
                <a:solidFill>
                  <a:srgbClr val="0F0F0F"/>
                </a:solidFill>
                <a:ea typeface="+mn-lt"/>
                <a:cs typeface="+mn-lt"/>
              </a:rPr>
              <a:t>This system highlights the importance of using intelligent, automated tools to enhance </a:t>
            </a:r>
            <a:r>
              <a:rPr lang="en-US" sz="2000" dirty="0" err="1">
                <a:solidFill>
                  <a:srgbClr val="0F0F0F"/>
                </a:solidFill>
                <a:ea typeface="+mn-lt"/>
                <a:cs typeface="+mn-lt"/>
              </a:rPr>
              <a:t>cybersecurity</a:t>
            </a:r>
            <a:r>
              <a:rPr lang="en-US" sz="2000" dirty="0">
                <a:solidFill>
                  <a:srgbClr val="0F0F0F"/>
                </a:solidFill>
                <a:ea typeface="+mn-lt"/>
                <a:cs typeface="+mn-lt"/>
              </a:rPr>
              <a:t> and proactively respond to network threats in real time. Future improvements could include real-time deployment and retraining with updated data to handle zero-day attacks.</a:t>
            </a:r>
            <a:endParaRPr lang="en-IN" sz="2000" dirty="0">
              <a:solidFill>
                <a:srgbClr val="0F0F0F"/>
              </a:solidFill>
              <a:ea typeface="+mn-lt"/>
              <a:cs typeface="+mn-lt"/>
            </a:endParaRPr>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a:xfrm>
            <a:off x="581192" y="1302026"/>
            <a:ext cx="11029615" cy="5058134"/>
          </a:xfrm>
        </p:spPr>
        <p:txBody>
          <a:bodyPr>
            <a:normAutofit fontScale="85000" lnSpcReduction="20000"/>
          </a:bodyPr>
          <a:lstStyle/>
          <a:p>
            <a:r>
              <a:rPr lang="en-US" sz="2000" dirty="0" smtClean="0">
                <a:ea typeface="+mn-lt"/>
                <a:cs typeface="+mn-lt"/>
              </a:rPr>
              <a:t>Real-time Integration:</a:t>
            </a:r>
          </a:p>
          <a:p>
            <a:pPr marL="0" indent="0">
              <a:buNone/>
            </a:pPr>
            <a:r>
              <a:rPr lang="en-US" sz="2000" dirty="0" smtClean="0">
                <a:ea typeface="+mn-lt"/>
                <a:cs typeface="+mn-lt"/>
              </a:rPr>
              <a:t>	Extend the system to monitor live network traffic for real-time intrusion detection and response.</a:t>
            </a:r>
            <a:endParaRPr lang="en-US" sz="2000" dirty="0">
              <a:ea typeface="+mn-lt"/>
              <a:cs typeface="+mn-lt"/>
            </a:endParaRPr>
          </a:p>
          <a:p>
            <a:pPr marL="305435" indent="-305435"/>
            <a:r>
              <a:rPr lang="en-US" sz="2000" dirty="0">
                <a:ea typeface="+mn-lt"/>
                <a:cs typeface="+mn-lt"/>
              </a:rPr>
              <a:t>Improved Data Sources:</a:t>
            </a:r>
          </a:p>
          <a:p>
            <a:pPr marL="0" indent="0">
              <a:buNone/>
            </a:pPr>
            <a:r>
              <a:rPr lang="en-US" sz="2000" dirty="0" smtClean="0">
                <a:ea typeface="+mn-lt"/>
                <a:cs typeface="+mn-lt"/>
              </a:rPr>
              <a:t>	Incorporate </a:t>
            </a:r>
            <a:r>
              <a:rPr lang="en-US" sz="2000" dirty="0">
                <a:ea typeface="+mn-lt"/>
                <a:cs typeface="+mn-lt"/>
              </a:rPr>
              <a:t>more diverse and updated datasets from real-world network environments to improve model generalization and detect zero-day attacks</a:t>
            </a:r>
            <a:r>
              <a:rPr lang="en-US" sz="2000" dirty="0" smtClean="0">
                <a:ea typeface="+mn-lt"/>
                <a:cs typeface="+mn-lt"/>
              </a:rPr>
              <a:t>.</a:t>
            </a:r>
            <a:endParaRPr lang="en-US" sz="2000" dirty="0">
              <a:ea typeface="+mn-lt"/>
              <a:cs typeface="+mn-lt"/>
            </a:endParaRPr>
          </a:p>
          <a:p>
            <a:pPr marL="305435" indent="-305435"/>
            <a:r>
              <a:rPr lang="en-US" sz="2000" dirty="0">
                <a:ea typeface="+mn-lt"/>
                <a:cs typeface="+mn-lt"/>
              </a:rPr>
              <a:t>Model Optimization:</a:t>
            </a:r>
          </a:p>
          <a:p>
            <a:pPr marL="0" indent="0">
              <a:buNone/>
            </a:pPr>
            <a:r>
              <a:rPr lang="en-US" sz="2000" dirty="0" smtClean="0">
                <a:ea typeface="+mn-lt"/>
                <a:cs typeface="+mn-lt"/>
              </a:rPr>
              <a:t>	Apply </a:t>
            </a:r>
            <a:r>
              <a:rPr lang="en-US" sz="2000" dirty="0">
                <a:ea typeface="+mn-lt"/>
                <a:cs typeface="+mn-lt"/>
              </a:rPr>
              <a:t>advanced techniques like ensemble learning or deep learning models (e.g., LSTM, CNN) for higher detection accuracy and handling sequential data</a:t>
            </a:r>
            <a:r>
              <a:rPr lang="en-US" sz="2000" dirty="0" smtClean="0">
                <a:ea typeface="+mn-lt"/>
                <a:cs typeface="+mn-lt"/>
              </a:rPr>
              <a:t>.</a:t>
            </a:r>
            <a:endParaRPr lang="en-US" sz="2000" dirty="0">
              <a:ea typeface="+mn-lt"/>
              <a:cs typeface="+mn-lt"/>
            </a:endParaRPr>
          </a:p>
          <a:p>
            <a:pPr marL="305435" indent="-305435"/>
            <a:r>
              <a:rPr lang="en-US" sz="2000" dirty="0">
                <a:ea typeface="+mn-lt"/>
                <a:cs typeface="+mn-lt"/>
              </a:rPr>
              <a:t>False Positive Reduction:</a:t>
            </a:r>
          </a:p>
          <a:p>
            <a:pPr marL="0" indent="0">
              <a:buNone/>
            </a:pPr>
            <a:r>
              <a:rPr lang="en-US" sz="2000" dirty="0" smtClean="0">
                <a:ea typeface="+mn-lt"/>
                <a:cs typeface="+mn-lt"/>
              </a:rPr>
              <a:t>	Fine-tune </a:t>
            </a:r>
            <a:r>
              <a:rPr lang="en-US" sz="2000" dirty="0">
                <a:ea typeface="+mn-lt"/>
                <a:cs typeface="+mn-lt"/>
              </a:rPr>
              <a:t>the model to reduce false positives, ensuring that normal traffic is not incorrectly flagged</a:t>
            </a:r>
            <a:r>
              <a:rPr lang="en-US" sz="2000" dirty="0" smtClean="0">
                <a:ea typeface="+mn-lt"/>
                <a:cs typeface="+mn-lt"/>
              </a:rPr>
              <a:t>.</a:t>
            </a:r>
            <a:endParaRPr lang="en-US" sz="2000" dirty="0">
              <a:ea typeface="+mn-lt"/>
              <a:cs typeface="+mn-lt"/>
            </a:endParaRPr>
          </a:p>
          <a:p>
            <a:pPr marL="305435" indent="-305435"/>
            <a:r>
              <a:rPr lang="en-US" sz="2000" dirty="0">
                <a:ea typeface="+mn-lt"/>
                <a:cs typeface="+mn-lt"/>
              </a:rPr>
              <a:t>Edge Deployment:</a:t>
            </a:r>
          </a:p>
          <a:p>
            <a:pPr marL="0" indent="0">
              <a:buNone/>
            </a:pPr>
            <a:r>
              <a:rPr lang="en-US" sz="2000" dirty="0" smtClean="0">
                <a:ea typeface="+mn-lt"/>
                <a:cs typeface="+mn-lt"/>
              </a:rPr>
              <a:t>	Explore </a:t>
            </a:r>
            <a:r>
              <a:rPr lang="en-US" sz="2000" dirty="0">
                <a:ea typeface="+mn-lt"/>
                <a:cs typeface="+mn-lt"/>
              </a:rPr>
              <a:t>deploying the model at the edge (e.g., on routers/firewalls) for low-latency, distributed protection</a:t>
            </a:r>
            <a:r>
              <a:rPr lang="en-US" sz="2000" dirty="0" smtClean="0">
                <a:ea typeface="+mn-lt"/>
                <a:cs typeface="+mn-lt"/>
              </a:rPr>
              <a:t>.</a:t>
            </a:r>
            <a:endParaRPr lang="en-US" sz="2000" dirty="0">
              <a:ea typeface="+mn-lt"/>
              <a:cs typeface="+mn-lt"/>
            </a:endParaRPr>
          </a:p>
          <a:p>
            <a:pPr marL="305435" indent="-305435"/>
            <a:r>
              <a:rPr lang="en-US" sz="2000" dirty="0">
                <a:ea typeface="+mn-lt"/>
                <a:cs typeface="+mn-lt"/>
              </a:rPr>
              <a:t>Continuous Learning:</a:t>
            </a:r>
          </a:p>
          <a:p>
            <a:pPr marL="0" indent="0">
              <a:buNone/>
            </a:pPr>
            <a:r>
              <a:rPr lang="en-US" sz="2000" dirty="0" smtClean="0">
                <a:ea typeface="+mn-lt"/>
                <a:cs typeface="+mn-lt"/>
              </a:rPr>
              <a:t>	Enable </a:t>
            </a:r>
            <a:r>
              <a:rPr lang="en-US" sz="2000" dirty="0">
                <a:ea typeface="+mn-lt"/>
                <a:cs typeface="+mn-lt"/>
              </a:rPr>
              <a:t>the system to retrain automatically with new data to stay updated with evolving attack patterns.</a:t>
            </a:r>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fontScale="92500" lnSpcReduction="20000"/>
          </a:bodyPr>
          <a:lstStyle/>
          <a:p>
            <a:pPr marL="0" indent="0">
              <a:buNone/>
            </a:pPr>
            <a:r>
              <a:rPr lang="en-IN" sz="2400" dirty="0">
                <a:solidFill>
                  <a:srgbClr val="0F0F0F"/>
                </a:solidFill>
                <a:ea typeface="+mn-lt"/>
                <a:cs typeface="+mn-lt"/>
              </a:rPr>
              <a:t>1. Recorded Zoom sessions and training materials provided during the IBM </a:t>
            </a:r>
            <a:r>
              <a:rPr lang="en-IN" sz="2400" dirty="0" err="1">
                <a:solidFill>
                  <a:srgbClr val="0F0F0F"/>
                </a:solidFill>
                <a:ea typeface="+mn-lt"/>
                <a:cs typeface="+mn-lt"/>
              </a:rPr>
              <a:t>SkillsBuild</a:t>
            </a:r>
            <a:r>
              <a:rPr lang="en-IN" sz="2400" dirty="0">
                <a:solidFill>
                  <a:srgbClr val="0F0F0F"/>
                </a:solidFill>
                <a:ea typeface="+mn-lt"/>
                <a:cs typeface="+mn-lt"/>
              </a:rPr>
              <a:t> Internship Program – 2025</a:t>
            </a:r>
            <a:r>
              <a:rPr lang="en-IN" sz="2400" dirty="0" smtClean="0">
                <a:solidFill>
                  <a:srgbClr val="0F0F0F"/>
                </a:solidFill>
                <a:ea typeface="+mn-lt"/>
                <a:cs typeface="+mn-lt"/>
              </a:rPr>
              <a:t>.</a:t>
            </a:r>
            <a:endParaRPr lang="en-IN" sz="2400" dirty="0">
              <a:solidFill>
                <a:srgbClr val="0F0F0F"/>
              </a:solidFill>
              <a:ea typeface="+mn-lt"/>
              <a:cs typeface="+mn-lt"/>
            </a:endParaRPr>
          </a:p>
          <a:p>
            <a:pPr marL="0" indent="0">
              <a:buNone/>
            </a:pPr>
            <a:r>
              <a:rPr lang="en-IN" sz="2400" dirty="0">
                <a:solidFill>
                  <a:srgbClr val="0F0F0F"/>
                </a:solidFill>
                <a:ea typeface="+mn-lt"/>
                <a:cs typeface="+mn-lt"/>
              </a:rPr>
              <a:t>2. PDF documents and resources shared via the official Telegram channel of the internship program</a:t>
            </a:r>
            <a:r>
              <a:rPr lang="en-IN" sz="2400" dirty="0" smtClean="0">
                <a:solidFill>
                  <a:srgbClr val="0F0F0F"/>
                </a:solidFill>
                <a:ea typeface="+mn-lt"/>
                <a:cs typeface="+mn-lt"/>
              </a:rPr>
              <a:t>.</a:t>
            </a:r>
            <a:endParaRPr lang="en-IN" sz="2400" dirty="0">
              <a:solidFill>
                <a:srgbClr val="0F0F0F"/>
              </a:solidFill>
              <a:ea typeface="+mn-lt"/>
              <a:cs typeface="+mn-lt"/>
            </a:endParaRPr>
          </a:p>
          <a:p>
            <a:pPr marL="0" indent="0">
              <a:buNone/>
            </a:pPr>
            <a:r>
              <a:rPr lang="en-IN" sz="2400" dirty="0">
                <a:solidFill>
                  <a:srgbClr val="0F0F0F"/>
                </a:solidFill>
                <a:ea typeface="+mn-lt"/>
                <a:cs typeface="+mn-lt"/>
              </a:rPr>
              <a:t>3. IBM </a:t>
            </a:r>
            <a:r>
              <a:rPr lang="en-IN" sz="2400" dirty="0" err="1">
                <a:solidFill>
                  <a:srgbClr val="0F0F0F"/>
                </a:solidFill>
                <a:ea typeface="+mn-lt"/>
                <a:cs typeface="+mn-lt"/>
              </a:rPr>
              <a:t>SkillsBuild</a:t>
            </a:r>
            <a:r>
              <a:rPr lang="en-IN" sz="2400" dirty="0">
                <a:solidFill>
                  <a:srgbClr val="0F0F0F"/>
                </a:solidFill>
                <a:ea typeface="+mn-lt"/>
                <a:cs typeface="+mn-lt"/>
              </a:rPr>
              <a:t> Courses</a:t>
            </a:r>
            <a:r>
              <a:rPr lang="en-IN" sz="2400" dirty="0" smtClean="0">
                <a:solidFill>
                  <a:srgbClr val="0F0F0F"/>
                </a:solidFill>
                <a:ea typeface="+mn-lt"/>
                <a:cs typeface="+mn-lt"/>
              </a:rPr>
              <a:t>:</a:t>
            </a:r>
            <a:endParaRPr lang="en-IN" sz="2400" dirty="0">
              <a:solidFill>
                <a:srgbClr val="0F0F0F"/>
              </a:solidFill>
              <a:ea typeface="+mn-lt"/>
              <a:cs typeface="+mn-lt"/>
            </a:endParaRPr>
          </a:p>
          <a:p>
            <a:pPr lvl="1"/>
            <a:r>
              <a:rPr lang="en-IN" sz="2100" dirty="0">
                <a:solidFill>
                  <a:srgbClr val="0F0F0F"/>
                </a:solidFill>
                <a:ea typeface="+mn-lt"/>
                <a:cs typeface="+mn-lt"/>
              </a:rPr>
              <a:t>Introduction to Machine </a:t>
            </a:r>
            <a:r>
              <a:rPr lang="en-IN" sz="2100" dirty="0" smtClean="0">
                <a:solidFill>
                  <a:srgbClr val="0F0F0F"/>
                </a:solidFill>
                <a:ea typeface="+mn-lt"/>
                <a:cs typeface="+mn-lt"/>
              </a:rPr>
              <a:t>Learning</a:t>
            </a:r>
            <a:endParaRPr lang="en-IN" sz="2100" dirty="0">
              <a:solidFill>
                <a:srgbClr val="0F0F0F"/>
              </a:solidFill>
              <a:ea typeface="+mn-lt"/>
              <a:cs typeface="+mn-lt"/>
            </a:endParaRPr>
          </a:p>
          <a:p>
            <a:pPr lvl="1"/>
            <a:r>
              <a:rPr lang="en-IN" sz="2100" dirty="0">
                <a:solidFill>
                  <a:srgbClr val="0F0F0F"/>
                </a:solidFill>
                <a:ea typeface="+mn-lt"/>
                <a:cs typeface="+mn-lt"/>
              </a:rPr>
              <a:t>AI </a:t>
            </a:r>
            <a:r>
              <a:rPr lang="en-IN" sz="2100" dirty="0" smtClean="0">
                <a:solidFill>
                  <a:srgbClr val="0F0F0F"/>
                </a:solidFill>
                <a:ea typeface="+mn-lt"/>
                <a:cs typeface="+mn-lt"/>
              </a:rPr>
              <a:t>Fundamentals</a:t>
            </a:r>
            <a:endParaRPr lang="en-IN" sz="2100" dirty="0">
              <a:solidFill>
                <a:srgbClr val="0F0F0F"/>
              </a:solidFill>
              <a:ea typeface="+mn-lt"/>
              <a:cs typeface="+mn-lt"/>
            </a:endParaRPr>
          </a:p>
          <a:p>
            <a:pPr lvl="1"/>
            <a:r>
              <a:rPr lang="en-IN" sz="2100" dirty="0">
                <a:solidFill>
                  <a:srgbClr val="0F0F0F"/>
                </a:solidFill>
                <a:ea typeface="+mn-lt"/>
                <a:cs typeface="+mn-lt"/>
              </a:rPr>
              <a:t>Getting Started with IBM </a:t>
            </a:r>
            <a:r>
              <a:rPr lang="en-IN" sz="2100" dirty="0" smtClean="0">
                <a:solidFill>
                  <a:srgbClr val="0F0F0F"/>
                </a:solidFill>
                <a:ea typeface="+mn-lt"/>
                <a:cs typeface="+mn-lt"/>
              </a:rPr>
              <a:t>Cloud</a:t>
            </a:r>
            <a:endParaRPr lang="en-IN" sz="2100" dirty="0">
              <a:solidFill>
                <a:srgbClr val="0F0F0F"/>
              </a:solidFill>
              <a:ea typeface="+mn-lt"/>
              <a:cs typeface="+mn-lt"/>
            </a:endParaRPr>
          </a:p>
          <a:p>
            <a:pPr marL="0" indent="0">
              <a:buNone/>
            </a:pPr>
            <a:r>
              <a:rPr lang="en-IN" sz="2400" dirty="0">
                <a:solidFill>
                  <a:srgbClr val="0F0F0F"/>
                </a:solidFill>
                <a:ea typeface="+mn-lt"/>
                <a:cs typeface="+mn-lt"/>
              </a:rPr>
              <a:t>4. IBM Watsonx.ai Documentation and Platform</a:t>
            </a:r>
          </a:p>
          <a:p>
            <a:pPr marL="0" indent="0">
              <a:buNone/>
            </a:pPr>
            <a:r>
              <a:rPr lang="en-IN" sz="2400" dirty="0" smtClean="0">
                <a:solidFill>
                  <a:srgbClr val="0F0F0F"/>
                </a:solidFill>
                <a:ea typeface="+mn-lt"/>
                <a:cs typeface="+mn-lt"/>
              </a:rPr>
              <a:t>	https</a:t>
            </a:r>
            <a:r>
              <a:rPr lang="en-IN" sz="2400" dirty="0">
                <a:solidFill>
                  <a:srgbClr val="0F0F0F"/>
                </a:solidFill>
                <a:ea typeface="+mn-lt"/>
                <a:cs typeface="+mn-lt"/>
              </a:rPr>
              <a:t>://</a:t>
            </a:r>
            <a:r>
              <a:rPr lang="en-IN" sz="2400" dirty="0" smtClean="0">
                <a:solidFill>
                  <a:srgbClr val="0F0F0F"/>
                </a:solidFill>
                <a:ea typeface="+mn-lt"/>
                <a:cs typeface="+mn-lt"/>
              </a:rPr>
              <a:t>www.ibm.com/cloud/watsonx-ai</a:t>
            </a:r>
            <a:endParaRPr lang="en-IN" sz="2400" dirty="0">
              <a:solidFill>
                <a:srgbClr val="0F0F0F"/>
              </a:solidFill>
              <a:ea typeface="+mn-lt"/>
              <a:cs typeface="+mn-lt"/>
            </a:endParaRPr>
          </a:p>
          <a:p>
            <a:pPr marL="0" indent="0">
              <a:buNone/>
            </a:pPr>
            <a:r>
              <a:rPr lang="en-IN" sz="2400" dirty="0">
                <a:solidFill>
                  <a:srgbClr val="0F0F0F"/>
                </a:solidFill>
                <a:ea typeface="+mn-lt"/>
                <a:cs typeface="+mn-lt"/>
              </a:rPr>
              <a:t>5. GPT-based assistance (</a:t>
            </a:r>
            <a:r>
              <a:rPr lang="en-IN" sz="2400" dirty="0" err="1">
                <a:solidFill>
                  <a:srgbClr val="0F0F0F"/>
                </a:solidFill>
                <a:ea typeface="+mn-lt"/>
                <a:cs typeface="+mn-lt"/>
              </a:rPr>
              <a:t>OpenAI</a:t>
            </a:r>
            <a:r>
              <a:rPr lang="en-IN" sz="2400" dirty="0">
                <a:solidFill>
                  <a:srgbClr val="0F0F0F"/>
                </a:solidFill>
                <a:ea typeface="+mn-lt"/>
                <a:cs typeface="+mn-lt"/>
              </a:rPr>
              <a:t> </a:t>
            </a:r>
            <a:r>
              <a:rPr lang="en-IN" sz="2400" dirty="0" err="1">
                <a:solidFill>
                  <a:srgbClr val="0F0F0F"/>
                </a:solidFill>
                <a:ea typeface="+mn-lt"/>
                <a:cs typeface="+mn-lt"/>
              </a:rPr>
              <a:t>ChatGPT</a:t>
            </a:r>
            <a:r>
              <a:rPr lang="en-IN" sz="2400" dirty="0">
                <a:solidFill>
                  <a:srgbClr val="0F0F0F"/>
                </a:solidFill>
                <a:ea typeface="+mn-lt"/>
                <a:cs typeface="+mn-lt"/>
              </a:rPr>
              <a:t>) for clarification and explanation of technical concepts during implementation.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2" descr="E:\ibrahem\شهادات\Ibrahem Mohamed Ibrahem Ahmed (Artificial Intelligence)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0267" y="1301750"/>
            <a:ext cx="6231466"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2050" name="Picture 2" descr="E:\ibrahem\شهادات\Ibrahem Mohamed Ibrahem Ahmed (Journey to Cloud)1.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80267" y="1301750"/>
            <a:ext cx="6231466" cy="467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3074" name="Picture 2" descr="E:\ibrahem\شهادات\Ibrahem Mohamed Ibrahem Ahmed (RAG).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5400000">
            <a:off x="3939513" y="75682"/>
            <a:ext cx="4417608" cy="7135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0000" lnSpcReduction="20000"/>
          </a:bodyPr>
          <a:lstStyle/>
          <a:p>
            <a:pPr marL="0" indent="0">
              <a:buNone/>
            </a:pPr>
            <a:r>
              <a:rPr lang="en-US" sz="3200">
                <a:solidFill>
                  <a:srgbClr val="0F0F0F"/>
                </a:solidFill>
                <a:ea typeface="+mn-lt"/>
                <a:cs typeface="+mn-lt"/>
              </a:rPr>
              <a:t>With the rapid growth of digital communication and the increasing dependence on computer networks, cybersecurity threats have become more frequent and sophisticated. Traditional firewall-based security systems are no longer sufficient to detect and prevent modern attacks that often bypass standard filters. Organizations are facing significant challenges in identifying unauthorized access, malicious activity, and anomalies within large volumes of real-time network traffic.</a:t>
            </a:r>
          </a:p>
          <a:p>
            <a:pPr marL="0" indent="0">
              <a:buNone/>
            </a:pPr>
            <a:endParaRPr lang="en-US" sz="3200">
              <a:solidFill>
                <a:srgbClr val="0F0F0F"/>
              </a:solidFill>
              <a:ea typeface="+mn-lt"/>
              <a:cs typeface="+mn-lt"/>
            </a:endParaRPr>
          </a:p>
          <a:p>
            <a:pPr marL="0" indent="0">
              <a:buNone/>
            </a:pPr>
            <a:r>
              <a:rPr lang="en-US" sz="3200">
                <a:solidFill>
                  <a:srgbClr val="0F0F0F"/>
                </a:solidFill>
                <a:ea typeface="+mn-lt"/>
                <a:cs typeface="+mn-lt"/>
              </a:rPr>
              <a:t>The main problem lies in the timely and accurate detection of various types of intrusions—such as Denial of Service (DoS), Probe, User to Root (U2R), and Remote to Local (R2L) attacks—without causing performance degradation or high false alarm rates. There is a pressing need for an intelligent system that can analyze network behavior and recognize potential threats in dynamic and complex environments.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978408"/>
            <a:ext cx="11613485" cy="5504689"/>
          </a:xfrm>
        </p:spPr>
        <p:txBody>
          <a:bodyPr vert="horz" lIns="91440" tIns="45720" rIns="91440" bIns="45720" rtlCol="0" anchor="ctr">
            <a:noAutofit/>
          </a:bodyPr>
          <a:lstStyle/>
          <a:p>
            <a:pPr marL="0" indent="0">
              <a:buNone/>
            </a:pPr>
            <a:r>
              <a:rPr lang="en-US" sz="1200" b="1" dirty="0" smtClean="0">
                <a:latin typeface="Calibri"/>
                <a:ea typeface="+mn-lt"/>
                <a:cs typeface="+mn-lt"/>
              </a:rPr>
              <a:t>The </a:t>
            </a:r>
            <a:r>
              <a:rPr lang="en-US" sz="1200" b="1" dirty="0">
                <a:latin typeface="Calibri"/>
                <a:ea typeface="+mn-lt"/>
                <a:cs typeface="+mn-lt"/>
              </a:rPr>
              <a:t>solution was developed using IBM Watsonx.ai Studio. I used a pre-trained foundation model and applied prompt engineering techniques to generate responses based on specific input queries. The steps included:</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Creating a new project in Watsonx.ai Studio.</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Selecting an appropriate model from the available foundation models (e.g., Granite model).</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Designing prompts that simulate realistic user interactions or tasks.</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Running experiments and observing the model’s responses.</a:t>
            </a:r>
          </a:p>
          <a:p>
            <a:pPr marL="305435" indent="-305435"/>
            <a:endParaRPr lang="en-US" sz="1200" b="1" dirty="0">
              <a:latin typeface="Calibri"/>
              <a:ea typeface="+mn-lt"/>
              <a:cs typeface="+mn-lt"/>
            </a:endParaRPr>
          </a:p>
          <a:p>
            <a:pPr marL="305435" indent="-305435"/>
            <a:r>
              <a:rPr lang="en-US" sz="1200" b="1" dirty="0">
                <a:latin typeface="Calibri"/>
                <a:ea typeface="+mn-lt"/>
                <a:cs typeface="+mn-lt"/>
              </a:rPr>
              <a:t>Evaluating and refining the prompts to improve accuracy and relevance.</a:t>
            </a:r>
          </a:p>
          <a:p>
            <a:pPr marL="0" indent="0">
              <a:buNone/>
            </a:pPr>
            <a:endParaRPr lang="en-US" sz="1200" b="1" dirty="0" smtClean="0">
              <a:latin typeface="Calibri"/>
              <a:ea typeface="+mn-lt"/>
              <a:cs typeface="+mn-lt"/>
            </a:endParaRPr>
          </a:p>
          <a:p>
            <a:pPr marL="0" indent="0">
              <a:buNone/>
            </a:pPr>
            <a:r>
              <a:rPr lang="en-US" sz="1200" b="1" dirty="0" smtClean="0">
                <a:latin typeface="Calibri"/>
                <a:ea typeface="+mn-lt"/>
                <a:cs typeface="+mn-lt"/>
              </a:rPr>
              <a:t>This </a:t>
            </a:r>
            <a:r>
              <a:rPr lang="en-US" sz="1200" b="1" dirty="0">
                <a:latin typeface="Calibri"/>
                <a:ea typeface="+mn-lt"/>
                <a:cs typeface="+mn-lt"/>
              </a:rPr>
              <a:t>approach allows efficient prototyping using powerful AI models without needing to train from scratch, and helps achieve fast, reliable outputs for the given use case</a:t>
            </a:r>
            <a:r>
              <a:rPr lang="en-US" sz="1200" b="1" dirty="0" smtClean="0">
                <a:latin typeface="Calibri"/>
                <a:ea typeface="+mn-lt"/>
                <a:cs typeface="+mn-lt"/>
              </a:rPr>
              <a:t>.</a:t>
            </a:r>
            <a:endParaRPr lang="en-IN" sz="1200" b="1" dirty="0">
              <a:latin typeface="Calibri"/>
              <a:cs typeface="Calibri"/>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23319" y="1157468"/>
            <a:ext cx="11029615" cy="5494791"/>
          </a:xfrm>
        </p:spPr>
        <p:txBody>
          <a:bodyPr>
            <a:normAutofit fontScale="92500" lnSpcReduction="20000"/>
          </a:bodyPr>
          <a:lstStyle/>
          <a:p>
            <a:r>
              <a:rPr lang="en-IN" sz="1800" b="1" dirty="0">
                <a:ea typeface="+mn-lt"/>
                <a:cs typeface="+mn-lt"/>
              </a:rPr>
              <a:t> System Requirements:</a:t>
            </a:r>
          </a:p>
          <a:p>
            <a:pPr lvl="1"/>
            <a:r>
              <a:rPr lang="en-IN" sz="1500" dirty="0">
                <a:solidFill>
                  <a:srgbClr val="0F0F0F"/>
                </a:solidFill>
                <a:ea typeface="+mn-lt"/>
                <a:cs typeface="+mn-lt"/>
              </a:rPr>
              <a:t>IBM Watsonx.ai Studio (IBM Cloud account)</a:t>
            </a:r>
          </a:p>
          <a:p>
            <a:pPr lvl="1"/>
            <a:r>
              <a:rPr lang="en-IN" sz="1500" dirty="0">
                <a:solidFill>
                  <a:srgbClr val="0F0F0F"/>
                </a:solidFill>
                <a:ea typeface="+mn-lt"/>
                <a:cs typeface="+mn-lt"/>
              </a:rPr>
              <a:t>NSL-KDD Dataset (CSV format)</a:t>
            </a:r>
          </a:p>
          <a:p>
            <a:pPr lvl="1"/>
            <a:r>
              <a:rPr lang="en-IN" sz="1500" dirty="0">
                <a:solidFill>
                  <a:srgbClr val="0F0F0F"/>
                </a:solidFill>
                <a:ea typeface="+mn-lt"/>
                <a:cs typeface="+mn-lt"/>
              </a:rPr>
              <a:t>Web browser (e.g., Chrome)</a:t>
            </a:r>
          </a:p>
          <a:p>
            <a:pPr lvl="1"/>
            <a:r>
              <a:rPr lang="en-IN" sz="1500" dirty="0">
                <a:solidFill>
                  <a:srgbClr val="0F0F0F"/>
                </a:solidFill>
                <a:ea typeface="+mn-lt"/>
                <a:cs typeface="+mn-lt"/>
              </a:rPr>
              <a:t>Internet connection</a:t>
            </a:r>
          </a:p>
          <a:p>
            <a:pPr marL="0" indent="0">
              <a:buNone/>
            </a:pPr>
            <a:endParaRPr lang="en-IN" sz="1800" b="1" dirty="0">
              <a:solidFill>
                <a:srgbClr val="0F0F0F"/>
              </a:solidFill>
              <a:ea typeface="+mn-lt"/>
              <a:cs typeface="+mn-lt"/>
            </a:endParaRPr>
          </a:p>
          <a:p>
            <a:r>
              <a:rPr lang="en-IN" sz="1800" b="1" dirty="0">
                <a:ea typeface="+mn-lt"/>
                <a:cs typeface="+mn-lt"/>
              </a:rPr>
              <a:t>Tools &amp; Libraries Used:</a:t>
            </a:r>
          </a:p>
          <a:p>
            <a:pPr lvl="1"/>
            <a:r>
              <a:rPr lang="en-IN" sz="1500" dirty="0" err="1">
                <a:solidFill>
                  <a:srgbClr val="0F0F0F"/>
                </a:solidFill>
                <a:ea typeface="+mn-lt"/>
                <a:cs typeface="+mn-lt"/>
              </a:rPr>
              <a:t>AutoAI</a:t>
            </a:r>
            <a:r>
              <a:rPr lang="en-IN" sz="1500" dirty="0">
                <a:solidFill>
                  <a:srgbClr val="0F0F0F"/>
                </a:solidFill>
                <a:ea typeface="+mn-lt"/>
                <a:cs typeface="+mn-lt"/>
              </a:rPr>
              <a:t> (built-in in </a:t>
            </a:r>
            <a:r>
              <a:rPr lang="en-IN" sz="1500" dirty="0" err="1">
                <a:solidFill>
                  <a:srgbClr val="0F0F0F"/>
                </a:solidFill>
                <a:ea typeface="+mn-lt"/>
                <a:cs typeface="+mn-lt"/>
              </a:rPr>
              <a:t>Watsonx</a:t>
            </a:r>
            <a:r>
              <a:rPr lang="en-IN" sz="1500" dirty="0">
                <a:solidFill>
                  <a:srgbClr val="0F0F0F"/>
                </a:solidFill>
                <a:ea typeface="+mn-lt"/>
                <a:cs typeface="+mn-lt"/>
              </a:rPr>
              <a:t> Studio)</a:t>
            </a:r>
          </a:p>
          <a:p>
            <a:pPr lvl="1"/>
            <a:r>
              <a:rPr lang="en-IN" sz="1500" dirty="0" err="1">
                <a:solidFill>
                  <a:srgbClr val="0F0F0F"/>
                </a:solidFill>
                <a:ea typeface="+mn-lt"/>
                <a:cs typeface="+mn-lt"/>
              </a:rPr>
              <a:t>scikit</a:t>
            </a:r>
            <a:r>
              <a:rPr lang="en-IN" sz="1500" dirty="0">
                <a:solidFill>
                  <a:srgbClr val="0F0F0F"/>
                </a:solidFill>
                <a:ea typeface="+mn-lt"/>
                <a:cs typeface="+mn-lt"/>
              </a:rPr>
              <a:t>-learn (for model training &amp; evaluation)</a:t>
            </a:r>
          </a:p>
          <a:p>
            <a:pPr lvl="1"/>
            <a:r>
              <a:rPr lang="en-IN" sz="1500" dirty="0">
                <a:solidFill>
                  <a:srgbClr val="0F0F0F"/>
                </a:solidFill>
                <a:ea typeface="+mn-lt"/>
                <a:cs typeface="+mn-lt"/>
              </a:rPr>
              <a:t>pandas &amp; </a:t>
            </a:r>
            <a:r>
              <a:rPr lang="en-IN" sz="1500" dirty="0" err="1">
                <a:solidFill>
                  <a:srgbClr val="0F0F0F"/>
                </a:solidFill>
                <a:ea typeface="+mn-lt"/>
                <a:cs typeface="+mn-lt"/>
              </a:rPr>
              <a:t>NumPy</a:t>
            </a:r>
            <a:r>
              <a:rPr lang="en-IN" sz="1500" dirty="0">
                <a:solidFill>
                  <a:srgbClr val="0F0F0F"/>
                </a:solidFill>
                <a:ea typeface="+mn-lt"/>
                <a:cs typeface="+mn-lt"/>
              </a:rPr>
              <a:t> (data processing)</a:t>
            </a:r>
          </a:p>
          <a:p>
            <a:pPr lvl="1"/>
            <a:r>
              <a:rPr lang="en-IN" sz="1500" dirty="0">
                <a:solidFill>
                  <a:srgbClr val="0F0F0F"/>
                </a:solidFill>
                <a:ea typeface="+mn-lt"/>
                <a:cs typeface="+mn-lt"/>
              </a:rPr>
              <a:t>IBM Cloud </a:t>
            </a:r>
            <a:r>
              <a:rPr lang="en-IN" sz="1500" dirty="0" err="1">
                <a:solidFill>
                  <a:srgbClr val="0F0F0F"/>
                </a:solidFill>
                <a:ea typeface="+mn-lt"/>
                <a:cs typeface="+mn-lt"/>
              </a:rPr>
              <a:t>Lite</a:t>
            </a:r>
            <a:r>
              <a:rPr lang="en-IN" sz="1500" dirty="0">
                <a:solidFill>
                  <a:srgbClr val="0F0F0F"/>
                </a:solidFill>
                <a:ea typeface="+mn-lt"/>
                <a:cs typeface="+mn-lt"/>
              </a:rPr>
              <a:t> (cloud platform)</a:t>
            </a:r>
          </a:p>
          <a:p>
            <a:pPr marL="0" indent="0">
              <a:buNone/>
            </a:pPr>
            <a:endParaRPr lang="en-IN" sz="1800" b="1" dirty="0">
              <a:solidFill>
                <a:srgbClr val="0F0F0F"/>
              </a:solidFill>
              <a:ea typeface="+mn-lt"/>
              <a:cs typeface="+mn-lt"/>
            </a:endParaRPr>
          </a:p>
          <a:p>
            <a:r>
              <a:rPr lang="en-IN" sz="1800" b="1" dirty="0">
                <a:ea typeface="+mn-lt"/>
                <a:cs typeface="+mn-lt"/>
              </a:rPr>
              <a:t>Development Process:</a:t>
            </a:r>
          </a:p>
          <a:p>
            <a:pPr lvl="1"/>
            <a:r>
              <a:rPr lang="en-IN" sz="1500" dirty="0">
                <a:solidFill>
                  <a:srgbClr val="0F0F0F"/>
                </a:solidFill>
                <a:ea typeface="+mn-lt"/>
                <a:cs typeface="+mn-lt"/>
              </a:rPr>
              <a:t>Uploaded dataset to Watsonx.ai Studio</a:t>
            </a:r>
          </a:p>
          <a:p>
            <a:pPr lvl="1"/>
            <a:r>
              <a:rPr lang="en-IN" sz="1500" dirty="0" err="1">
                <a:solidFill>
                  <a:srgbClr val="0F0F0F"/>
                </a:solidFill>
                <a:ea typeface="+mn-lt"/>
                <a:cs typeface="+mn-lt"/>
              </a:rPr>
              <a:t>AutoAI</a:t>
            </a:r>
            <a:r>
              <a:rPr lang="en-IN" sz="1500" dirty="0">
                <a:solidFill>
                  <a:srgbClr val="0F0F0F"/>
                </a:solidFill>
                <a:ea typeface="+mn-lt"/>
                <a:cs typeface="+mn-lt"/>
              </a:rPr>
              <a:t> handled data </a:t>
            </a:r>
            <a:r>
              <a:rPr lang="en-IN" sz="1500" dirty="0" err="1">
                <a:solidFill>
                  <a:srgbClr val="0F0F0F"/>
                </a:solidFill>
                <a:ea typeface="+mn-lt"/>
                <a:cs typeface="+mn-lt"/>
              </a:rPr>
              <a:t>preprocessing</a:t>
            </a:r>
            <a:r>
              <a:rPr lang="en-IN" sz="1500" dirty="0">
                <a:solidFill>
                  <a:srgbClr val="0F0F0F"/>
                </a:solidFill>
                <a:ea typeface="+mn-lt"/>
                <a:cs typeface="+mn-lt"/>
              </a:rPr>
              <a:t> and feature selection</a:t>
            </a:r>
          </a:p>
          <a:p>
            <a:pPr lvl="1"/>
            <a:r>
              <a:rPr lang="en-IN" sz="1500" dirty="0">
                <a:solidFill>
                  <a:srgbClr val="0F0F0F"/>
                </a:solidFill>
                <a:ea typeface="+mn-lt"/>
                <a:cs typeface="+mn-lt"/>
              </a:rPr>
              <a:t>Multiple ML models (e.g., Random Forest, SVM) were trained and compared</a:t>
            </a:r>
          </a:p>
          <a:p>
            <a:pPr lvl="1"/>
            <a:r>
              <a:rPr lang="en-IN" sz="1500" dirty="0">
                <a:solidFill>
                  <a:srgbClr val="0F0F0F"/>
                </a:solidFill>
                <a:ea typeface="+mn-lt"/>
                <a:cs typeface="+mn-lt"/>
              </a:rPr>
              <a:t>Best-performing model selected based on accuracy and F1-score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a:bodyPr>
          <a:lstStyle/>
          <a:p>
            <a:pPr marL="305435" indent="-305435"/>
            <a:r>
              <a:rPr lang="en-US" b="1" dirty="0">
                <a:ea typeface="+mn-lt"/>
                <a:cs typeface="+mn-lt"/>
              </a:rPr>
              <a:t>Algorithm:</a:t>
            </a:r>
          </a:p>
          <a:p>
            <a:pPr marL="629435" lvl="1" indent="-305435"/>
            <a:r>
              <a:rPr lang="en-US" dirty="0">
                <a:solidFill>
                  <a:srgbClr val="0F0F0F"/>
                </a:solidFill>
                <a:ea typeface="+mn-lt"/>
                <a:cs typeface="+mn-lt"/>
              </a:rPr>
              <a:t>Multiple supervised machine learning algorithms were tested automatically by </a:t>
            </a:r>
            <a:r>
              <a:rPr lang="en-US" dirty="0" err="1">
                <a:solidFill>
                  <a:srgbClr val="0F0F0F"/>
                </a:solidFill>
                <a:ea typeface="+mn-lt"/>
                <a:cs typeface="+mn-lt"/>
              </a:rPr>
              <a:t>AutoAI</a:t>
            </a:r>
            <a:r>
              <a:rPr lang="en-US" dirty="0">
                <a:solidFill>
                  <a:srgbClr val="0F0F0F"/>
                </a:solidFill>
                <a:ea typeface="+mn-lt"/>
                <a:cs typeface="+mn-lt"/>
              </a:rPr>
              <a:t>, including:</a:t>
            </a:r>
          </a:p>
          <a:p>
            <a:pPr marL="629435" lvl="1" indent="-305435"/>
            <a:r>
              <a:rPr lang="en-US" dirty="0">
                <a:solidFill>
                  <a:srgbClr val="0F0F0F"/>
                </a:solidFill>
                <a:ea typeface="+mn-lt"/>
                <a:cs typeface="+mn-lt"/>
              </a:rPr>
              <a:t>Random Forest</a:t>
            </a:r>
          </a:p>
          <a:p>
            <a:pPr marL="629435" lvl="1" indent="-305435"/>
            <a:r>
              <a:rPr lang="en-US" dirty="0">
                <a:solidFill>
                  <a:srgbClr val="0F0F0F"/>
                </a:solidFill>
                <a:ea typeface="+mn-lt"/>
                <a:cs typeface="+mn-lt"/>
              </a:rPr>
              <a:t>Decision Tree</a:t>
            </a:r>
          </a:p>
          <a:p>
            <a:pPr marL="629435" lvl="1" indent="-305435"/>
            <a:r>
              <a:rPr lang="en-US" dirty="0">
                <a:solidFill>
                  <a:srgbClr val="0F0F0F"/>
                </a:solidFill>
                <a:ea typeface="+mn-lt"/>
                <a:cs typeface="+mn-lt"/>
              </a:rPr>
              <a:t>Support Vector Machine (SVM)</a:t>
            </a:r>
          </a:p>
          <a:p>
            <a:pPr marL="629435" lvl="1" indent="-305435"/>
            <a:r>
              <a:rPr lang="en-US" dirty="0">
                <a:solidFill>
                  <a:srgbClr val="0F0F0F"/>
                </a:solidFill>
                <a:ea typeface="+mn-lt"/>
                <a:cs typeface="+mn-lt"/>
              </a:rPr>
              <a:t>The best-performing model (Random Forest) was selected based on evaluation metrics like Accuracy and F1-Score.</a:t>
            </a:r>
          </a:p>
          <a:p>
            <a:pPr marL="305435" indent="-305435"/>
            <a:endParaRPr lang="en-US" sz="1400" dirty="0">
              <a:ea typeface="+mn-lt"/>
              <a:cs typeface="+mn-lt"/>
            </a:endParaRPr>
          </a:p>
          <a:p>
            <a:pPr marL="305435" indent="-305435"/>
            <a:r>
              <a:rPr lang="en-US" sz="1400" b="1" dirty="0" smtClean="0">
                <a:ea typeface="+mn-lt"/>
                <a:cs typeface="+mn-lt"/>
              </a:rPr>
              <a:t> </a:t>
            </a:r>
            <a:r>
              <a:rPr lang="en-US" b="1" dirty="0">
                <a:ea typeface="+mn-lt"/>
                <a:cs typeface="+mn-lt"/>
              </a:rPr>
              <a:t>Deployment:</a:t>
            </a:r>
          </a:p>
          <a:p>
            <a:pPr marL="629435" lvl="1" indent="-305435"/>
            <a:r>
              <a:rPr lang="en-US" dirty="0">
                <a:solidFill>
                  <a:srgbClr val="0F0F0F"/>
                </a:solidFill>
                <a:ea typeface="+mn-lt"/>
                <a:cs typeface="+mn-lt"/>
              </a:rPr>
              <a:t>The final model was hosted and executed within IBM Watsonx.ai Studio.</a:t>
            </a:r>
          </a:p>
          <a:p>
            <a:pPr marL="629435" lvl="1" indent="-305435"/>
            <a:r>
              <a:rPr lang="en-US" dirty="0">
                <a:solidFill>
                  <a:srgbClr val="0F0F0F"/>
                </a:solidFill>
                <a:ea typeface="+mn-lt"/>
                <a:cs typeface="+mn-lt"/>
              </a:rPr>
              <a:t>No manual deployment was required; </a:t>
            </a:r>
            <a:r>
              <a:rPr lang="en-US" dirty="0" err="1">
                <a:solidFill>
                  <a:srgbClr val="0F0F0F"/>
                </a:solidFill>
                <a:ea typeface="+mn-lt"/>
                <a:cs typeface="+mn-lt"/>
              </a:rPr>
              <a:t>Watsonx</a:t>
            </a:r>
            <a:r>
              <a:rPr lang="en-US" dirty="0">
                <a:solidFill>
                  <a:srgbClr val="0F0F0F"/>
                </a:solidFill>
                <a:ea typeface="+mn-lt"/>
                <a:cs typeface="+mn-lt"/>
              </a:rPr>
              <a:t> provides a cloud-based environment for testing and analyzing predictions.</a:t>
            </a:r>
          </a:p>
          <a:p>
            <a:pPr marL="629435" lvl="1" indent="-305435"/>
            <a:r>
              <a:rPr lang="en-US" dirty="0">
                <a:solidFill>
                  <a:srgbClr val="0F0F0F"/>
                </a:solidFill>
                <a:ea typeface="+mn-lt"/>
                <a:cs typeface="+mn-lt"/>
              </a:rPr>
              <a:t>Model output can be viewed directly through </a:t>
            </a:r>
            <a:r>
              <a:rPr lang="en-US" dirty="0" err="1">
                <a:solidFill>
                  <a:srgbClr val="0F0F0F"/>
                </a:solidFill>
                <a:ea typeface="+mn-lt"/>
                <a:cs typeface="+mn-lt"/>
              </a:rPr>
              <a:t>Watsonx’s</a:t>
            </a:r>
            <a:r>
              <a:rPr lang="en-US" dirty="0">
                <a:solidFill>
                  <a:srgbClr val="0F0F0F"/>
                </a:solidFill>
                <a:ea typeface="+mn-lt"/>
                <a:cs typeface="+mn-lt"/>
              </a:rPr>
              <a:t> built-in interface.</a:t>
            </a:r>
            <a:endParaRPr lang="en-IN" dirty="0">
              <a:solidFill>
                <a:srgbClr val="0F0F0F"/>
              </a:solidFill>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a:xfrm>
            <a:off x="508000" y="1168400"/>
            <a:ext cx="11287760" cy="5151120"/>
          </a:xfrm>
        </p:spPr>
        <p:txBody>
          <a:bodyPr>
            <a:noAutofit/>
          </a:bodyPr>
          <a:lstStyle/>
          <a:p>
            <a:pPr marL="0" indent="0">
              <a:buNone/>
            </a:pPr>
            <a:r>
              <a:rPr lang="en-US" sz="1400" dirty="0" smtClean="0">
                <a:solidFill>
                  <a:srgbClr val="0F0F0F"/>
                </a:solidFill>
                <a:ea typeface="+mn-lt"/>
                <a:cs typeface="+mn-lt"/>
              </a:rPr>
              <a:t>The </a:t>
            </a:r>
            <a:r>
              <a:rPr lang="en-US" sz="1400" dirty="0">
                <a:solidFill>
                  <a:srgbClr val="0F0F0F"/>
                </a:solidFill>
                <a:ea typeface="+mn-lt"/>
                <a:cs typeface="+mn-lt"/>
              </a:rPr>
              <a:t>final selected model was Snap Random Forest Classifier, automatically chosen by </a:t>
            </a:r>
            <a:r>
              <a:rPr lang="en-US" sz="1400" dirty="0" err="1">
                <a:solidFill>
                  <a:srgbClr val="0F0F0F"/>
                </a:solidFill>
                <a:ea typeface="+mn-lt"/>
                <a:cs typeface="+mn-lt"/>
              </a:rPr>
              <a:t>Watsonx</a:t>
            </a:r>
            <a:r>
              <a:rPr lang="en-US" sz="1400" dirty="0">
                <a:solidFill>
                  <a:srgbClr val="0F0F0F"/>
                </a:solidFill>
                <a:ea typeface="+mn-lt"/>
                <a:cs typeface="+mn-lt"/>
              </a:rPr>
              <a:t> </a:t>
            </a:r>
            <a:r>
              <a:rPr lang="en-US" sz="1400" dirty="0" err="1">
                <a:solidFill>
                  <a:srgbClr val="0F0F0F"/>
                </a:solidFill>
                <a:ea typeface="+mn-lt"/>
                <a:cs typeface="+mn-lt"/>
              </a:rPr>
              <a:t>AutoAI</a:t>
            </a:r>
            <a:r>
              <a:rPr lang="en-US" sz="1400" dirty="0">
                <a:solidFill>
                  <a:srgbClr val="0F0F0F"/>
                </a:solidFill>
                <a:ea typeface="+mn-lt"/>
                <a:cs typeface="+mn-lt"/>
              </a:rPr>
              <a:t>.</a:t>
            </a:r>
          </a:p>
          <a:p>
            <a:pPr marL="0" indent="0">
              <a:buNone/>
            </a:pPr>
            <a:endParaRPr lang="en-US" sz="1400" dirty="0">
              <a:solidFill>
                <a:srgbClr val="0F0F0F"/>
              </a:solidFill>
              <a:ea typeface="+mn-lt"/>
              <a:cs typeface="+mn-lt"/>
            </a:endParaRPr>
          </a:p>
          <a:p>
            <a:pPr marL="0" indent="0">
              <a:buNone/>
            </a:pPr>
            <a:r>
              <a:rPr lang="en-US" sz="1400" dirty="0">
                <a:solidFill>
                  <a:srgbClr val="0F0F0F"/>
                </a:solidFill>
                <a:ea typeface="+mn-lt"/>
                <a:cs typeface="+mn-lt"/>
              </a:rPr>
              <a:t>It achieved a high accuracy of 99.5% on the test dataset</a:t>
            </a:r>
            <a:r>
              <a:rPr lang="en-US" sz="1400" dirty="0" smtClean="0">
                <a:solidFill>
                  <a:srgbClr val="0F0F0F"/>
                </a:solidFill>
                <a:ea typeface="+mn-lt"/>
                <a:cs typeface="+mn-lt"/>
              </a:rPr>
              <a:t>.</a:t>
            </a:r>
          </a:p>
          <a:p>
            <a:pPr marL="0" indent="0">
              <a:buNone/>
            </a:pPr>
            <a:endParaRPr lang="en-US" sz="1400" dirty="0">
              <a:solidFill>
                <a:srgbClr val="0F0F0F"/>
              </a:solidFill>
              <a:ea typeface="+mn-lt"/>
              <a:cs typeface="+mn-lt"/>
            </a:endParaRPr>
          </a:p>
          <a:p>
            <a:pPr marL="0" indent="0">
              <a:buNone/>
            </a:pPr>
            <a:r>
              <a:rPr lang="en-US" sz="1400" dirty="0" smtClean="0">
                <a:solidFill>
                  <a:srgbClr val="0F0F0F"/>
                </a:solidFill>
                <a:ea typeface="+mn-lt"/>
                <a:cs typeface="+mn-lt"/>
              </a:rPr>
              <a:t>Evaluation metrics on the test set :</a:t>
            </a:r>
          </a:p>
          <a:p>
            <a:r>
              <a:rPr lang="en-US" sz="1400" dirty="0" smtClean="0">
                <a:solidFill>
                  <a:srgbClr val="0F0F0F"/>
                </a:solidFill>
                <a:ea typeface="+mn-lt"/>
                <a:cs typeface="+mn-lt"/>
              </a:rPr>
              <a:t>Precision: </a:t>
            </a:r>
            <a:r>
              <a:rPr lang="en-US" sz="1400" dirty="0" smtClean="0"/>
              <a:t>99.7%</a:t>
            </a:r>
            <a:endParaRPr lang="en-US" sz="1400" dirty="0" smtClean="0">
              <a:solidFill>
                <a:srgbClr val="0F0F0F"/>
              </a:solidFill>
              <a:ea typeface="+mn-lt"/>
              <a:cs typeface="+mn-lt"/>
            </a:endParaRPr>
          </a:p>
          <a:p>
            <a:r>
              <a:rPr lang="en-US" sz="1400" dirty="0" smtClean="0">
                <a:solidFill>
                  <a:srgbClr val="0F0F0F"/>
                </a:solidFill>
                <a:ea typeface="+mn-lt"/>
                <a:cs typeface="+mn-lt"/>
              </a:rPr>
              <a:t>Recall: </a:t>
            </a:r>
            <a:r>
              <a:rPr lang="en-US" sz="1400" dirty="0" smtClean="0"/>
              <a:t>99.1%</a:t>
            </a:r>
            <a:endParaRPr lang="en-US" sz="1400" dirty="0" smtClean="0">
              <a:solidFill>
                <a:srgbClr val="0F0F0F"/>
              </a:solidFill>
              <a:ea typeface="+mn-lt"/>
              <a:cs typeface="+mn-lt"/>
            </a:endParaRPr>
          </a:p>
          <a:p>
            <a:r>
              <a:rPr lang="en-US" sz="1400" dirty="0" smtClean="0">
                <a:solidFill>
                  <a:srgbClr val="0F0F0F"/>
                </a:solidFill>
                <a:ea typeface="+mn-lt"/>
                <a:cs typeface="+mn-lt"/>
              </a:rPr>
              <a:t>F1-Score: </a:t>
            </a:r>
            <a:r>
              <a:rPr lang="en-US" sz="1400" dirty="0" smtClean="0"/>
              <a:t>99.4%</a:t>
            </a:r>
            <a:endParaRPr lang="en-US" sz="1400" dirty="0">
              <a:solidFill>
                <a:srgbClr val="0F0F0F"/>
              </a:solidFill>
              <a:ea typeface="+mn-lt"/>
              <a:cs typeface="+mn-lt"/>
            </a:endParaRPr>
          </a:p>
          <a:p>
            <a:endParaRPr lang="en-US" sz="1400" dirty="0">
              <a:solidFill>
                <a:srgbClr val="0F0F0F"/>
              </a:solidFill>
              <a:ea typeface="+mn-lt"/>
              <a:cs typeface="+mn-lt"/>
            </a:endParaRPr>
          </a:p>
          <a:p>
            <a:pPr marL="0" indent="0">
              <a:buNone/>
            </a:pPr>
            <a:r>
              <a:rPr lang="en-US" sz="1400" dirty="0">
                <a:solidFill>
                  <a:srgbClr val="0F0F0F"/>
                </a:solidFill>
                <a:ea typeface="+mn-lt"/>
                <a:cs typeface="+mn-lt"/>
              </a:rPr>
              <a:t>The model was able to distinguish between multiple types of intrusions and normal traffic with excellent performance.</a:t>
            </a:r>
          </a:p>
          <a:p>
            <a:pPr marL="0" indent="0">
              <a:buNone/>
            </a:pPr>
            <a:endParaRPr lang="en-US" sz="1400" dirty="0">
              <a:solidFill>
                <a:srgbClr val="0F0F0F"/>
              </a:solidFill>
              <a:ea typeface="+mn-lt"/>
              <a:cs typeface="+mn-lt"/>
            </a:endParaRPr>
          </a:p>
          <a:p>
            <a:pPr marL="0" indent="0">
              <a:buNone/>
            </a:pPr>
            <a:r>
              <a:rPr lang="en-US" sz="1400" dirty="0">
                <a:solidFill>
                  <a:srgbClr val="0F0F0F"/>
                </a:solidFill>
                <a:ea typeface="+mn-lt"/>
                <a:cs typeface="+mn-lt"/>
              </a:rPr>
              <a:t>The classification results indicate high precision and recall across all classes, with minimal false predictions</a:t>
            </a:r>
            <a:r>
              <a:rPr lang="en-US" sz="1400" dirty="0" smtClean="0">
                <a:solidFill>
                  <a:srgbClr val="0F0F0F"/>
                </a:solidFill>
                <a:ea typeface="+mn-lt"/>
                <a:cs typeface="+mn-lt"/>
              </a:rPr>
              <a:t>.</a:t>
            </a:r>
          </a:p>
          <a:p>
            <a:pPr marL="0" indent="0">
              <a:buNone/>
            </a:pPr>
            <a:endParaRPr lang="en-US" sz="1400" dirty="0">
              <a:solidFill>
                <a:srgbClr val="0F0F0F"/>
              </a:solidFill>
              <a:ea typeface="+mn-lt"/>
              <a:cs typeface="+mn-lt"/>
            </a:endParaRPr>
          </a:p>
          <a:p>
            <a:pPr marL="0" indent="0">
              <a:buNone/>
            </a:pPr>
            <a:r>
              <a:rPr lang="en-US" sz="1400" dirty="0">
                <a:solidFill>
                  <a:srgbClr val="0F0F0F"/>
                </a:solidFill>
                <a:ea typeface="+mn-lt"/>
                <a:cs typeface="+mn-lt"/>
              </a:rPr>
              <a:t>The confusion matrix shows that the model correctly classified most instances, proving its effectiveness in real-world intrusion detection scenarios.</a:t>
            </a:r>
            <a:endParaRPr lang="en-IN" sz="1400" dirty="0">
              <a:solidFill>
                <a:srgbClr val="0F0F0F"/>
              </a:solidFill>
              <a:ea typeface="+mn-lt"/>
              <a:cs typeface="+mn-lt"/>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425" y="1149349"/>
            <a:ext cx="10908975" cy="5285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91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03883" y="1169670"/>
            <a:ext cx="10816163" cy="5251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9935034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http://purl.org/dc/elements/1.1/"/>
    <ds:schemaRef ds:uri="http://schemas.microsoft.com/office/2006/metadata/properties"/>
    <ds:schemaRef ds:uri="c0fa2617-96bd-425d-8578-e93563fe37c5"/>
    <ds:schemaRef ds:uri="9162bd5b-4ed9-4da3-b376-05204580ba3f"/>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791</Words>
  <Application>Microsoft Office PowerPoint</Application>
  <PresentationFormat>Custom</PresentationFormat>
  <Paragraphs>117</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Network Intrusion Detection</vt:lpstr>
      <vt:lpstr>OUTLINE</vt:lpstr>
      <vt:lpstr>Problem Statement</vt:lpstr>
      <vt:lpstr>Proposed Solution</vt:lpstr>
      <vt:lpstr>System  Approach</vt:lpstr>
      <vt:lpstr>Algorithm &amp; Deployment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37</cp:revision>
  <dcterms:created xsi:type="dcterms:W3CDTF">2021-05-26T16:50:10Z</dcterms:created>
  <dcterms:modified xsi:type="dcterms:W3CDTF">2025-08-02T09:54:56Z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