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490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7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42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C227-265D-4C7E-B2C0-1DB839E2CE70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D7C2-8BDD-4DB3-9203-054F89684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9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dcode.fr/rsa-ciph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apati/RsaCtfTool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BC78-0543-1E70-4A99-1BD6EA282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772" y="314440"/>
            <a:ext cx="6359951" cy="84783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What is </a:t>
            </a:r>
            <a:r>
              <a:rPr lang="en-US" sz="4400" b="1" dirty="0">
                <a:solidFill>
                  <a:srgbClr val="FF0000"/>
                </a:solidFill>
              </a:rPr>
              <a:t>RSA</a:t>
            </a:r>
            <a:r>
              <a:rPr lang="en-US" sz="44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C74CB-5AF9-D8A2-8D78-DB2F250B7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RSA</a:t>
            </a:r>
            <a:r>
              <a:rPr lang="en-US" dirty="0"/>
              <a:t> is one of the most widely used </a:t>
            </a:r>
            <a:r>
              <a:rPr lang="en-US" b="1" dirty="0"/>
              <a:t>public-key cryptography</a:t>
            </a:r>
            <a:r>
              <a:rPr lang="en-US" dirty="0"/>
              <a:t> systems.</a:t>
            </a:r>
            <a:br>
              <a:rPr lang="en-US" dirty="0"/>
            </a:br>
            <a:r>
              <a:rPr lang="en-US" dirty="0"/>
              <a:t>It’s named after its inventors:</a:t>
            </a:r>
            <a:br>
              <a:rPr lang="en-US" dirty="0"/>
            </a:br>
            <a:r>
              <a:rPr lang="en-US" b="1" dirty="0"/>
              <a:t>Rivest</a:t>
            </a:r>
            <a:r>
              <a:rPr lang="en-US" dirty="0"/>
              <a:t>, </a:t>
            </a:r>
            <a:r>
              <a:rPr lang="en-US" b="1" dirty="0"/>
              <a:t>Shamir</a:t>
            </a:r>
            <a:r>
              <a:rPr lang="en-US" dirty="0"/>
              <a:t>, and </a:t>
            </a:r>
            <a:r>
              <a:rPr lang="en-US" b="1" dirty="0"/>
              <a:t>Adleman</a:t>
            </a:r>
            <a:r>
              <a:rPr lang="en-US" dirty="0"/>
              <a:t> (1977).</a:t>
            </a:r>
          </a:p>
        </p:txBody>
      </p:sp>
    </p:spTree>
    <p:extLst>
      <p:ext uri="{BB962C8B-B14F-4D97-AF65-F5344CB8AC3E}">
        <p14:creationId xmlns:p14="http://schemas.microsoft.com/office/powerpoint/2010/main" val="185944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A3521-FBAE-F312-5DB9-E5956482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RsaCtfTool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Practicale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F0035D-8AA2-5B53-785C-7A0B31BD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243" y="1537808"/>
            <a:ext cx="8691513" cy="532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EB5D-9CDC-EB75-8484-E92E8977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959" y="270858"/>
            <a:ext cx="8959392" cy="681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hlinkClick r:id="rId2"/>
              </a:rPr>
              <a:t>https://www.dcode.fr/rsa-cipher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C6EC6-A79C-ECAF-861E-51378E9F0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580" y="1131215"/>
            <a:ext cx="9213469" cy="572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3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6124-F5B8-EDC3-66F2-DC6313F3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 Simple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B12F0-F636-27C2-E8F2-4A5FBABC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RSA lets you</a:t>
            </a:r>
            <a:r>
              <a:rPr lang="en-US" dirty="0"/>
              <a:t>: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Encrypt data so only the intended recipient can read it.</a:t>
            </a:r>
          </a:p>
          <a:p>
            <a:r>
              <a:rPr lang="en-US" sz="2400" dirty="0"/>
              <a:t>Digitally sign data to prove that it came from you.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It’s used in</a:t>
            </a:r>
            <a:r>
              <a:rPr lang="en-US" dirty="0"/>
              <a:t>:</a:t>
            </a:r>
          </a:p>
          <a:p>
            <a:r>
              <a:rPr lang="en-US" sz="2400" dirty="0"/>
              <a:t>HTTPS (SSL/TLS) for secure websites</a:t>
            </a:r>
          </a:p>
          <a:p>
            <a:r>
              <a:rPr lang="en-US" sz="2400" dirty="0"/>
              <a:t>Digital signatures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Secure email (PGP)</a:t>
            </a:r>
          </a:p>
          <a:p>
            <a:r>
              <a:rPr lang="en-US" sz="2400" dirty="0"/>
              <a:t>SSH, VPNs, and more</a:t>
            </a:r>
          </a:p>
        </p:txBody>
      </p:sp>
    </p:spTree>
    <p:extLst>
      <p:ext uri="{BB962C8B-B14F-4D97-AF65-F5344CB8AC3E}">
        <p14:creationId xmlns:p14="http://schemas.microsoft.com/office/powerpoint/2010/main" val="25073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2C7D-CCD7-AC25-3388-816AFAA3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RSA is Asymmetric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7BA3-109E-E637-5B6F-1AA5AB65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Unlike symmetric cryptography (like AES), RSA uses </a:t>
            </a:r>
            <a:r>
              <a:rPr lang="en-US" b="1" dirty="0">
                <a:solidFill>
                  <a:srgbClr val="FF0000"/>
                </a:solidFill>
              </a:rPr>
              <a:t>two keys</a:t>
            </a:r>
            <a:r>
              <a:rPr lang="en-US" dirty="0"/>
              <a:t>:</a:t>
            </a:r>
          </a:p>
          <a:p>
            <a:r>
              <a:rPr lang="en-US" sz="2400" dirty="0"/>
              <a:t>Public Key → anyone can use it to encrypt</a:t>
            </a:r>
          </a:p>
          <a:p>
            <a:r>
              <a:rPr lang="en-US" sz="2400" dirty="0"/>
              <a:t>Private Key → only the owner can decrypt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Analogy</a:t>
            </a:r>
            <a:r>
              <a:rPr lang="en-US" dirty="0"/>
              <a:t>:</a:t>
            </a:r>
          </a:p>
          <a:p>
            <a:r>
              <a:rPr lang="en-US" sz="2400" dirty="0"/>
              <a:t>You have a padlock (public key) and a key (private key).</a:t>
            </a:r>
          </a:p>
          <a:p>
            <a:r>
              <a:rPr lang="en-US" sz="2400" dirty="0"/>
              <a:t>Anyone can lock the box (encrypt), but only you can unlock it.</a:t>
            </a:r>
          </a:p>
        </p:txBody>
      </p:sp>
    </p:spTree>
    <p:extLst>
      <p:ext uri="{BB962C8B-B14F-4D97-AF65-F5344CB8AC3E}">
        <p14:creationId xmlns:p14="http://schemas.microsoft.com/office/powerpoint/2010/main" val="162119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4788-9A30-D2D8-BACE-CC76A377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How RSA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FEAC-B497-0AC6-BD29-5456E3076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Generate Keys</a:t>
            </a:r>
            <a:r>
              <a:rPr lang="en-US" sz="2600" dirty="0"/>
              <a:t>:</a:t>
            </a:r>
          </a:p>
          <a:p>
            <a:r>
              <a:rPr lang="en-US" altLang="en-US" sz="2400" dirty="0">
                <a:latin typeface="Arial" panose="020B0604020202020204" pitchFamily="34" charset="0"/>
              </a:rPr>
              <a:t>Choose two large prime numbers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p , q</a:t>
            </a:r>
          </a:p>
          <a:p>
            <a:r>
              <a:rPr lang="en-US" sz="2400" dirty="0"/>
              <a:t>Compute n = </a:t>
            </a:r>
            <a:r>
              <a:rPr lang="en-US" sz="2400" dirty="0">
                <a:solidFill>
                  <a:srgbClr val="FF0000"/>
                </a:solidFill>
              </a:rPr>
              <a:t>p * q</a:t>
            </a:r>
          </a:p>
          <a:p>
            <a:r>
              <a:rPr lang="en-US" sz="2400" dirty="0"/>
              <a:t>Compute </a:t>
            </a:r>
            <a:r>
              <a:rPr lang="el-GR" sz="2400" dirty="0">
                <a:solidFill>
                  <a:srgbClr val="FF0000"/>
                </a:solidFill>
              </a:rPr>
              <a:t>ϕ</a:t>
            </a:r>
            <a:r>
              <a:rPr lang="en-US" sz="2400" dirty="0">
                <a:solidFill>
                  <a:srgbClr val="FF0000"/>
                </a:solidFill>
              </a:rPr>
              <a:t>(n) = (p-1)(q-1)</a:t>
            </a: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dirty="0"/>
              <a:t>Choose a public exponent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 (like </a:t>
            </a:r>
            <a:r>
              <a:rPr lang="en-US" sz="2400" dirty="0">
                <a:solidFill>
                  <a:srgbClr val="FF0000"/>
                </a:solidFill>
              </a:rPr>
              <a:t>65537</a:t>
            </a:r>
            <a:r>
              <a:rPr lang="en-US" sz="2400" dirty="0"/>
              <a:t>)</a:t>
            </a:r>
          </a:p>
          <a:p>
            <a:r>
              <a:rPr lang="en-US" sz="2400" dirty="0"/>
              <a:t>Compute private key 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 such that </a:t>
            </a:r>
            <a:r>
              <a:rPr lang="en-US" sz="2400" dirty="0">
                <a:solidFill>
                  <a:srgbClr val="FF0000"/>
                </a:solidFill>
              </a:rPr>
              <a:t>d * e ≡ 1 mod </a:t>
            </a:r>
            <a:r>
              <a:rPr lang="el-GR" sz="2400" dirty="0">
                <a:solidFill>
                  <a:srgbClr val="FF0000"/>
                </a:solidFill>
              </a:rPr>
              <a:t>ϕ</a:t>
            </a:r>
            <a:r>
              <a:rPr lang="en-US" sz="2400" dirty="0">
                <a:solidFill>
                  <a:srgbClr val="FF0000"/>
                </a:solidFill>
              </a:rPr>
              <a:t>(n)</a:t>
            </a:r>
          </a:p>
          <a:p>
            <a:pPr marL="0" indent="0">
              <a:buNone/>
            </a:pPr>
            <a:r>
              <a:rPr lang="en-US" b="1" dirty="0"/>
              <a:t>2.	</a:t>
            </a:r>
            <a:r>
              <a:rPr lang="en-US" sz="2600" b="1" dirty="0"/>
              <a:t>Public Key</a:t>
            </a:r>
            <a:r>
              <a:rPr lang="en-US" sz="2600" dirty="0"/>
              <a:t>: </a:t>
            </a:r>
            <a:r>
              <a:rPr lang="en-US" dirty="0">
                <a:solidFill>
                  <a:srgbClr val="FF0000"/>
                </a:solidFill>
              </a:rPr>
              <a:t>(n, 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b="1" dirty="0"/>
              <a:t>Private Key</a:t>
            </a:r>
            <a:r>
              <a:rPr lang="en-US" sz="2600" dirty="0"/>
              <a:t>: </a:t>
            </a:r>
            <a:r>
              <a:rPr lang="en-US" dirty="0">
                <a:solidFill>
                  <a:srgbClr val="FF0000"/>
                </a:solidFill>
              </a:rPr>
              <a:t>(n, d)</a:t>
            </a:r>
          </a:p>
          <a:p>
            <a:pPr marL="514350" indent="-514350">
              <a:buAutoNum type="arabicPeriod" startAt="3"/>
            </a:pPr>
            <a:r>
              <a:rPr lang="en-US" sz="2600" b="1" dirty="0"/>
              <a:t>Encryption</a:t>
            </a:r>
            <a:r>
              <a:rPr lang="en-US" sz="2600" dirty="0"/>
              <a:t>: </a:t>
            </a:r>
            <a:r>
              <a:rPr lang="en-US" dirty="0">
                <a:solidFill>
                  <a:srgbClr val="FF0000"/>
                </a:solidFill>
              </a:rPr>
              <a:t>ciphertext = (</a:t>
            </a:r>
            <a:r>
              <a:rPr lang="en-US" dirty="0" err="1">
                <a:solidFill>
                  <a:srgbClr val="FF0000"/>
                </a:solidFill>
              </a:rPr>
              <a:t>message^e</a:t>
            </a:r>
            <a:r>
              <a:rPr lang="en-US" dirty="0">
                <a:solidFill>
                  <a:srgbClr val="FF0000"/>
                </a:solidFill>
              </a:rPr>
              <a:t>) mod n</a:t>
            </a:r>
          </a:p>
          <a:p>
            <a:pPr marL="514350" indent="-514350">
              <a:buAutoNum type="arabicPeriod" startAt="3"/>
            </a:pPr>
            <a:r>
              <a:rPr lang="en-US" sz="2600" b="1" dirty="0"/>
              <a:t>Decryption</a:t>
            </a:r>
            <a:r>
              <a:rPr lang="en-US" sz="2600" dirty="0"/>
              <a:t>: </a:t>
            </a:r>
            <a:r>
              <a:rPr lang="da-DK" dirty="0">
                <a:solidFill>
                  <a:srgbClr val="FF0000"/>
                </a:solidFill>
              </a:rPr>
              <a:t>message = (ciphertext^d) mod n</a:t>
            </a:r>
          </a:p>
        </p:txBody>
      </p:sp>
    </p:spTree>
    <p:extLst>
      <p:ext uri="{BB962C8B-B14F-4D97-AF65-F5344CB8AC3E}">
        <p14:creationId xmlns:p14="http://schemas.microsoft.com/office/powerpoint/2010/main" val="248129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CE03-303E-A5BF-2D4B-D3CE1850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90" y="-106216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RSA Variables Explained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F02D7C-57D5-A252-6CA8-6582AE82C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667252"/>
              </p:ext>
            </p:extLst>
          </p:nvPr>
        </p:nvGraphicFramePr>
        <p:xfrm>
          <a:off x="490194" y="767903"/>
          <a:ext cx="10922913" cy="6090097"/>
        </p:xfrm>
        <a:graphic>
          <a:graphicData uri="http://schemas.openxmlformats.org/drawingml/2006/table">
            <a:tbl>
              <a:tblPr/>
              <a:tblGrid>
                <a:gridCol w="3583077">
                  <a:extLst>
                    <a:ext uri="{9D8B030D-6E8A-4147-A177-3AD203B41FA5}">
                      <a16:colId xmlns:a16="http://schemas.microsoft.com/office/drawing/2014/main" val="1652031493"/>
                    </a:ext>
                  </a:extLst>
                </a:gridCol>
                <a:gridCol w="3669918">
                  <a:extLst>
                    <a:ext uri="{9D8B030D-6E8A-4147-A177-3AD203B41FA5}">
                      <a16:colId xmlns:a16="http://schemas.microsoft.com/office/drawing/2014/main" val="2232432686"/>
                    </a:ext>
                  </a:extLst>
                </a:gridCol>
                <a:gridCol w="3669918">
                  <a:extLst>
                    <a:ext uri="{9D8B030D-6E8A-4147-A177-3AD203B41FA5}">
                      <a16:colId xmlns:a16="http://schemas.microsoft.com/office/drawing/2014/main" val="3894257451"/>
                    </a:ext>
                  </a:extLst>
                </a:gridCol>
              </a:tblGrid>
              <a:tr h="3526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Symbol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Name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Meaning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47893"/>
                  </a:ext>
                </a:extLst>
              </a:tr>
              <a:tr h="3526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Prime 1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 large </a:t>
                      </a:r>
                      <a:r>
                        <a:rPr lang="en-US" sz="1800" b="1"/>
                        <a:t>random prime number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636322"/>
                  </a:ext>
                </a:extLst>
              </a:tr>
              <a:tr h="5128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q</a:t>
                      </a:r>
                      <a:endParaRPr lang="en-US" sz="18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Prime 2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Another large </a:t>
                      </a:r>
                      <a:r>
                        <a:rPr lang="en-US" sz="1800" b="1"/>
                        <a:t>random prime number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67623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n</a:t>
                      </a:r>
                      <a:endParaRPr lang="en-US" sz="18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Modulus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 = p × q — used in both public and private keys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699256"/>
                  </a:ext>
                </a:extLst>
              </a:tr>
              <a:tr h="927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1800" b="1"/>
                        <a:t>ϕ(</a:t>
                      </a:r>
                      <a:r>
                        <a:rPr lang="en-US" sz="1800" b="1"/>
                        <a:t>n)</a:t>
                      </a:r>
                      <a:r>
                        <a:rPr lang="en-US" sz="1800"/>
                        <a:t> or </a:t>
                      </a:r>
                      <a:r>
                        <a:rPr lang="en-US" sz="1800" b="1"/>
                        <a:t>phi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Totient of 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ϕ(n) = (p−1)(q−1) — number of integers less than n that are coprime to 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74452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e</a:t>
                      </a:r>
                      <a:endParaRPr lang="en-US" sz="1800" dirty="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Public exponent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Chosen number that is </a:t>
                      </a:r>
                      <a:r>
                        <a:rPr lang="en-US" sz="1800" b="1"/>
                        <a:t>coprime</a:t>
                      </a:r>
                      <a:r>
                        <a:rPr lang="en-US" sz="1800"/>
                        <a:t> with ϕ(n) (e.g., 65537 is common)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814491"/>
                  </a:ext>
                </a:extLst>
              </a:tr>
              <a:tr h="743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d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Private exponent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Computed as the </a:t>
                      </a:r>
                      <a:r>
                        <a:rPr lang="en-US" sz="1800" b="1"/>
                        <a:t>modular inverse</a:t>
                      </a:r>
                      <a:r>
                        <a:rPr lang="en-US" sz="1800"/>
                        <a:t> of e modulo </a:t>
                      </a:r>
                      <a:r>
                        <a:rPr lang="el-GR" sz="1800"/>
                        <a:t>ϕ(</a:t>
                      </a:r>
                      <a:r>
                        <a:rPr lang="en-US" sz="1800"/>
                        <a:t>n), i.e. d ≡ e⁻¹ mod </a:t>
                      </a:r>
                      <a:r>
                        <a:rPr lang="el-GR" sz="1800"/>
                        <a:t>ϕ(</a:t>
                      </a:r>
                      <a:r>
                        <a:rPr lang="en-US" sz="1800"/>
                        <a:t>n)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078964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Message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The original plaintext number (before encryption)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939933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c</a:t>
                      </a:r>
                      <a:endParaRPr lang="en-US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Ciphertext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Encrypted message, calculated as c ≡ m^e mod n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99131"/>
                  </a:ext>
                </a:extLst>
              </a:tr>
              <a:tr h="6401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 b="1"/>
                        <a:t>d_p</a:t>
                      </a:r>
                      <a:r>
                        <a:rPr lang="fr-FR" sz="1800"/>
                        <a:t>, </a:t>
                      </a:r>
                      <a:r>
                        <a:rPr lang="fr-FR" sz="1800" b="1"/>
                        <a:t>d_q</a:t>
                      </a:r>
                      <a:r>
                        <a:rPr lang="fr-FR" sz="1800"/>
                        <a:t>, </a:t>
                      </a:r>
                      <a:r>
                        <a:rPr lang="fr-FR" sz="1800" b="1"/>
                        <a:t>q_inv</a:t>
                      </a:r>
                      <a:endParaRPr lang="fr-FR" sz="1800"/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CRT values (optional)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Optimization values used to speed up decryption (used in practice)</a:t>
                      </a:r>
                    </a:p>
                  </a:txBody>
                  <a:tcPr marL="62162" marR="62162" marT="31081" marB="31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02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16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D948-9129-C82F-AF4B-0AD79349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is RSA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EEE3-6A46-5968-25E5-14630287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Because it's </a:t>
            </a:r>
            <a:r>
              <a:rPr lang="en-US" sz="2400" b="1" dirty="0"/>
              <a:t>extremely hard</a:t>
            </a:r>
            <a:r>
              <a:rPr lang="en-US" sz="2400" dirty="0"/>
              <a:t> to </a:t>
            </a:r>
            <a:r>
              <a:rPr lang="en-US" sz="2400" dirty="0">
                <a:solidFill>
                  <a:srgbClr val="FF0000"/>
                </a:solidFill>
              </a:rPr>
              <a:t>factor</a:t>
            </a:r>
            <a:r>
              <a:rPr lang="en-US" sz="2400" dirty="0"/>
              <a:t> a huge number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into its </a:t>
            </a:r>
            <a:r>
              <a:rPr lang="en-US" sz="2400" dirty="0">
                <a:solidFill>
                  <a:srgbClr val="FF0000"/>
                </a:solidFill>
              </a:rPr>
              <a:t>primes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q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Weaknesses (When Used Incorrectly)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RSA is </a:t>
            </a:r>
            <a:r>
              <a:rPr lang="en-US" sz="2400" b="1" dirty="0"/>
              <a:t>mathematically strong</a:t>
            </a:r>
            <a:r>
              <a:rPr lang="en-US" sz="2400" dirty="0"/>
              <a:t>, but:</a:t>
            </a:r>
          </a:p>
          <a:p>
            <a:r>
              <a:rPr lang="en-US" sz="2400" dirty="0"/>
              <a:t>Using </a:t>
            </a:r>
            <a:r>
              <a:rPr lang="en-US" sz="2400" b="1" dirty="0"/>
              <a:t>small primes</a:t>
            </a:r>
            <a:r>
              <a:rPr lang="en-US" sz="2400" dirty="0"/>
              <a:t> or </a:t>
            </a:r>
            <a:r>
              <a:rPr lang="en-US" sz="2400" b="1" dirty="0"/>
              <a:t>reused keys</a:t>
            </a:r>
            <a:r>
              <a:rPr lang="en-US" sz="2400" dirty="0"/>
              <a:t> makes it breakable</a:t>
            </a:r>
          </a:p>
          <a:p>
            <a:r>
              <a:rPr lang="en-US" sz="2400" dirty="0"/>
              <a:t>That’s where tools like </a:t>
            </a:r>
            <a:r>
              <a:rPr lang="en-US" sz="2400" b="1" dirty="0" err="1"/>
              <a:t>RsaCtfTool</a:t>
            </a:r>
            <a:r>
              <a:rPr lang="en-US" sz="2400" dirty="0"/>
              <a:t> can help find vulnerabilities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9013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EF12-FFE4-A33F-8B12-A5D7F091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Common RSA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E847-E085-59AA-45DE-31D70D53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7" y="1423447"/>
            <a:ext cx="11057640" cy="506942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Small Prime Factors</a:t>
            </a:r>
          </a:p>
          <a:p>
            <a:pPr marL="0" indent="0">
              <a:buNone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FF0000"/>
                </a:solidFill>
              </a:rPr>
              <a:t>n</a:t>
            </a:r>
            <a:r>
              <a:rPr lang="en-US" sz="2600" dirty="0"/>
              <a:t> is made from </a:t>
            </a:r>
            <a:r>
              <a:rPr lang="en-US" sz="2600" dirty="0">
                <a:solidFill>
                  <a:srgbClr val="FF0000"/>
                </a:solidFill>
              </a:rPr>
              <a:t>small primes</a:t>
            </a:r>
            <a:r>
              <a:rPr lang="en-US" sz="2600" dirty="0"/>
              <a:t>, it can be </a:t>
            </a:r>
            <a:r>
              <a:rPr lang="en-US" sz="2600" dirty="0">
                <a:solidFill>
                  <a:srgbClr val="FF0000"/>
                </a:solidFill>
              </a:rPr>
              <a:t>easily factored</a:t>
            </a:r>
            <a:r>
              <a:rPr lang="en-US" sz="2600" dirty="0"/>
              <a:t>.</a:t>
            </a:r>
          </a:p>
          <a:p>
            <a:r>
              <a:rPr lang="en-US" altLang="en-US" sz="2600" dirty="0">
                <a:latin typeface="Arial" panose="020B0604020202020204" pitchFamily="34" charset="0"/>
              </a:rPr>
              <a:t>Tools can find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p</a:t>
            </a:r>
            <a:r>
              <a:rPr lang="en-US" altLang="en-US" sz="2600" dirty="0"/>
              <a:t> and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q</a:t>
            </a:r>
            <a:r>
              <a:rPr lang="en-US" altLang="en-US" sz="2600" dirty="0"/>
              <a:t> from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n</a:t>
            </a:r>
            <a:r>
              <a:rPr lang="en-US" altLang="en-US" sz="2600" dirty="0"/>
              <a:t>, then </a:t>
            </a:r>
            <a:r>
              <a:rPr lang="en-US" altLang="en-US" sz="2600" dirty="0">
                <a:solidFill>
                  <a:srgbClr val="FF0000"/>
                </a:solidFill>
              </a:rPr>
              <a:t>compute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d</a:t>
            </a:r>
            <a:r>
              <a:rPr lang="en-US" altLang="en-US" sz="2600" dirty="0"/>
              <a:t>.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514350" indent="-514350">
              <a:buAutoNum type="arabicPeriod" startAt="2"/>
            </a:pPr>
            <a:r>
              <a:rPr lang="en-US" sz="2600" b="1" dirty="0"/>
              <a:t>Low Public Exponent (e.g., </a:t>
            </a:r>
            <a:r>
              <a:rPr lang="en-US" sz="2600" b="1" dirty="0">
                <a:solidFill>
                  <a:srgbClr val="FF0000"/>
                </a:solidFill>
              </a:rPr>
              <a:t>e = 3</a:t>
            </a:r>
            <a:r>
              <a:rPr lang="en-US" sz="2600" b="1" dirty="0"/>
              <a:t>)</a:t>
            </a:r>
          </a:p>
          <a:p>
            <a:pPr marL="0" indent="0"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If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e</a:t>
            </a:r>
            <a:r>
              <a:rPr lang="en-US" altLang="en-US" sz="2600" dirty="0"/>
              <a:t> is </a:t>
            </a:r>
            <a:r>
              <a:rPr lang="en-US" altLang="en-US" sz="2600" dirty="0">
                <a:solidFill>
                  <a:srgbClr val="FF0000"/>
                </a:solidFill>
              </a:rPr>
              <a:t>small</a:t>
            </a:r>
            <a:r>
              <a:rPr lang="en-US" altLang="en-US" sz="2600" dirty="0"/>
              <a:t> and </a:t>
            </a:r>
            <a:r>
              <a:rPr lang="en-US" altLang="en-US" sz="2600" dirty="0">
                <a:latin typeface="Arial" panose="020B0604020202020204" pitchFamily="34" charset="0"/>
              </a:rPr>
              <a:t>message is too short, attacker can </a:t>
            </a:r>
            <a:r>
              <a:rPr lang="en-US" altLang="en-US" sz="2600" dirty="0">
                <a:solidFill>
                  <a:srgbClr val="FF0000"/>
                </a:solidFill>
                <a:latin typeface="Arial" panose="020B0604020202020204" pitchFamily="34" charset="0"/>
              </a:rPr>
              <a:t>decrypt</a:t>
            </a:r>
            <a:r>
              <a:rPr lang="en-US" altLang="en-US" sz="2600" dirty="0">
                <a:latin typeface="Arial" panose="020B0604020202020204" pitchFamily="34" charset="0"/>
              </a:rPr>
              <a:t> using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m = c^(1/e)</a:t>
            </a:r>
            <a:r>
              <a:rPr lang="en-US" altLang="en-US" sz="2600" dirty="0"/>
              <a:t>. </a:t>
            </a:r>
          </a:p>
          <a:p>
            <a:pPr marL="457200" indent="-457200">
              <a:buAutoNum type="arabicPeriod" startAt="3"/>
            </a:pPr>
            <a:r>
              <a:rPr lang="en-US" sz="2600" b="1" dirty="0"/>
              <a:t>Common Modulus Attack</a:t>
            </a:r>
          </a:p>
          <a:p>
            <a:pPr marL="0" indent="0"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Same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n</a:t>
            </a:r>
            <a:r>
              <a:rPr lang="en-US" altLang="en-US" sz="2600" dirty="0"/>
              <a:t>, different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e1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e2</a:t>
            </a:r>
            <a:r>
              <a:rPr lang="en-US" altLang="en-US" sz="2600" dirty="0"/>
              <a:t> used for </a:t>
            </a:r>
            <a:r>
              <a:rPr lang="en-US" altLang="en-US" sz="2600" dirty="0">
                <a:solidFill>
                  <a:srgbClr val="FF0000"/>
                </a:solidFill>
              </a:rPr>
              <a:t>encrypting same message </a:t>
            </a:r>
            <a:r>
              <a:rPr lang="en-US" altLang="en-US" sz="2600" dirty="0"/>
              <a:t>→ attacker can recover plaintext using </a:t>
            </a:r>
            <a:r>
              <a:rPr lang="en-US" altLang="en-US" sz="2600" dirty="0">
                <a:solidFill>
                  <a:srgbClr val="FF0000"/>
                </a:solidFill>
              </a:rPr>
              <a:t>extended Euclidean algorithm</a:t>
            </a:r>
            <a:r>
              <a:rPr lang="en-US" altLang="en-US" sz="2600" dirty="0"/>
              <a:t>.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600" b="1" dirty="0"/>
              <a:t>Reused Primes</a:t>
            </a:r>
          </a:p>
          <a:p>
            <a:pPr marL="0" indent="0">
              <a:buNone/>
            </a:pPr>
            <a:r>
              <a:rPr lang="en-US" sz="2600" dirty="0"/>
              <a:t>Two keys share the same prime → </a:t>
            </a:r>
            <a:r>
              <a:rPr lang="en-US" sz="2600" dirty="0">
                <a:solidFill>
                  <a:srgbClr val="FF0000"/>
                </a:solidFill>
              </a:rPr>
              <a:t>GCD(n1, n2) </a:t>
            </a:r>
            <a:r>
              <a:rPr lang="en-US" sz="2600" dirty="0"/>
              <a:t>reveals it!</a:t>
            </a:r>
          </a:p>
          <a:p>
            <a:pPr marL="457200" indent="-457200">
              <a:buAutoNum type="arabicPeriod" startAt="5"/>
            </a:pPr>
            <a:r>
              <a:rPr lang="en-US" sz="2600" b="1" dirty="0"/>
              <a:t>Wiener’s Attack</a:t>
            </a:r>
          </a:p>
          <a:p>
            <a:pPr marL="0" indent="0">
              <a:buNone/>
            </a:pPr>
            <a:r>
              <a:rPr lang="en-US" altLang="en-US" sz="2600" dirty="0">
                <a:latin typeface="Arial" panose="020B0604020202020204" pitchFamily="34" charset="0"/>
              </a:rPr>
              <a:t>If </a:t>
            </a:r>
            <a:r>
              <a:rPr lang="en-US" altLang="en-US" sz="2600" dirty="0">
                <a:solidFill>
                  <a:srgbClr val="FF0000"/>
                </a:solidFill>
                <a:latin typeface="Arial Unicode MS"/>
              </a:rPr>
              <a:t>d</a:t>
            </a:r>
            <a:r>
              <a:rPr lang="en-US" altLang="en-US" sz="2600" dirty="0"/>
              <a:t> is too </a:t>
            </a:r>
            <a:r>
              <a:rPr lang="en-US" altLang="en-US" sz="2600" dirty="0">
                <a:solidFill>
                  <a:srgbClr val="FF0000"/>
                </a:solidFill>
              </a:rPr>
              <a:t>small</a:t>
            </a:r>
            <a:r>
              <a:rPr lang="en-US" altLang="en-US" sz="2600" dirty="0"/>
              <a:t> → attacker can use continued fractions to find it. 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8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D04D6-F57C-4868-9B19-3CF5FB69E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Tool: </a:t>
            </a:r>
            <a:r>
              <a:rPr lang="en-US" b="1" dirty="0" err="1">
                <a:solidFill>
                  <a:srgbClr val="FF0000"/>
                </a:solidFill>
              </a:rPr>
              <a:t>RsaCtfTool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CFF5-C88F-F20D-1813-156C7F3C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Python tool for breaking weak RSA keys in CTFs or real-world misconfigurations.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Features</a:t>
            </a:r>
            <a:r>
              <a:rPr lang="en-US" sz="2400" dirty="0"/>
              <a:t>:</a:t>
            </a:r>
          </a:p>
          <a:p>
            <a:r>
              <a:rPr lang="en-US" sz="2400" dirty="0"/>
              <a:t>Factors </a:t>
            </a:r>
            <a:r>
              <a:rPr lang="en-US" sz="2400" dirty="0">
                <a:solidFill>
                  <a:srgbClr val="FF0000"/>
                </a:solidFill>
              </a:rPr>
              <a:t>n</a:t>
            </a:r>
          </a:p>
          <a:p>
            <a:r>
              <a:rPr lang="en-US" sz="2400" dirty="0"/>
              <a:t>Detects low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</a:p>
          <a:p>
            <a:r>
              <a:rPr lang="en-US" sz="2400" dirty="0"/>
              <a:t>Detects shared primes</a:t>
            </a:r>
          </a:p>
          <a:p>
            <a:r>
              <a:rPr lang="en-US" sz="2400" dirty="0"/>
              <a:t>Wiener attack</a:t>
            </a:r>
          </a:p>
          <a:p>
            <a:r>
              <a:rPr lang="en-US" sz="2400" dirty="0"/>
              <a:t>Many others...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80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CCE5-71EE-D92A-C0A0-721CD59C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RsaCtfTool</a:t>
            </a:r>
            <a:r>
              <a:rPr lang="en-US" b="1" dirty="0">
                <a:solidFill>
                  <a:srgbClr val="FF0000"/>
                </a:solidFill>
              </a:rPr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244E-4ECA-7FA8-DB37-EE3B606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Desktop</a:t>
            </a:r>
          </a:p>
          <a:p>
            <a:r>
              <a:rPr lang="en-US" dirty="0" err="1"/>
              <a:t>sudo</a:t>
            </a:r>
            <a:r>
              <a:rPr lang="en-US" dirty="0"/>
              <a:t> apt update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https://github.com/Ganapati/RsaCtfTool.git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RsaCtfTool</a:t>
            </a:r>
            <a:endParaRPr lang="en-US" dirty="0"/>
          </a:p>
          <a:p>
            <a:r>
              <a:rPr lang="en-US" dirty="0"/>
              <a:t>pip install -r requirements.txt</a:t>
            </a:r>
          </a:p>
          <a:p>
            <a:r>
              <a:rPr lang="en-US" dirty="0"/>
              <a:t>PYTHONPATH=</a:t>
            </a:r>
            <a:r>
              <a:rPr lang="en-US" dirty="0" err="1"/>
              <a:t>src</a:t>
            </a:r>
            <a:r>
              <a:rPr lang="en-US" dirty="0"/>
              <a:t> python3 src/RsaCtfTool/main.py</a:t>
            </a:r>
          </a:p>
          <a:p>
            <a:r>
              <a:rPr lang="en-US" dirty="0"/>
              <a:t>PYTHONPATH=</a:t>
            </a:r>
            <a:r>
              <a:rPr lang="en-US" dirty="0" err="1"/>
              <a:t>src</a:t>
            </a:r>
            <a:r>
              <a:rPr lang="en-US" dirty="0"/>
              <a:t> python3 src/RsaCtfTool/main.py -n 2898320609 -e 65537 --decrypt 1350216472</a:t>
            </a:r>
          </a:p>
        </p:txBody>
      </p:sp>
    </p:spTree>
    <p:extLst>
      <p:ext uri="{BB962C8B-B14F-4D97-AF65-F5344CB8AC3E}">
        <p14:creationId xmlns:p14="http://schemas.microsoft.com/office/powerpoint/2010/main" val="1719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710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Office Theme</vt:lpstr>
      <vt:lpstr>What is RSA?</vt:lpstr>
      <vt:lpstr>In Simple Terms:</vt:lpstr>
      <vt:lpstr>RSA is Asymmetric Cryptography</vt:lpstr>
      <vt:lpstr>How RSA Works</vt:lpstr>
      <vt:lpstr>RSA Variables Explained</vt:lpstr>
      <vt:lpstr>Why is RSA Secure?</vt:lpstr>
      <vt:lpstr>Common RSA Attacks</vt:lpstr>
      <vt:lpstr>Tool: RsaCtfTool</vt:lpstr>
      <vt:lpstr>RsaCtfTool Installation</vt:lpstr>
      <vt:lpstr>RsaCtfTool Practicale</vt:lpstr>
      <vt:lpstr>https://www.dcode.fr/rsa-cipher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 AL-hasan</dc:creator>
  <cp:lastModifiedBy>Ammar AL-hasan</cp:lastModifiedBy>
  <cp:revision>1</cp:revision>
  <dcterms:created xsi:type="dcterms:W3CDTF">2025-07-10T14:01:31Z</dcterms:created>
  <dcterms:modified xsi:type="dcterms:W3CDTF">2025-07-10T15:18:12Z</dcterms:modified>
</cp:coreProperties>
</file>