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9" r:id="rId4"/>
    <p:sldId id="258" r:id="rId5"/>
    <p:sldId id="264" r:id="rId6"/>
    <p:sldId id="260" r:id="rId7"/>
    <p:sldId id="261" r:id="rId8"/>
    <p:sldId id="262" r:id="rId9"/>
    <p:sldId id="267" r:id="rId10"/>
    <p:sldId id="272" r:id="rId11"/>
    <p:sldId id="273" r:id="rId12"/>
    <p:sldId id="274" r:id="rId13"/>
    <p:sldId id="275" r:id="rId14"/>
    <p:sldId id="285" r:id="rId15"/>
    <p:sldId id="276" r:id="rId16"/>
    <p:sldId id="277" r:id="rId17"/>
    <p:sldId id="278" r:id="rId18"/>
    <p:sldId id="279" r:id="rId19"/>
    <p:sldId id="265" r:id="rId20"/>
    <p:sldId id="266" r:id="rId21"/>
    <p:sldId id="26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90" autoAdjust="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309529-07E9-4C4E-AF93-1ADCF9FF945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E524065-9991-49AB-85B3-EA4B34E8121C}">
      <dgm:prSet custT="1"/>
      <dgm:spPr/>
      <dgm:t>
        <a:bodyPr/>
        <a:lstStyle/>
        <a:p>
          <a:pPr>
            <a:lnSpc>
              <a:spcPct val="100000"/>
            </a:lnSpc>
          </a:pPr>
          <a:r>
            <a:rPr lang="en-US" sz="2000" b="1" i="0" dirty="0"/>
            <a:t>Early Cryptography </a:t>
          </a:r>
          <a:r>
            <a:rPr lang="en-US" sz="2000" b="1" dirty="0"/>
            <a:t>T</a:t>
          </a:r>
          <a:r>
            <a:rPr lang="en-US" sz="2000" b="1" i="0" dirty="0"/>
            <a:t>echniques </a:t>
          </a:r>
          <a:r>
            <a:rPr lang="en-US" sz="2000" i="0" dirty="0"/>
            <a:t>:</a:t>
          </a:r>
          <a:r>
            <a:rPr lang="en-US" sz="2000" b="1" i="0" dirty="0"/>
            <a:t> </a:t>
          </a:r>
          <a:r>
            <a:rPr lang="en-US" sz="2000" b="0" i="0" dirty="0"/>
            <a:t>have a rich history that's go back to thousands of years These techniques were often used to protect sensitive information, military secrets, and diplomatic communications.</a:t>
          </a:r>
          <a:endParaRPr lang="en-US" sz="2000" dirty="0"/>
        </a:p>
      </dgm:t>
    </dgm:pt>
    <dgm:pt modelId="{B7D94538-74CC-463E-8724-86063F68C413}" type="parTrans" cxnId="{E0025895-38F9-48BF-B6A0-253D088F5BDB}">
      <dgm:prSet/>
      <dgm:spPr/>
      <dgm:t>
        <a:bodyPr/>
        <a:lstStyle/>
        <a:p>
          <a:endParaRPr lang="en-US"/>
        </a:p>
      </dgm:t>
    </dgm:pt>
    <dgm:pt modelId="{F40CC1A7-E751-4BBA-83BB-5966D3C40B67}" type="sibTrans" cxnId="{E0025895-38F9-48BF-B6A0-253D088F5BDB}">
      <dgm:prSet/>
      <dgm:spPr/>
      <dgm:t>
        <a:bodyPr/>
        <a:lstStyle/>
        <a:p>
          <a:endParaRPr lang="en-US"/>
        </a:p>
      </dgm:t>
    </dgm:pt>
    <dgm:pt modelId="{6690C568-FD89-4569-A87F-4DB86B4EB772}">
      <dgm:prSet custT="1"/>
      <dgm:spPr/>
      <dgm:t>
        <a:bodyPr/>
        <a:lstStyle/>
        <a:p>
          <a:pPr>
            <a:lnSpc>
              <a:spcPct val="100000"/>
            </a:lnSpc>
          </a:pPr>
          <a:r>
            <a:rPr lang="en-US" sz="2000" b="1" i="0" dirty="0"/>
            <a:t>The Enigma Machine </a:t>
          </a:r>
          <a:r>
            <a:rPr lang="en-US" sz="2000" b="0" i="0" dirty="0"/>
            <a:t>:</a:t>
          </a:r>
        </a:p>
        <a:p>
          <a:pPr>
            <a:lnSpc>
              <a:spcPct val="100000"/>
            </a:lnSpc>
          </a:pPr>
          <a:r>
            <a:rPr lang="en-US" sz="2000" b="0" i="0" dirty="0"/>
            <a:t> was a highly complex and sophisticated encryption device used by the German military during World War II to encrypt and decrypt secret messages. It played a significant role in the history of cryptography and codebreaking.</a:t>
          </a:r>
          <a:endParaRPr lang="en-US" sz="2000" dirty="0"/>
        </a:p>
      </dgm:t>
    </dgm:pt>
    <dgm:pt modelId="{C711CC23-2417-49F6-A633-F9A1348818D3}" type="parTrans" cxnId="{7AE4D3FF-194D-4E8E-A302-0BAF9025837B}">
      <dgm:prSet/>
      <dgm:spPr/>
      <dgm:t>
        <a:bodyPr/>
        <a:lstStyle/>
        <a:p>
          <a:endParaRPr lang="en-US"/>
        </a:p>
      </dgm:t>
    </dgm:pt>
    <dgm:pt modelId="{FA833CC3-85FD-437A-A35B-256B989A5250}" type="sibTrans" cxnId="{7AE4D3FF-194D-4E8E-A302-0BAF9025837B}">
      <dgm:prSet/>
      <dgm:spPr/>
      <dgm:t>
        <a:bodyPr/>
        <a:lstStyle/>
        <a:p>
          <a:endParaRPr lang="en-US"/>
        </a:p>
      </dgm:t>
    </dgm:pt>
    <dgm:pt modelId="{8170ED74-6A37-4488-9E9A-1FE6EE239A7C}">
      <dgm:prSet custT="1"/>
      <dgm:spPr/>
      <dgm:t>
        <a:bodyPr/>
        <a:lstStyle/>
        <a:p>
          <a:pPr>
            <a:lnSpc>
              <a:spcPct val="100000"/>
            </a:lnSpc>
          </a:pPr>
          <a:r>
            <a:rPr lang="en-US" sz="2000" b="1" dirty="0"/>
            <a:t>M</a:t>
          </a:r>
          <a:r>
            <a:rPr lang="en-US" sz="2000" b="1" i="0" dirty="0"/>
            <a:t>odern </a:t>
          </a:r>
          <a:r>
            <a:rPr lang="en-US" sz="2000" b="1" dirty="0"/>
            <a:t>C</a:t>
          </a:r>
          <a:r>
            <a:rPr lang="en-US" sz="2000" b="1" i="0" dirty="0"/>
            <a:t>ryptography </a:t>
          </a:r>
          <a:r>
            <a:rPr lang="en-US" sz="2000" b="0" i="0" dirty="0"/>
            <a:t>: techniques and technologies used to secure digital information, protect data privacy, and authenticate users in the digital age.</a:t>
          </a:r>
          <a:endParaRPr lang="en-US" sz="2000" dirty="0"/>
        </a:p>
      </dgm:t>
    </dgm:pt>
    <dgm:pt modelId="{26BB6B97-810E-42AF-8B43-D4ABB43F8CD0}" type="parTrans" cxnId="{1DF37447-D303-4E58-AFF6-7AC50EFE8728}">
      <dgm:prSet/>
      <dgm:spPr/>
      <dgm:t>
        <a:bodyPr/>
        <a:lstStyle/>
        <a:p>
          <a:endParaRPr lang="en-US"/>
        </a:p>
      </dgm:t>
    </dgm:pt>
    <dgm:pt modelId="{DDCA3655-3B38-473C-BC8C-51B23A1F2877}" type="sibTrans" cxnId="{1DF37447-D303-4E58-AFF6-7AC50EFE8728}">
      <dgm:prSet/>
      <dgm:spPr/>
      <dgm:t>
        <a:bodyPr/>
        <a:lstStyle/>
        <a:p>
          <a:endParaRPr lang="en-US"/>
        </a:p>
      </dgm:t>
    </dgm:pt>
    <dgm:pt modelId="{0D2AE287-1AF0-4A01-BD4C-76643045AE3F}" type="pres">
      <dgm:prSet presAssocID="{CD309529-07E9-4C4E-AF93-1ADCF9FF945F}" presName="root" presStyleCnt="0">
        <dgm:presLayoutVars>
          <dgm:dir/>
          <dgm:resizeHandles val="exact"/>
        </dgm:presLayoutVars>
      </dgm:prSet>
      <dgm:spPr/>
    </dgm:pt>
    <dgm:pt modelId="{E3327DC9-78CB-413A-84C1-52001EB2C6C1}" type="pres">
      <dgm:prSet presAssocID="{4E524065-9991-49AB-85B3-EA4B34E8121C}" presName="compNode" presStyleCnt="0"/>
      <dgm:spPr/>
    </dgm:pt>
    <dgm:pt modelId="{97D174B9-F477-42FF-9FCE-B472C371B48C}" type="pres">
      <dgm:prSet presAssocID="{4E524065-9991-49AB-85B3-EA4B34E8121C}" presName="iconRect" presStyleLbl="node1" presStyleIdx="0" presStyleCnt="3" custLinFactY="-57517" custLinFactNeighborX="-514"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nlock"/>
        </a:ext>
      </dgm:extLst>
    </dgm:pt>
    <dgm:pt modelId="{6D863A05-291D-40AF-B462-D7862AB07CAB}" type="pres">
      <dgm:prSet presAssocID="{4E524065-9991-49AB-85B3-EA4B34E8121C}" presName="spaceRect" presStyleCnt="0"/>
      <dgm:spPr/>
    </dgm:pt>
    <dgm:pt modelId="{45065208-F43A-4B02-B61F-75516FAA3305}" type="pres">
      <dgm:prSet presAssocID="{4E524065-9991-49AB-85B3-EA4B34E8121C}" presName="textRect" presStyleLbl="revTx" presStyleIdx="0" presStyleCnt="3" custScaleX="175322" custScaleY="113980" custLinFactY="-6377" custLinFactNeighborX="2591" custLinFactNeighborY="-100000">
        <dgm:presLayoutVars>
          <dgm:chMax val="1"/>
          <dgm:chPref val="1"/>
        </dgm:presLayoutVars>
      </dgm:prSet>
      <dgm:spPr/>
    </dgm:pt>
    <dgm:pt modelId="{2FAD8374-2F11-4737-B029-7DEF77C08AA1}" type="pres">
      <dgm:prSet presAssocID="{F40CC1A7-E751-4BBA-83BB-5966D3C40B67}" presName="sibTrans" presStyleCnt="0"/>
      <dgm:spPr/>
    </dgm:pt>
    <dgm:pt modelId="{4F796444-173C-430A-BE01-B60487ECD462}" type="pres">
      <dgm:prSet presAssocID="{6690C568-FD89-4569-A87F-4DB86B4EB772}" presName="compNode" presStyleCnt="0"/>
      <dgm:spPr/>
    </dgm:pt>
    <dgm:pt modelId="{D7E13CD7-E267-46CA-9377-02D29F908148}" type="pres">
      <dgm:prSet presAssocID="{6690C568-FD89-4569-A87F-4DB86B4EB772}" presName="iconRect" presStyleLbl="node1" presStyleIdx="1" presStyleCnt="3" custLinFactY="-61461" custLinFactNeighborX="-21260" custLinFactNeighborY="-10000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C90F4E92-408F-4A80-AB5C-3B7F3D72935F}" type="pres">
      <dgm:prSet presAssocID="{6690C568-FD89-4569-A87F-4DB86B4EB772}" presName="spaceRect" presStyleCnt="0"/>
      <dgm:spPr/>
    </dgm:pt>
    <dgm:pt modelId="{7FD64DB2-BCF2-4057-9B13-0D1C883E2D68}" type="pres">
      <dgm:prSet presAssocID="{6690C568-FD89-4569-A87F-4DB86B4EB772}" presName="textRect" presStyleLbl="revTx" presStyleIdx="1" presStyleCnt="3" custScaleX="242936" custScaleY="100159" custLinFactY="-13184" custLinFactNeighborX="-9567" custLinFactNeighborY="-100000">
        <dgm:presLayoutVars>
          <dgm:chMax val="1"/>
          <dgm:chPref val="1"/>
        </dgm:presLayoutVars>
      </dgm:prSet>
      <dgm:spPr/>
    </dgm:pt>
    <dgm:pt modelId="{684BDA41-88E2-4B61-A13B-D277E20A3B4D}" type="pres">
      <dgm:prSet presAssocID="{FA833CC3-85FD-437A-A35B-256B989A5250}" presName="sibTrans" presStyleCnt="0"/>
      <dgm:spPr/>
    </dgm:pt>
    <dgm:pt modelId="{58330A6A-8CBF-4038-9960-C4EB7951C73C}" type="pres">
      <dgm:prSet presAssocID="{8170ED74-6A37-4488-9E9A-1FE6EE239A7C}" presName="compNode" presStyleCnt="0"/>
      <dgm:spPr/>
    </dgm:pt>
    <dgm:pt modelId="{A8F18935-74C0-4DB7-B399-4B73CFEBF1FE}" type="pres">
      <dgm:prSet presAssocID="{8170ED74-6A37-4488-9E9A-1FE6EE239A7C}" presName="iconRect" presStyleLbl="node1" presStyleIdx="2" presStyleCnt="3" custLinFactY="-14165" custLinFactNeighborX="-40902" custLinFactNeighborY="-100000"/>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91EBFC19-B3EF-40A7-A618-CBC1C3CA60E0}" type="pres">
      <dgm:prSet presAssocID="{8170ED74-6A37-4488-9E9A-1FE6EE239A7C}" presName="spaceRect" presStyleCnt="0"/>
      <dgm:spPr/>
    </dgm:pt>
    <dgm:pt modelId="{3328AF79-A95B-445F-AB08-BBFFA0547E60}" type="pres">
      <dgm:prSet presAssocID="{8170ED74-6A37-4488-9E9A-1FE6EE239A7C}" presName="textRect" presStyleLbl="revTx" presStyleIdx="2" presStyleCnt="3" custScaleX="156188" custScaleY="265905" custLinFactNeighborX="-12623" custLinFactNeighborY="5789">
        <dgm:presLayoutVars>
          <dgm:chMax val="1"/>
          <dgm:chPref val="1"/>
        </dgm:presLayoutVars>
      </dgm:prSet>
      <dgm:spPr/>
    </dgm:pt>
  </dgm:ptLst>
  <dgm:cxnLst>
    <dgm:cxn modelId="{4D090729-A2A6-469D-A930-56D104F058D9}" type="presOf" srcId="{6690C568-FD89-4569-A87F-4DB86B4EB772}" destId="{7FD64DB2-BCF2-4057-9B13-0D1C883E2D68}" srcOrd="0" destOrd="0" presId="urn:microsoft.com/office/officeart/2018/2/layout/IconLabelList"/>
    <dgm:cxn modelId="{1DF37447-D303-4E58-AFF6-7AC50EFE8728}" srcId="{CD309529-07E9-4C4E-AF93-1ADCF9FF945F}" destId="{8170ED74-6A37-4488-9E9A-1FE6EE239A7C}" srcOrd="2" destOrd="0" parTransId="{26BB6B97-810E-42AF-8B43-D4ABB43F8CD0}" sibTransId="{DDCA3655-3B38-473C-BC8C-51B23A1F2877}"/>
    <dgm:cxn modelId="{E0025895-38F9-48BF-B6A0-253D088F5BDB}" srcId="{CD309529-07E9-4C4E-AF93-1ADCF9FF945F}" destId="{4E524065-9991-49AB-85B3-EA4B34E8121C}" srcOrd="0" destOrd="0" parTransId="{B7D94538-74CC-463E-8724-86063F68C413}" sibTransId="{F40CC1A7-E751-4BBA-83BB-5966D3C40B67}"/>
    <dgm:cxn modelId="{47953ECA-86D8-4F5F-ADE6-DB0C3DB15B14}" type="presOf" srcId="{4E524065-9991-49AB-85B3-EA4B34E8121C}" destId="{45065208-F43A-4B02-B61F-75516FAA3305}" srcOrd="0" destOrd="0" presId="urn:microsoft.com/office/officeart/2018/2/layout/IconLabelList"/>
    <dgm:cxn modelId="{C3B207D1-F897-44E1-9F51-1970A8B5AA22}" type="presOf" srcId="{CD309529-07E9-4C4E-AF93-1ADCF9FF945F}" destId="{0D2AE287-1AF0-4A01-BD4C-76643045AE3F}" srcOrd="0" destOrd="0" presId="urn:microsoft.com/office/officeart/2018/2/layout/IconLabelList"/>
    <dgm:cxn modelId="{F935ACF9-E2A1-4448-BE02-DC508EC3E5FA}" type="presOf" srcId="{8170ED74-6A37-4488-9E9A-1FE6EE239A7C}" destId="{3328AF79-A95B-445F-AB08-BBFFA0547E60}" srcOrd="0" destOrd="0" presId="urn:microsoft.com/office/officeart/2018/2/layout/IconLabelList"/>
    <dgm:cxn modelId="{7AE4D3FF-194D-4E8E-A302-0BAF9025837B}" srcId="{CD309529-07E9-4C4E-AF93-1ADCF9FF945F}" destId="{6690C568-FD89-4569-A87F-4DB86B4EB772}" srcOrd="1" destOrd="0" parTransId="{C711CC23-2417-49F6-A633-F9A1348818D3}" sibTransId="{FA833CC3-85FD-437A-A35B-256B989A5250}"/>
    <dgm:cxn modelId="{0EAAF2A3-2F26-46D8-834F-D3521B78072A}" type="presParOf" srcId="{0D2AE287-1AF0-4A01-BD4C-76643045AE3F}" destId="{E3327DC9-78CB-413A-84C1-52001EB2C6C1}" srcOrd="0" destOrd="0" presId="urn:microsoft.com/office/officeart/2018/2/layout/IconLabelList"/>
    <dgm:cxn modelId="{9A232C7D-E159-4BF0-8EFB-C76D5F119948}" type="presParOf" srcId="{E3327DC9-78CB-413A-84C1-52001EB2C6C1}" destId="{97D174B9-F477-42FF-9FCE-B472C371B48C}" srcOrd="0" destOrd="0" presId="urn:microsoft.com/office/officeart/2018/2/layout/IconLabelList"/>
    <dgm:cxn modelId="{EDC79305-8E0B-4BD3-825D-6239C8DDAAAF}" type="presParOf" srcId="{E3327DC9-78CB-413A-84C1-52001EB2C6C1}" destId="{6D863A05-291D-40AF-B462-D7862AB07CAB}" srcOrd="1" destOrd="0" presId="urn:microsoft.com/office/officeart/2018/2/layout/IconLabelList"/>
    <dgm:cxn modelId="{78CC3B3C-6629-4A73-8CC7-B0E7067F1214}" type="presParOf" srcId="{E3327DC9-78CB-413A-84C1-52001EB2C6C1}" destId="{45065208-F43A-4B02-B61F-75516FAA3305}" srcOrd="2" destOrd="0" presId="urn:microsoft.com/office/officeart/2018/2/layout/IconLabelList"/>
    <dgm:cxn modelId="{B71C604C-69A8-46A7-95E6-F925CABAA99E}" type="presParOf" srcId="{0D2AE287-1AF0-4A01-BD4C-76643045AE3F}" destId="{2FAD8374-2F11-4737-B029-7DEF77C08AA1}" srcOrd="1" destOrd="0" presId="urn:microsoft.com/office/officeart/2018/2/layout/IconLabelList"/>
    <dgm:cxn modelId="{64537182-4E68-4136-A563-EE0AD6047F0C}" type="presParOf" srcId="{0D2AE287-1AF0-4A01-BD4C-76643045AE3F}" destId="{4F796444-173C-430A-BE01-B60487ECD462}" srcOrd="2" destOrd="0" presId="urn:microsoft.com/office/officeart/2018/2/layout/IconLabelList"/>
    <dgm:cxn modelId="{A1BBFF7D-9D2B-4C46-B45A-B1E2E79B6065}" type="presParOf" srcId="{4F796444-173C-430A-BE01-B60487ECD462}" destId="{D7E13CD7-E267-46CA-9377-02D29F908148}" srcOrd="0" destOrd="0" presId="urn:microsoft.com/office/officeart/2018/2/layout/IconLabelList"/>
    <dgm:cxn modelId="{5D55FABC-554F-4ECF-949B-449EC23653FD}" type="presParOf" srcId="{4F796444-173C-430A-BE01-B60487ECD462}" destId="{C90F4E92-408F-4A80-AB5C-3B7F3D72935F}" srcOrd="1" destOrd="0" presId="urn:microsoft.com/office/officeart/2018/2/layout/IconLabelList"/>
    <dgm:cxn modelId="{CC4DE1EE-2667-4316-9EE1-56E3FE8A31A9}" type="presParOf" srcId="{4F796444-173C-430A-BE01-B60487ECD462}" destId="{7FD64DB2-BCF2-4057-9B13-0D1C883E2D68}" srcOrd="2" destOrd="0" presId="urn:microsoft.com/office/officeart/2018/2/layout/IconLabelList"/>
    <dgm:cxn modelId="{5D17639E-93A5-4E4E-A0FE-526331F1B22D}" type="presParOf" srcId="{0D2AE287-1AF0-4A01-BD4C-76643045AE3F}" destId="{684BDA41-88E2-4B61-A13B-D277E20A3B4D}" srcOrd="3" destOrd="0" presId="urn:microsoft.com/office/officeart/2018/2/layout/IconLabelList"/>
    <dgm:cxn modelId="{0F52262D-D842-4421-A181-F21EC774033F}" type="presParOf" srcId="{0D2AE287-1AF0-4A01-BD4C-76643045AE3F}" destId="{58330A6A-8CBF-4038-9960-C4EB7951C73C}" srcOrd="4" destOrd="0" presId="urn:microsoft.com/office/officeart/2018/2/layout/IconLabelList"/>
    <dgm:cxn modelId="{34B875CA-9A7E-4E1E-8E88-5F1BA435D1BE}" type="presParOf" srcId="{58330A6A-8CBF-4038-9960-C4EB7951C73C}" destId="{A8F18935-74C0-4DB7-B399-4B73CFEBF1FE}" srcOrd="0" destOrd="0" presId="urn:microsoft.com/office/officeart/2018/2/layout/IconLabelList"/>
    <dgm:cxn modelId="{557C4250-2C9B-418A-9FC1-C46FE49EF733}" type="presParOf" srcId="{58330A6A-8CBF-4038-9960-C4EB7951C73C}" destId="{91EBFC19-B3EF-40A7-A618-CBC1C3CA60E0}" srcOrd="1" destOrd="0" presId="urn:microsoft.com/office/officeart/2018/2/layout/IconLabelList"/>
    <dgm:cxn modelId="{64A2C02F-9FCB-436E-B736-275A3F376DC8}" type="presParOf" srcId="{58330A6A-8CBF-4038-9960-C4EB7951C73C}" destId="{3328AF79-A95B-445F-AB08-BBFFA0547E6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D174B9-F477-42FF-9FCE-B472C371B48C}">
      <dsp:nvSpPr>
        <dsp:cNvPr id="0" name=""/>
        <dsp:cNvSpPr/>
      </dsp:nvSpPr>
      <dsp:spPr>
        <a:xfrm>
          <a:off x="1201594" y="0"/>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065208-F43A-4B02-B61F-75516FAA3305}">
      <dsp:nvSpPr>
        <dsp:cNvPr id="0" name=""/>
        <dsp:cNvSpPr/>
      </dsp:nvSpPr>
      <dsp:spPr>
        <a:xfrm>
          <a:off x="79497" y="1343940"/>
          <a:ext cx="3155796" cy="1053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i="0" kern="1200" dirty="0"/>
            <a:t>Early Cryptography </a:t>
          </a:r>
          <a:r>
            <a:rPr lang="en-US" sz="2000" b="1" kern="1200" dirty="0"/>
            <a:t>T</a:t>
          </a:r>
          <a:r>
            <a:rPr lang="en-US" sz="2000" b="1" i="0" kern="1200" dirty="0"/>
            <a:t>echniques </a:t>
          </a:r>
          <a:r>
            <a:rPr lang="en-US" sz="2000" i="0" kern="1200" dirty="0"/>
            <a:t>:</a:t>
          </a:r>
          <a:r>
            <a:rPr lang="en-US" sz="2000" b="1" i="0" kern="1200" dirty="0"/>
            <a:t> </a:t>
          </a:r>
          <a:r>
            <a:rPr lang="en-US" sz="2000" b="0" i="0" kern="1200" dirty="0"/>
            <a:t>have a rich history that's go back to thousands of years These techniques were often used to protect sensitive information, military secrets, and diplomatic communications.</a:t>
          </a:r>
          <a:endParaRPr lang="en-US" sz="2000" kern="1200" dirty="0"/>
        </a:p>
      </dsp:txBody>
      <dsp:txXfrm>
        <a:off x="79497" y="1343940"/>
        <a:ext cx="3155796" cy="1053783"/>
      </dsp:txXfrm>
    </dsp:sp>
    <dsp:sp modelId="{D7E13CD7-E267-46CA-9377-02D29F908148}">
      <dsp:nvSpPr>
        <dsp:cNvPr id="0" name=""/>
        <dsp:cNvSpPr/>
      </dsp:nvSpPr>
      <dsp:spPr>
        <a:xfrm>
          <a:off x="5112874" y="0"/>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D64DB2-BCF2-4057-9B13-0D1C883E2D68}">
      <dsp:nvSpPr>
        <dsp:cNvPr id="0" name=""/>
        <dsp:cNvSpPr/>
      </dsp:nvSpPr>
      <dsp:spPr>
        <a:xfrm>
          <a:off x="3331449" y="1376841"/>
          <a:ext cx="4372848" cy="926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i="0" kern="1200" dirty="0"/>
            <a:t>The Enigma Machine </a:t>
          </a:r>
          <a:r>
            <a:rPr lang="en-US" sz="2000" b="0" i="0" kern="1200" dirty="0"/>
            <a:t>:</a:t>
          </a:r>
        </a:p>
        <a:p>
          <a:pPr marL="0" lvl="0" indent="0" algn="ctr" defTabSz="889000">
            <a:lnSpc>
              <a:spcPct val="100000"/>
            </a:lnSpc>
            <a:spcBef>
              <a:spcPct val="0"/>
            </a:spcBef>
            <a:spcAft>
              <a:spcPct val="35000"/>
            </a:spcAft>
            <a:buNone/>
          </a:pPr>
          <a:r>
            <a:rPr lang="en-US" sz="2000" b="0" i="0" kern="1200" dirty="0"/>
            <a:t> was a highly complex and sophisticated encryption device used by the German military during World War II to encrypt and decrypt secret messages. It played a significant role in the history of cryptography and codebreaking.</a:t>
          </a:r>
          <a:endParaRPr lang="en-US" sz="2000" kern="1200" dirty="0"/>
        </a:p>
      </dsp:txBody>
      <dsp:txXfrm>
        <a:off x="3331449" y="1376841"/>
        <a:ext cx="4372848" cy="926003"/>
      </dsp:txXfrm>
    </dsp:sp>
    <dsp:sp modelId="{A8F18935-74C0-4DB7-B399-4B73CFEBF1FE}">
      <dsp:nvSpPr>
        <dsp:cNvPr id="0" name=""/>
        <dsp:cNvSpPr/>
      </dsp:nvSpPr>
      <dsp:spPr>
        <a:xfrm>
          <a:off x="8860889" y="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28AF79-A95B-445F-AB08-BBFFA0547E60}">
      <dsp:nvSpPr>
        <dsp:cNvPr id="0" name=""/>
        <dsp:cNvSpPr/>
      </dsp:nvSpPr>
      <dsp:spPr>
        <a:xfrm>
          <a:off x="7964290" y="1327504"/>
          <a:ext cx="2811383" cy="24583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pPr>
          <a:r>
            <a:rPr lang="en-US" sz="2000" b="1" kern="1200" dirty="0"/>
            <a:t>M</a:t>
          </a:r>
          <a:r>
            <a:rPr lang="en-US" sz="2000" b="1" i="0" kern="1200" dirty="0"/>
            <a:t>odern </a:t>
          </a:r>
          <a:r>
            <a:rPr lang="en-US" sz="2000" b="1" kern="1200" dirty="0"/>
            <a:t>C</a:t>
          </a:r>
          <a:r>
            <a:rPr lang="en-US" sz="2000" b="1" i="0" kern="1200" dirty="0"/>
            <a:t>ryptography </a:t>
          </a:r>
          <a:r>
            <a:rPr lang="en-US" sz="2000" b="0" i="0" kern="1200" dirty="0"/>
            <a:t>: techniques and technologies used to secure digital information, protect data privacy, and authenticate users in the digital age.</a:t>
          </a:r>
          <a:endParaRPr lang="en-US" sz="2000" kern="1200" dirty="0"/>
        </a:p>
      </dsp:txBody>
      <dsp:txXfrm>
        <a:off x="7964290" y="1327504"/>
        <a:ext cx="2811383" cy="245838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4616C8-1D5D-4E15-8243-40A7BBD2A015}"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5C568-CB62-4924-BD7E-248FCC45E3B6}" type="slidenum">
              <a:rPr lang="en-US" smtClean="0"/>
              <a:t>‹#›</a:t>
            </a:fld>
            <a:endParaRPr lang="en-US"/>
          </a:p>
        </p:txBody>
      </p:sp>
    </p:spTree>
    <p:extLst>
      <p:ext uri="{BB962C8B-B14F-4D97-AF65-F5344CB8AC3E}">
        <p14:creationId xmlns:p14="http://schemas.microsoft.com/office/powerpoint/2010/main" val="90364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616C8-1D5D-4E15-8243-40A7BBD2A015}"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5C568-CB62-4924-BD7E-248FCC45E3B6}" type="slidenum">
              <a:rPr lang="en-US" smtClean="0"/>
              <a:t>‹#›</a:t>
            </a:fld>
            <a:endParaRPr lang="en-US"/>
          </a:p>
        </p:txBody>
      </p:sp>
    </p:spTree>
    <p:extLst>
      <p:ext uri="{BB962C8B-B14F-4D97-AF65-F5344CB8AC3E}">
        <p14:creationId xmlns:p14="http://schemas.microsoft.com/office/powerpoint/2010/main" val="1424800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616C8-1D5D-4E15-8243-40A7BBD2A015}"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5C568-CB62-4924-BD7E-248FCC45E3B6}" type="slidenum">
              <a:rPr lang="en-US" smtClean="0"/>
              <a:t>‹#›</a:t>
            </a:fld>
            <a:endParaRPr lang="en-US"/>
          </a:p>
        </p:txBody>
      </p:sp>
    </p:spTree>
    <p:extLst>
      <p:ext uri="{BB962C8B-B14F-4D97-AF65-F5344CB8AC3E}">
        <p14:creationId xmlns:p14="http://schemas.microsoft.com/office/powerpoint/2010/main" val="628938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4616C8-1D5D-4E15-8243-40A7BBD2A015}"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5C568-CB62-4924-BD7E-248FCC45E3B6}" type="slidenum">
              <a:rPr lang="en-US" smtClean="0"/>
              <a:t>‹#›</a:t>
            </a:fld>
            <a:endParaRPr lang="en-US"/>
          </a:p>
        </p:txBody>
      </p:sp>
    </p:spTree>
    <p:extLst>
      <p:ext uri="{BB962C8B-B14F-4D97-AF65-F5344CB8AC3E}">
        <p14:creationId xmlns:p14="http://schemas.microsoft.com/office/powerpoint/2010/main" val="3974887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4616C8-1D5D-4E15-8243-40A7BBD2A015}" type="datetimeFigureOut">
              <a:rPr lang="en-US" smtClean="0"/>
              <a:t>7/4/2025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5C568-CB62-4924-BD7E-248FCC45E3B6}" type="slidenum">
              <a:rPr lang="en-US" smtClean="0"/>
              <a:t>‹#›</a:t>
            </a:fld>
            <a:endParaRPr lang="en-US"/>
          </a:p>
        </p:txBody>
      </p:sp>
    </p:spTree>
    <p:extLst>
      <p:ext uri="{BB962C8B-B14F-4D97-AF65-F5344CB8AC3E}">
        <p14:creationId xmlns:p14="http://schemas.microsoft.com/office/powerpoint/2010/main" val="195047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4616C8-1D5D-4E15-8243-40A7BBD2A015}"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5C568-CB62-4924-BD7E-248FCC45E3B6}" type="slidenum">
              <a:rPr lang="en-US" smtClean="0"/>
              <a:t>‹#›</a:t>
            </a:fld>
            <a:endParaRPr lang="en-US"/>
          </a:p>
        </p:txBody>
      </p:sp>
    </p:spTree>
    <p:extLst>
      <p:ext uri="{BB962C8B-B14F-4D97-AF65-F5344CB8AC3E}">
        <p14:creationId xmlns:p14="http://schemas.microsoft.com/office/powerpoint/2010/main" val="2230810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4616C8-1D5D-4E15-8243-40A7BBD2A015}" type="datetimeFigureOut">
              <a:rPr lang="en-US" smtClean="0"/>
              <a:t>7/4/2025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B5C568-CB62-4924-BD7E-248FCC45E3B6}" type="slidenum">
              <a:rPr lang="en-US" smtClean="0"/>
              <a:t>‹#›</a:t>
            </a:fld>
            <a:endParaRPr lang="en-US"/>
          </a:p>
        </p:txBody>
      </p:sp>
    </p:spTree>
    <p:extLst>
      <p:ext uri="{BB962C8B-B14F-4D97-AF65-F5344CB8AC3E}">
        <p14:creationId xmlns:p14="http://schemas.microsoft.com/office/powerpoint/2010/main" val="1428128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4616C8-1D5D-4E15-8243-40A7BBD2A015}" type="datetimeFigureOut">
              <a:rPr lang="en-US" smtClean="0"/>
              <a:t>7/4/2025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B5C568-CB62-4924-BD7E-248FCC45E3B6}" type="slidenum">
              <a:rPr lang="en-US" smtClean="0"/>
              <a:t>‹#›</a:t>
            </a:fld>
            <a:endParaRPr lang="en-US"/>
          </a:p>
        </p:txBody>
      </p:sp>
    </p:spTree>
    <p:extLst>
      <p:ext uri="{BB962C8B-B14F-4D97-AF65-F5344CB8AC3E}">
        <p14:creationId xmlns:p14="http://schemas.microsoft.com/office/powerpoint/2010/main" val="2418277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4616C8-1D5D-4E15-8243-40A7BBD2A015}" type="datetimeFigureOut">
              <a:rPr lang="en-US" smtClean="0"/>
              <a:t>7/4/2025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B5C568-CB62-4924-BD7E-248FCC45E3B6}" type="slidenum">
              <a:rPr lang="en-US" smtClean="0"/>
              <a:t>‹#›</a:t>
            </a:fld>
            <a:endParaRPr lang="en-US"/>
          </a:p>
        </p:txBody>
      </p:sp>
    </p:spTree>
    <p:extLst>
      <p:ext uri="{BB962C8B-B14F-4D97-AF65-F5344CB8AC3E}">
        <p14:creationId xmlns:p14="http://schemas.microsoft.com/office/powerpoint/2010/main" val="694121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616C8-1D5D-4E15-8243-40A7BBD2A015}"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5C568-CB62-4924-BD7E-248FCC45E3B6}" type="slidenum">
              <a:rPr lang="en-US" smtClean="0"/>
              <a:t>‹#›</a:t>
            </a:fld>
            <a:endParaRPr lang="en-US"/>
          </a:p>
        </p:txBody>
      </p:sp>
    </p:spTree>
    <p:extLst>
      <p:ext uri="{BB962C8B-B14F-4D97-AF65-F5344CB8AC3E}">
        <p14:creationId xmlns:p14="http://schemas.microsoft.com/office/powerpoint/2010/main" val="295024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D4616C8-1D5D-4E15-8243-40A7BBD2A015}" type="datetimeFigureOut">
              <a:rPr lang="en-US" smtClean="0"/>
              <a:t>7/4/2025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5C568-CB62-4924-BD7E-248FCC45E3B6}" type="slidenum">
              <a:rPr lang="en-US" smtClean="0"/>
              <a:t>‹#›</a:t>
            </a:fld>
            <a:endParaRPr lang="en-US"/>
          </a:p>
        </p:txBody>
      </p:sp>
    </p:spTree>
    <p:extLst>
      <p:ext uri="{BB962C8B-B14F-4D97-AF65-F5344CB8AC3E}">
        <p14:creationId xmlns:p14="http://schemas.microsoft.com/office/powerpoint/2010/main" val="929499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4616C8-1D5D-4E15-8243-40A7BBD2A015}" type="datetimeFigureOut">
              <a:rPr lang="en-US" smtClean="0"/>
              <a:t>7/4/2025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5C568-CB62-4924-BD7E-248FCC45E3B6}" type="slidenum">
              <a:rPr lang="en-US" smtClean="0"/>
              <a:t>‹#›</a:t>
            </a:fld>
            <a:endParaRPr lang="en-US"/>
          </a:p>
        </p:txBody>
      </p:sp>
    </p:spTree>
    <p:extLst>
      <p:ext uri="{BB962C8B-B14F-4D97-AF65-F5344CB8AC3E}">
        <p14:creationId xmlns:p14="http://schemas.microsoft.com/office/powerpoint/2010/main" val="449084990"/>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close up of a sign">
            <a:extLst>
              <a:ext uri="{FF2B5EF4-FFF2-40B4-BE49-F238E27FC236}">
                <a16:creationId xmlns:a16="http://schemas.microsoft.com/office/drawing/2014/main" id="{55CC66DA-A7B8-AA11-909A-FD8C80DA933E}"/>
              </a:ext>
            </a:extLst>
          </p:cNvPr>
          <p:cNvPicPr>
            <a:picLocks noChangeAspect="1"/>
          </p:cNvPicPr>
          <p:nvPr/>
        </p:nvPicPr>
        <p:blipFill rotWithShape="1">
          <a:blip r:embed="rId2">
            <a:extLst>
              <a:ext uri="{28A0092B-C50C-407E-A947-70E740481C1C}">
                <a14:useLocalDpi xmlns:a14="http://schemas.microsoft.com/office/drawing/2010/main" val="0"/>
              </a:ext>
            </a:extLst>
          </a:blip>
          <a:srcRect l="13050" r="20715" b="-1"/>
          <a:stretch/>
        </p:blipFill>
        <p:spPr>
          <a:xfrm>
            <a:off x="20" y="1282"/>
            <a:ext cx="12191980" cy="6856718"/>
          </a:xfrm>
          <a:prstGeom prst="rect">
            <a:avLst/>
          </a:prstGeom>
        </p:spPr>
      </p:pic>
    </p:spTree>
    <p:extLst>
      <p:ext uri="{BB962C8B-B14F-4D97-AF65-F5344CB8AC3E}">
        <p14:creationId xmlns:p14="http://schemas.microsoft.com/office/powerpoint/2010/main" val="3471784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3D683-7425-65E1-D651-D3965E00A14A}"/>
              </a:ext>
            </a:extLst>
          </p:cNvPr>
          <p:cNvSpPr>
            <a:spLocks noGrp="1"/>
          </p:cNvSpPr>
          <p:nvPr>
            <p:ph type="title"/>
          </p:nvPr>
        </p:nvSpPr>
        <p:spPr>
          <a:xfrm>
            <a:off x="5868557" y="1138036"/>
            <a:ext cx="5444382" cy="1402470"/>
          </a:xfrm>
        </p:spPr>
        <p:txBody>
          <a:bodyPr anchor="t">
            <a:normAutofit/>
          </a:bodyPr>
          <a:lstStyle/>
          <a:p>
            <a:r>
              <a:rPr lang="en-US" sz="3200" dirty="0">
                <a:solidFill>
                  <a:srgbClr val="FF0000"/>
                </a:solidFill>
                <a:latin typeface="Fira Code" panose="020B0809050000020004" pitchFamily="49" charset="0"/>
              </a:rPr>
              <a:t>Encoding</a:t>
            </a:r>
            <a:endParaRPr lang="en-US" sz="3200" dirty="0">
              <a:solidFill>
                <a:srgbClr val="FF0000"/>
              </a:solidFill>
            </a:endParaRPr>
          </a:p>
        </p:txBody>
      </p:sp>
      <p:pic>
        <p:nvPicPr>
          <p:cNvPr id="5" name="Picture 4" descr="Programming data on computer monitor">
            <a:extLst>
              <a:ext uri="{FF2B5EF4-FFF2-40B4-BE49-F238E27FC236}">
                <a16:creationId xmlns:a16="http://schemas.microsoft.com/office/drawing/2014/main" id="{9FCA59E3-F98A-4D58-FF9D-BC4AE3C56A24}"/>
              </a:ext>
            </a:extLst>
          </p:cNvPr>
          <p:cNvPicPr>
            <a:picLocks noChangeAspect="1"/>
          </p:cNvPicPr>
          <p:nvPr/>
        </p:nvPicPr>
        <p:blipFill rotWithShape="1">
          <a:blip r:embed="rId2"/>
          <a:srcRect l="29904" r="19958" b="-1"/>
          <a:stretch/>
        </p:blipFill>
        <p:spPr>
          <a:xfrm>
            <a:off x="-1" y="10"/>
            <a:ext cx="5151179" cy="6857990"/>
          </a:xfrm>
          <a:prstGeom prst="rect">
            <a:avLst/>
          </a:prstGeom>
        </p:spPr>
      </p:pic>
      <p:sp>
        <p:nvSpPr>
          <p:cNvPr id="3" name="Content Placeholder 2">
            <a:extLst>
              <a:ext uri="{FF2B5EF4-FFF2-40B4-BE49-F238E27FC236}">
                <a16:creationId xmlns:a16="http://schemas.microsoft.com/office/drawing/2014/main" id="{BDA81420-CC01-D7D4-254A-AC0ADE48FED8}"/>
              </a:ext>
            </a:extLst>
          </p:cNvPr>
          <p:cNvSpPr>
            <a:spLocks noGrp="1"/>
          </p:cNvSpPr>
          <p:nvPr>
            <p:ph idx="1"/>
          </p:nvPr>
        </p:nvSpPr>
        <p:spPr>
          <a:xfrm>
            <a:off x="5868557" y="2551176"/>
            <a:ext cx="5444382" cy="3591207"/>
          </a:xfrm>
        </p:spPr>
        <p:txBody>
          <a:bodyPr>
            <a:normAutofit/>
          </a:bodyPr>
          <a:lstStyle/>
          <a:p>
            <a:r>
              <a:rPr lang="en-US" sz="2200" dirty="0"/>
              <a:t>Base 16 : </a:t>
            </a:r>
            <a:r>
              <a:rPr lang="en-US" sz="2200" b="0" i="0" dirty="0">
                <a:effectLst/>
                <a:latin typeface="Söhne"/>
              </a:rPr>
              <a:t>also known as hexadecimal</a:t>
            </a:r>
          </a:p>
          <a:p>
            <a:r>
              <a:rPr lang="en-US" sz="2200" b="0" i="0" dirty="0">
                <a:effectLst/>
                <a:latin typeface="Söhne"/>
              </a:rPr>
              <a:t>Base 32 : uses a set of 32 characters (usually 0-9 and A-V) to represent binary data</a:t>
            </a:r>
          </a:p>
          <a:p>
            <a:r>
              <a:rPr lang="en-US" sz="2200" b="0" i="0" dirty="0">
                <a:effectLst/>
                <a:latin typeface="Söhne"/>
              </a:rPr>
              <a:t>Base 64 : uses a set of 64 characters (usually A-Z, a-z, 0-9, and two additional characters, often "+" and "/") to represent binary data,</a:t>
            </a:r>
            <a:r>
              <a:rPr lang="en-US" sz="2200" dirty="0">
                <a:latin typeface="Söhne"/>
              </a:rPr>
              <a:t> </a:t>
            </a:r>
            <a:r>
              <a:rPr lang="en-US" sz="2200" dirty="0"/>
              <a:t>padding is applied to ensure the string length is a multiple of 4 characters an it’s represented as </a:t>
            </a:r>
            <a:r>
              <a:rPr lang="en-US" sz="2200" dirty="0">
                <a:latin typeface="Söhne"/>
              </a:rPr>
              <a:t>“="</a:t>
            </a:r>
            <a:endParaRPr lang="en-US" sz="2200" dirty="0"/>
          </a:p>
        </p:txBody>
      </p:sp>
    </p:spTree>
    <p:extLst>
      <p:ext uri="{BB962C8B-B14F-4D97-AF65-F5344CB8AC3E}">
        <p14:creationId xmlns:p14="http://schemas.microsoft.com/office/powerpoint/2010/main" val="733451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D2FE9-0A50-9789-5DF8-48F92994170C}"/>
              </a:ext>
            </a:extLst>
          </p:cNvPr>
          <p:cNvSpPr>
            <a:spLocks noGrp="1"/>
          </p:cNvSpPr>
          <p:nvPr>
            <p:ph type="title"/>
          </p:nvPr>
        </p:nvSpPr>
        <p:spPr>
          <a:xfrm>
            <a:off x="841248" y="941832"/>
            <a:ext cx="10506456" cy="1901952"/>
          </a:xfrm>
        </p:spPr>
        <p:txBody>
          <a:bodyPr anchor="b">
            <a:normAutofit/>
          </a:bodyPr>
          <a:lstStyle/>
          <a:p>
            <a:r>
              <a:rPr lang="en-US" sz="5400" dirty="0">
                <a:solidFill>
                  <a:srgbClr val="FF0000"/>
                </a:solidFill>
                <a:latin typeface="Fira Code" panose="020B0809050000020004" pitchFamily="49" charset="0"/>
              </a:rPr>
              <a:t>Encoding</a:t>
            </a:r>
            <a:endParaRPr lang="en-US" sz="5400" dirty="0">
              <a:solidFill>
                <a:srgbClr val="FF0000"/>
              </a:solidFill>
            </a:endParaRPr>
          </a:p>
        </p:txBody>
      </p:sp>
      <p:sp>
        <p:nvSpPr>
          <p:cNvPr id="3" name="Content Placeholder 2">
            <a:extLst>
              <a:ext uri="{FF2B5EF4-FFF2-40B4-BE49-F238E27FC236}">
                <a16:creationId xmlns:a16="http://schemas.microsoft.com/office/drawing/2014/main" id="{85FA6052-4F1F-B18A-925F-EF7BC140988B}"/>
              </a:ext>
            </a:extLst>
          </p:cNvPr>
          <p:cNvSpPr>
            <a:spLocks noGrp="1"/>
          </p:cNvSpPr>
          <p:nvPr>
            <p:ph idx="1"/>
          </p:nvPr>
        </p:nvSpPr>
        <p:spPr>
          <a:xfrm>
            <a:off x="841248" y="3254098"/>
            <a:ext cx="10509504" cy="2503510"/>
          </a:xfrm>
        </p:spPr>
        <p:txBody>
          <a:bodyPr>
            <a:noAutofit/>
          </a:bodyPr>
          <a:lstStyle/>
          <a:p>
            <a:r>
              <a:rPr lang="en-US" sz="2000" dirty="0"/>
              <a:t> </a:t>
            </a:r>
            <a:r>
              <a:rPr lang="en-US" sz="2000" b="1" i="0" dirty="0">
                <a:effectLst/>
                <a:latin typeface="Fira Code" panose="020B0809050000020004" pitchFamily="49" charset="0"/>
              </a:rPr>
              <a:t>Base 16</a:t>
            </a:r>
            <a:r>
              <a:rPr lang="en-US" sz="2000" b="0" i="0" dirty="0">
                <a:effectLst/>
                <a:latin typeface="Fira Code" panose="020B0809050000020004" pitchFamily="49" charset="0"/>
              </a:rPr>
              <a:t> (hexadecimal) encoding uses the hexadecimal number system (0123456789ABCDEF) to encode text. The base16 encoding of :</a:t>
            </a:r>
          </a:p>
          <a:p>
            <a:pPr marL="0" indent="0">
              <a:buNone/>
            </a:pPr>
            <a:endParaRPr lang="en-US" sz="2000" b="0" i="0" dirty="0">
              <a:effectLst/>
              <a:latin typeface="Fira Code" panose="020B0809050000020004" pitchFamily="49" charset="0"/>
            </a:endParaRPr>
          </a:p>
          <a:p>
            <a:pPr marL="0" indent="0">
              <a:buNone/>
            </a:pPr>
            <a:r>
              <a:rPr lang="en-US" sz="2000" dirty="0"/>
              <a:t>Hey! This is an example of base16 encoding.</a:t>
            </a:r>
          </a:p>
          <a:p>
            <a:pPr marL="0" indent="0">
              <a:buNone/>
            </a:pPr>
            <a:r>
              <a:rPr lang="en-US" sz="2000" dirty="0"/>
              <a:t>Is :</a:t>
            </a:r>
          </a:p>
          <a:p>
            <a:pPr marL="0" indent="0">
              <a:buNone/>
            </a:pPr>
            <a:r>
              <a:rPr lang="en-US" sz="2000" dirty="0"/>
              <a:t>48657921205468697320697320616E206578616D706C65206F662062617365313620656E636F64696E672E</a:t>
            </a:r>
          </a:p>
          <a:p>
            <a:pPr marL="0" indent="0">
              <a:buNone/>
            </a:pPr>
            <a:endParaRPr lang="en-US" sz="2000" dirty="0"/>
          </a:p>
          <a:p>
            <a:pPr marL="0" indent="0" algn="ctr">
              <a:buNone/>
            </a:pPr>
            <a:r>
              <a:rPr lang="en-US" sz="2000" dirty="0">
                <a:solidFill>
                  <a:srgbClr val="0070C0"/>
                </a:solidFill>
              </a:rPr>
              <a:t>https://simplycalc.com/base16-encode.php</a:t>
            </a:r>
          </a:p>
        </p:txBody>
      </p:sp>
    </p:spTree>
    <p:extLst>
      <p:ext uri="{BB962C8B-B14F-4D97-AF65-F5344CB8AC3E}">
        <p14:creationId xmlns:p14="http://schemas.microsoft.com/office/powerpoint/2010/main" val="2679445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7E875-E396-606B-3A9A-7B6568ACCCC4}"/>
              </a:ext>
            </a:extLst>
          </p:cNvPr>
          <p:cNvSpPr>
            <a:spLocks noGrp="1"/>
          </p:cNvSpPr>
          <p:nvPr>
            <p:ph type="title"/>
          </p:nvPr>
        </p:nvSpPr>
        <p:spPr>
          <a:xfrm>
            <a:off x="841248" y="941832"/>
            <a:ext cx="10506456" cy="1901952"/>
          </a:xfrm>
        </p:spPr>
        <p:txBody>
          <a:bodyPr anchor="b">
            <a:normAutofit/>
          </a:bodyPr>
          <a:lstStyle/>
          <a:p>
            <a:r>
              <a:rPr lang="en-US" sz="5400" dirty="0">
                <a:solidFill>
                  <a:srgbClr val="FF0000"/>
                </a:solidFill>
                <a:latin typeface="Fira Code" panose="020B0809050000020004" pitchFamily="49" charset="0"/>
              </a:rPr>
              <a:t>Encoding</a:t>
            </a:r>
            <a:endParaRPr lang="en-US" sz="5400" dirty="0">
              <a:solidFill>
                <a:srgbClr val="FF0000"/>
              </a:solidFill>
            </a:endParaRPr>
          </a:p>
        </p:txBody>
      </p:sp>
      <p:sp>
        <p:nvSpPr>
          <p:cNvPr id="3" name="Content Placeholder 2">
            <a:extLst>
              <a:ext uri="{FF2B5EF4-FFF2-40B4-BE49-F238E27FC236}">
                <a16:creationId xmlns:a16="http://schemas.microsoft.com/office/drawing/2014/main" id="{CC1A98AF-888E-43C6-A624-2081FF6A3901}"/>
              </a:ext>
            </a:extLst>
          </p:cNvPr>
          <p:cNvSpPr>
            <a:spLocks noGrp="1"/>
          </p:cNvSpPr>
          <p:nvPr>
            <p:ph idx="1"/>
          </p:nvPr>
        </p:nvSpPr>
        <p:spPr>
          <a:xfrm>
            <a:off x="841248" y="3412658"/>
            <a:ext cx="10509504" cy="2503510"/>
          </a:xfrm>
        </p:spPr>
        <p:txBody>
          <a:bodyPr>
            <a:noAutofit/>
          </a:bodyPr>
          <a:lstStyle/>
          <a:p>
            <a:r>
              <a:rPr lang="en-US" sz="2000" b="1" i="0" dirty="0">
                <a:effectLst/>
                <a:latin typeface="Fira Code" panose="020B0809050000020004" pitchFamily="49" charset="0"/>
              </a:rPr>
              <a:t>Base 32</a:t>
            </a:r>
            <a:r>
              <a:rPr lang="en-US" sz="2000" b="0" i="0" dirty="0">
                <a:effectLst/>
                <a:latin typeface="Fira Code" panose="020B0809050000020004" pitchFamily="49" charset="0"/>
              </a:rPr>
              <a:t> is very similar to base16 encoding but it has a larger alphabet and uses padding characters (equals signs). The base32 encoding of</a:t>
            </a:r>
          </a:p>
          <a:p>
            <a:pPr marL="0" indent="0">
              <a:buNone/>
            </a:pPr>
            <a:endParaRPr lang="en-US" sz="2000" b="0" i="0" dirty="0">
              <a:effectLst/>
              <a:latin typeface="Fira Code" panose="020B0809050000020004" pitchFamily="49" charset="0"/>
            </a:endParaRPr>
          </a:p>
          <a:p>
            <a:pPr marL="0" indent="0">
              <a:buNone/>
            </a:pPr>
            <a:r>
              <a:rPr lang="en-US" sz="2000" dirty="0"/>
              <a:t>Hey! This is an example of base32 encoding.</a:t>
            </a:r>
            <a:endParaRPr lang="en-US" sz="2000" dirty="0">
              <a:latin typeface="Fira Code" panose="020B0809050000020004" pitchFamily="49" charset="0"/>
            </a:endParaRPr>
          </a:p>
          <a:p>
            <a:pPr marL="0" indent="0">
              <a:buNone/>
            </a:pPr>
            <a:r>
              <a:rPr lang="en-US" sz="2000" dirty="0">
                <a:latin typeface="Fira Code" panose="020B0809050000020004" pitchFamily="49" charset="0"/>
              </a:rPr>
              <a:t>Is :</a:t>
            </a:r>
          </a:p>
          <a:p>
            <a:pPr marL="0" indent="0">
              <a:buNone/>
            </a:pPr>
            <a:r>
              <a:rPr lang="en-US" sz="2000" dirty="0"/>
              <a:t>JBSXSIJAKRUGS4ZANFZSAYLOEBSXQYLNOBWGKIDPMYQGEYLTMUZTEIDFNZRW6ZDJNZTS4===</a:t>
            </a:r>
            <a:endParaRPr lang="en-US" sz="2000" dirty="0">
              <a:latin typeface="Fira Code" panose="020B0809050000020004" pitchFamily="49" charset="0"/>
            </a:endParaRPr>
          </a:p>
          <a:p>
            <a:pPr marL="0" indent="0">
              <a:buNone/>
            </a:pPr>
            <a:endParaRPr lang="en-US" sz="2000" dirty="0">
              <a:latin typeface="Fira Code" panose="020B0809050000020004" pitchFamily="49" charset="0"/>
            </a:endParaRPr>
          </a:p>
          <a:p>
            <a:pPr marL="0" indent="0" algn="ctr">
              <a:buNone/>
            </a:pPr>
            <a:r>
              <a:rPr lang="en-US" sz="2000" dirty="0">
                <a:solidFill>
                  <a:srgbClr val="0070C0"/>
                </a:solidFill>
              </a:rPr>
              <a:t>https://simplycalc.com/base32-encode.php</a:t>
            </a:r>
          </a:p>
        </p:txBody>
      </p:sp>
    </p:spTree>
    <p:extLst>
      <p:ext uri="{BB962C8B-B14F-4D97-AF65-F5344CB8AC3E}">
        <p14:creationId xmlns:p14="http://schemas.microsoft.com/office/powerpoint/2010/main" val="58021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D4ACA-FEEB-9F01-B893-6C57C2C2D332}"/>
              </a:ext>
            </a:extLst>
          </p:cNvPr>
          <p:cNvSpPr>
            <a:spLocks noGrp="1"/>
          </p:cNvSpPr>
          <p:nvPr>
            <p:ph type="title"/>
          </p:nvPr>
        </p:nvSpPr>
        <p:spPr>
          <a:xfrm>
            <a:off x="841248" y="941832"/>
            <a:ext cx="10506456" cy="1901952"/>
          </a:xfrm>
        </p:spPr>
        <p:txBody>
          <a:bodyPr anchor="b">
            <a:normAutofit/>
          </a:bodyPr>
          <a:lstStyle/>
          <a:p>
            <a:r>
              <a:rPr lang="en-US" sz="5400" dirty="0">
                <a:solidFill>
                  <a:srgbClr val="FF0000"/>
                </a:solidFill>
                <a:latin typeface="Fira Code" panose="020B0809050000020004" pitchFamily="49" charset="0"/>
              </a:rPr>
              <a:t>Encoding</a:t>
            </a:r>
            <a:endParaRPr lang="en-US" sz="5400" dirty="0">
              <a:solidFill>
                <a:srgbClr val="FF0000"/>
              </a:solidFill>
            </a:endParaRPr>
          </a:p>
        </p:txBody>
      </p:sp>
      <p:sp>
        <p:nvSpPr>
          <p:cNvPr id="3" name="Content Placeholder 2">
            <a:extLst>
              <a:ext uri="{FF2B5EF4-FFF2-40B4-BE49-F238E27FC236}">
                <a16:creationId xmlns:a16="http://schemas.microsoft.com/office/drawing/2014/main" id="{42D5F7C2-9C60-2C41-826F-FE9F66A0C796}"/>
              </a:ext>
            </a:extLst>
          </p:cNvPr>
          <p:cNvSpPr>
            <a:spLocks noGrp="1"/>
          </p:cNvSpPr>
          <p:nvPr>
            <p:ph idx="1"/>
          </p:nvPr>
        </p:nvSpPr>
        <p:spPr>
          <a:xfrm>
            <a:off x="841248" y="3344584"/>
            <a:ext cx="10506456" cy="3513416"/>
          </a:xfrm>
        </p:spPr>
        <p:txBody>
          <a:bodyPr>
            <a:normAutofit/>
          </a:bodyPr>
          <a:lstStyle/>
          <a:p>
            <a:r>
              <a:rPr lang="en-US" sz="2000" b="1" i="0" dirty="0">
                <a:effectLst/>
                <a:latin typeface="Fira Code" panose="020B0809050000020004" pitchFamily="49" charset="0"/>
              </a:rPr>
              <a:t>Base 64</a:t>
            </a:r>
            <a:r>
              <a:rPr lang="en-US" sz="2000" b="0" i="0" dirty="0">
                <a:effectLst/>
                <a:latin typeface="Fira Code" panose="020B0809050000020004" pitchFamily="49" charset="0"/>
              </a:rPr>
              <a:t> is similar to base32, but it has an even larger alphabet! It also uses padding characters. The base64 encoding of</a:t>
            </a:r>
          </a:p>
          <a:p>
            <a:endParaRPr lang="en-US" sz="2000" dirty="0">
              <a:latin typeface="Fira Code" panose="020B0809050000020004" pitchFamily="49" charset="0"/>
            </a:endParaRPr>
          </a:p>
          <a:p>
            <a:pPr marL="0" indent="0">
              <a:buNone/>
            </a:pPr>
            <a:r>
              <a:rPr lang="en-US" sz="2000" b="0" i="0" dirty="0">
                <a:effectLst/>
                <a:latin typeface="Fira Code" panose="020B0809050000020004" pitchFamily="49" charset="0"/>
              </a:rPr>
              <a:t>Hey! This is an example of base64 encoding.</a:t>
            </a:r>
          </a:p>
          <a:p>
            <a:pPr marL="0" indent="0">
              <a:buNone/>
            </a:pPr>
            <a:r>
              <a:rPr lang="en-US" sz="2000" dirty="0">
                <a:latin typeface="Fira Code" panose="020B0809050000020004" pitchFamily="49" charset="0"/>
              </a:rPr>
              <a:t>Is :</a:t>
            </a:r>
          </a:p>
          <a:p>
            <a:pPr marL="0" indent="0">
              <a:buNone/>
            </a:pPr>
            <a:r>
              <a:rPr lang="en-US" sz="2000" b="0" i="0" dirty="0">
                <a:effectLst/>
                <a:latin typeface="Fira Code" panose="020B0809050000020004" pitchFamily="49" charset="0"/>
              </a:rPr>
              <a:t>SGV5ISBUaGlzIGlzIGFuIGV4YW1wbGUgb2YgYmFzZTY0IGVuY29kaW5nLg==</a:t>
            </a:r>
          </a:p>
          <a:p>
            <a:pPr marL="0" indent="0">
              <a:buNone/>
            </a:pPr>
            <a:endParaRPr lang="en-US" sz="2000" dirty="0">
              <a:latin typeface="Fira Code" panose="020B0809050000020004" pitchFamily="49" charset="0"/>
            </a:endParaRPr>
          </a:p>
          <a:p>
            <a:pPr marL="0" indent="0" algn="ctr">
              <a:buNone/>
            </a:pPr>
            <a:r>
              <a:rPr lang="en-US" sz="2000" dirty="0">
                <a:solidFill>
                  <a:srgbClr val="0070C0"/>
                </a:solidFill>
                <a:latin typeface="Fira Code" panose="020B0809050000020004" pitchFamily="49" charset="0"/>
              </a:rPr>
              <a:t>https://www.base64decode.org/</a:t>
            </a:r>
          </a:p>
          <a:p>
            <a:pPr marL="0" indent="0">
              <a:buNone/>
            </a:pPr>
            <a:endParaRPr lang="en-US" sz="1400" dirty="0"/>
          </a:p>
        </p:txBody>
      </p:sp>
    </p:spTree>
    <p:extLst>
      <p:ext uri="{BB962C8B-B14F-4D97-AF65-F5344CB8AC3E}">
        <p14:creationId xmlns:p14="http://schemas.microsoft.com/office/powerpoint/2010/main" val="3531044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7FD91-0345-1C6F-E723-34EFFCB514F4}"/>
              </a:ext>
            </a:extLst>
          </p:cNvPr>
          <p:cNvSpPr>
            <a:spLocks noGrp="1"/>
          </p:cNvSpPr>
          <p:nvPr>
            <p:ph type="title"/>
          </p:nvPr>
        </p:nvSpPr>
        <p:spPr>
          <a:xfrm>
            <a:off x="630936" y="640823"/>
            <a:ext cx="3419856" cy="5583148"/>
          </a:xfrm>
        </p:spPr>
        <p:txBody>
          <a:bodyPr anchor="ctr">
            <a:normAutofit/>
          </a:bodyPr>
          <a:lstStyle/>
          <a:p>
            <a:r>
              <a:rPr lang="en-US" sz="5000" dirty="0">
                <a:solidFill>
                  <a:srgbClr val="FF0000"/>
                </a:solidFill>
                <a:latin typeface="Fira Code" panose="020B0809050000020004" pitchFamily="49" charset="0"/>
              </a:rPr>
              <a:t>Encoding</a:t>
            </a:r>
            <a:endParaRPr lang="en-US" sz="5000" dirty="0">
              <a:solidFill>
                <a:srgbClr val="FF0000"/>
              </a:solidFill>
            </a:endParaRPr>
          </a:p>
        </p:txBody>
      </p:sp>
      <p:pic>
        <p:nvPicPr>
          <p:cNvPr id="5" name="Picture 4" descr="A screenshot of a computer program&#10;&#10;Description automatically generated">
            <a:extLst>
              <a:ext uri="{FF2B5EF4-FFF2-40B4-BE49-F238E27FC236}">
                <a16:creationId xmlns:a16="http://schemas.microsoft.com/office/drawing/2014/main" id="{62404BB8-4823-B571-1BDB-C160DC3468CC}"/>
              </a:ext>
            </a:extLst>
          </p:cNvPr>
          <p:cNvPicPr>
            <a:picLocks noChangeAspect="1"/>
          </p:cNvPicPr>
          <p:nvPr/>
        </p:nvPicPr>
        <p:blipFill>
          <a:blip r:embed="rId2"/>
          <a:stretch>
            <a:fillRect/>
          </a:stretch>
        </p:blipFill>
        <p:spPr>
          <a:xfrm>
            <a:off x="4666488" y="1852861"/>
            <a:ext cx="7123178" cy="3699800"/>
          </a:xfrm>
          <a:prstGeom prst="rect">
            <a:avLst/>
          </a:prstGeom>
        </p:spPr>
      </p:pic>
      <p:sp>
        <p:nvSpPr>
          <p:cNvPr id="3" name="Content Placeholder 2">
            <a:extLst>
              <a:ext uri="{FF2B5EF4-FFF2-40B4-BE49-F238E27FC236}">
                <a16:creationId xmlns:a16="http://schemas.microsoft.com/office/drawing/2014/main" id="{3B75ED09-73EE-E31A-4617-CEEF7A4C97E1}"/>
              </a:ext>
            </a:extLst>
          </p:cNvPr>
          <p:cNvSpPr>
            <a:spLocks noGrp="1"/>
          </p:cNvSpPr>
          <p:nvPr>
            <p:ph idx="1"/>
          </p:nvPr>
        </p:nvSpPr>
        <p:spPr>
          <a:xfrm>
            <a:off x="4666488" y="640823"/>
            <a:ext cx="6894576" cy="1428487"/>
          </a:xfrm>
        </p:spPr>
        <p:txBody>
          <a:bodyPr anchor="t">
            <a:normAutofit/>
          </a:bodyPr>
          <a:lstStyle/>
          <a:p>
            <a:r>
              <a:rPr lang="en-US" sz="2200" dirty="0"/>
              <a:t>Now we can decode and encode the bases but how to do that in Linux.</a:t>
            </a:r>
          </a:p>
          <a:p>
            <a:pPr marL="0" indent="0">
              <a:buNone/>
            </a:pPr>
            <a:endParaRPr lang="en-US" sz="2200" dirty="0"/>
          </a:p>
        </p:txBody>
      </p:sp>
    </p:spTree>
    <p:extLst>
      <p:ext uri="{BB962C8B-B14F-4D97-AF65-F5344CB8AC3E}">
        <p14:creationId xmlns:p14="http://schemas.microsoft.com/office/powerpoint/2010/main" val="3012127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EE3D-B175-5B34-E5D2-50665FF5531F}"/>
              </a:ext>
            </a:extLst>
          </p:cNvPr>
          <p:cNvSpPr>
            <a:spLocks noGrp="1"/>
          </p:cNvSpPr>
          <p:nvPr>
            <p:ph type="title"/>
          </p:nvPr>
        </p:nvSpPr>
        <p:spPr>
          <a:xfrm>
            <a:off x="761803" y="350196"/>
            <a:ext cx="4646904" cy="1624520"/>
          </a:xfrm>
        </p:spPr>
        <p:txBody>
          <a:bodyPr anchor="ctr">
            <a:normAutofit/>
          </a:bodyPr>
          <a:lstStyle/>
          <a:p>
            <a:r>
              <a:rPr lang="en-US" sz="4000" dirty="0">
                <a:solidFill>
                  <a:srgbClr val="FF0000"/>
                </a:solidFill>
                <a:latin typeface="Fira Code" panose="020B0809050000020004" pitchFamily="49" charset="0"/>
              </a:rPr>
              <a:t>Encoding</a:t>
            </a:r>
            <a:endParaRPr lang="en-US" sz="4000" dirty="0">
              <a:solidFill>
                <a:srgbClr val="FF0000"/>
              </a:solidFill>
            </a:endParaRPr>
          </a:p>
        </p:txBody>
      </p:sp>
      <p:sp>
        <p:nvSpPr>
          <p:cNvPr id="3" name="Content Placeholder 2">
            <a:extLst>
              <a:ext uri="{FF2B5EF4-FFF2-40B4-BE49-F238E27FC236}">
                <a16:creationId xmlns:a16="http://schemas.microsoft.com/office/drawing/2014/main" id="{7A503F6B-6215-A15D-ADAF-15AD442470BF}"/>
              </a:ext>
            </a:extLst>
          </p:cNvPr>
          <p:cNvSpPr>
            <a:spLocks noGrp="1"/>
          </p:cNvSpPr>
          <p:nvPr>
            <p:ph idx="1"/>
          </p:nvPr>
        </p:nvSpPr>
        <p:spPr>
          <a:xfrm>
            <a:off x="761803" y="2285999"/>
            <a:ext cx="4646905" cy="3613149"/>
          </a:xfrm>
        </p:spPr>
        <p:txBody>
          <a:bodyPr anchor="ctr">
            <a:normAutofit/>
          </a:bodyPr>
          <a:lstStyle/>
          <a:p>
            <a:pPr marL="0" indent="0">
              <a:buNone/>
            </a:pPr>
            <a:r>
              <a:rPr lang="en-US" sz="2200" b="1" i="0" dirty="0">
                <a:effectLst/>
                <a:latin typeface="Söhne"/>
              </a:rPr>
              <a:t>URL Encoding (Percent-Encoding)</a:t>
            </a:r>
            <a:r>
              <a:rPr lang="en-US" sz="2200" b="0" i="0" dirty="0">
                <a:effectLst/>
                <a:latin typeface="Söhne"/>
              </a:rPr>
              <a:t>:</a:t>
            </a:r>
          </a:p>
          <a:p>
            <a:pPr>
              <a:buFont typeface="Arial" panose="020B0604020202020204" pitchFamily="34" charset="0"/>
              <a:buChar char="•"/>
            </a:pPr>
            <a:r>
              <a:rPr lang="en-US" sz="2200" b="0" i="0" dirty="0">
                <a:effectLst/>
                <a:latin typeface="Söhne"/>
              </a:rPr>
              <a:t>URL encoding, also known as percent-encoding, is a method for representing special characters in a URL by replacing them with a "%" sign followed by two hexadecimal digits that represent the character's ASCII code.</a:t>
            </a:r>
          </a:p>
          <a:p>
            <a:pPr>
              <a:buFont typeface="Arial" panose="020B0604020202020204" pitchFamily="34" charset="0"/>
              <a:buChar char="•"/>
            </a:pPr>
            <a:r>
              <a:rPr lang="en-US" sz="2200" b="0" i="0" dirty="0">
                <a:effectLst/>
                <a:latin typeface="Söhne"/>
              </a:rPr>
              <a:t>For example, a space character is encoded as "%20" in URL encoding.</a:t>
            </a:r>
          </a:p>
        </p:txBody>
      </p:sp>
      <p:pic>
        <p:nvPicPr>
          <p:cNvPr id="5" name="Picture 4" descr="101010 data lines to infinity">
            <a:extLst>
              <a:ext uri="{FF2B5EF4-FFF2-40B4-BE49-F238E27FC236}">
                <a16:creationId xmlns:a16="http://schemas.microsoft.com/office/drawing/2014/main" id="{E1226AB4-F0A0-FC2D-F4C8-2E9E08898892}"/>
              </a:ext>
            </a:extLst>
          </p:cNvPr>
          <p:cNvPicPr>
            <a:picLocks noChangeAspect="1"/>
          </p:cNvPicPr>
          <p:nvPr/>
        </p:nvPicPr>
        <p:blipFill rotWithShape="1">
          <a:blip r:embed="rId2"/>
          <a:srcRect l="22942" r="19438" b="1"/>
          <a:stretch/>
        </p:blipFill>
        <p:spPr>
          <a:xfrm>
            <a:off x="6096000" y="1"/>
            <a:ext cx="6102825" cy="6858000"/>
          </a:xfrm>
          <a:prstGeom prst="rect">
            <a:avLst/>
          </a:prstGeom>
        </p:spPr>
      </p:pic>
    </p:spTree>
    <p:extLst>
      <p:ext uri="{BB962C8B-B14F-4D97-AF65-F5344CB8AC3E}">
        <p14:creationId xmlns:p14="http://schemas.microsoft.com/office/powerpoint/2010/main" val="1224429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5EE74-4509-B60D-414C-13809F5F006D}"/>
              </a:ext>
            </a:extLst>
          </p:cNvPr>
          <p:cNvSpPr>
            <a:spLocks noGrp="1"/>
          </p:cNvSpPr>
          <p:nvPr>
            <p:ph type="title"/>
          </p:nvPr>
        </p:nvSpPr>
        <p:spPr>
          <a:xfrm>
            <a:off x="2325559" y="-203604"/>
            <a:ext cx="4646904" cy="1624520"/>
          </a:xfrm>
        </p:spPr>
        <p:txBody>
          <a:bodyPr anchor="ctr">
            <a:normAutofit/>
          </a:bodyPr>
          <a:lstStyle/>
          <a:p>
            <a:r>
              <a:rPr lang="en-US" sz="4000" dirty="0">
                <a:solidFill>
                  <a:srgbClr val="FF0000"/>
                </a:solidFill>
                <a:latin typeface="Fira Code" panose="020B0809050000020004" pitchFamily="49" charset="0"/>
              </a:rPr>
              <a:t>Encoding</a:t>
            </a:r>
            <a:endParaRPr lang="en-US" sz="4000" dirty="0">
              <a:solidFill>
                <a:srgbClr val="FF0000"/>
              </a:solidFill>
            </a:endParaRPr>
          </a:p>
        </p:txBody>
      </p:sp>
      <p:sp>
        <p:nvSpPr>
          <p:cNvPr id="3" name="Content Placeholder 2">
            <a:extLst>
              <a:ext uri="{FF2B5EF4-FFF2-40B4-BE49-F238E27FC236}">
                <a16:creationId xmlns:a16="http://schemas.microsoft.com/office/drawing/2014/main" id="{67A378F3-783A-210C-E237-B6BAEC65DC76}"/>
              </a:ext>
            </a:extLst>
          </p:cNvPr>
          <p:cNvSpPr>
            <a:spLocks noGrp="1"/>
          </p:cNvSpPr>
          <p:nvPr>
            <p:ph idx="1"/>
          </p:nvPr>
        </p:nvSpPr>
        <p:spPr>
          <a:xfrm>
            <a:off x="331304" y="609600"/>
            <a:ext cx="5764695" cy="6082747"/>
          </a:xfrm>
        </p:spPr>
        <p:txBody>
          <a:bodyPr anchor="ctr">
            <a:noAutofit/>
          </a:bodyPr>
          <a:lstStyle/>
          <a:p>
            <a:r>
              <a:rPr lang="en-US" sz="2000" b="0" i="0" dirty="0">
                <a:effectLst/>
                <a:latin typeface="Fira Code" panose="020B0809050000020004" pitchFamily="49" charset="0"/>
              </a:rPr>
              <a:t>URL Encoding is defined in </a:t>
            </a:r>
            <a:r>
              <a:rPr lang="en-US" sz="2000" dirty="0">
                <a:latin typeface="Fira Code" panose="020B0809050000020004" pitchFamily="49" charset="0"/>
              </a:rPr>
              <a:t>IETF RFC 3986</a:t>
            </a:r>
            <a:r>
              <a:rPr lang="en-US" sz="2000" b="0" i="0" dirty="0">
                <a:effectLst/>
                <a:latin typeface="Fira Code" panose="020B0809050000020004" pitchFamily="49" charset="0"/>
              </a:rPr>
              <a:t>. Essentially, URL encoding is a standard used to encode specific data or characters in URLs.</a:t>
            </a:r>
          </a:p>
          <a:p>
            <a:pPr marL="0" indent="0">
              <a:buNone/>
            </a:pPr>
            <a:r>
              <a:rPr lang="en-US" sz="2000" dirty="0">
                <a:latin typeface="Fira Code" panose="020B0809050000020004" pitchFamily="49" charset="0"/>
              </a:rPr>
              <a:t> </a:t>
            </a:r>
            <a:r>
              <a:rPr lang="en-US" sz="2000" b="0" i="0" dirty="0">
                <a:effectLst/>
                <a:latin typeface="Fira Code" panose="020B0809050000020004" pitchFamily="49" charset="0"/>
              </a:rPr>
              <a:t>The URL encoding of</a:t>
            </a:r>
          </a:p>
          <a:p>
            <a:pPr marL="0" indent="0">
              <a:buNone/>
            </a:pPr>
            <a:endParaRPr lang="en-US" sz="2000" dirty="0">
              <a:latin typeface="Fira Code" panose="020B0809050000020004" pitchFamily="49" charset="0"/>
            </a:endParaRPr>
          </a:p>
          <a:p>
            <a:pPr marL="0" indent="0">
              <a:buNone/>
            </a:pPr>
            <a:r>
              <a:rPr lang="en-US" sz="2000" b="0" i="0" dirty="0">
                <a:effectLst/>
                <a:latin typeface="Fira Code" panose="020B0809050000020004" pitchFamily="49" charset="0"/>
              </a:rPr>
              <a:t>Hey! This is an example of URL or Percent Encoding.</a:t>
            </a:r>
          </a:p>
          <a:p>
            <a:pPr marL="0" indent="0">
              <a:buNone/>
            </a:pPr>
            <a:r>
              <a:rPr lang="en-US" sz="2000" dirty="0">
                <a:latin typeface="Fira Code" panose="020B0809050000020004" pitchFamily="49" charset="0"/>
              </a:rPr>
              <a:t>Is :</a:t>
            </a:r>
          </a:p>
          <a:p>
            <a:pPr marL="0" indent="0">
              <a:buNone/>
            </a:pPr>
            <a:r>
              <a:rPr lang="en-US" sz="2000" b="0" i="0" dirty="0">
                <a:effectLst/>
                <a:latin typeface="Fira Code" panose="020B0809050000020004" pitchFamily="49" charset="0"/>
              </a:rPr>
              <a:t>Hey!%20This%20is%20an%20example%20of%20URL%20or%20Percent%20Encoding.%0A</a:t>
            </a:r>
          </a:p>
          <a:p>
            <a:pPr marL="0" indent="0">
              <a:buNone/>
            </a:pPr>
            <a:endParaRPr lang="en-US" sz="2000" dirty="0"/>
          </a:p>
          <a:p>
            <a:pPr marL="0" indent="0" algn="ctr">
              <a:buNone/>
            </a:pPr>
            <a:r>
              <a:rPr lang="en-US" sz="2000" dirty="0">
                <a:solidFill>
                  <a:srgbClr val="0070C0"/>
                </a:solidFill>
              </a:rPr>
              <a:t>https://meyerweb.com/eric/tools/dencoder/</a:t>
            </a:r>
          </a:p>
        </p:txBody>
      </p:sp>
      <p:pic>
        <p:nvPicPr>
          <p:cNvPr id="22" name="Picture 4" descr="Neon light percentage sign">
            <a:extLst>
              <a:ext uri="{FF2B5EF4-FFF2-40B4-BE49-F238E27FC236}">
                <a16:creationId xmlns:a16="http://schemas.microsoft.com/office/drawing/2014/main" id="{E28529DB-FF75-5C8D-9AE6-F77D72ADF672}"/>
              </a:ext>
            </a:extLst>
          </p:cNvPr>
          <p:cNvPicPr>
            <a:picLocks noChangeAspect="1"/>
          </p:cNvPicPr>
          <p:nvPr/>
        </p:nvPicPr>
        <p:blipFill rotWithShape="1">
          <a:blip r:embed="rId2"/>
          <a:srcRect l="13276" r="16425" b="2"/>
          <a:stretch/>
        </p:blipFill>
        <p:spPr>
          <a:xfrm>
            <a:off x="6096000" y="1"/>
            <a:ext cx="6102825" cy="6858000"/>
          </a:xfrm>
          <a:prstGeom prst="rect">
            <a:avLst/>
          </a:prstGeom>
        </p:spPr>
      </p:pic>
    </p:spTree>
    <p:extLst>
      <p:ext uri="{BB962C8B-B14F-4D97-AF65-F5344CB8AC3E}">
        <p14:creationId xmlns:p14="http://schemas.microsoft.com/office/powerpoint/2010/main" val="223336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51A-1EF4-A32D-02AA-E5B7861498FC}"/>
              </a:ext>
            </a:extLst>
          </p:cNvPr>
          <p:cNvSpPr>
            <a:spLocks noGrp="1"/>
          </p:cNvSpPr>
          <p:nvPr>
            <p:ph type="title"/>
          </p:nvPr>
        </p:nvSpPr>
        <p:spPr>
          <a:xfrm>
            <a:off x="5288492" y="154353"/>
            <a:ext cx="6272784" cy="1535051"/>
          </a:xfrm>
        </p:spPr>
        <p:txBody>
          <a:bodyPr anchor="b">
            <a:normAutofit/>
          </a:bodyPr>
          <a:lstStyle/>
          <a:p>
            <a:r>
              <a:rPr lang="en-US" sz="5200" dirty="0">
                <a:solidFill>
                  <a:srgbClr val="FF0000"/>
                </a:solidFill>
                <a:latin typeface="Fira Code" panose="020B0809050000020004" pitchFamily="49" charset="0"/>
              </a:rPr>
              <a:t>Encoding</a:t>
            </a:r>
            <a:endParaRPr lang="en-US" sz="5200" dirty="0">
              <a:solidFill>
                <a:srgbClr val="FF0000"/>
              </a:solidFill>
            </a:endParaRPr>
          </a:p>
        </p:txBody>
      </p:sp>
      <p:pic>
        <p:nvPicPr>
          <p:cNvPr id="7" name="Graphic 6" descr="Decimals">
            <a:extLst>
              <a:ext uri="{FF2B5EF4-FFF2-40B4-BE49-F238E27FC236}">
                <a16:creationId xmlns:a16="http://schemas.microsoft.com/office/drawing/2014/main" id="{33314072-28D1-2225-82D2-880DF411E1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0" y="1283758"/>
            <a:ext cx="4217332" cy="4217332"/>
          </a:xfrm>
          <a:prstGeom prst="rect">
            <a:avLst/>
          </a:prstGeom>
        </p:spPr>
      </p:pic>
      <p:sp>
        <p:nvSpPr>
          <p:cNvPr id="3" name="Content Placeholder 2">
            <a:extLst>
              <a:ext uri="{FF2B5EF4-FFF2-40B4-BE49-F238E27FC236}">
                <a16:creationId xmlns:a16="http://schemas.microsoft.com/office/drawing/2014/main" id="{52FC69B7-B5C0-09F1-5343-038B83B85101}"/>
              </a:ext>
            </a:extLst>
          </p:cNvPr>
          <p:cNvSpPr>
            <a:spLocks noGrp="1"/>
          </p:cNvSpPr>
          <p:nvPr>
            <p:ph idx="1"/>
          </p:nvPr>
        </p:nvSpPr>
        <p:spPr>
          <a:xfrm>
            <a:off x="5288492" y="1842611"/>
            <a:ext cx="6697045" cy="4861036"/>
          </a:xfrm>
        </p:spPr>
        <p:txBody>
          <a:bodyPr>
            <a:normAutofit fontScale="92500" lnSpcReduction="20000"/>
          </a:bodyPr>
          <a:lstStyle/>
          <a:p>
            <a:pPr marL="0" indent="0">
              <a:buNone/>
            </a:pPr>
            <a:r>
              <a:rPr lang="en-US" sz="2000" b="1" i="0" dirty="0">
                <a:effectLst/>
                <a:latin typeface="Söhne"/>
              </a:rPr>
              <a:t>Binary, Hexadecimal, Decimal, Octal,UTF-8</a:t>
            </a:r>
            <a:r>
              <a:rPr lang="en-US" sz="2000" b="1" dirty="0">
                <a:latin typeface="Söhne"/>
              </a:rPr>
              <a:t> and</a:t>
            </a:r>
            <a:r>
              <a:rPr lang="en-US" sz="2000" b="1" i="0" dirty="0">
                <a:effectLst/>
                <a:latin typeface="Söhne"/>
              </a:rPr>
              <a:t> ASCII</a:t>
            </a:r>
            <a:r>
              <a:rPr lang="en-US" sz="2000" b="0" i="0" dirty="0">
                <a:effectLst/>
                <a:latin typeface="Söhne"/>
              </a:rPr>
              <a:t>:</a:t>
            </a:r>
          </a:p>
          <a:p>
            <a:pPr marL="0" indent="0">
              <a:buNone/>
            </a:pPr>
            <a:endParaRPr lang="en-US" sz="2000" b="0" i="0" dirty="0">
              <a:effectLst/>
              <a:latin typeface="Söhne"/>
            </a:endParaRPr>
          </a:p>
          <a:p>
            <a:r>
              <a:rPr lang="en-US" sz="1900" dirty="0">
                <a:latin typeface="Söhne"/>
              </a:rPr>
              <a:t>Binary </a:t>
            </a:r>
            <a:r>
              <a:rPr lang="en-US" sz="1900" b="0" i="0" dirty="0">
                <a:effectLst/>
                <a:latin typeface="Arial" panose="020B0604020202020204" pitchFamily="34" charset="0"/>
              </a:rPr>
              <a:t>number is a number expressed in the base-2 numeral system</a:t>
            </a:r>
            <a:endParaRPr lang="en-US" sz="1900" dirty="0">
              <a:latin typeface="Söhne"/>
            </a:endParaRPr>
          </a:p>
          <a:p>
            <a:r>
              <a:rPr lang="en-US" sz="1900" b="0" i="0" dirty="0">
                <a:effectLst/>
                <a:latin typeface="Söhne"/>
              </a:rPr>
              <a:t>Octal (base 8) is a numeral system that uses eight symbols (0-7) to represent values. It's less common today but was used in early computing.</a:t>
            </a:r>
          </a:p>
          <a:p>
            <a:r>
              <a:rPr lang="en-US" sz="1900" b="0" i="0" dirty="0">
                <a:effectLst/>
                <a:latin typeface="Söhne"/>
              </a:rPr>
              <a:t>Decimal (base 10) is the most common numeral system used in everyday life and mathematics.</a:t>
            </a:r>
          </a:p>
          <a:p>
            <a:pPr>
              <a:buFont typeface="Arial" panose="020B0604020202020204" pitchFamily="34" charset="0"/>
              <a:buChar char="•"/>
            </a:pPr>
            <a:r>
              <a:rPr lang="en-US" sz="1900" b="0" i="0" dirty="0">
                <a:effectLst/>
                <a:latin typeface="Söhne"/>
              </a:rPr>
              <a:t>Hexadecimal (base 16) is a numeral system that uses 16 symbols (0-9 and A-F) to represent values. It's often used in low-level programming and debugging.</a:t>
            </a:r>
          </a:p>
          <a:p>
            <a:pPr>
              <a:buFont typeface="Arial" panose="020B0604020202020204" pitchFamily="34" charset="0"/>
              <a:buChar char="•"/>
            </a:pPr>
            <a:r>
              <a:rPr lang="en-US" sz="1900" dirty="0">
                <a:latin typeface="Söhne"/>
              </a:rPr>
              <a:t>UTF-8 </a:t>
            </a:r>
            <a:r>
              <a:rPr lang="en-US" sz="1900" dirty="0"/>
              <a:t>(Unicode Transformation Format - 8-bit)</a:t>
            </a:r>
            <a:r>
              <a:rPr lang="en-US" sz="1900" dirty="0">
                <a:latin typeface="Söhne"/>
              </a:rPr>
              <a:t> </a:t>
            </a:r>
            <a:r>
              <a:rPr lang="en-US" sz="1900" dirty="0"/>
              <a:t>Backward compatible with </a:t>
            </a:r>
            <a:r>
              <a:rPr lang="en-US" sz="1900" b="1" dirty="0"/>
              <a:t>ASCII</a:t>
            </a:r>
            <a:r>
              <a:rPr lang="en-US" sz="1900" dirty="0"/>
              <a:t> (first 128 characters use 1 byte, same as ASCII), Non-ASCII characters use 2 to 4 bytes</a:t>
            </a:r>
            <a:endParaRPr lang="en-US" sz="1900" b="0" i="0" dirty="0">
              <a:effectLst/>
              <a:latin typeface="Söhne"/>
            </a:endParaRPr>
          </a:p>
          <a:p>
            <a:pPr>
              <a:buFont typeface="Arial" panose="020B0604020202020204" pitchFamily="34" charset="0"/>
              <a:buChar char="•"/>
            </a:pPr>
            <a:r>
              <a:rPr lang="en-US" sz="1900" b="0" i="0" dirty="0">
                <a:effectLst/>
                <a:latin typeface="Söhne"/>
              </a:rPr>
              <a:t>ASCII (American Standard Code for Information Interchange) is a character encoding standard that assigns a unique numeric value (0-127) to each character or control code in the English alphabet and other characters, including digits and symbols.</a:t>
            </a:r>
          </a:p>
          <a:p>
            <a:pPr marL="0" indent="0">
              <a:buNone/>
            </a:pPr>
            <a:endParaRPr lang="en-US" sz="1400" dirty="0"/>
          </a:p>
        </p:txBody>
      </p:sp>
    </p:spTree>
    <p:extLst>
      <p:ext uri="{BB962C8B-B14F-4D97-AF65-F5344CB8AC3E}">
        <p14:creationId xmlns:p14="http://schemas.microsoft.com/office/powerpoint/2010/main" val="1776497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8D6CB-7388-B9FA-1442-52DABF5D04FA}"/>
              </a:ext>
            </a:extLst>
          </p:cNvPr>
          <p:cNvSpPr>
            <a:spLocks noGrp="1"/>
          </p:cNvSpPr>
          <p:nvPr>
            <p:ph type="title"/>
          </p:nvPr>
        </p:nvSpPr>
        <p:spPr>
          <a:xfrm>
            <a:off x="1195458" y="2212258"/>
            <a:ext cx="9808067" cy="1113503"/>
          </a:xfrm>
        </p:spPr>
        <p:txBody>
          <a:bodyPr anchor="b">
            <a:normAutofit/>
          </a:bodyPr>
          <a:lstStyle/>
          <a:p>
            <a:pPr algn="ctr"/>
            <a:r>
              <a:rPr lang="en-US" sz="4000" dirty="0">
                <a:solidFill>
                  <a:srgbClr val="FF0000"/>
                </a:solidFill>
                <a:latin typeface="Fira Code" panose="020B0809050000020004" pitchFamily="49" charset="0"/>
              </a:rPr>
              <a:t>Encoding</a:t>
            </a:r>
            <a:endParaRPr lang="en-US" sz="4000" dirty="0">
              <a:solidFill>
                <a:srgbClr val="FF0000"/>
              </a:solidFill>
            </a:endParaRPr>
          </a:p>
        </p:txBody>
      </p:sp>
      <p:pic>
        <p:nvPicPr>
          <p:cNvPr id="21" name="Graphic 6" descr="Chat Bubble">
            <a:extLst>
              <a:ext uri="{FF2B5EF4-FFF2-40B4-BE49-F238E27FC236}">
                <a16:creationId xmlns:a16="http://schemas.microsoft.com/office/drawing/2014/main" id="{F0F80B0B-614B-6100-31CA-9C05E7947C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8389" y="1122553"/>
            <a:ext cx="995221" cy="995221"/>
          </a:xfrm>
          <a:prstGeom prst="rect">
            <a:avLst/>
          </a:prstGeom>
        </p:spPr>
      </p:pic>
      <p:sp>
        <p:nvSpPr>
          <p:cNvPr id="3" name="Content Placeholder 2">
            <a:extLst>
              <a:ext uri="{FF2B5EF4-FFF2-40B4-BE49-F238E27FC236}">
                <a16:creationId xmlns:a16="http://schemas.microsoft.com/office/drawing/2014/main" id="{AD32EC2F-13D9-A38D-8809-036180611B85}"/>
              </a:ext>
            </a:extLst>
          </p:cNvPr>
          <p:cNvSpPr>
            <a:spLocks noGrp="1"/>
          </p:cNvSpPr>
          <p:nvPr>
            <p:ph idx="1"/>
          </p:nvPr>
        </p:nvSpPr>
        <p:spPr>
          <a:xfrm>
            <a:off x="1195459" y="3532240"/>
            <a:ext cx="9804575" cy="2596847"/>
          </a:xfrm>
        </p:spPr>
        <p:txBody>
          <a:bodyPr anchor="t">
            <a:noAutofit/>
          </a:bodyPr>
          <a:lstStyle/>
          <a:p>
            <a:pPr marL="0" indent="0" algn="ctr">
              <a:buNone/>
            </a:pPr>
            <a:r>
              <a:rPr lang="en-US" sz="2000" b="0" i="0" dirty="0">
                <a:effectLst/>
                <a:latin typeface="Fira Code" panose="020B0809050000020004" pitchFamily="49" charset="0"/>
              </a:rPr>
              <a:t>This ASCII text can be represented using different number systems:</a:t>
            </a:r>
          </a:p>
          <a:p>
            <a:pPr marL="0" indent="0" algn="ctr">
              <a:buNone/>
            </a:pPr>
            <a:r>
              <a:rPr lang="en-US" sz="2000" b="0" i="0" dirty="0">
                <a:effectLst/>
                <a:latin typeface="-apple-system"/>
              </a:rPr>
              <a:t>ASCII text : </a:t>
            </a:r>
            <a:r>
              <a:rPr lang="en-US" sz="2000" dirty="0">
                <a:latin typeface="Fira Code" panose="020B0809050000020004" pitchFamily="49" charset="0"/>
              </a:rPr>
              <a:t>ASU</a:t>
            </a:r>
          </a:p>
          <a:p>
            <a:pPr marL="0" indent="0" algn="ctr">
              <a:buNone/>
            </a:pPr>
            <a:r>
              <a:rPr lang="en-US" sz="2000" b="0" i="0" dirty="0">
                <a:effectLst/>
                <a:latin typeface="-apple-system"/>
              </a:rPr>
              <a:t>Binary : 010000010101001101010101</a:t>
            </a:r>
          </a:p>
          <a:p>
            <a:pPr marL="0" indent="0" algn="ctr">
              <a:buNone/>
            </a:pPr>
            <a:r>
              <a:rPr lang="en-US" sz="2000" b="0" i="0" dirty="0">
                <a:effectLst/>
                <a:latin typeface="-apple-system"/>
              </a:rPr>
              <a:t>Decimal</a:t>
            </a:r>
            <a:r>
              <a:rPr lang="en-US" sz="2000" dirty="0">
                <a:latin typeface="-apple-system"/>
              </a:rPr>
              <a:t> : 658385</a:t>
            </a:r>
          </a:p>
          <a:p>
            <a:pPr marL="0" indent="0" algn="ctr">
              <a:buNone/>
            </a:pPr>
            <a:r>
              <a:rPr lang="en-US" sz="2000" b="0" i="0" dirty="0">
                <a:effectLst/>
                <a:latin typeface="-apple-system"/>
              </a:rPr>
              <a:t>Hex </a:t>
            </a:r>
            <a:r>
              <a:rPr lang="en-US" sz="2000" dirty="0">
                <a:latin typeface="-apple-system"/>
              </a:rPr>
              <a:t>: 415355</a:t>
            </a:r>
          </a:p>
          <a:p>
            <a:pPr marL="0" indent="0" algn="ctr">
              <a:buNone/>
            </a:pPr>
            <a:endParaRPr lang="en-US" sz="2000" dirty="0">
              <a:latin typeface="-apple-system"/>
            </a:endParaRPr>
          </a:p>
          <a:p>
            <a:pPr marL="0" indent="0" algn="ctr">
              <a:buNone/>
            </a:pPr>
            <a:r>
              <a:rPr lang="en-US" sz="2000" dirty="0">
                <a:solidFill>
                  <a:srgbClr val="0070C0"/>
                </a:solidFill>
              </a:rPr>
              <a:t>https://www.rapidtables.com/convert/number/ascii-hex-bin-dec-converter.html</a:t>
            </a:r>
          </a:p>
        </p:txBody>
      </p:sp>
    </p:spTree>
    <p:extLst>
      <p:ext uri="{BB962C8B-B14F-4D97-AF65-F5344CB8AC3E}">
        <p14:creationId xmlns:p14="http://schemas.microsoft.com/office/powerpoint/2010/main" val="3217632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050C-4327-0D0D-14EC-A7140862AEFE}"/>
              </a:ext>
            </a:extLst>
          </p:cNvPr>
          <p:cNvSpPr>
            <a:spLocks noGrp="1"/>
          </p:cNvSpPr>
          <p:nvPr>
            <p:ph type="title"/>
          </p:nvPr>
        </p:nvSpPr>
        <p:spPr/>
        <p:txBody>
          <a:bodyPr/>
          <a:lstStyle/>
          <a:p>
            <a:pPr algn="ctr"/>
            <a:r>
              <a:rPr lang="en-US" dirty="0">
                <a:solidFill>
                  <a:srgbClr val="FF0000"/>
                </a:solidFill>
              </a:rPr>
              <a:t>Scenario!</a:t>
            </a:r>
          </a:p>
        </p:txBody>
      </p:sp>
      <p:pic>
        <p:nvPicPr>
          <p:cNvPr id="5" name="Content Placeholder 4">
            <a:extLst>
              <a:ext uri="{FF2B5EF4-FFF2-40B4-BE49-F238E27FC236}">
                <a16:creationId xmlns:a16="http://schemas.microsoft.com/office/drawing/2014/main" id="{6A3596A6-1A36-DE27-EDAC-32C97B8B26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2637437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F0D30-8A46-1688-7A97-A6099794519A}"/>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Agenda</a:t>
            </a:r>
          </a:p>
        </p:txBody>
      </p:sp>
      <p:sp>
        <p:nvSpPr>
          <p:cNvPr id="3" name="Content Placeholder 2">
            <a:extLst>
              <a:ext uri="{FF2B5EF4-FFF2-40B4-BE49-F238E27FC236}">
                <a16:creationId xmlns:a16="http://schemas.microsoft.com/office/drawing/2014/main" id="{B7BBB554-44F4-2CB3-1DEA-14910A325F0F}"/>
              </a:ext>
            </a:extLst>
          </p:cNvPr>
          <p:cNvSpPr>
            <a:spLocks noGrp="1"/>
          </p:cNvSpPr>
          <p:nvPr>
            <p:ph idx="1"/>
          </p:nvPr>
        </p:nvSpPr>
        <p:spPr>
          <a:xfrm>
            <a:off x="4810259" y="649480"/>
            <a:ext cx="6555347" cy="5546047"/>
          </a:xfrm>
        </p:spPr>
        <p:txBody>
          <a:bodyPr anchor="ctr">
            <a:normAutofit/>
          </a:bodyPr>
          <a:lstStyle/>
          <a:p>
            <a:pPr marL="514350" indent="-514350">
              <a:buFont typeface="+mj-lt"/>
              <a:buAutoNum type="arabicPeriod"/>
            </a:pPr>
            <a:r>
              <a:rPr lang="en-US" sz="2400" dirty="0"/>
              <a:t>Introduction to Cryptography</a:t>
            </a:r>
          </a:p>
          <a:p>
            <a:pPr marL="514350" indent="-514350">
              <a:buFont typeface="+mj-lt"/>
              <a:buAutoNum type="arabicPeriod"/>
            </a:pPr>
            <a:r>
              <a:rPr lang="en-US" sz="2400" dirty="0"/>
              <a:t>Classic &amp; Substitution Ciphers</a:t>
            </a:r>
          </a:p>
          <a:p>
            <a:pPr marL="514350" indent="-514350">
              <a:buFont typeface="+mj-lt"/>
              <a:buAutoNum type="arabicPeriod"/>
            </a:pPr>
            <a:r>
              <a:rPr lang="en-US" sz="2400" dirty="0"/>
              <a:t>Transposition &amp; Polygraphic Ciphers</a:t>
            </a:r>
          </a:p>
          <a:p>
            <a:pPr marL="514350" indent="-514350">
              <a:buFont typeface="+mj-lt"/>
              <a:buAutoNum type="arabicPeriod"/>
            </a:pPr>
            <a:r>
              <a:rPr lang="en-US" sz="2400" dirty="0"/>
              <a:t>Digital Signatures &amp; Hashing</a:t>
            </a:r>
          </a:p>
          <a:p>
            <a:pPr marL="514350" indent="-514350">
              <a:buFont typeface="+mj-lt"/>
              <a:buAutoNum type="arabicPeriod"/>
            </a:pPr>
            <a:r>
              <a:rPr lang="en-US" sz="2400" dirty="0"/>
              <a:t>Symmetric vs. Asymmetric Encryption</a:t>
            </a:r>
          </a:p>
          <a:p>
            <a:pPr marL="514350" indent="-514350">
              <a:buFont typeface="+mj-lt"/>
              <a:buAutoNum type="arabicPeriod"/>
            </a:pPr>
            <a:r>
              <a:rPr lang="en-US" sz="2400" dirty="0"/>
              <a:t>Public Key Infrastructure (PKI)</a:t>
            </a:r>
          </a:p>
          <a:p>
            <a:pPr marL="514350" indent="-514350">
              <a:buFont typeface="+mj-lt"/>
              <a:buAutoNum type="arabicPeriod"/>
            </a:pPr>
            <a:r>
              <a:rPr lang="en-US" sz="2400" dirty="0">
                <a:latin typeface="Söhne"/>
              </a:rPr>
              <a:t>Password Attacks &amp; Offline Cracking</a:t>
            </a:r>
          </a:p>
          <a:p>
            <a:pPr marL="514350" indent="-514350">
              <a:buFont typeface="+mj-lt"/>
              <a:buAutoNum type="arabicPeriod"/>
            </a:pPr>
            <a:r>
              <a:rPr lang="en-US" sz="2400" dirty="0"/>
              <a:t>Practical AES &amp; DES</a:t>
            </a:r>
          </a:p>
          <a:p>
            <a:pPr marL="514350" indent="-514350">
              <a:buFont typeface="+mj-lt"/>
              <a:buAutoNum type="arabicPeriod"/>
            </a:pPr>
            <a:r>
              <a:rPr lang="en-US" sz="2400" dirty="0"/>
              <a:t>RSA Basics &amp; Attacks</a:t>
            </a:r>
          </a:p>
        </p:txBody>
      </p:sp>
      <p:cxnSp>
        <p:nvCxnSpPr>
          <p:cNvPr id="7" name="Straight Connector 6">
            <a:extLst>
              <a:ext uri="{FF2B5EF4-FFF2-40B4-BE49-F238E27FC236}">
                <a16:creationId xmlns:a16="http://schemas.microsoft.com/office/drawing/2014/main" id="{039B401B-84DF-4D2D-860E-C3D08DE09940}"/>
              </a:ext>
            </a:extLst>
          </p:cNvPr>
          <p:cNvCxnSpPr/>
          <p:nvPr/>
        </p:nvCxnSpPr>
        <p:spPr>
          <a:xfrm>
            <a:off x="3854824" y="1411941"/>
            <a:ext cx="0" cy="4034118"/>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20608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9D3E4-C2EC-03BC-EA6D-75BCDD3456F8}"/>
              </a:ext>
            </a:extLst>
          </p:cNvPr>
          <p:cNvSpPr>
            <a:spLocks noGrp="1"/>
          </p:cNvSpPr>
          <p:nvPr>
            <p:ph idx="1"/>
          </p:nvPr>
        </p:nvSpPr>
        <p:spPr>
          <a:xfrm>
            <a:off x="838200" y="2004733"/>
            <a:ext cx="10515600" cy="4697723"/>
          </a:xfrm>
        </p:spPr>
        <p:txBody>
          <a:bodyPr>
            <a:normAutofit lnSpcReduction="10000"/>
          </a:bodyPr>
          <a:lstStyle/>
          <a:p>
            <a:pPr marL="0" indent="0" algn="r">
              <a:buNone/>
            </a:pPr>
            <a:r>
              <a:rPr lang="ar-JO" sz="2400" dirty="0"/>
              <a:t>ما هي الثغرة الأمنية التي استغلها المهاجمون في هذا السيناريو وكيف يمكن تفاديها مستقبلاً؟</a:t>
            </a:r>
          </a:p>
          <a:p>
            <a:pPr marL="0" indent="0" algn="r">
              <a:buNone/>
            </a:pPr>
            <a:r>
              <a:rPr lang="ar-JO" sz="2000" dirty="0">
                <a:solidFill>
                  <a:srgbClr val="FF0000"/>
                </a:solidFill>
              </a:rPr>
              <a:t>استغلال ثغرة في تطبيق الويب – يمكن تفاديها عبر اختبار الاختراق الدوري، تحديث البرمجيات، وفحص الكود.</a:t>
            </a:r>
          </a:p>
          <a:p>
            <a:pPr marL="0" indent="0" algn="r">
              <a:buNone/>
            </a:pPr>
            <a:r>
              <a:rPr lang="ar-JO" sz="2400" dirty="0"/>
              <a:t>لماذا يعتبر استخدام خوارزميات تشفير قديمة أو ضعيفة خطراً أمنياً حتى لو كانت البيانات مشفرة؟</a:t>
            </a:r>
          </a:p>
          <a:p>
            <a:pPr marL="0" indent="0" algn="r">
              <a:buNone/>
            </a:pPr>
            <a:r>
              <a:rPr lang="ar-JO" sz="2000" dirty="0">
                <a:solidFill>
                  <a:srgbClr val="FF0000"/>
                </a:solidFill>
              </a:rPr>
              <a:t>لأن الخوارزميات الضعيفة يمكن كسرها بسهولة باستخدام أدوات متاحة، مما يجعل التشفير غير فعال.</a:t>
            </a:r>
          </a:p>
          <a:p>
            <a:pPr marL="0" indent="0" algn="r">
              <a:buNone/>
            </a:pPr>
            <a:r>
              <a:rPr lang="ar-JO" sz="2400" dirty="0"/>
              <a:t>ما الفرق بين التشفير أثناء التخزين والتشفير أثناء النقل</a:t>
            </a:r>
            <a:r>
              <a:rPr lang="en-US" sz="2400" dirty="0"/>
              <a:t>؟ </a:t>
            </a:r>
            <a:r>
              <a:rPr lang="ar-JO" sz="2400" dirty="0"/>
              <a:t>وكيف طبق الفريق كلاهما في هذا السيناريو؟</a:t>
            </a:r>
          </a:p>
          <a:p>
            <a:pPr marL="0" indent="0" algn="r">
              <a:buNone/>
            </a:pPr>
            <a:r>
              <a:rPr lang="ar-JO" sz="2000" dirty="0">
                <a:solidFill>
                  <a:srgbClr val="FF0000"/>
                </a:solidFill>
              </a:rPr>
              <a:t>التشفير أثناء التخزين يحمي البيانات وهي محفوظة، أثناء النقل يحمي البيانات أثناء انتقالها عبر الشبكة—الفريق طبق تشفير.</a:t>
            </a:r>
            <a:r>
              <a:rPr lang="en-US" sz="2000" dirty="0"/>
              <a:t>AES-256 </a:t>
            </a:r>
            <a:r>
              <a:rPr lang="ar-JO" sz="2000" dirty="0">
                <a:solidFill>
                  <a:srgbClr val="FF0000"/>
                </a:solidFill>
              </a:rPr>
              <a:t>وتفعيل</a:t>
            </a:r>
            <a:r>
              <a:rPr lang="en-US" sz="2000" dirty="0"/>
              <a:t>TLS</a:t>
            </a:r>
            <a:endParaRPr lang="ar-JO" sz="2000" dirty="0"/>
          </a:p>
          <a:p>
            <a:pPr marL="0" indent="0" algn="r">
              <a:buNone/>
            </a:pPr>
            <a:r>
              <a:rPr lang="ar-JO" sz="2400" dirty="0"/>
              <a:t>اذكر مثالين على البروتوكولات أو الأدوات الأمنية التي يمكن استخدامها لمنع هجمات مماثلة في المستقبل؟</a:t>
            </a:r>
          </a:p>
          <a:p>
            <a:pPr marL="0" indent="0" algn="r">
              <a:buNone/>
            </a:pPr>
            <a:r>
              <a:rPr lang="ar-JO" sz="2000" dirty="0">
                <a:solidFill>
                  <a:srgbClr val="FF0000"/>
                </a:solidFill>
              </a:rPr>
              <a:t>جدران الحماية </a:t>
            </a:r>
            <a:r>
              <a:rPr lang="en-US" sz="2000" dirty="0">
                <a:solidFill>
                  <a:srgbClr val="FF0000"/>
                </a:solidFill>
              </a:rPr>
              <a:t>Firewalls، IDS/IPS ،</a:t>
            </a:r>
            <a:r>
              <a:rPr lang="ar-JO" sz="2000" dirty="0">
                <a:solidFill>
                  <a:srgbClr val="FF0000"/>
                </a:solidFill>
              </a:rPr>
              <a:t> أنظمة كشف التسلل</a:t>
            </a:r>
            <a:r>
              <a:rPr lang="en-US" sz="2000" dirty="0">
                <a:solidFill>
                  <a:srgbClr val="FF0000"/>
                </a:solidFill>
              </a:rPr>
              <a:t>HTTPS/TLS</a:t>
            </a:r>
            <a:r>
              <a:rPr lang="ar-JO" sz="2000" dirty="0">
                <a:solidFill>
                  <a:srgbClr val="FF0000"/>
                </a:solidFill>
              </a:rPr>
              <a:t>  بروتوكولات</a:t>
            </a:r>
          </a:p>
          <a:p>
            <a:pPr marL="0" indent="0" algn="r">
              <a:buNone/>
            </a:pPr>
            <a:r>
              <a:rPr lang="ar-JO" sz="2400" dirty="0"/>
              <a:t>ما أهمية تدريب الموظفين في حماية الشركة من الهجمات السيبرانية؟ وهل التدريب وحده كافٍ؟</a:t>
            </a:r>
          </a:p>
          <a:p>
            <a:pPr marL="0" indent="0" algn="r">
              <a:buNone/>
            </a:pPr>
            <a:r>
              <a:rPr lang="ar-JO" sz="2000" dirty="0">
                <a:solidFill>
                  <a:srgbClr val="FF0000"/>
                </a:solidFill>
              </a:rPr>
              <a:t>التدريب يرفع وعي الموظفين للتعرف على الهجمات مثل التصيد الاحتيالي، لكن التدريب وحده لا يكفي دون وجود تدابير تقنية وحوكمة مناسبة.</a:t>
            </a:r>
            <a:endParaRPr lang="en-US" sz="2000" dirty="0">
              <a:solidFill>
                <a:srgbClr val="FF0000"/>
              </a:solidFill>
            </a:endParaRPr>
          </a:p>
        </p:txBody>
      </p:sp>
      <p:pic>
        <p:nvPicPr>
          <p:cNvPr id="9" name="Picture 8">
            <a:extLst>
              <a:ext uri="{FF2B5EF4-FFF2-40B4-BE49-F238E27FC236}">
                <a16:creationId xmlns:a16="http://schemas.microsoft.com/office/drawing/2014/main" id="{0E06E469-A406-3DD6-D053-EA7DF604C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33600" cy="2133600"/>
          </a:xfrm>
          <a:prstGeom prst="rect">
            <a:avLst/>
          </a:prstGeom>
        </p:spPr>
      </p:pic>
    </p:spTree>
    <p:extLst>
      <p:ext uri="{BB962C8B-B14F-4D97-AF65-F5344CB8AC3E}">
        <p14:creationId xmlns:p14="http://schemas.microsoft.com/office/powerpoint/2010/main" val="1852408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1000"/>
                                        <p:tgtEl>
                                          <p:spTgt spid="3">
                                            <p:txEl>
                                              <p:pRg st="7" end="7"/>
                                            </p:txEl>
                                          </p:spTgt>
                                        </p:tgtEl>
                                      </p:cBhvr>
                                    </p:animEffect>
                                    <p:anim calcmode="lin" valueType="num">
                                      <p:cBhvr>
                                        <p:cTn id="2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1000"/>
                                        <p:tgtEl>
                                          <p:spTgt spid="3">
                                            <p:txEl>
                                              <p:pRg st="9" end="9"/>
                                            </p:txEl>
                                          </p:spTgt>
                                        </p:tgtEl>
                                      </p:cBhvr>
                                    </p:animEffect>
                                    <p:anim calcmode="lin" valueType="num">
                                      <p:cBhvr>
                                        <p:cTn id="3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9A1ED-248F-7C83-1C40-72503090B2A8}"/>
              </a:ext>
            </a:extLst>
          </p:cNvPr>
          <p:cNvSpPr>
            <a:spLocks noGrp="1"/>
          </p:cNvSpPr>
          <p:nvPr>
            <p:ph type="title"/>
          </p:nvPr>
        </p:nvSpPr>
        <p:spPr>
          <a:xfrm>
            <a:off x="5836024" y="4267832"/>
            <a:ext cx="5560634" cy="644827"/>
          </a:xfrm>
        </p:spPr>
        <p:txBody>
          <a:bodyPr vert="horz" lIns="91440" tIns="45720" rIns="91440" bIns="45720" rtlCol="0" anchor="t">
            <a:normAutofit/>
          </a:bodyPr>
          <a:lstStyle/>
          <a:p>
            <a:pPr algn="ctr"/>
            <a:r>
              <a:rPr lang="en-US" sz="4000" dirty="0">
                <a:solidFill>
                  <a:srgbClr val="FF0000"/>
                </a:solidFill>
              </a:rPr>
              <a:t>QW55IFF1ZXN0aW9ucz8=</a:t>
            </a:r>
            <a:endParaRPr lang="en-US" sz="4000" kern="1200" dirty="0">
              <a:solidFill>
                <a:srgbClr val="FF0000"/>
              </a:solidFill>
            </a:endParaRPr>
          </a:p>
        </p:txBody>
      </p:sp>
      <p:pic>
        <p:nvPicPr>
          <p:cNvPr id="29" name="Graphic 16" descr="Help">
            <a:extLst>
              <a:ext uri="{FF2B5EF4-FFF2-40B4-BE49-F238E27FC236}">
                <a16:creationId xmlns:a16="http://schemas.microsoft.com/office/drawing/2014/main" id="{106E4E34-FE58-DA38-0A5D-17C78213AE5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38683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F0487-F5DB-3B05-19F3-E9BE076C1EC3}"/>
              </a:ext>
            </a:extLst>
          </p:cNvPr>
          <p:cNvSpPr>
            <a:spLocks noGrp="1"/>
          </p:cNvSpPr>
          <p:nvPr>
            <p:ph type="title"/>
          </p:nvPr>
        </p:nvSpPr>
        <p:spPr>
          <a:xfrm>
            <a:off x="841248" y="548640"/>
            <a:ext cx="3600860" cy="5431536"/>
          </a:xfrm>
        </p:spPr>
        <p:txBody>
          <a:bodyPr>
            <a:normAutofit/>
          </a:bodyPr>
          <a:lstStyle/>
          <a:p>
            <a:r>
              <a:rPr lang="en-US" sz="4200" dirty="0"/>
              <a:t>What is </a:t>
            </a:r>
            <a:r>
              <a:rPr lang="en-US" sz="4200" dirty="0">
                <a:solidFill>
                  <a:srgbClr val="FF0000"/>
                </a:solidFill>
              </a:rPr>
              <a:t>Cryptography</a:t>
            </a:r>
            <a:r>
              <a:rPr lang="en-US" sz="4200" dirty="0"/>
              <a:t>?</a:t>
            </a:r>
          </a:p>
        </p:txBody>
      </p:sp>
      <p:sp>
        <p:nvSpPr>
          <p:cNvPr id="3" name="Content Placeholder 2">
            <a:extLst>
              <a:ext uri="{FF2B5EF4-FFF2-40B4-BE49-F238E27FC236}">
                <a16:creationId xmlns:a16="http://schemas.microsoft.com/office/drawing/2014/main" id="{CB865D8A-B1C1-4E37-1B20-E81FFC968497}"/>
              </a:ext>
            </a:extLst>
          </p:cNvPr>
          <p:cNvSpPr>
            <a:spLocks noGrp="1"/>
          </p:cNvSpPr>
          <p:nvPr>
            <p:ph idx="1"/>
          </p:nvPr>
        </p:nvSpPr>
        <p:spPr>
          <a:xfrm>
            <a:off x="5126418" y="552091"/>
            <a:ext cx="6224335" cy="5431536"/>
          </a:xfrm>
        </p:spPr>
        <p:txBody>
          <a:bodyPr anchor="ctr">
            <a:normAutofit/>
          </a:bodyPr>
          <a:lstStyle/>
          <a:p>
            <a:pPr marL="0" indent="0">
              <a:buNone/>
            </a:pPr>
            <a:r>
              <a:rPr lang="en-US" sz="2600" dirty="0"/>
              <a:t>Cryptography is the science and practice</a:t>
            </a:r>
          </a:p>
          <a:p>
            <a:pPr marL="0" indent="0">
              <a:buNone/>
            </a:pPr>
            <a:r>
              <a:rPr lang="en-US" sz="2600" dirty="0"/>
              <a:t>of securing communication and information</a:t>
            </a:r>
          </a:p>
          <a:p>
            <a:pPr marL="0" indent="0">
              <a:buNone/>
            </a:pPr>
            <a:r>
              <a:rPr lang="en-US" sz="2600" dirty="0"/>
              <a:t>by encoding it in a way that makes it accessible</a:t>
            </a:r>
          </a:p>
          <a:p>
            <a:pPr marL="0" indent="0">
              <a:buNone/>
            </a:pPr>
            <a:r>
              <a:rPr lang="en-US" sz="2600" dirty="0"/>
              <a:t>only to authorized parties, while keeping it</a:t>
            </a:r>
          </a:p>
          <a:p>
            <a:pPr marL="0" indent="0">
              <a:buNone/>
            </a:pPr>
            <a:r>
              <a:rPr lang="en-US" sz="2600" dirty="0"/>
              <a:t>confidential against unauthorized access.</a:t>
            </a:r>
          </a:p>
          <a:p>
            <a:pPr marL="0" indent="0">
              <a:buNone/>
            </a:pPr>
            <a:endParaRPr lang="en-US" sz="2200" dirty="0"/>
          </a:p>
        </p:txBody>
      </p:sp>
    </p:spTree>
    <p:extLst>
      <p:ext uri="{BB962C8B-B14F-4D97-AF65-F5344CB8AC3E}">
        <p14:creationId xmlns:p14="http://schemas.microsoft.com/office/powerpoint/2010/main" val="3915245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AB5E0-57AF-8A52-24A2-225887185DC1}"/>
              </a:ext>
            </a:extLst>
          </p:cNvPr>
          <p:cNvSpPr>
            <a:spLocks noGrp="1"/>
          </p:cNvSpPr>
          <p:nvPr>
            <p:ph type="title"/>
          </p:nvPr>
        </p:nvSpPr>
        <p:spPr>
          <a:xfrm>
            <a:off x="1149716" y="499397"/>
            <a:ext cx="5929422" cy="1640180"/>
          </a:xfrm>
        </p:spPr>
        <p:txBody>
          <a:bodyPr anchor="b">
            <a:normAutofit/>
          </a:bodyPr>
          <a:lstStyle/>
          <a:p>
            <a:r>
              <a:rPr lang="en-US" sz="4000" dirty="0"/>
              <a:t>Introduction to </a:t>
            </a:r>
            <a:r>
              <a:rPr lang="en-US" sz="4000" dirty="0">
                <a:solidFill>
                  <a:srgbClr val="FF0000"/>
                </a:solidFill>
              </a:rPr>
              <a:t>Cryptography</a:t>
            </a:r>
          </a:p>
        </p:txBody>
      </p:sp>
      <p:sp>
        <p:nvSpPr>
          <p:cNvPr id="33" name="Content Placeholder 2">
            <a:extLst>
              <a:ext uri="{FF2B5EF4-FFF2-40B4-BE49-F238E27FC236}">
                <a16:creationId xmlns:a16="http://schemas.microsoft.com/office/drawing/2014/main" id="{2D385DE4-2CD3-FF7F-E223-3EE3B57D2A3B}"/>
              </a:ext>
            </a:extLst>
          </p:cNvPr>
          <p:cNvSpPr>
            <a:spLocks noGrp="1"/>
          </p:cNvSpPr>
          <p:nvPr>
            <p:ph idx="1"/>
          </p:nvPr>
        </p:nvSpPr>
        <p:spPr>
          <a:xfrm>
            <a:off x="1149717" y="2423821"/>
            <a:ext cx="5929422" cy="3519780"/>
          </a:xfrm>
        </p:spPr>
        <p:txBody>
          <a:bodyPr>
            <a:normAutofit/>
          </a:bodyPr>
          <a:lstStyle/>
          <a:p>
            <a:pPr marL="0" indent="0">
              <a:buNone/>
            </a:pPr>
            <a:r>
              <a:rPr lang="en-US" sz="2600" dirty="0"/>
              <a:t>In our digital world, the need for secure communication and data protection has been more critical. From confidential emails and financial transactions to the very foundation of modern cryptocurrencies, cryptography plays basic role in protecting our information.</a:t>
            </a:r>
          </a:p>
        </p:txBody>
      </p:sp>
      <p:pic>
        <p:nvPicPr>
          <p:cNvPr id="7" name="Graphic 6" descr="Lock">
            <a:extLst>
              <a:ext uri="{FF2B5EF4-FFF2-40B4-BE49-F238E27FC236}">
                <a16:creationId xmlns:a16="http://schemas.microsoft.com/office/drawing/2014/main" id="{06676909-E59A-56C2-E4B1-D67EF1F4C9C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45506" y="1492624"/>
            <a:ext cx="3765176" cy="3765176"/>
          </a:xfrm>
          <a:prstGeom prst="rect">
            <a:avLst/>
          </a:prstGeom>
        </p:spPr>
      </p:pic>
    </p:spTree>
    <p:extLst>
      <p:ext uri="{BB962C8B-B14F-4D97-AF65-F5344CB8AC3E}">
        <p14:creationId xmlns:p14="http://schemas.microsoft.com/office/powerpoint/2010/main" val="3197081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9AF52-D36E-237B-67E5-18AEDD39925C}"/>
              </a:ext>
            </a:extLst>
          </p:cNvPr>
          <p:cNvSpPr>
            <a:spLocks noGrp="1"/>
          </p:cNvSpPr>
          <p:nvPr>
            <p:ph type="title"/>
          </p:nvPr>
        </p:nvSpPr>
        <p:spPr/>
        <p:txBody>
          <a:bodyPr/>
          <a:lstStyle/>
          <a:p>
            <a:pPr algn="ctr"/>
            <a:r>
              <a:rPr lang="en-US"/>
              <a:t>History of </a:t>
            </a:r>
            <a:r>
              <a:rPr lang="en-US">
                <a:solidFill>
                  <a:srgbClr val="FF0000"/>
                </a:solidFill>
              </a:rPr>
              <a:t>Cryptography</a:t>
            </a:r>
            <a:endParaRPr lang="en-US" dirty="0">
              <a:solidFill>
                <a:srgbClr val="FF0000"/>
              </a:solidFill>
            </a:endParaRPr>
          </a:p>
        </p:txBody>
      </p:sp>
      <p:graphicFrame>
        <p:nvGraphicFramePr>
          <p:cNvPr id="5" name="Content Placeholder 2">
            <a:extLst>
              <a:ext uri="{FF2B5EF4-FFF2-40B4-BE49-F238E27FC236}">
                <a16:creationId xmlns:a16="http://schemas.microsoft.com/office/drawing/2014/main" id="{EB826989-0173-7699-B6A6-7210B04AA4CE}"/>
              </a:ext>
            </a:extLst>
          </p:cNvPr>
          <p:cNvGraphicFramePr>
            <a:graphicFrameLocks noGrp="1"/>
          </p:cNvGraphicFramePr>
          <p:nvPr>
            <p:ph idx="1"/>
            <p:extLst>
              <p:ext uri="{D42A27DB-BD31-4B8C-83A1-F6EECF244321}">
                <p14:modId xmlns:p14="http://schemas.microsoft.com/office/powerpoint/2010/main" val="2770121686"/>
              </p:ext>
            </p:extLst>
          </p:nvPr>
        </p:nvGraphicFramePr>
        <p:xfrm>
          <a:off x="578126" y="1690687"/>
          <a:ext cx="11035748" cy="46571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2077E61-6CAC-1D21-FEED-7571F5B67052}"/>
              </a:ext>
            </a:extLst>
          </p:cNvPr>
          <p:cNvSpPr txBox="1"/>
          <p:nvPr/>
        </p:nvSpPr>
        <p:spPr>
          <a:xfrm>
            <a:off x="4492487" y="5947681"/>
            <a:ext cx="3207026" cy="400110"/>
          </a:xfrm>
          <a:prstGeom prst="rect">
            <a:avLst/>
          </a:prstGeom>
          <a:noFill/>
        </p:spPr>
        <p:txBody>
          <a:bodyPr wrap="square" rtlCol="0">
            <a:spAutoFit/>
          </a:bodyPr>
          <a:lstStyle/>
          <a:p>
            <a:pPr algn="ctr"/>
            <a:r>
              <a:rPr lang="en-US" sz="2000" dirty="0">
                <a:solidFill>
                  <a:srgbClr val="FF0000"/>
                </a:solidFill>
              </a:rPr>
              <a:t>we will discuss that later</a:t>
            </a:r>
          </a:p>
        </p:txBody>
      </p:sp>
    </p:spTree>
    <p:extLst>
      <p:ext uri="{BB962C8B-B14F-4D97-AF65-F5344CB8AC3E}">
        <p14:creationId xmlns:p14="http://schemas.microsoft.com/office/powerpoint/2010/main" val="1845924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614F-7924-D31B-78B4-8688636A6312}"/>
              </a:ext>
            </a:extLst>
          </p:cNvPr>
          <p:cNvSpPr>
            <a:spLocks noGrp="1"/>
          </p:cNvSpPr>
          <p:nvPr>
            <p:ph type="title"/>
          </p:nvPr>
        </p:nvSpPr>
        <p:spPr>
          <a:xfrm>
            <a:off x="630936" y="640080"/>
            <a:ext cx="4818888" cy="1481328"/>
          </a:xfrm>
        </p:spPr>
        <p:txBody>
          <a:bodyPr anchor="b">
            <a:normAutofit/>
          </a:bodyPr>
          <a:lstStyle/>
          <a:p>
            <a:r>
              <a:rPr lang="en-US" sz="4600" dirty="0"/>
              <a:t>Why </a:t>
            </a:r>
            <a:r>
              <a:rPr lang="en-US" sz="4600" dirty="0">
                <a:solidFill>
                  <a:srgbClr val="FF0000"/>
                </a:solidFill>
              </a:rPr>
              <a:t>Cryptography</a:t>
            </a:r>
            <a:r>
              <a:rPr lang="en-US" sz="4600" dirty="0"/>
              <a:t> is Matter</a:t>
            </a:r>
            <a:r>
              <a:rPr lang="en-US" sz="4600" dirty="0">
                <a:solidFill>
                  <a:srgbClr val="FF0000"/>
                </a:solidFill>
              </a:rPr>
              <a:t>!!!</a:t>
            </a:r>
          </a:p>
        </p:txBody>
      </p:sp>
      <p:sp>
        <p:nvSpPr>
          <p:cNvPr id="20" name="Content Placeholder 2">
            <a:extLst>
              <a:ext uri="{FF2B5EF4-FFF2-40B4-BE49-F238E27FC236}">
                <a16:creationId xmlns:a16="http://schemas.microsoft.com/office/drawing/2014/main" id="{9658DE5F-F77C-E4AD-C007-7CE140BFC093}"/>
              </a:ext>
            </a:extLst>
          </p:cNvPr>
          <p:cNvSpPr>
            <a:spLocks noGrp="1"/>
          </p:cNvSpPr>
          <p:nvPr>
            <p:ph idx="1"/>
          </p:nvPr>
        </p:nvSpPr>
        <p:spPr>
          <a:xfrm>
            <a:off x="630936" y="2660904"/>
            <a:ext cx="5796368" cy="3907138"/>
          </a:xfrm>
        </p:spPr>
        <p:txBody>
          <a:bodyPr anchor="t">
            <a:normAutofit/>
          </a:bodyPr>
          <a:lstStyle/>
          <a:p>
            <a:pPr marL="0" indent="0">
              <a:buNone/>
            </a:pPr>
            <a:r>
              <a:rPr lang="en-US" sz="2400" dirty="0"/>
              <a:t>Cryptography isn't just like any field in study;</a:t>
            </a:r>
          </a:p>
          <a:p>
            <a:pPr marL="0" indent="0">
              <a:buNone/>
            </a:pPr>
            <a:r>
              <a:rPr lang="en-US" sz="2400" dirty="0"/>
              <a:t>it's the technology that enables trust </a:t>
            </a:r>
          </a:p>
          <a:p>
            <a:pPr marL="0" indent="0">
              <a:buNone/>
            </a:pPr>
            <a:r>
              <a:rPr lang="en-US" sz="2400" dirty="0"/>
              <a:t>and security in the digital world. </a:t>
            </a:r>
          </a:p>
          <a:p>
            <a:pPr marL="0" indent="0">
              <a:buNone/>
            </a:pPr>
            <a:r>
              <a:rPr lang="en-US" sz="2400" dirty="0"/>
              <a:t>Imagine a world where your personal messages,</a:t>
            </a:r>
          </a:p>
          <a:p>
            <a:pPr marL="0" indent="0">
              <a:buNone/>
            </a:pPr>
            <a:r>
              <a:rPr lang="en-US" sz="2400" dirty="0"/>
              <a:t>financial data, and online transactions </a:t>
            </a:r>
          </a:p>
          <a:p>
            <a:pPr marL="0" indent="0">
              <a:buNone/>
            </a:pPr>
            <a:r>
              <a:rPr lang="en-US" sz="2400" dirty="0"/>
              <a:t>are going to visit some hacker’s eyes. </a:t>
            </a:r>
          </a:p>
          <a:p>
            <a:pPr marL="0" indent="0">
              <a:buNone/>
            </a:pPr>
            <a:r>
              <a:rPr lang="en-US" sz="2400" dirty="0"/>
              <a:t>Cryptography exists to prevent that nightmare scenario.</a:t>
            </a:r>
          </a:p>
        </p:txBody>
      </p:sp>
      <p:pic>
        <p:nvPicPr>
          <p:cNvPr id="21" name="Graphic 6" descr="Laptop Secure">
            <a:extLst>
              <a:ext uri="{FF2B5EF4-FFF2-40B4-BE49-F238E27FC236}">
                <a16:creationId xmlns:a16="http://schemas.microsoft.com/office/drawing/2014/main" id="{F7E06BAA-D194-3AF1-7CC4-B99C0C66A4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38453" y="717804"/>
            <a:ext cx="5050867" cy="5050867"/>
          </a:xfrm>
          <a:prstGeom prst="rect">
            <a:avLst/>
          </a:prstGeom>
        </p:spPr>
      </p:pic>
    </p:spTree>
    <p:extLst>
      <p:ext uri="{BB962C8B-B14F-4D97-AF65-F5344CB8AC3E}">
        <p14:creationId xmlns:p14="http://schemas.microsoft.com/office/powerpoint/2010/main" val="3663793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0191-E529-BA0A-7012-31CD426BF34E}"/>
              </a:ext>
            </a:extLst>
          </p:cNvPr>
          <p:cNvSpPr>
            <a:spLocks noGrp="1"/>
          </p:cNvSpPr>
          <p:nvPr>
            <p:ph type="title"/>
          </p:nvPr>
        </p:nvSpPr>
        <p:spPr/>
        <p:txBody>
          <a:bodyPr/>
          <a:lstStyle/>
          <a:p>
            <a:pPr algn="ctr"/>
            <a:r>
              <a:rPr lang="en-US" dirty="0"/>
              <a:t>But where is </a:t>
            </a:r>
            <a:r>
              <a:rPr lang="en-US" dirty="0">
                <a:solidFill>
                  <a:srgbClr val="FF0000"/>
                </a:solidFill>
              </a:rPr>
              <a:t>cryptography</a:t>
            </a:r>
            <a:r>
              <a:rPr lang="en-US" dirty="0"/>
              <a:t> used?</a:t>
            </a:r>
          </a:p>
        </p:txBody>
      </p:sp>
      <p:sp>
        <p:nvSpPr>
          <p:cNvPr id="3" name="Content Placeholder 2">
            <a:extLst>
              <a:ext uri="{FF2B5EF4-FFF2-40B4-BE49-F238E27FC236}">
                <a16:creationId xmlns:a16="http://schemas.microsoft.com/office/drawing/2014/main" id="{573DAD57-204A-B812-ED21-7D2ABFAEF0BF}"/>
              </a:ext>
            </a:extLst>
          </p:cNvPr>
          <p:cNvSpPr>
            <a:spLocks noGrp="1"/>
          </p:cNvSpPr>
          <p:nvPr>
            <p:ph idx="1"/>
          </p:nvPr>
        </p:nvSpPr>
        <p:spPr/>
        <p:txBody>
          <a:bodyPr>
            <a:normAutofit/>
          </a:bodyPr>
          <a:lstStyle/>
          <a:p>
            <a:pPr marL="514350" indent="-514350">
              <a:buFont typeface="+mj-lt"/>
              <a:buAutoNum type="arabicPeriod"/>
            </a:pPr>
            <a:r>
              <a:rPr lang="en-US" b="1" i="0" dirty="0">
                <a:effectLst/>
                <a:latin typeface="Söhne"/>
              </a:rPr>
              <a:t>Confidentiality:</a:t>
            </a:r>
            <a:r>
              <a:rPr lang="en-US" b="0" i="0" dirty="0">
                <a:solidFill>
                  <a:srgbClr val="D1D5DB"/>
                </a:solidFill>
                <a:effectLst/>
                <a:latin typeface="Söhne"/>
              </a:rPr>
              <a:t> One of the primary goals of cryptography is to ensure the confidentiality of information.</a:t>
            </a:r>
          </a:p>
          <a:p>
            <a:pPr marL="514350" indent="-514350">
              <a:buFont typeface="+mj-lt"/>
              <a:buAutoNum type="arabicPeriod"/>
            </a:pPr>
            <a:r>
              <a:rPr lang="en-US" b="1" i="0" dirty="0">
                <a:effectLst/>
                <a:latin typeface="Söhne"/>
              </a:rPr>
              <a:t>Authentication:</a:t>
            </a:r>
            <a:r>
              <a:rPr lang="en-US" b="0" i="0" dirty="0">
                <a:solidFill>
                  <a:srgbClr val="D1D5DB"/>
                </a:solidFill>
                <a:effectLst/>
                <a:latin typeface="Söhne"/>
              </a:rPr>
              <a:t> Cryptography helps verify the identity of parties involved in communication or transactions</a:t>
            </a:r>
            <a:r>
              <a:rPr lang="en-US" dirty="0">
                <a:solidFill>
                  <a:srgbClr val="D1D5DB"/>
                </a:solidFill>
                <a:latin typeface="Söhne"/>
              </a:rPr>
              <a:t>.</a:t>
            </a:r>
          </a:p>
          <a:p>
            <a:pPr marL="514350" indent="-514350">
              <a:buFont typeface="+mj-lt"/>
              <a:buAutoNum type="arabicPeriod"/>
            </a:pPr>
            <a:r>
              <a:rPr lang="en-US" b="1" i="0" dirty="0">
                <a:effectLst/>
                <a:latin typeface="Söhne"/>
              </a:rPr>
              <a:t>Integrity:</a:t>
            </a:r>
            <a:r>
              <a:rPr lang="en-US" b="0" i="0" dirty="0">
                <a:solidFill>
                  <a:srgbClr val="D1D5DB"/>
                </a:solidFill>
                <a:effectLst/>
                <a:latin typeface="Söhne"/>
              </a:rPr>
              <a:t> Cryptographic techniques can detect any unauthorized changes or manipulate with data.</a:t>
            </a:r>
          </a:p>
          <a:p>
            <a:pPr marL="514350" indent="-514350">
              <a:buFont typeface="+mj-lt"/>
              <a:buAutoNum type="arabicPeriod"/>
            </a:pPr>
            <a:r>
              <a:rPr lang="en-US" b="1" i="0" dirty="0">
                <a:effectLst/>
                <a:latin typeface="Söhne"/>
              </a:rPr>
              <a:t>Non-Repudiation:</a:t>
            </a:r>
            <a:r>
              <a:rPr lang="en-US" b="0" i="0" dirty="0">
                <a:solidFill>
                  <a:srgbClr val="D1D5DB"/>
                </a:solidFill>
                <a:effectLst/>
                <a:latin typeface="Söhne"/>
              </a:rPr>
              <a:t> Cryptography can provide proof that a particular message or transaction occurred, and the involved parties cannot deny their involvement.</a:t>
            </a:r>
          </a:p>
        </p:txBody>
      </p:sp>
    </p:spTree>
    <p:extLst>
      <p:ext uri="{BB962C8B-B14F-4D97-AF65-F5344CB8AC3E}">
        <p14:creationId xmlns:p14="http://schemas.microsoft.com/office/powerpoint/2010/main" val="2354611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C01D6-3670-C499-C083-2E1BAB2C6CE3}"/>
              </a:ext>
            </a:extLst>
          </p:cNvPr>
          <p:cNvSpPr>
            <a:spLocks noGrp="1"/>
          </p:cNvSpPr>
          <p:nvPr>
            <p:ph type="title"/>
          </p:nvPr>
        </p:nvSpPr>
        <p:spPr>
          <a:xfrm>
            <a:off x="761800" y="762001"/>
            <a:ext cx="5334197" cy="1708242"/>
          </a:xfrm>
        </p:spPr>
        <p:txBody>
          <a:bodyPr anchor="ctr">
            <a:normAutofit/>
          </a:bodyPr>
          <a:lstStyle/>
          <a:p>
            <a:r>
              <a:rPr lang="en-US" sz="4000" dirty="0"/>
              <a:t>But where is </a:t>
            </a:r>
            <a:r>
              <a:rPr lang="en-US" sz="4000" dirty="0">
                <a:solidFill>
                  <a:srgbClr val="FF0000"/>
                </a:solidFill>
              </a:rPr>
              <a:t>cryptography</a:t>
            </a:r>
            <a:r>
              <a:rPr lang="en-US" sz="4000" dirty="0"/>
              <a:t> used?</a:t>
            </a:r>
          </a:p>
        </p:txBody>
      </p:sp>
      <p:sp>
        <p:nvSpPr>
          <p:cNvPr id="3" name="Content Placeholder 2">
            <a:extLst>
              <a:ext uri="{FF2B5EF4-FFF2-40B4-BE49-F238E27FC236}">
                <a16:creationId xmlns:a16="http://schemas.microsoft.com/office/drawing/2014/main" id="{14646BFF-F659-4DA9-AB1E-DD824B476DED}"/>
              </a:ext>
            </a:extLst>
          </p:cNvPr>
          <p:cNvSpPr>
            <a:spLocks noGrp="1"/>
          </p:cNvSpPr>
          <p:nvPr>
            <p:ph idx="1"/>
          </p:nvPr>
        </p:nvSpPr>
        <p:spPr>
          <a:xfrm>
            <a:off x="188741" y="2218451"/>
            <a:ext cx="6480313" cy="4063079"/>
          </a:xfrm>
        </p:spPr>
        <p:txBody>
          <a:bodyPr anchor="ctr">
            <a:normAutofit/>
          </a:bodyPr>
          <a:lstStyle/>
          <a:p>
            <a:pPr marL="514350" indent="-514350">
              <a:buAutoNum type="arabicPeriod" startAt="5"/>
            </a:pPr>
            <a:r>
              <a:rPr lang="en-US" sz="2600" b="1" i="0" dirty="0">
                <a:effectLst/>
                <a:latin typeface="Söhne"/>
              </a:rPr>
              <a:t>Applications:</a:t>
            </a:r>
            <a:r>
              <a:rPr lang="en-US" sz="2600" b="0" i="0" dirty="0">
                <a:effectLst/>
                <a:latin typeface="Söhne"/>
              </a:rPr>
              <a:t> Cryptography is used in a wide range of applications, including secure communication(HTTPS), </a:t>
            </a:r>
            <a:r>
              <a:rPr lang="en-US" sz="2600" dirty="0">
                <a:latin typeface="Söhne"/>
              </a:rPr>
              <a:t>d</a:t>
            </a:r>
            <a:r>
              <a:rPr lang="en-US" sz="2600" b="0" i="0" dirty="0">
                <a:effectLst/>
                <a:latin typeface="Söhne"/>
              </a:rPr>
              <a:t>ata protection(encrypted storage and backups), digital signatures, secure authentication(two-factor authentication), and cryptocurrency(Bitcoin).</a:t>
            </a:r>
            <a:endParaRPr lang="en-US" sz="2600" dirty="0"/>
          </a:p>
        </p:txBody>
      </p:sp>
      <p:pic>
        <p:nvPicPr>
          <p:cNvPr id="5" name="Picture 4" descr="Computer script on a screen">
            <a:extLst>
              <a:ext uri="{FF2B5EF4-FFF2-40B4-BE49-F238E27FC236}">
                <a16:creationId xmlns:a16="http://schemas.microsoft.com/office/drawing/2014/main" id="{C52FF6A4-491B-8E1D-1F48-8521A36F00E0}"/>
              </a:ext>
            </a:extLst>
          </p:cNvPr>
          <p:cNvPicPr>
            <a:picLocks noChangeAspect="1"/>
          </p:cNvPicPr>
          <p:nvPr/>
        </p:nvPicPr>
        <p:blipFill rotWithShape="1">
          <a:blip r:embed="rId2"/>
          <a:srcRect l="4195" r="4396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236244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10CAD-39D0-1E4F-A005-A0FD4557A55B}"/>
              </a:ext>
            </a:extLst>
          </p:cNvPr>
          <p:cNvSpPr>
            <a:spLocks noGrp="1"/>
          </p:cNvSpPr>
          <p:nvPr>
            <p:ph type="title"/>
          </p:nvPr>
        </p:nvSpPr>
        <p:spPr/>
        <p:txBody>
          <a:bodyPr/>
          <a:lstStyle/>
          <a:p>
            <a:r>
              <a:rPr lang="en-US" dirty="0"/>
              <a:t>Differences: </a:t>
            </a:r>
            <a:r>
              <a:rPr lang="en-US" dirty="0">
                <a:solidFill>
                  <a:srgbClr val="FF0000"/>
                </a:solidFill>
              </a:rPr>
              <a:t>Encoding</a:t>
            </a:r>
            <a:r>
              <a:rPr lang="en-US" dirty="0"/>
              <a:t> vs </a:t>
            </a:r>
            <a:r>
              <a:rPr lang="en-US" dirty="0">
                <a:solidFill>
                  <a:srgbClr val="FF0000"/>
                </a:solidFill>
              </a:rPr>
              <a:t>Encryption</a:t>
            </a:r>
            <a:r>
              <a:rPr lang="en-US" dirty="0"/>
              <a:t> vs </a:t>
            </a:r>
            <a:r>
              <a:rPr lang="en-US" dirty="0">
                <a:solidFill>
                  <a:srgbClr val="FF0000"/>
                </a:solidFill>
              </a:rPr>
              <a:t>Hashing</a:t>
            </a:r>
          </a:p>
        </p:txBody>
      </p:sp>
      <p:graphicFrame>
        <p:nvGraphicFramePr>
          <p:cNvPr id="6" name="Content Placeholder 5">
            <a:extLst>
              <a:ext uri="{FF2B5EF4-FFF2-40B4-BE49-F238E27FC236}">
                <a16:creationId xmlns:a16="http://schemas.microsoft.com/office/drawing/2014/main" id="{B246BC92-2296-EF02-6EEB-05BA2EC6BE8A}"/>
              </a:ext>
            </a:extLst>
          </p:cNvPr>
          <p:cNvGraphicFramePr>
            <a:graphicFrameLocks noGrp="1"/>
          </p:cNvGraphicFramePr>
          <p:nvPr>
            <p:ph idx="1"/>
            <p:extLst>
              <p:ext uri="{D42A27DB-BD31-4B8C-83A1-F6EECF244321}">
                <p14:modId xmlns:p14="http://schemas.microsoft.com/office/powerpoint/2010/main" val="336244469"/>
              </p:ext>
            </p:extLst>
          </p:nvPr>
        </p:nvGraphicFramePr>
        <p:xfrm>
          <a:off x="1091962" y="1825626"/>
          <a:ext cx="10008076" cy="4351336"/>
        </p:xfrm>
        <a:graphic>
          <a:graphicData uri="http://schemas.openxmlformats.org/drawingml/2006/table">
            <a:tbl>
              <a:tblPr/>
              <a:tblGrid>
                <a:gridCol w="2502019">
                  <a:extLst>
                    <a:ext uri="{9D8B030D-6E8A-4147-A177-3AD203B41FA5}">
                      <a16:colId xmlns:a16="http://schemas.microsoft.com/office/drawing/2014/main" val="2761336103"/>
                    </a:ext>
                  </a:extLst>
                </a:gridCol>
                <a:gridCol w="2502019">
                  <a:extLst>
                    <a:ext uri="{9D8B030D-6E8A-4147-A177-3AD203B41FA5}">
                      <a16:colId xmlns:a16="http://schemas.microsoft.com/office/drawing/2014/main" val="2567168499"/>
                    </a:ext>
                  </a:extLst>
                </a:gridCol>
                <a:gridCol w="2502019">
                  <a:extLst>
                    <a:ext uri="{9D8B030D-6E8A-4147-A177-3AD203B41FA5}">
                      <a16:colId xmlns:a16="http://schemas.microsoft.com/office/drawing/2014/main" val="1677548122"/>
                    </a:ext>
                  </a:extLst>
                </a:gridCol>
                <a:gridCol w="2502019">
                  <a:extLst>
                    <a:ext uri="{9D8B030D-6E8A-4147-A177-3AD203B41FA5}">
                      <a16:colId xmlns:a16="http://schemas.microsoft.com/office/drawing/2014/main" val="3984824098"/>
                    </a:ext>
                  </a:extLst>
                </a:gridCol>
              </a:tblGrid>
              <a:tr h="348107">
                <a:tc>
                  <a:txBody>
                    <a:bodyPr/>
                    <a:lstStyle/>
                    <a:p>
                      <a:r>
                        <a:rPr lang="en-US" sz="1700"/>
                        <a:t>Aspect</a:t>
                      </a:r>
                    </a:p>
                  </a:txBody>
                  <a:tcPr marL="87027" marR="87027" marT="43513" marB="43513" anchor="ctr">
                    <a:lnL>
                      <a:noFill/>
                    </a:lnL>
                    <a:lnR>
                      <a:noFill/>
                    </a:lnR>
                    <a:lnT>
                      <a:noFill/>
                    </a:lnT>
                    <a:lnB>
                      <a:noFill/>
                    </a:lnB>
                    <a:noFill/>
                  </a:tcPr>
                </a:tc>
                <a:tc>
                  <a:txBody>
                    <a:bodyPr/>
                    <a:lstStyle/>
                    <a:p>
                      <a:r>
                        <a:rPr lang="en-US" sz="1700" b="1"/>
                        <a:t>Encoding</a:t>
                      </a:r>
                      <a:endParaRPr lang="en-US" sz="1700"/>
                    </a:p>
                  </a:txBody>
                  <a:tcPr marL="87027" marR="87027" marT="43513" marB="43513" anchor="ctr">
                    <a:lnL>
                      <a:noFill/>
                    </a:lnL>
                    <a:lnR>
                      <a:noFill/>
                    </a:lnR>
                    <a:lnT>
                      <a:noFill/>
                    </a:lnT>
                    <a:lnB>
                      <a:noFill/>
                    </a:lnB>
                    <a:noFill/>
                  </a:tcPr>
                </a:tc>
                <a:tc>
                  <a:txBody>
                    <a:bodyPr/>
                    <a:lstStyle/>
                    <a:p>
                      <a:r>
                        <a:rPr lang="en-US" sz="1700" b="1"/>
                        <a:t>Encryption</a:t>
                      </a:r>
                      <a:endParaRPr lang="en-US" sz="1700"/>
                    </a:p>
                  </a:txBody>
                  <a:tcPr marL="87027" marR="87027" marT="43513" marB="43513" anchor="ctr">
                    <a:lnL>
                      <a:noFill/>
                    </a:lnL>
                    <a:lnR>
                      <a:noFill/>
                    </a:lnR>
                    <a:lnT>
                      <a:noFill/>
                    </a:lnT>
                    <a:lnB>
                      <a:noFill/>
                    </a:lnB>
                    <a:noFill/>
                  </a:tcPr>
                </a:tc>
                <a:tc>
                  <a:txBody>
                    <a:bodyPr/>
                    <a:lstStyle/>
                    <a:p>
                      <a:r>
                        <a:rPr lang="en-US" sz="1700" b="1"/>
                        <a:t>Hashing</a:t>
                      </a:r>
                      <a:endParaRPr lang="en-US" sz="1700"/>
                    </a:p>
                  </a:txBody>
                  <a:tcPr marL="87027" marR="87027" marT="43513" marB="43513" anchor="ctr">
                    <a:lnL>
                      <a:noFill/>
                    </a:lnL>
                    <a:lnR>
                      <a:noFill/>
                    </a:lnR>
                    <a:lnT>
                      <a:noFill/>
                    </a:lnT>
                    <a:lnB>
                      <a:noFill/>
                    </a:lnB>
                    <a:noFill/>
                  </a:tcPr>
                </a:tc>
                <a:extLst>
                  <a:ext uri="{0D108BD9-81ED-4DB2-BD59-A6C34878D82A}">
                    <a16:rowId xmlns:a16="http://schemas.microsoft.com/office/drawing/2014/main" val="200568915"/>
                  </a:ext>
                </a:extLst>
              </a:tr>
              <a:tr h="609187">
                <a:tc>
                  <a:txBody>
                    <a:bodyPr/>
                    <a:lstStyle/>
                    <a:p>
                      <a:r>
                        <a:rPr lang="en-US" sz="1700" b="1"/>
                        <a:t>Purpose</a:t>
                      </a:r>
                      <a:endParaRPr lang="en-US" sz="1700"/>
                    </a:p>
                  </a:txBody>
                  <a:tcPr marL="87027" marR="87027" marT="43513" marB="43513" anchor="ctr">
                    <a:lnL>
                      <a:noFill/>
                    </a:lnL>
                    <a:lnR>
                      <a:noFill/>
                    </a:lnR>
                    <a:lnT>
                      <a:noFill/>
                    </a:lnT>
                    <a:lnB>
                      <a:noFill/>
                    </a:lnB>
                    <a:noFill/>
                  </a:tcPr>
                </a:tc>
                <a:tc>
                  <a:txBody>
                    <a:bodyPr/>
                    <a:lstStyle/>
                    <a:p>
                      <a:r>
                        <a:rPr lang="en-US" sz="1700"/>
                        <a:t>Data representation (readable format)</a:t>
                      </a:r>
                    </a:p>
                  </a:txBody>
                  <a:tcPr marL="87027" marR="87027" marT="43513" marB="43513" anchor="ctr">
                    <a:lnL>
                      <a:noFill/>
                    </a:lnL>
                    <a:lnR>
                      <a:noFill/>
                    </a:lnR>
                    <a:lnT>
                      <a:noFill/>
                    </a:lnT>
                    <a:lnB>
                      <a:noFill/>
                    </a:lnB>
                    <a:noFill/>
                  </a:tcPr>
                </a:tc>
                <a:tc>
                  <a:txBody>
                    <a:bodyPr/>
                    <a:lstStyle/>
                    <a:p>
                      <a:r>
                        <a:rPr lang="en-US" sz="1700"/>
                        <a:t>Data confidentiality (protection)</a:t>
                      </a:r>
                    </a:p>
                  </a:txBody>
                  <a:tcPr marL="87027" marR="87027" marT="43513" marB="43513" anchor="ctr">
                    <a:lnL>
                      <a:noFill/>
                    </a:lnL>
                    <a:lnR>
                      <a:noFill/>
                    </a:lnR>
                    <a:lnT>
                      <a:noFill/>
                    </a:lnT>
                    <a:lnB>
                      <a:noFill/>
                    </a:lnB>
                    <a:noFill/>
                  </a:tcPr>
                </a:tc>
                <a:tc>
                  <a:txBody>
                    <a:bodyPr/>
                    <a:lstStyle/>
                    <a:p>
                      <a:r>
                        <a:rPr lang="en-US" sz="1700"/>
                        <a:t>Data integrity (verification)</a:t>
                      </a:r>
                    </a:p>
                  </a:txBody>
                  <a:tcPr marL="87027" marR="87027" marT="43513" marB="43513" anchor="ctr">
                    <a:lnL>
                      <a:noFill/>
                    </a:lnL>
                    <a:lnR>
                      <a:noFill/>
                    </a:lnR>
                    <a:lnT>
                      <a:noFill/>
                    </a:lnT>
                    <a:lnB>
                      <a:noFill/>
                    </a:lnB>
                    <a:noFill/>
                  </a:tcPr>
                </a:tc>
                <a:extLst>
                  <a:ext uri="{0D108BD9-81ED-4DB2-BD59-A6C34878D82A}">
                    <a16:rowId xmlns:a16="http://schemas.microsoft.com/office/drawing/2014/main" val="3207038763"/>
                  </a:ext>
                </a:extLst>
              </a:tr>
              <a:tr h="609187">
                <a:tc>
                  <a:txBody>
                    <a:bodyPr/>
                    <a:lstStyle/>
                    <a:p>
                      <a:r>
                        <a:rPr lang="en-US" sz="1700" b="1"/>
                        <a:t>Key Usage</a:t>
                      </a:r>
                      <a:endParaRPr lang="en-US" sz="1700"/>
                    </a:p>
                  </a:txBody>
                  <a:tcPr marL="87027" marR="87027" marT="43513" marB="43513" anchor="ctr">
                    <a:lnL>
                      <a:noFill/>
                    </a:lnL>
                    <a:lnR>
                      <a:noFill/>
                    </a:lnR>
                    <a:lnT>
                      <a:noFill/>
                    </a:lnT>
                    <a:lnB>
                      <a:noFill/>
                    </a:lnB>
                    <a:noFill/>
                  </a:tcPr>
                </a:tc>
                <a:tc>
                  <a:txBody>
                    <a:bodyPr/>
                    <a:lstStyle/>
                    <a:p>
                      <a:r>
                        <a:rPr lang="en-US" sz="1700" dirty="0"/>
                        <a:t>No key</a:t>
                      </a:r>
                    </a:p>
                  </a:txBody>
                  <a:tcPr marL="87027" marR="87027" marT="43513" marB="43513" anchor="ctr">
                    <a:lnL>
                      <a:noFill/>
                    </a:lnL>
                    <a:lnR>
                      <a:noFill/>
                    </a:lnR>
                    <a:lnT>
                      <a:noFill/>
                    </a:lnT>
                    <a:lnB>
                      <a:noFill/>
                    </a:lnB>
                    <a:noFill/>
                  </a:tcPr>
                </a:tc>
                <a:tc>
                  <a:txBody>
                    <a:bodyPr/>
                    <a:lstStyle/>
                    <a:p>
                      <a:r>
                        <a:rPr lang="en-US" sz="1700"/>
                        <a:t>Requires key (symmetric/asymmetric)</a:t>
                      </a:r>
                    </a:p>
                  </a:txBody>
                  <a:tcPr marL="87027" marR="87027" marT="43513" marB="43513" anchor="ctr">
                    <a:lnL>
                      <a:noFill/>
                    </a:lnL>
                    <a:lnR>
                      <a:noFill/>
                    </a:lnR>
                    <a:lnT>
                      <a:noFill/>
                    </a:lnT>
                    <a:lnB>
                      <a:noFill/>
                    </a:lnB>
                    <a:noFill/>
                  </a:tcPr>
                </a:tc>
                <a:tc>
                  <a:txBody>
                    <a:bodyPr/>
                    <a:lstStyle/>
                    <a:p>
                      <a:r>
                        <a:rPr lang="en-US" sz="1700" dirty="0"/>
                        <a:t>No key</a:t>
                      </a:r>
                    </a:p>
                  </a:txBody>
                  <a:tcPr marL="87027" marR="87027" marT="43513" marB="43513" anchor="ctr">
                    <a:lnL>
                      <a:noFill/>
                    </a:lnL>
                    <a:lnR>
                      <a:noFill/>
                    </a:lnR>
                    <a:lnT>
                      <a:noFill/>
                    </a:lnT>
                    <a:lnB>
                      <a:noFill/>
                    </a:lnB>
                    <a:noFill/>
                  </a:tcPr>
                </a:tc>
                <a:extLst>
                  <a:ext uri="{0D108BD9-81ED-4DB2-BD59-A6C34878D82A}">
                    <a16:rowId xmlns:a16="http://schemas.microsoft.com/office/drawing/2014/main" val="2512134280"/>
                  </a:ext>
                </a:extLst>
              </a:tr>
              <a:tr h="609187">
                <a:tc>
                  <a:txBody>
                    <a:bodyPr/>
                    <a:lstStyle/>
                    <a:p>
                      <a:r>
                        <a:rPr lang="en-US" sz="1700" b="1"/>
                        <a:t>Reversibility</a:t>
                      </a:r>
                      <a:endParaRPr lang="en-US" sz="1700"/>
                    </a:p>
                  </a:txBody>
                  <a:tcPr marL="87027" marR="87027" marT="43513" marB="43513" anchor="ctr">
                    <a:lnL>
                      <a:noFill/>
                    </a:lnL>
                    <a:lnR>
                      <a:noFill/>
                    </a:lnR>
                    <a:lnT>
                      <a:noFill/>
                    </a:lnT>
                    <a:lnB>
                      <a:noFill/>
                    </a:lnB>
                    <a:noFill/>
                  </a:tcPr>
                </a:tc>
                <a:tc>
                  <a:txBody>
                    <a:bodyPr/>
                    <a:lstStyle/>
                    <a:p>
                      <a:r>
                        <a:rPr lang="en-US" sz="1700" dirty="0"/>
                        <a:t>Fully reversible (decode)</a:t>
                      </a:r>
                    </a:p>
                  </a:txBody>
                  <a:tcPr marL="87027" marR="87027" marT="43513" marB="43513" anchor="ctr">
                    <a:lnL>
                      <a:noFill/>
                    </a:lnL>
                    <a:lnR>
                      <a:noFill/>
                    </a:lnR>
                    <a:lnT>
                      <a:noFill/>
                    </a:lnT>
                    <a:lnB>
                      <a:noFill/>
                    </a:lnB>
                    <a:noFill/>
                  </a:tcPr>
                </a:tc>
                <a:tc>
                  <a:txBody>
                    <a:bodyPr/>
                    <a:lstStyle/>
                    <a:p>
                      <a:r>
                        <a:rPr lang="en-US" sz="1700" dirty="0"/>
                        <a:t>Reversible </a:t>
                      </a:r>
                      <a:r>
                        <a:rPr lang="en-US" sz="1700" b="1" dirty="0"/>
                        <a:t>only</a:t>
                      </a:r>
                      <a:r>
                        <a:rPr lang="en-US" sz="1700" dirty="0"/>
                        <a:t> with correct key</a:t>
                      </a:r>
                    </a:p>
                  </a:txBody>
                  <a:tcPr marL="87027" marR="87027" marT="43513" marB="43513" anchor="ctr">
                    <a:lnL>
                      <a:noFill/>
                    </a:lnL>
                    <a:lnR>
                      <a:noFill/>
                    </a:lnR>
                    <a:lnT>
                      <a:noFill/>
                    </a:lnT>
                    <a:lnB>
                      <a:noFill/>
                    </a:lnB>
                    <a:noFill/>
                  </a:tcPr>
                </a:tc>
                <a:tc>
                  <a:txBody>
                    <a:bodyPr/>
                    <a:lstStyle/>
                    <a:p>
                      <a:r>
                        <a:rPr lang="en-US" sz="1700" dirty="0"/>
                        <a:t>One-way (irreversible)</a:t>
                      </a:r>
                    </a:p>
                  </a:txBody>
                  <a:tcPr marL="87027" marR="87027" marT="43513" marB="43513" anchor="ctr">
                    <a:lnL>
                      <a:noFill/>
                    </a:lnL>
                    <a:lnR>
                      <a:noFill/>
                    </a:lnR>
                    <a:lnT>
                      <a:noFill/>
                    </a:lnT>
                    <a:lnB>
                      <a:noFill/>
                    </a:lnB>
                    <a:noFill/>
                  </a:tcPr>
                </a:tc>
                <a:extLst>
                  <a:ext uri="{0D108BD9-81ED-4DB2-BD59-A6C34878D82A}">
                    <a16:rowId xmlns:a16="http://schemas.microsoft.com/office/drawing/2014/main" val="927651881"/>
                  </a:ext>
                </a:extLst>
              </a:tr>
              <a:tr h="348107">
                <a:tc>
                  <a:txBody>
                    <a:bodyPr/>
                    <a:lstStyle/>
                    <a:p>
                      <a:r>
                        <a:rPr lang="en-US" sz="1700" b="1"/>
                        <a:t>Example Techniques</a:t>
                      </a:r>
                      <a:endParaRPr lang="en-US" sz="1700"/>
                    </a:p>
                  </a:txBody>
                  <a:tcPr marL="87027" marR="87027" marT="43513" marB="43513" anchor="ctr">
                    <a:lnL>
                      <a:noFill/>
                    </a:lnL>
                    <a:lnR>
                      <a:noFill/>
                    </a:lnR>
                    <a:lnT>
                      <a:noFill/>
                    </a:lnT>
                    <a:lnB>
                      <a:noFill/>
                    </a:lnB>
                    <a:noFill/>
                  </a:tcPr>
                </a:tc>
                <a:tc>
                  <a:txBody>
                    <a:bodyPr/>
                    <a:lstStyle/>
                    <a:p>
                      <a:r>
                        <a:rPr lang="en-US" sz="1700" dirty="0"/>
                        <a:t>Base64, Hexadecimal</a:t>
                      </a:r>
                    </a:p>
                  </a:txBody>
                  <a:tcPr marL="87027" marR="87027" marT="43513" marB="43513" anchor="ctr">
                    <a:lnL>
                      <a:noFill/>
                    </a:lnL>
                    <a:lnR>
                      <a:noFill/>
                    </a:lnR>
                    <a:lnT>
                      <a:noFill/>
                    </a:lnT>
                    <a:lnB>
                      <a:noFill/>
                    </a:lnB>
                    <a:noFill/>
                  </a:tcPr>
                </a:tc>
                <a:tc>
                  <a:txBody>
                    <a:bodyPr/>
                    <a:lstStyle/>
                    <a:p>
                      <a:r>
                        <a:rPr lang="en-US" sz="1700" dirty="0"/>
                        <a:t>AES, RSA</a:t>
                      </a:r>
                    </a:p>
                  </a:txBody>
                  <a:tcPr marL="87027" marR="87027" marT="43513" marB="43513" anchor="ctr">
                    <a:lnL>
                      <a:noFill/>
                    </a:lnL>
                    <a:lnR>
                      <a:noFill/>
                    </a:lnR>
                    <a:lnT>
                      <a:noFill/>
                    </a:lnT>
                    <a:lnB>
                      <a:noFill/>
                    </a:lnB>
                    <a:noFill/>
                  </a:tcPr>
                </a:tc>
                <a:tc>
                  <a:txBody>
                    <a:bodyPr/>
                    <a:lstStyle/>
                    <a:p>
                      <a:r>
                        <a:rPr lang="en-US" sz="1700" dirty="0"/>
                        <a:t>SHA-256, MD5, SHA-1</a:t>
                      </a:r>
                    </a:p>
                  </a:txBody>
                  <a:tcPr marL="87027" marR="87027" marT="43513" marB="43513" anchor="ctr">
                    <a:lnL>
                      <a:noFill/>
                    </a:lnL>
                    <a:lnR>
                      <a:noFill/>
                    </a:lnR>
                    <a:lnT>
                      <a:noFill/>
                    </a:lnT>
                    <a:lnB>
                      <a:noFill/>
                    </a:lnB>
                    <a:noFill/>
                  </a:tcPr>
                </a:tc>
                <a:extLst>
                  <a:ext uri="{0D108BD9-81ED-4DB2-BD59-A6C34878D82A}">
                    <a16:rowId xmlns:a16="http://schemas.microsoft.com/office/drawing/2014/main" val="231458139"/>
                  </a:ext>
                </a:extLst>
              </a:tr>
              <a:tr h="609187">
                <a:tc>
                  <a:txBody>
                    <a:bodyPr/>
                    <a:lstStyle/>
                    <a:p>
                      <a:r>
                        <a:rPr lang="en-US" sz="1700" b="1"/>
                        <a:t>Output</a:t>
                      </a:r>
                      <a:endParaRPr lang="en-US" sz="1700"/>
                    </a:p>
                  </a:txBody>
                  <a:tcPr marL="87027" marR="87027" marT="43513" marB="43513" anchor="ctr">
                    <a:lnL>
                      <a:noFill/>
                    </a:lnL>
                    <a:lnR>
                      <a:noFill/>
                    </a:lnR>
                    <a:lnT>
                      <a:noFill/>
                    </a:lnT>
                    <a:lnB>
                      <a:noFill/>
                    </a:lnB>
                    <a:noFill/>
                  </a:tcPr>
                </a:tc>
                <a:tc>
                  <a:txBody>
                    <a:bodyPr/>
                    <a:lstStyle/>
                    <a:p>
                      <a:r>
                        <a:rPr lang="en-US" sz="1700" dirty="0"/>
                        <a:t>Human-readable or printable text</a:t>
                      </a:r>
                    </a:p>
                  </a:txBody>
                  <a:tcPr marL="87027" marR="87027" marT="43513" marB="43513" anchor="ctr">
                    <a:lnL>
                      <a:noFill/>
                    </a:lnL>
                    <a:lnR>
                      <a:noFill/>
                    </a:lnR>
                    <a:lnT>
                      <a:noFill/>
                    </a:lnT>
                    <a:lnB>
                      <a:noFill/>
                    </a:lnB>
                    <a:noFill/>
                  </a:tcPr>
                </a:tc>
                <a:tc>
                  <a:txBody>
                    <a:bodyPr/>
                    <a:lstStyle/>
                    <a:p>
                      <a:r>
                        <a:rPr lang="en-US" sz="1700" dirty="0"/>
                        <a:t>Encrypted (random-looking) text/binary</a:t>
                      </a:r>
                    </a:p>
                  </a:txBody>
                  <a:tcPr marL="87027" marR="87027" marT="43513" marB="43513" anchor="ctr">
                    <a:lnL>
                      <a:noFill/>
                    </a:lnL>
                    <a:lnR>
                      <a:noFill/>
                    </a:lnR>
                    <a:lnT>
                      <a:noFill/>
                    </a:lnT>
                    <a:lnB>
                      <a:noFill/>
                    </a:lnB>
                    <a:noFill/>
                  </a:tcPr>
                </a:tc>
                <a:tc>
                  <a:txBody>
                    <a:bodyPr/>
                    <a:lstStyle/>
                    <a:p>
                      <a:r>
                        <a:rPr lang="en-US" sz="1700" dirty="0"/>
                        <a:t>Fixed-length digest (fingerprint)</a:t>
                      </a:r>
                    </a:p>
                  </a:txBody>
                  <a:tcPr marL="87027" marR="87027" marT="43513" marB="43513" anchor="ctr">
                    <a:lnL>
                      <a:noFill/>
                    </a:lnL>
                    <a:lnR>
                      <a:noFill/>
                    </a:lnR>
                    <a:lnT>
                      <a:noFill/>
                    </a:lnT>
                    <a:lnB>
                      <a:noFill/>
                    </a:lnB>
                    <a:noFill/>
                  </a:tcPr>
                </a:tc>
                <a:extLst>
                  <a:ext uri="{0D108BD9-81ED-4DB2-BD59-A6C34878D82A}">
                    <a16:rowId xmlns:a16="http://schemas.microsoft.com/office/drawing/2014/main" val="3998948487"/>
                  </a:ext>
                </a:extLst>
              </a:tr>
              <a:tr h="609187">
                <a:tc>
                  <a:txBody>
                    <a:bodyPr/>
                    <a:lstStyle/>
                    <a:p>
                      <a:r>
                        <a:rPr lang="en-US" sz="1700" b="1" dirty="0"/>
                        <a:t>Main Use Cases</a:t>
                      </a:r>
                      <a:endParaRPr lang="en-US" sz="1700" dirty="0"/>
                    </a:p>
                  </a:txBody>
                  <a:tcPr marL="87027" marR="87027" marT="43513" marB="43513" anchor="ctr">
                    <a:lnL>
                      <a:noFill/>
                    </a:lnL>
                    <a:lnR>
                      <a:noFill/>
                    </a:lnR>
                    <a:lnT>
                      <a:noFill/>
                    </a:lnT>
                    <a:lnB>
                      <a:noFill/>
                    </a:lnB>
                    <a:noFill/>
                  </a:tcPr>
                </a:tc>
                <a:tc>
                  <a:txBody>
                    <a:bodyPr/>
                    <a:lstStyle/>
                    <a:p>
                      <a:r>
                        <a:rPr lang="en-US" sz="1700" dirty="0"/>
                        <a:t>Data transport (email, URLs)</a:t>
                      </a:r>
                    </a:p>
                  </a:txBody>
                  <a:tcPr marL="87027" marR="87027" marT="43513" marB="43513" anchor="ctr">
                    <a:lnL>
                      <a:noFill/>
                    </a:lnL>
                    <a:lnR>
                      <a:noFill/>
                    </a:lnR>
                    <a:lnT>
                      <a:noFill/>
                    </a:lnT>
                    <a:lnB>
                      <a:noFill/>
                    </a:lnB>
                    <a:noFill/>
                  </a:tcPr>
                </a:tc>
                <a:tc>
                  <a:txBody>
                    <a:bodyPr/>
                    <a:lstStyle/>
                    <a:p>
                      <a:r>
                        <a:rPr lang="en-US" sz="1700" dirty="0"/>
                        <a:t>Secure communication, file encryption</a:t>
                      </a:r>
                    </a:p>
                  </a:txBody>
                  <a:tcPr marL="87027" marR="87027" marT="43513" marB="43513" anchor="ctr">
                    <a:lnL>
                      <a:noFill/>
                    </a:lnL>
                    <a:lnR>
                      <a:noFill/>
                    </a:lnR>
                    <a:lnT>
                      <a:noFill/>
                    </a:lnT>
                    <a:lnB>
                      <a:noFill/>
                    </a:lnB>
                    <a:noFill/>
                  </a:tcPr>
                </a:tc>
                <a:tc>
                  <a:txBody>
                    <a:bodyPr/>
                    <a:lstStyle/>
                    <a:p>
                      <a:r>
                        <a:rPr lang="en-US" sz="1700" dirty="0"/>
                        <a:t>Password storage, file integrity checks</a:t>
                      </a:r>
                    </a:p>
                  </a:txBody>
                  <a:tcPr marL="87027" marR="87027" marT="43513" marB="43513" anchor="ctr">
                    <a:lnL>
                      <a:noFill/>
                    </a:lnL>
                    <a:lnR>
                      <a:noFill/>
                    </a:lnR>
                    <a:lnT>
                      <a:noFill/>
                    </a:lnT>
                    <a:lnB>
                      <a:noFill/>
                    </a:lnB>
                    <a:noFill/>
                  </a:tcPr>
                </a:tc>
                <a:extLst>
                  <a:ext uri="{0D108BD9-81ED-4DB2-BD59-A6C34878D82A}">
                    <a16:rowId xmlns:a16="http://schemas.microsoft.com/office/drawing/2014/main" val="4177333369"/>
                  </a:ext>
                </a:extLst>
              </a:tr>
              <a:tr h="609187">
                <a:tc>
                  <a:txBody>
                    <a:bodyPr/>
                    <a:lstStyle/>
                    <a:p>
                      <a:r>
                        <a:rPr lang="en-US" sz="1700" b="1" dirty="0"/>
                        <a:t>Security Level</a:t>
                      </a:r>
                      <a:endParaRPr lang="en-US" sz="1700" dirty="0"/>
                    </a:p>
                  </a:txBody>
                  <a:tcPr marL="87027" marR="87027" marT="43513" marB="43513" anchor="ctr">
                    <a:lnL>
                      <a:noFill/>
                    </a:lnL>
                    <a:lnR>
                      <a:noFill/>
                    </a:lnR>
                    <a:lnT>
                      <a:noFill/>
                    </a:lnT>
                    <a:lnB>
                      <a:noFill/>
                    </a:lnB>
                    <a:noFill/>
                  </a:tcPr>
                </a:tc>
                <a:tc>
                  <a:txBody>
                    <a:bodyPr/>
                    <a:lstStyle/>
                    <a:p>
                      <a:r>
                        <a:rPr lang="en-US" sz="1700" dirty="0"/>
                        <a:t>No security (anyone can decode)</a:t>
                      </a:r>
                    </a:p>
                  </a:txBody>
                  <a:tcPr marL="87027" marR="87027" marT="43513" marB="43513" anchor="ctr">
                    <a:lnL>
                      <a:noFill/>
                    </a:lnL>
                    <a:lnR>
                      <a:noFill/>
                    </a:lnR>
                    <a:lnT>
                      <a:noFill/>
                    </a:lnT>
                    <a:lnB>
                      <a:noFill/>
                    </a:lnB>
                    <a:noFill/>
                  </a:tcPr>
                </a:tc>
                <a:tc>
                  <a:txBody>
                    <a:bodyPr/>
                    <a:lstStyle/>
                    <a:p>
                      <a:r>
                        <a:rPr lang="en-US" sz="1700" dirty="0"/>
                        <a:t>High (if key is kept secret)</a:t>
                      </a:r>
                    </a:p>
                  </a:txBody>
                  <a:tcPr marL="87027" marR="87027" marT="43513" marB="43513" anchor="ctr">
                    <a:lnL>
                      <a:noFill/>
                    </a:lnL>
                    <a:lnR>
                      <a:noFill/>
                    </a:lnR>
                    <a:lnT>
                      <a:noFill/>
                    </a:lnT>
                    <a:lnB>
                      <a:noFill/>
                    </a:lnB>
                    <a:noFill/>
                  </a:tcPr>
                </a:tc>
                <a:tc>
                  <a:txBody>
                    <a:bodyPr/>
                    <a:lstStyle/>
                    <a:p>
                      <a:r>
                        <a:rPr lang="en-US" sz="1700" dirty="0"/>
                        <a:t>High for integrity; not for secrecy</a:t>
                      </a:r>
                    </a:p>
                  </a:txBody>
                  <a:tcPr marL="87027" marR="87027" marT="43513" marB="43513" anchor="ctr">
                    <a:lnL>
                      <a:noFill/>
                    </a:lnL>
                    <a:lnR>
                      <a:noFill/>
                    </a:lnR>
                    <a:lnT>
                      <a:noFill/>
                    </a:lnT>
                    <a:lnB>
                      <a:noFill/>
                    </a:lnB>
                    <a:noFill/>
                  </a:tcPr>
                </a:tc>
                <a:extLst>
                  <a:ext uri="{0D108BD9-81ED-4DB2-BD59-A6C34878D82A}">
                    <a16:rowId xmlns:a16="http://schemas.microsoft.com/office/drawing/2014/main" val="1063802626"/>
                  </a:ext>
                </a:extLst>
              </a:tr>
            </a:tbl>
          </a:graphicData>
        </a:graphic>
      </p:graphicFrame>
    </p:spTree>
    <p:extLst>
      <p:ext uri="{BB962C8B-B14F-4D97-AF65-F5344CB8AC3E}">
        <p14:creationId xmlns:p14="http://schemas.microsoft.com/office/powerpoint/2010/main" val="27953981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7363B10-7D02-4D15-8167-3B93FF580BEC}">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500</TotalTime>
  <Words>1313</Words>
  <Application>Microsoft Office PowerPoint</Application>
  <PresentationFormat>Widescreen</PresentationFormat>
  <Paragraphs>144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-apple-system</vt:lpstr>
      <vt:lpstr>Arial</vt:lpstr>
      <vt:lpstr>Calibri</vt:lpstr>
      <vt:lpstr>Calibri Light</vt:lpstr>
      <vt:lpstr>Fira Code</vt:lpstr>
      <vt:lpstr>Söhne</vt:lpstr>
      <vt:lpstr>Office Theme</vt:lpstr>
      <vt:lpstr>PowerPoint Presentation</vt:lpstr>
      <vt:lpstr>Agenda</vt:lpstr>
      <vt:lpstr>What is Cryptography?</vt:lpstr>
      <vt:lpstr>Introduction to Cryptography</vt:lpstr>
      <vt:lpstr>History of Cryptography</vt:lpstr>
      <vt:lpstr>Why Cryptography is Matter!!!</vt:lpstr>
      <vt:lpstr>But where is cryptography used?</vt:lpstr>
      <vt:lpstr>But where is cryptography used?</vt:lpstr>
      <vt:lpstr>Differences: Encoding vs Encryption vs Hashing</vt:lpstr>
      <vt:lpstr>Encoding</vt:lpstr>
      <vt:lpstr>Encoding</vt:lpstr>
      <vt:lpstr>Encoding</vt:lpstr>
      <vt:lpstr>Encoding</vt:lpstr>
      <vt:lpstr>Encoding</vt:lpstr>
      <vt:lpstr>Encoding</vt:lpstr>
      <vt:lpstr>Encoding</vt:lpstr>
      <vt:lpstr>Encoding</vt:lpstr>
      <vt:lpstr>Encoding</vt:lpstr>
      <vt:lpstr>Scenario!</vt:lpstr>
      <vt:lpstr>PowerPoint Presentation</vt:lpstr>
      <vt:lpstr>QW55IFF1ZXN0aW9ucz8=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Ammar</dc:creator>
  <cp:lastModifiedBy>Ammar AL-hasan</cp:lastModifiedBy>
  <cp:revision>10</cp:revision>
  <dcterms:created xsi:type="dcterms:W3CDTF">2023-09-13T19:23:14Z</dcterms:created>
  <dcterms:modified xsi:type="dcterms:W3CDTF">2025-07-04T13:13:04Z</dcterms:modified>
</cp:coreProperties>
</file>