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3" r:id="rId9"/>
    <p:sldId id="263" r:id="rId10"/>
    <p:sldId id="264" r:id="rId11"/>
    <p:sldId id="271" r:id="rId12"/>
    <p:sldId id="272" r:id="rId13"/>
    <p:sldId id="265" r:id="rId14"/>
    <p:sldId id="266" r:id="rId15"/>
    <p:sldId id="267" r:id="rId16"/>
    <p:sldId id="268" r:id="rId17"/>
    <p:sldId id="269" r:id="rId18"/>
    <p:sldId id="270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7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528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24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9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15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00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3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7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68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1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9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FBC84-225E-4E30-B516-1291F614424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92A539-73BF-4AD7-9CFB-FE3752EEF8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17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d5hashing.net/hash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d5decrypt.net/en/" TargetMode="Externa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5hashgenerator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8DEA3B-0F69-CAA1-E00E-1C847410FA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3810" y="2960716"/>
            <a:ext cx="4036334" cy="2387600"/>
          </a:xfrm>
        </p:spPr>
        <p:txBody>
          <a:bodyPr anchor="t">
            <a:normAutofit/>
          </a:bodyPr>
          <a:lstStyle/>
          <a:p>
            <a:pPr algn="l"/>
            <a:r>
              <a:rPr lang="en-US" sz="5400" b="0" i="0" dirty="0">
                <a:solidFill>
                  <a:srgbClr val="FF0000"/>
                </a:solidFill>
                <a:effectLst/>
                <a:latin typeface="Söhne"/>
              </a:rPr>
              <a:t>Digital Signatures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B42DB-9D5F-F97C-606D-661D9ABDDC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1334" y="666728"/>
            <a:ext cx="5465790" cy="2017542"/>
          </a:xfrm>
        </p:spPr>
        <p:txBody>
          <a:bodyPr anchor="b">
            <a:noAutofit/>
          </a:bodyPr>
          <a:lstStyle/>
          <a:p>
            <a:pPr algn="l"/>
            <a:r>
              <a:rPr lang="en-US" sz="2000" b="0" i="0" dirty="0">
                <a:effectLst/>
                <a:latin typeface="Söhne"/>
              </a:rPr>
              <a:t>Digital signatures are a cryptographic technique used in various applications to verify the integrity of digital messages, documents, or transactions. They provide a way to ensure that a message or document has not been manipulated during transmission and that it was created by the claimed sender.</a:t>
            </a:r>
            <a:endParaRPr lang="en-US" sz="2000" dirty="0"/>
          </a:p>
        </p:txBody>
      </p:sp>
      <p:grpSp>
        <p:nvGrpSpPr>
          <p:cNvPr id="2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Graphic 6" descr="Document">
            <a:extLst>
              <a:ext uri="{FF2B5EF4-FFF2-40B4-BE49-F238E27FC236}">
                <a16:creationId xmlns:a16="http://schemas.microsoft.com/office/drawing/2014/main" id="{26C767CB-B373-0D91-7189-79AD60E231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7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B20E4D-68CD-FE6F-FD63-12293D70D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447C-5A06-3D1C-304B-C6C9EC0BA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200" b="1" i="0" dirty="0">
                <a:effectLst/>
                <a:latin typeface="Söhne"/>
              </a:rPr>
              <a:t>Fixed Output Length</a:t>
            </a:r>
            <a:r>
              <a:rPr lang="en-US" sz="2200" b="0" i="0" dirty="0">
                <a:effectLst/>
                <a:latin typeface="Söhne"/>
              </a:rPr>
              <a:t>: Hash functions produce a fixed-length output, regardless of the size of the input data. For example, the SHA-256 hash function always produces a 256-bit (32-byte) hash value.</a:t>
            </a:r>
          </a:p>
          <a:p>
            <a:r>
              <a:rPr lang="en-US" sz="2200" dirty="0"/>
              <a:t>Preimage Resistance: It should be mathematically impossible to reverse a hash value and determine the original input. In other words, given a hash value, it should be extremely difficult to find an input that produces that hash.</a:t>
            </a:r>
            <a:endParaRPr lang="en-US" sz="2200" dirty="0">
              <a:latin typeface="Söhne"/>
            </a:endParaRPr>
          </a:p>
          <a:p>
            <a:r>
              <a:rPr lang="en-US" sz="2200" b="0" i="0" dirty="0">
                <a:effectLst/>
                <a:latin typeface="Söhne"/>
              </a:rPr>
              <a:t>Commonly used hash functions include the Secure Hash Algorithm (SHA) family (SHA-256, SHA-3) and the Message Digest Algorithm (MD) family (MD5, MD4).</a:t>
            </a:r>
            <a:endParaRPr lang="en-US" sz="2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B2C92-4225-A1BB-4AE9-05D1900A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2556" y="-398296"/>
            <a:ext cx="4491821" cy="1616203"/>
          </a:xfrm>
        </p:spPr>
        <p:txBody>
          <a:bodyPr anchor="b"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Hash Sum</a:t>
            </a:r>
          </a:p>
        </p:txBody>
      </p:sp>
      <p:pic>
        <p:nvPicPr>
          <p:cNvPr id="5" name="Picture 4" descr="A hashtag sign with a blue background">
            <a:extLst>
              <a:ext uri="{FF2B5EF4-FFF2-40B4-BE49-F238E27FC236}">
                <a16:creationId xmlns:a16="http://schemas.microsoft.com/office/drawing/2014/main" id="{126F4236-3F64-D09E-F289-FE82B15036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334"/>
          <a:stretch/>
        </p:blipFill>
        <p:spPr>
          <a:xfrm>
            <a:off x="0" y="0"/>
            <a:ext cx="4610605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EFBDE31-BB3E-6CFC-23CD-B5976DA38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80A60EC-72BB-121F-556A-E2837FD99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91A2FAE-D41C-FF5D-B0A0-7808248ED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4139706"/>
              <a:ext cx="123362" cy="2718294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AC1E5-54F1-4A51-B41D-9B12E5DE2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095" y="1702904"/>
            <a:ext cx="6612835" cy="5360504"/>
          </a:xfrm>
        </p:spPr>
        <p:txBody>
          <a:bodyPr anchor="t">
            <a:normAutofit/>
          </a:bodyPr>
          <a:lstStyle/>
          <a:p>
            <a:r>
              <a:rPr lang="en-US" sz="2000" b="0" i="0" dirty="0">
                <a:effectLst/>
                <a:latin typeface="Söhne"/>
              </a:rPr>
              <a:t>A hash sum, also known as a hash value or hash code, is a fixed-size numerical or alphanumeric value generated by a hash function from an input data. The purpose of a hash sum is to uniquely represent the input data. Hash functions are designed in such a way that even a small change in the input data results in a significantly different hash sum.</a:t>
            </a:r>
          </a:p>
          <a:p>
            <a:pPr marL="0" indent="0">
              <a:buNone/>
            </a:pPr>
            <a:endParaRPr lang="en-US" sz="2000" b="0" i="0" dirty="0">
              <a:effectLst/>
              <a:latin typeface="Söhne"/>
            </a:endParaRPr>
          </a:p>
          <a:p>
            <a:pPr marL="0" indent="0" algn="ctr">
              <a:buNone/>
            </a:pPr>
            <a:r>
              <a:rPr lang="en-US" sz="2000" b="0" i="0" dirty="0">
                <a:effectLst/>
                <a:latin typeface="Söhne"/>
              </a:rPr>
              <a:t>MyHashFunction("Hello, World!") = 1234567890</a:t>
            </a:r>
          </a:p>
          <a:p>
            <a:pPr marL="0" indent="0" algn="ctr">
              <a:buNone/>
            </a:pPr>
            <a:r>
              <a:rPr lang="en-US" sz="2000" b="0" i="0" dirty="0">
                <a:effectLst/>
                <a:latin typeface="Söhne"/>
              </a:rPr>
              <a:t>Even a small change in the input data would result in a significantly different hash sum:</a:t>
            </a:r>
          </a:p>
          <a:p>
            <a:pPr marL="0" indent="0" algn="ctr">
              <a:buNone/>
            </a:pPr>
            <a:r>
              <a:rPr lang="en-US" sz="2000" b="0" i="0" dirty="0">
                <a:effectLst/>
                <a:latin typeface="Söhne"/>
              </a:rPr>
              <a:t>MyHashFunction("Hello, World?") = 9876543210</a:t>
            </a:r>
          </a:p>
          <a:p>
            <a:pPr marL="0" indent="0">
              <a:buNone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188373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85F68E-2803-4312-C2FC-622A297D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Hash Sum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8078E-9E0C-899B-95F1-580DCF7A9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3756" y="2807208"/>
            <a:ext cx="4023360" cy="3319832"/>
          </a:xfrm>
        </p:spPr>
        <p:txBody>
          <a:bodyPr anchor="t">
            <a:normAutofit/>
          </a:bodyPr>
          <a:lstStyle/>
          <a:p>
            <a:r>
              <a:rPr lang="en-US" sz="2200" dirty="0"/>
              <a:t>But how to make Shure from hash sum to an image in Linux?</a:t>
            </a:r>
          </a:p>
          <a:p>
            <a:pPr marL="0" indent="0">
              <a:buNone/>
            </a:pPr>
            <a:r>
              <a:rPr lang="en-US" sz="22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9DB3F21-CEF5-B137-6FFE-202BCC947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271587"/>
            <a:ext cx="7537704" cy="4711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09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451113-67AE-0C61-9C79-98F0AA23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Hash Functions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E817B-D6E2-3801-CA65-1BCE8363D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5" y="2807208"/>
            <a:ext cx="3556751" cy="3410712"/>
          </a:xfrm>
        </p:spPr>
        <p:txBody>
          <a:bodyPr anchor="t">
            <a:normAutofit/>
          </a:bodyPr>
          <a:lstStyle/>
          <a:p>
            <a:r>
              <a:rPr lang="en-US" sz="2000" dirty="0"/>
              <a:t>But how the hash is look like?</a:t>
            </a:r>
          </a:p>
          <a:p>
            <a:endParaRPr lang="en-US" sz="20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67BC9-A445-84B4-42BC-EBFEF5CB0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631228"/>
            <a:ext cx="7537704" cy="33165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5025F58-A972-CDCA-3903-3CB5ED702194}"/>
              </a:ext>
            </a:extLst>
          </p:cNvPr>
          <p:cNvSpPr txBox="1"/>
          <p:nvPr/>
        </p:nvSpPr>
        <p:spPr>
          <a:xfrm>
            <a:off x="5797829" y="5247861"/>
            <a:ext cx="4412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Do you know what is that mean</a:t>
            </a:r>
            <a:r>
              <a:rPr lang="en-US" sz="1800" dirty="0">
                <a:solidFill>
                  <a:srgbClr val="FF0000"/>
                </a:solidFill>
              </a:rPr>
              <a:t>?</a:t>
            </a:r>
            <a:r>
              <a:rPr lang="en-US" sz="1800" dirty="0"/>
              <a:t> It’s (</a:t>
            </a:r>
            <a:r>
              <a:rPr lang="en-US" sz="1800" dirty="0">
                <a:solidFill>
                  <a:srgbClr val="FF0000"/>
                </a:solidFill>
              </a:rPr>
              <a:t>ASU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66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06007-FEA1-FE33-6612-75F6C8639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CC65A-6670-5823-918A-15BF58F73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3809" y="953037"/>
            <a:ext cx="4572000" cy="17098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 how to know the type of hash?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qr code on a screen&#10;&#10;Description automatically generated">
            <a:extLst>
              <a:ext uri="{FF2B5EF4-FFF2-40B4-BE49-F238E27FC236}">
                <a16:creationId xmlns:a16="http://schemas.microsoft.com/office/drawing/2014/main" id="{A4B5F52B-1806-46A3-FDCB-1895FCCB5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597" y="666728"/>
            <a:ext cx="5465791" cy="54657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ACE038-0EB4-7B75-2FBC-0C19D4D8FAD2}"/>
              </a:ext>
            </a:extLst>
          </p:cNvPr>
          <p:cNvSpPr txBox="1"/>
          <p:nvPr/>
        </p:nvSpPr>
        <p:spPr>
          <a:xfrm>
            <a:off x="6219898" y="6137227"/>
            <a:ext cx="4476920" cy="546579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txBody>
          <a:bodyPr wrap="square" rtlCol="0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</a:rPr>
              <a:t>https://hashes.com/en/tools/hash_identifier</a:t>
            </a:r>
          </a:p>
        </p:txBody>
      </p:sp>
    </p:spTree>
    <p:extLst>
      <p:ext uri="{BB962C8B-B14F-4D97-AF65-F5344CB8AC3E}">
        <p14:creationId xmlns:p14="http://schemas.microsoft.com/office/powerpoint/2010/main" val="2901021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3FC250-1CD0-8776-4653-598B82FB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Hash Functions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5135EE-52A2-FD6A-15E3-0EAEB9A6B5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7534" y="444955"/>
            <a:ext cx="6698416" cy="3764238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FC623C0-7E64-9D42-1C38-77B64A2C9C9C}"/>
              </a:ext>
            </a:extLst>
          </p:cNvPr>
          <p:cNvSpPr/>
          <p:nvPr/>
        </p:nvSpPr>
        <p:spPr>
          <a:xfrm>
            <a:off x="9949692" y="3739810"/>
            <a:ext cx="1622449" cy="469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967C8C-A4D8-7625-E8D0-1FE814689754}"/>
              </a:ext>
            </a:extLst>
          </p:cNvPr>
          <p:cNvCxnSpPr>
            <a:cxnSpLocks/>
          </p:cNvCxnSpPr>
          <p:nvPr/>
        </p:nvCxnSpPr>
        <p:spPr>
          <a:xfrm>
            <a:off x="9369083" y="3976092"/>
            <a:ext cx="5806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C912061A-C4DC-55C3-B21E-185F13C64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849" y="4277612"/>
            <a:ext cx="6650292" cy="10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5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6470-AA25-5033-A3F4-F2B8FC4A8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Hash Functions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EDFB29-1B06-5755-ABC0-F2E91D2AA903}"/>
              </a:ext>
            </a:extLst>
          </p:cNvPr>
          <p:cNvSpPr txBox="1"/>
          <p:nvPr/>
        </p:nvSpPr>
        <p:spPr>
          <a:xfrm>
            <a:off x="1524000" y="5701559"/>
            <a:ext cx="9144000" cy="57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th</a:t>
            </a:r>
            <a:r>
              <a:rPr lang="en-US" sz="2000" dirty="0"/>
              <a:t>ose</a:t>
            </a: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websites have the biggest data of hashes in the world</a:t>
            </a:r>
          </a:p>
        </p:txBody>
      </p:sp>
      <p:pic>
        <p:nvPicPr>
          <p:cNvPr id="5" name="Content Placeholder 4" descr="A qr code on a white surface&#10;&#10;Description automatically generated">
            <a:extLst>
              <a:ext uri="{FF2B5EF4-FFF2-40B4-BE49-F238E27FC236}">
                <a16:creationId xmlns:a16="http://schemas.microsoft.com/office/drawing/2014/main" id="{228BCBC3-6DF5-3586-9EB6-F153DD5C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6" r="9425" b="-2"/>
          <a:stretch/>
        </p:blipFill>
        <p:spPr>
          <a:xfrm>
            <a:off x="8424412" y="0"/>
            <a:ext cx="3767588" cy="4261124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8BE462D-E495-3E62-5CC3-9693D110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54338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3739F71-965D-62D2-7B27-C5AB2F8BD5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DCD924-CA02-003A-7AAC-53F9D34EF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A595F09-F55C-870D-2A40-01D0C6A6D02C}"/>
              </a:ext>
            </a:extLst>
          </p:cNvPr>
          <p:cNvSpPr txBox="1"/>
          <p:nvPr/>
        </p:nvSpPr>
        <p:spPr>
          <a:xfrm>
            <a:off x="8748091" y="4185004"/>
            <a:ext cx="3839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rgbClr val="0070C0"/>
                </a:solidFill>
                <a:hlinkClick r:id="rId3"/>
              </a:rPr>
              <a:t>https://md5hashing.net/hash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4" name="Picture 3" descr="A qr code on a table&#10;&#10;Description automatically generated">
            <a:extLst>
              <a:ext uri="{FF2B5EF4-FFF2-40B4-BE49-F238E27FC236}">
                <a16:creationId xmlns:a16="http://schemas.microsoft.com/office/drawing/2014/main" id="{8345DE9A-D6DE-B2B1-A8C9-8A570A5A39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4267199" cy="42671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DB3E2C-A1ED-3E36-E5A9-BA674A151516}"/>
              </a:ext>
            </a:extLst>
          </p:cNvPr>
          <p:cNvSpPr txBox="1"/>
          <p:nvPr/>
        </p:nvSpPr>
        <p:spPr>
          <a:xfrm>
            <a:off x="445776" y="4224812"/>
            <a:ext cx="3604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5"/>
              </a:rPr>
              <a:t>https://md5decrypt.net/en/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35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B9EE3F3-89B7-43C3-8651-C4C968309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0616E5-B7A9-18FE-D9FC-C097133B8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Hash Functions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3AE4636-AEEC-45D6-84D4-7AC2DA48E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9CE0F4-2EB2-4F1F-8AAC-DB3571D9F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609383-6EC6-4DBC-834E-F4B0BF32CA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19727" y="1689291"/>
            <a:ext cx="4472274" cy="5168710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D38A57-C0B4-5407-1115-EF54632133E0}"/>
              </a:ext>
            </a:extLst>
          </p:cNvPr>
          <p:cNvSpPr/>
          <p:nvPr/>
        </p:nvSpPr>
        <p:spPr>
          <a:xfrm>
            <a:off x="7870745" y="6428935"/>
            <a:ext cx="4199335" cy="3309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9BA1E0-812E-A0F2-4097-1AC419F6862E}"/>
              </a:ext>
            </a:extLst>
          </p:cNvPr>
          <p:cNvCxnSpPr>
            <a:cxnSpLocks/>
          </p:cNvCxnSpPr>
          <p:nvPr/>
        </p:nvCxnSpPr>
        <p:spPr>
          <a:xfrm>
            <a:off x="7301132" y="6599211"/>
            <a:ext cx="56961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8B2AE42-8469-63F8-75D1-25F21CFD1BD6}"/>
              </a:ext>
            </a:extLst>
          </p:cNvPr>
          <p:cNvSpPr txBox="1"/>
          <p:nvPr/>
        </p:nvSpPr>
        <p:spPr>
          <a:xfrm>
            <a:off x="4545713" y="2765752"/>
            <a:ext cx="31005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60604">
              <a:spcAft>
                <a:spcPts val="600"/>
              </a:spcAft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let’s decode that hash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18063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228E-E561-2AD0-691C-D63B7B942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</a:rPr>
              <a:t>Hash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B317F-473B-3435-31DA-CD6CFBD202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Here we go</a:t>
            </a:r>
            <a:r>
              <a:rPr lang="en-US" dirty="0">
                <a:solidFill>
                  <a:srgbClr val="FF0000"/>
                </a:solidFill>
              </a:rPr>
              <a:t>!!!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40AB6C-E34D-E9B8-7A3E-FF07E64D7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52868"/>
            <a:ext cx="10498015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663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80772-6791-AB28-3C2F-C3FC7DAC4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654553" cy="1669864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Salt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b="1" dirty="0"/>
              <a:t>Definition</a:t>
            </a:r>
            <a:r>
              <a:rPr lang="en-US" sz="2000" dirty="0"/>
              <a:t>: A salt is a random value added to the input of a hash function to ensure that even identical inputs produce unique hash values. Salts are primarily used to secure passwords against dictionary and rainbow table attacks.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FE2491-A5EC-520F-9A61-BEB85ED008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419389"/>
            <a:ext cx="11102788" cy="377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Example of Salt: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mypassword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Salt: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random123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Hashed Output: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random123)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 Unicode MS"/>
            </a:endParaRPr>
          </a:p>
          <a:p>
            <a:pPr marL="0" indent="0">
              <a:buNone/>
            </a:pPr>
            <a:r>
              <a:rPr lang="en-US" sz="2000" dirty="0"/>
              <a:t>Even if someone else uses the same password, their salt will be different, and thus their hash will differ.</a:t>
            </a: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Without Salt: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1: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→ h(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 abcd1234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2: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→ h(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mypassword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 = abcd1234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55578963-ACE1-9AB1-6285-6F374CA42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18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0E8406-3618-8397-8D9D-EBAB039E8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Söhne"/>
              </a:rPr>
              <a:t>Digital Signatures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7938D1-26B6-32A0-4E86-724C7EB18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First of all when we say signature the first thing you will thinking about is that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signing a document&#10;&#10;Description automatically generated">
            <a:extLst>
              <a:ext uri="{FF2B5EF4-FFF2-40B4-BE49-F238E27FC236}">
                <a16:creationId xmlns:a16="http://schemas.microsoft.com/office/drawing/2014/main" id="{696B1340-D424-9336-6CAE-3A3D4CAC2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1553809"/>
            <a:ext cx="5628018" cy="35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276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1322C-B296-2E89-6E15-3D8EBFD9C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Tools</a:t>
            </a:r>
            <a:r>
              <a:rPr lang="en-US" sz="40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9338-E997-38BE-2012-07932BA7C5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" y="1762872"/>
            <a:ext cx="2801471" cy="45662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Example: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Python Scripts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  <a:r>
              <a:rPr lang="en-US" sz="2000" dirty="0"/>
              <a:t> Use Python to demonstrate salting. 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rgbClr val="FF0000"/>
              </a:solidFill>
            </a:endParaRPr>
          </a:p>
          <a:p>
            <a:r>
              <a:rPr lang="en-US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rainbow table: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2000" b="0" i="0" dirty="0">
                <a:effectLst/>
                <a:latin typeface="Arial" panose="020B0604020202020204" pitchFamily="34" charset="0"/>
              </a:rPr>
              <a:t>is </a:t>
            </a:r>
            <a:r>
              <a:rPr lang="en-US" sz="2000" i="0" dirty="0">
                <a:effectLst/>
                <a:latin typeface="Arial" panose="020B0604020202020204" pitchFamily="34" charset="0"/>
              </a:rPr>
              <a:t>a database containing precomputed hashed outputs for various passwords.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BDD584-7261-25A3-26C5-2F16ED05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788" y="2034635"/>
            <a:ext cx="9090212" cy="482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660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C124-3286-E2C7-D743-D6F489EF5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4"/>
            <a:ext cx="10780059" cy="1947769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Hash Collisions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2000" b="1" dirty="0"/>
              <a:t>Definition</a:t>
            </a:r>
            <a:r>
              <a:rPr lang="en-US" sz="2000" dirty="0"/>
              <a:t>: A hash collision occurs when two different inputs produce the same hash value using a hash function. This is problematic in security because it can be exploited in attacks like forging digital signatures.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C4491-E751-01B6-5205-814C22CCC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506" y="242626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Example of Hash Collision: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Suppose we use a simple hash function: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h(x) = x % 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Input 1: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25 → h(25) = 25 % 10 = 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Input 2: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35 → h(35) = 35 % 10 = 5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Here,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25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35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produce the same hash value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 Unicode MS"/>
              </a:rPr>
              <a:t>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which is a collision.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/>
              <a:t>In cryptographic hash functions (MD5 or SHA-1), collisions are less likely but still possible due to mathematical properties.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0624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0692-1121-DE22-7D9B-D19C91F2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Real-world </a:t>
            </a:r>
            <a:r>
              <a:rPr lang="en-US" sz="4000" dirty="0"/>
              <a:t>&amp;</a:t>
            </a:r>
            <a:r>
              <a:rPr lang="en-US" sz="4000" dirty="0">
                <a:solidFill>
                  <a:srgbClr val="FF0000"/>
                </a:solidFill>
              </a:rPr>
              <a:t> 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7250E-2D6E-9FCE-180D-5BE47125C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Real-world Example</a:t>
            </a:r>
            <a:r>
              <a:rPr lang="en-US" sz="2000" dirty="0">
                <a:solidFill>
                  <a:srgbClr val="FF0000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/>
              <a:t>MD5 and SHA-1, once widely used, are now considered insecure because researchers have found methods to generate collisions. For example, the "</a:t>
            </a:r>
            <a:r>
              <a:rPr lang="en-US" sz="2000" dirty="0" err="1"/>
              <a:t>SHAttered</a:t>
            </a:r>
            <a:r>
              <a:rPr lang="en-US" sz="2000" dirty="0"/>
              <a:t>" attack demonstrated a collision for SHA-1.</a:t>
            </a:r>
          </a:p>
          <a:p>
            <a:pPr marL="0" indent="0"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Tools:</a:t>
            </a:r>
          </a:p>
          <a:p>
            <a:r>
              <a:rPr lang="en-US" sz="2000" dirty="0">
                <a:solidFill>
                  <a:srgbClr val="FF0000"/>
                </a:solidFill>
              </a:rPr>
              <a:t>Hash Functions Online: </a:t>
            </a:r>
            <a:r>
              <a:rPr lang="en-US" sz="2000" dirty="0"/>
              <a:t>Websites like </a:t>
            </a:r>
            <a:r>
              <a:rPr lang="en-US" sz="2000" dirty="0">
                <a:hlinkClick r:id="rId2"/>
              </a:rPr>
              <a:t>MD5HashGenerator</a:t>
            </a:r>
            <a:r>
              <a:rPr lang="en-US" sz="2000" dirty="0"/>
              <a:t> allow you to input different strings and observe their hash values.</a:t>
            </a:r>
          </a:p>
          <a:p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Collision Generators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HashClash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hashcat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utility can demonstrate how collisions can be generated for weaker hash functions.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704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CC5F-E727-4E60-C785-635495F1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Comparing Hash Collisions and Salts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6E90DE48-FB0E-0290-374F-3D75B21295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5033184"/>
              </p:ext>
            </p:extLst>
          </p:nvPr>
        </p:nvGraphicFramePr>
        <p:xfrm>
          <a:off x="838200" y="1825623"/>
          <a:ext cx="10515597" cy="351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9047">
                  <a:extLst>
                    <a:ext uri="{9D8B030D-6E8A-4147-A177-3AD203B41FA5}">
                      <a16:colId xmlns:a16="http://schemas.microsoft.com/office/drawing/2014/main" val="3856416700"/>
                    </a:ext>
                  </a:extLst>
                </a:gridCol>
                <a:gridCol w="4101351">
                  <a:extLst>
                    <a:ext uri="{9D8B030D-6E8A-4147-A177-3AD203B41FA5}">
                      <a16:colId xmlns:a16="http://schemas.microsoft.com/office/drawing/2014/main" val="2729700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33150371"/>
                    </a:ext>
                  </a:extLst>
                </a:gridCol>
              </a:tblGrid>
              <a:tr h="542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Hash Collisions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2543214"/>
                  </a:ext>
                </a:extLst>
              </a:tr>
              <a:tr h="83240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vulnerability of hash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defense mechanism to strengthen security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4236206"/>
                  </a:ext>
                </a:extLst>
              </a:tr>
              <a:tr h="66338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Two inputs produce the same 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Deliberately adding randomness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2655892"/>
                  </a:ext>
                </a:extLst>
              </a:tr>
              <a:tr h="9361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Weakens data integrity and security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Secures against brute-force and rainbow table attacks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6808711"/>
                  </a:ext>
                </a:extLst>
              </a:tr>
              <a:tr h="5423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strong hash functions like SHA-256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Always use unique salts per user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1249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370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9">
            <a:extLst>
              <a:ext uri="{FF2B5EF4-FFF2-40B4-BE49-F238E27FC236}">
                <a16:creationId xmlns:a16="http://schemas.microsoft.com/office/drawing/2014/main" id="{9D909724-2FAC-4941-A743-AB97A8A67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DC09A-4E1D-03EF-80FD-4961BE41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5120" y="1107860"/>
            <a:ext cx="5847781" cy="1046671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FF0000"/>
                </a:solidFill>
                <a:effectLst/>
                <a:latin typeface="Söhne"/>
              </a:rPr>
              <a:t>Digital Signatures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05B21-6439-7E23-274C-43FA959FF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121" y="2402260"/>
            <a:ext cx="5847780" cy="334787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But why we use the signature from the first place?</a:t>
            </a:r>
          </a:p>
          <a:p>
            <a:pPr marL="0" indent="0">
              <a:buNone/>
            </a:pPr>
            <a:r>
              <a:rPr lang="en-US" sz="2000" dirty="0"/>
              <a:t>Of course, to verify our personality.</a:t>
            </a:r>
          </a:p>
          <a:p>
            <a:pPr marL="0" indent="0">
              <a:buNone/>
            </a:pPr>
            <a:r>
              <a:rPr lang="en-US" sz="2000" dirty="0"/>
              <a:t>So, who to be Shure that is that program or that games or that crack is not manipulated or effected with a malware or virus?</a:t>
            </a:r>
          </a:p>
          <a:p>
            <a:pPr marL="0" indent="0">
              <a:buNone/>
            </a:pPr>
            <a:r>
              <a:rPr lang="en-US" sz="2000" dirty="0"/>
              <a:t>If I want to install a program or  a crack so be Shure from the </a:t>
            </a:r>
            <a:r>
              <a:rPr lang="en-US" sz="2000" b="0" i="0" dirty="0">
                <a:effectLst/>
                <a:latin typeface="Söhne"/>
              </a:rPr>
              <a:t>Digital Signatures (hashes).</a:t>
            </a:r>
          </a:p>
          <a:p>
            <a:pPr marL="0" indent="0">
              <a:buNone/>
            </a:pPr>
            <a:r>
              <a:rPr lang="en-US" sz="2000" dirty="0">
                <a:latin typeface="Söhne"/>
              </a:rPr>
              <a:t>But who to do that!!!</a:t>
            </a:r>
            <a:endParaRPr lang="en-US" sz="2000" dirty="0"/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97B03642-7722-4B15-897F-76918F86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66395" y="539937"/>
            <a:ext cx="4525605" cy="5778126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13">
            <a:extLst>
              <a:ext uri="{FF2B5EF4-FFF2-40B4-BE49-F238E27FC236}">
                <a16:creationId xmlns:a16="http://schemas.microsoft.com/office/drawing/2014/main" id="{6068EAC2-2623-4156-A990-D776FF9BF4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9937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4C707BC9-731A-490A-AF25-6F349FD9B0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254055"/>
            <a:ext cx="12192000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44" name="Rectangle 17">
            <a:extLst>
              <a:ext uri="{FF2B5EF4-FFF2-40B4-BE49-F238E27FC236}">
                <a16:creationId xmlns:a16="http://schemas.microsoft.com/office/drawing/2014/main" id="{3FD7C480-AC7D-4FEE-BB95-EEE23BB3E6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749379" y="3396997"/>
            <a:ext cx="6858002" cy="6400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ontract">
            <a:extLst>
              <a:ext uri="{FF2B5EF4-FFF2-40B4-BE49-F238E27FC236}">
                <a16:creationId xmlns:a16="http://schemas.microsoft.com/office/drawing/2014/main" id="{887BBC57-4489-55F2-3DD7-BE20F989C7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3552" y="1483355"/>
            <a:ext cx="3891290" cy="389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614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5FB012-7956-3AA3-4A2B-B1951D7F1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b="0" i="0" dirty="0">
                <a:solidFill>
                  <a:srgbClr val="FF0000"/>
                </a:solidFill>
                <a:effectLst/>
                <a:latin typeface="Söhne"/>
              </a:rPr>
              <a:t>Digital Signatures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56206-7A6C-B983-5C70-C31C5B5F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057705"/>
            <a:ext cx="6894576" cy="2852965"/>
          </a:xfrm>
        </p:spPr>
        <p:txBody>
          <a:bodyPr>
            <a:normAutofit/>
          </a:bodyPr>
          <a:lstStyle/>
          <a:p>
            <a:pPr marL="334328" indent="-334328" defTabSz="594360">
              <a:spcBef>
                <a:spcPts val="650"/>
              </a:spcBef>
              <a:buFont typeface="+mj-lt"/>
              <a:buAutoNum type="arabicPeriod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Go to the set-up application and right click on it and click on [properties]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6D81D2-A906-BF2D-10F0-B4E514F7C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067" y="1754982"/>
            <a:ext cx="3641429" cy="47256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6FAC2F-E3C3-7742-67CE-51DFEF3CDA71}"/>
              </a:ext>
            </a:extLst>
          </p:cNvPr>
          <p:cNvSpPr/>
          <p:nvPr/>
        </p:nvSpPr>
        <p:spPr>
          <a:xfrm>
            <a:off x="7419723" y="6245417"/>
            <a:ext cx="1964019" cy="1385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C219E3F-FEFC-7C99-A1B5-B8555DFE45F2}"/>
              </a:ext>
            </a:extLst>
          </p:cNvPr>
          <p:cNvCxnSpPr>
            <a:cxnSpLocks/>
          </p:cNvCxnSpPr>
          <p:nvPr/>
        </p:nvCxnSpPr>
        <p:spPr>
          <a:xfrm>
            <a:off x="6652415" y="6367163"/>
            <a:ext cx="564773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70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F92637-4E9B-DAC9-81B4-78A78E49C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b="0" i="0" dirty="0">
                <a:solidFill>
                  <a:srgbClr val="FF0000"/>
                </a:solidFill>
                <a:effectLst/>
                <a:latin typeface="Söhne"/>
              </a:rPr>
              <a:t>Digital Signatures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0A3521-C45A-6213-4A2F-424CD34B9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9720" y="1797920"/>
            <a:ext cx="3701582" cy="49814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97F6C0-3EB8-846C-CFB9-21D9DDE9105F}"/>
              </a:ext>
            </a:extLst>
          </p:cNvPr>
          <p:cNvSpPr txBox="1"/>
          <p:nvPr/>
        </p:nvSpPr>
        <p:spPr>
          <a:xfrm>
            <a:off x="4654296" y="1159278"/>
            <a:ext cx="3898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33172" indent="-233172" defTabSz="310896">
              <a:spcAft>
                <a:spcPts val="600"/>
              </a:spcAft>
              <a:buAutoNum type="arabicPeriod" startAt="2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click on [</a:t>
            </a:r>
            <a:r>
              <a:rPr lang="en-US" sz="2000" kern="1200" dirty="0">
                <a:solidFill>
                  <a:schemeClr val="tx1"/>
                </a:solidFill>
                <a:latin typeface="Söhne"/>
                <a:ea typeface="+mn-ea"/>
                <a:cs typeface="+mn-cs"/>
              </a:rPr>
              <a:t>Digital Signatures]</a:t>
            </a:r>
            <a:endParaRPr lang="en-US" sz="2000" b="0" i="0" dirty="0">
              <a:effectLst/>
              <a:latin typeface="Söhne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210142-E2C1-A6AF-34E1-7D9F21582436}"/>
              </a:ext>
            </a:extLst>
          </p:cNvPr>
          <p:cNvSpPr/>
          <p:nvPr/>
        </p:nvSpPr>
        <p:spPr>
          <a:xfrm>
            <a:off x="10299315" y="2318557"/>
            <a:ext cx="939143" cy="1444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83C3F-C622-773C-2B8D-86280A35FD79}"/>
              </a:ext>
            </a:extLst>
          </p:cNvPr>
          <p:cNvCxnSpPr>
            <a:cxnSpLocks/>
          </p:cNvCxnSpPr>
          <p:nvPr/>
        </p:nvCxnSpPr>
        <p:spPr>
          <a:xfrm flipH="1">
            <a:off x="11378211" y="2370294"/>
            <a:ext cx="6208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87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D1B69-A293-82C7-D4A9-A1B2BBD16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b="0" i="0" dirty="0">
                <a:solidFill>
                  <a:srgbClr val="FF0000"/>
                </a:solidFill>
                <a:effectLst/>
                <a:latin typeface="Söhne"/>
              </a:rPr>
              <a:t>Digital Signatures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C3870-9FB8-2691-F16B-75FDF6CAC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161270"/>
            <a:ext cx="6894576" cy="2852964"/>
          </a:xfrm>
        </p:spPr>
        <p:txBody>
          <a:bodyPr>
            <a:normAutofit/>
          </a:bodyPr>
          <a:lstStyle/>
          <a:p>
            <a:pPr marL="334328" indent="-334328" defTabSz="594360">
              <a:spcBef>
                <a:spcPts val="650"/>
              </a:spcBef>
              <a:buFont typeface="Arial" panose="020B0604020202020204" pitchFamily="34" charset="0"/>
              <a:buAutoNum type="arabicPeriod" startAt="3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double click on that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C859B-FCCC-9BA5-1896-F63E96C55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210" y="1733547"/>
            <a:ext cx="3727156" cy="50223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EFBE727-8B95-97BC-73EE-95D1A16643DD}"/>
              </a:ext>
            </a:extLst>
          </p:cNvPr>
          <p:cNvSpPr/>
          <p:nvPr/>
        </p:nvSpPr>
        <p:spPr>
          <a:xfrm>
            <a:off x="8395917" y="3035545"/>
            <a:ext cx="2998488" cy="160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765F39-594F-EBA1-16D2-827E4A29A5B4}"/>
              </a:ext>
            </a:extLst>
          </p:cNvPr>
          <p:cNvCxnSpPr/>
          <p:nvPr/>
        </p:nvCxnSpPr>
        <p:spPr>
          <a:xfrm>
            <a:off x="7807250" y="3115946"/>
            <a:ext cx="58866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280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126A8D-9D72-2061-14CB-878CF38FA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b="0" i="0" dirty="0">
                <a:solidFill>
                  <a:srgbClr val="FF0000"/>
                </a:solidFill>
                <a:effectLst/>
                <a:latin typeface="Söhne"/>
              </a:rPr>
              <a:t>Digital Signatures</a:t>
            </a:r>
            <a:endParaRPr lang="en-US" sz="5400" dirty="0">
              <a:solidFill>
                <a:srgbClr val="FF0000"/>
              </a:solidFill>
            </a:endParaRPr>
          </a:p>
        </p:txBody>
      </p:sp>
      <p:sp>
        <p:nvSpPr>
          <p:cNvPr id="15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6938F-7E68-FF8C-5B4B-02EBCC41D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1124627"/>
            <a:ext cx="6121227" cy="2532954"/>
          </a:xfrm>
        </p:spPr>
        <p:txBody>
          <a:bodyPr>
            <a:normAutofit/>
          </a:bodyPr>
          <a:lstStyle/>
          <a:p>
            <a:pPr marL="298323" indent="-298323" defTabSz="530352">
              <a:spcBef>
                <a:spcPts val="580"/>
              </a:spcBef>
              <a:buFont typeface="Arial" panose="020B0604020202020204" pitchFamily="34" charset="0"/>
              <a:buAutoNum type="arabicPeriod" startAt="4"/>
            </a:pPr>
            <a:r>
              <a: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Now we can see that the Digital Signature is ok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D11AA1-C859-943C-8BEE-70DE59CDB2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514" y="1894309"/>
            <a:ext cx="4145044" cy="49636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D26B171-87E8-6447-9D03-F64000E25A95}"/>
              </a:ext>
            </a:extLst>
          </p:cNvPr>
          <p:cNvSpPr/>
          <p:nvPr/>
        </p:nvSpPr>
        <p:spPr>
          <a:xfrm>
            <a:off x="8634243" y="2767380"/>
            <a:ext cx="1344793" cy="158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D0A58E3-E959-F579-1436-30CC47133958}"/>
              </a:ext>
            </a:extLst>
          </p:cNvPr>
          <p:cNvCxnSpPr>
            <a:cxnSpLocks/>
          </p:cNvCxnSpPr>
          <p:nvPr/>
        </p:nvCxnSpPr>
        <p:spPr>
          <a:xfrm flipH="1">
            <a:off x="9979036" y="2855933"/>
            <a:ext cx="676922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445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C63E73-2E7E-972E-6255-691B2169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b="0" i="0" kern="1200" dirty="0">
                <a:solidFill>
                  <a:srgbClr val="FF0000"/>
                </a:solidFill>
                <a:effectLst/>
                <a:latin typeface="+mj-lt"/>
                <a:ea typeface="+mj-ea"/>
                <a:cs typeface="+mj-cs"/>
              </a:rPr>
              <a:t>Digital Signatures</a:t>
            </a:r>
            <a:endParaRPr lang="en-US" sz="6100" kern="1200" dirty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6E83B09F-1121-ED91-F9B3-FC33ECECA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752747"/>
            <a:ext cx="7214616" cy="532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629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5E0CD3-7D0C-DD1C-D785-A85DA0C46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rgbClr val="FF0000"/>
                </a:solidFill>
              </a:rPr>
              <a:t>Hash Functions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85A02-CD21-4D19-585D-46F91F6B4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100" b="0" i="0" dirty="0">
                <a:effectLst/>
                <a:latin typeface="Söhne"/>
              </a:rPr>
              <a:t>A hash function is a mathematical function that takes an input and produces a fixed-size string of characters, which is typically a hexadecimal number. The output, often referred to as the hash value and it is a unique representation of the input data. Hash functions are used in computer science and cryptography for various purposes, including data integrity verification, password storage, digital signatures, and more.</a:t>
            </a:r>
            <a:endParaRPr lang="en-US" sz="2100" dirty="0"/>
          </a:p>
        </p:txBody>
      </p:sp>
      <p:pic>
        <p:nvPicPr>
          <p:cNvPr id="5" name="Picture 4" descr="A diagram of a computer with arrows and a hashtag&#10;&#10;Description automatically generated">
            <a:extLst>
              <a:ext uri="{FF2B5EF4-FFF2-40B4-BE49-F238E27FC236}">
                <a16:creationId xmlns:a16="http://schemas.microsoft.com/office/drawing/2014/main" id="{1A850F7F-A022-D6AC-B550-893D906EF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3105311"/>
            <a:ext cx="5150277" cy="247213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04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302</TotalTime>
  <Words>998</Words>
  <Application>Microsoft Office PowerPoint</Application>
  <PresentationFormat>Widescreen</PresentationFormat>
  <Paragraphs>106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Arial Unicode MS</vt:lpstr>
      <vt:lpstr>Calibri</vt:lpstr>
      <vt:lpstr>Calibri Light</vt:lpstr>
      <vt:lpstr>Söhne</vt:lpstr>
      <vt:lpstr>Office Theme</vt:lpstr>
      <vt:lpstr>Digital Signatures</vt:lpstr>
      <vt:lpstr>Digital Signatures</vt:lpstr>
      <vt:lpstr>Digital Signatures</vt:lpstr>
      <vt:lpstr>Digital Signatures</vt:lpstr>
      <vt:lpstr>Digital Signatures</vt:lpstr>
      <vt:lpstr>Digital Signatures</vt:lpstr>
      <vt:lpstr>Digital Signatures</vt:lpstr>
      <vt:lpstr>Digital Signatures</vt:lpstr>
      <vt:lpstr>Hash Functions</vt:lpstr>
      <vt:lpstr>Hash Functions</vt:lpstr>
      <vt:lpstr>Hash Sum</vt:lpstr>
      <vt:lpstr>Hash Sum</vt:lpstr>
      <vt:lpstr>Hash Functions</vt:lpstr>
      <vt:lpstr>Hash Functions</vt:lpstr>
      <vt:lpstr>Hash Functions</vt:lpstr>
      <vt:lpstr>Hash Functions</vt:lpstr>
      <vt:lpstr>Hash Functions</vt:lpstr>
      <vt:lpstr>Hash Functions</vt:lpstr>
      <vt:lpstr>Salt Definition: A salt is a random value added to the input of a hash function to ensure that even identical inputs produce unique hash values. Salts are primarily used to secure passwords against dictionary and rainbow table attacks.</vt:lpstr>
      <vt:lpstr>Tools </vt:lpstr>
      <vt:lpstr>Hash Collisions Definition: A hash collision occurs when two different inputs produce the same hash value using a hash function. This is problematic in security because it can be exploited in attacks like forging digital signatures.</vt:lpstr>
      <vt:lpstr>Real-world &amp; Tools </vt:lpstr>
      <vt:lpstr>Comparing Hash Collisions and Salts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Signatures</dc:title>
  <dc:creator>Ammar AL-hasan</dc:creator>
  <cp:lastModifiedBy>Ammar AL-hasan</cp:lastModifiedBy>
  <cp:revision>7</cp:revision>
  <dcterms:created xsi:type="dcterms:W3CDTF">2023-09-19T20:40:54Z</dcterms:created>
  <dcterms:modified xsi:type="dcterms:W3CDTF">2025-07-08T15:44:56Z</dcterms:modified>
</cp:coreProperties>
</file>