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8" r:id="rId5"/>
    <p:sldId id="267"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4012CA-8CD7-4D6F-BE14-D61610BAD7A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875F704-A418-4C0A-A5FF-321736D581C2}">
      <dgm:prSet/>
      <dgm:spPr/>
      <dgm:t>
        <a:bodyPr/>
        <a:lstStyle/>
        <a:p>
          <a:r>
            <a:rPr lang="en-US" dirty="0"/>
            <a:t>A5/1 : Shift Registers </a:t>
          </a:r>
        </a:p>
      </dgm:t>
    </dgm:pt>
    <dgm:pt modelId="{12ABAE10-9539-417B-82E3-3C6075EAE0FB}" type="parTrans" cxnId="{B5405219-2A4C-49E5-B973-AFCF14AAF844}">
      <dgm:prSet/>
      <dgm:spPr/>
      <dgm:t>
        <a:bodyPr/>
        <a:lstStyle/>
        <a:p>
          <a:endParaRPr lang="en-US"/>
        </a:p>
      </dgm:t>
    </dgm:pt>
    <dgm:pt modelId="{4E4EBA80-C8B7-4936-8C02-376E364AA1B4}" type="sibTrans" cxnId="{B5405219-2A4C-49E5-B973-AFCF14AAF844}">
      <dgm:prSet/>
      <dgm:spPr/>
      <dgm:t>
        <a:bodyPr/>
        <a:lstStyle/>
        <a:p>
          <a:endParaRPr lang="en-US"/>
        </a:p>
      </dgm:t>
    </dgm:pt>
    <dgm:pt modelId="{FCB9B567-B3E2-4CDB-8AEC-DCB136046459}">
      <dgm:prSet/>
      <dgm:spPr/>
      <dgm:t>
        <a:bodyPr/>
        <a:lstStyle/>
        <a:p>
          <a:pPr>
            <a:buFont typeface="Wingdings" panose="05000000000000000000" pitchFamily="2" charset="2"/>
            <a:buChar char="q"/>
          </a:pPr>
          <a:r>
            <a:rPr lang="en-US" dirty="0"/>
            <a:t>A5/1 uses 3 shift registers :</a:t>
          </a:r>
        </a:p>
      </dgm:t>
    </dgm:pt>
    <dgm:pt modelId="{B8DB4ECA-3DB6-4800-84BF-3B5AA5F5C78D}" type="parTrans" cxnId="{CC6AFD77-80B6-438F-9685-04817D20F4C5}">
      <dgm:prSet/>
      <dgm:spPr/>
      <dgm:t>
        <a:bodyPr/>
        <a:lstStyle/>
        <a:p>
          <a:endParaRPr lang="en-US"/>
        </a:p>
      </dgm:t>
    </dgm:pt>
    <dgm:pt modelId="{E58E0C2D-8D4B-4DAA-85CB-D00F5065DA77}" type="sibTrans" cxnId="{CC6AFD77-80B6-438F-9685-04817D20F4C5}">
      <dgm:prSet/>
      <dgm:spPr/>
      <dgm:t>
        <a:bodyPr/>
        <a:lstStyle/>
        <a:p>
          <a:endParaRPr lang="en-US"/>
        </a:p>
      </dgm:t>
    </dgm:pt>
    <dgm:pt modelId="{93D61B81-4FD0-4A4C-8EA7-2B351425B285}">
      <dgm:prSet/>
      <dgm:spPr/>
      <dgm:t>
        <a:bodyPr/>
        <a:lstStyle/>
        <a:p>
          <a:r>
            <a:rPr lang="en-US" dirty="0"/>
            <a:t>X: 19 bits (X0,X1,X2,…,X18)</a:t>
          </a:r>
        </a:p>
      </dgm:t>
    </dgm:pt>
    <dgm:pt modelId="{B770FC94-0B83-4F6B-90C3-A727549DA3DB}" type="parTrans" cxnId="{49A81AE3-3E08-47B0-925C-75A7BB2BDDA4}">
      <dgm:prSet/>
      <dgm:spPr/>
      <dgm:t>
        <a:bodyPr/>
        <a:lstStyle/>
        <a:p>
          <a:endParaRPr lang="en-US"/>
        </a:p>
      </dgm:t>
    </dgm:pt>
    <dgm:pt modelId="{9B733091-CA25-4F7A-A17B-A5314953D2D2}" type="sibTrans" cxnId="{49A81AE3-3E08-47B0-925C-75A7BB2BDDA4}">
      <dgm:prSet/>
      <dgm:spPr/>
      <dgm:t>
        <a:bodyPr/>
        <a:lstStyle/>
        <a:p>
          <a:endParaRPr lang="en-US"/>
        </a:p>
      </dgm:t>
    </dgm:pt>
    <dgm:pt modelId="{683EE2E7-B8F6-4F65-97F8-AA02D83C3F15}">
      <dgm:prSet/>
      <dgm:spPr/>
      <dgm:t>
        <a:bodyPr/>
        <a:lstStyle/>
        <a:p>
          <a:r>
            <a:rPr lang="en-US" dirty="0"/>
            <a:t>Y: 22 bits (Y0,Y1,Y2,…,Y21)</a:t>
          </a:r>
        </a:p>
      </dgm:t>
    </dgm:pt>
    <dgm:pt modelId="{CAC93363-3A23-4341-88F3-68B63890DC57}" type="parTrans" cxnId="{8470A9A8-9BD9-49C7-81BF-792067244371}">
      <dgm:prSet/>
      <dgm:spPr/>
      <dgm:t>
        <a:bodyPr/>
        <a:lstStyle/>
        <a:p>
          <a:endParaRPr lang="en-US"/>
        </a:p>
      </dgm:t>
    </dgm:pt>
    <dgm:pt modelId="{E8525026-A19C-47C9-BBAC-B6003059C750}" type="sibTrans" cxnId="{8470A9A8-9BD9-49C7-81BF-792067244371}">
      <dgm:prSet/>
      <dgm:spPr/>
      <dgm:t>
        <a:bodyPr/>
        <a:lstStyle/>
        <a:p>
          <a:endParaRPr lang="en-US"/>
        </a:p>
      </dgm:t>
    </dgm:pt>
    <dgm:pt modelId="{A01FF9A2-7673-4D25-9D67-CB985EA53EEA}">
      <dgm:prSet/>
      <dgm:spPr/>
      <dgm:t>
        <a:bodyPr/>
        <a:lstStyle/>
        <a:p>
          <a:r>
            <a:rPr lang="en-US" dirty="0"/>
            <a:t>Z: 23 bits (Z0,Z1,Z2,…,Z22)</a:t>
          </a:r>
        </a:p>
      </dgm:t>
    </dgm:pt>
    <dgm:pt modelId="{715DCE1D-FD5C-4B50-BDFF-9A8040D417E8}" type="parTrans" cxnId="{2B170E26-74E3-47A0-8881-914CA253CE98}">
      <dgm:prSet/>
      <dgm:spPr/>
      <dgm:t>
        <a:bodyPr/>
        <a:lstStyle/>
        <a:p>
          <a:endParaRPr lang="en-US"/>
        </a:p>
      </dgm:t>
    </dgm:pt>
    <dgm:pt modelId="{BB7F3B47-96F6-4C80-849B-693FD9133735}" type="sibTrans" cxnId="{2B170E26-74E3-47A0-8881-914CA253CE98}">
      <dgm:prSet/>
      <dgm:spPr/>
      <dgm:t>
        <a:bodyPr/>
        <a:lstStyle/>
        <a:p>
          <a:endParaRPr lang="en-US"/>
        </a:p>
      </dgm:t>
    </dgm:pt>
    <dgm:pt modelId="{26F5E8D3-A6D9-4349-BD8F-6881573C598D}" type="pres">
      <dgm:prSet presAssocID="{344012CA-8CD7-4D6F-BE14-D61610BAD7AA}" presName="linear" presStyleCnt="0">
        <dgm:presLayoutVars>
          <dgm:dir/>
          <dgm:animLvl val="lvl"/>
          <dgm:resizeHandles val="exact"/>
        </dgm:presLayoutVars>
      </dgm:prSet>
      <dgm:spPr/>
    </dgm:pt>
    <dgm:pt modelId="{CA0DBD14-EF8B-4B00-AB49-197C4DFF9441}" type="pres">
      <dgm:prSet presAssocID="{5875F704-A418-4C0A-A5FF-321736D581C2}" presName="parentLin" presStyleCnt="0"/>
      <dgm:spPr/>
    </dgm:pt>
    <dgm:pt modelId="{A710058F-51FA-4213-BC3B-72FA3884342A}" type="pres">
      <dgm:prSet presAssocID="{5875F704-A418-4C0A-A5FF-321736D581C2}" presName="parentLeftMargin" presStyleLbl="node1" presStyleIdx="0" presStyleCnt="1"/>
      <dgm:spPr/>
    </dgm:pt>
    <dgm:pt modelId="{62C7F949-7836-45A5-B4DC-44D506A8A61F}" type="pres">
      <dgm:prSet presAssocID="{5875F704-A418-4C0A-A5FF-321736D581C2}" presName="parentText" presStyleLbl="node1" presStyleIdx="0" presStyleCnt="1">
        <dgm:presLayoutVars>
          <dgm:chMax val="0"/>
          <dgm:bulletEnabled val="1"/>
        </dgm:presLayoutVars>
      </dgm:prSet>
      <dgm:spPr/>
    </dgm:pt>
    <dgm:pt modelId="{5A64C9CF-2838-4CD9-8FDC-DD5652FB2A70}" type="pres">
      <dgm:prSet presAssocID="{5875F704-A418-4C0A-A5FF-321736D581C2}" presName="negativeSpace" presStyleCnt="0"/>
      <dgm:spPr/>
    </dgm:pt>
    <dgm:pt modelId="{0BE19A73-5F1C-497C-8AF3-5512344A1691}" type="pres">
      <dgm:prSet presAssocID="{5875F704-A418-4C0A-A5FF-321736D581C2}" presName="childText" presStyleLbl="conFgAcc1" presStyleIdx="0" presStyleCnt="1">
        <dgm:presLayoutVars>
          <dgm:bulletEnabled val="1"/>
        </dgm:presLayoutVars>
      </dgm:prSet>
      <dgm:spPr/>
    </dgm:pt>
  </dgm:ptLst>
  <dgm:cxnLst>
    <dgm:cxn modelId="{2D6A3F00-6264-4160-92D4-E87D468D92D9}" type="presOf" srcId="{683EE2E7-B8F6-4F65-97F8-AA02D83C3F15}" destId="{0BE19A73-5F1C-497C-8AF3-5512344A1691}" srcOrd="0" destOrd="2" presId="urn:microsoft.com/office/officeart/2005/8/layout/list1"/>
    <dgm:cxn modelId="{B5405219-2A4C-49E5-B973-AFCF14AAF844}" srcId="{344012CA-8CD7-4D6F-BE14-D61610BAD7AA}" destId="{5875F704-A418-4C0A-A5FF-321736D581C2}" srcOrd="0" destOrd="0" parTransId="{12ABAE10-9539-417B-82E3-3C6075EAE0FB}" sibTransId="{4E4EBA80-C8B7-4936-8C02-376E364AA1B4}"/>
    <dgm:cxn modelId="{2B170E26-74E3-47A0-8881-914CA253CE98}" srcId="{5875F704-A418-4C0A-A5FF-321736D581C2}" destId="{A01FF9A2-7673-4D25-9D67-CB985EA53EEA}" srcOrd="3" destOrd="0" parTransId="{715DCE1D-FD5C-4B50-BDFF-9A8040D417E8}" sibTransId="{BB7F3B47-96F6-4C80-849B-693FD9133735}"/>
    <dgm:cxn modelId="{9BBB5B38-F035-4A91-A092-DC4F1D800F39}" type="presOf" srcId="{FCB9B567-B3E2-4CDB-8AEC-DCB136046459}" destId="{0BE19A73-5F1C-497C-8AF3-5512344A1691}" srcOrd="0" destOrd="0" presId="urn:microsoft.com/office/officeart/2005/8/layout/list1"/>
    <dgm:cxn modelId="{0F70445B-F522-40B9-810A-27DA1AAA39E7}" type="presOf" srcId="{5875F704-A418-4C0A-A5FF-321736D581C2}" destId="{A710058F-51FA-4213-BC3B-72FA3884342A}" srcOrd="0" destOrd="0" presId="urn:microsoft.com/office/officeart/2005/8/layout/list1"/>
    <dgm:cxn modelId="{F3430846-ACC7-4271-9516-D09F42606BFC}" type="presOf" srcId="{93D61B81-4FD0-4A4C-8EA7-2B351425B285}" destId="{0BE19A73-5F1C-497C-8AF3-5512344A1691}" srcOrd="0" destOrd="1" presId="urn:microsoft.com/office/officeart/2005/8/layout/list1"/>
    <dgm:cxn modelId="{CC6AFD77-80B6-438F-9685-04817D20F4C5}" srcId="{5875F704-A418-4C0A-A5FF-321736D581C2}" destId="{FCB9B567-B3E2-4CDB-8AEC-DCB136046459}" srcOrd="0" destOrd="0" parTransId="{B8DB4ECA-3DB6-4800-84BF-3B5AA5F5C78D}" sibTransId="{E58E0C2D-8D4B-4DAA-85CB-D00F5065DA77}"/>
    <dgm:cxn modelId="{B16CC19B-F216-4093-832C-3E8E9F8641B8}" type="presOf" srcId="{344012CA-8CD7-4D6F-BE14-D61610BAD7AA}" destId="{26F5E8D3-A6D9-4349-BD8F-6881573C598D}" srcOrd="0" destOrd="0" presId="urn:microsoft.com/office/officeart/2005/8/layout/list1"/>
    <dgm:cxn modelId="{8470A9A8-9BD9-49C7-81BF-792067244371}" srcId="{5875F704-A418-4C0A-A5FF-321736D581C2}" destId="{683EE2E7-B8F6-4F65-97F8-AA02D83C3F15}" srcOrd="2" destOrd="0" parTransId="{CAC93363-3A23-4341-88F3-68B63890DC57}" sibTransId="{E8525026-A19C-47C9-BBAC-B6003059C750}"/>
    <dgm:cxn modelId="{761413CF-ECFB-41DF-B1C4-F9EEF049944D}" type="presOf" srcId="{5875F704-A418-4C0A-A5FF-321736D581C2}" destId="{62C7F949-7836-45A5-B4DC-44D506A8A61F}" srcOrd="1" destOrd="0" presId="urn:microsoft.com/office/officeart/2005/8/layout/list1"/>
    <dgm:cxn modelId="{49A81AE3-3E08-47B0-925C-75A7BB2BDDA4}" srcId="{5875F704-A418-4C0A-A5FF-321736D581C2}" destId="{93D61B81-4FD0-4A4C-8EA7-2B351425B285}" srcOrd="1" destOrd="0" parTransId="{B770FC94-0B83-4F6B-90C3-A727549DA3DB}" sibTransId="{9B733091-CA25-4F7A-A17B-A5314953D2D2}"/>
    <dgm:cxn modelId="{E5E234FE-9370-454D-AA9D-12D4C580519E}" type="presOf" srcId="{A01FF9A2-7673-4D25-9D67-CB985EA53EEA}" destId="{0BE19A73-5F1C-497C-8AF3-5512344A1691}" srcOrd="0" destOrd="3" presId="urn:microsoft.com/office/officeart/2005/8/layout/list1"/>
    <dgm:cxn modelId="{CE5F3388-3D4C-49EE-A9C3-D84AB5D52B23}" type="presParOf" srcId="{26F5E8D3-A6D9-4349-BD8F-6881573C598D}" destId="{CA0DBD14-EF8B-4B00-AB49-197C4DFF9441}" srcOrd="0" destOrd="0" presId="urn:microsoft.com/office/officeart/2005/8/layout/list1"/>
    <dgm:cxn modelId="{A98FEB7D-6EE2-47BF-BFFC-E5C272444C1C}" type="presParOf" srcId="{CA0DBD14-EF8B-4B00-AB49-197C4DFF9441}" destId="{A710058F-51FA-4213-BC3B-72FA3884342A}" srcOrd="0" destOrd="0" presId="urn:microsoft.com/office/officeart/2005/8/layout/list1"/>
    <dgm:cxn modelId="{F72433C8-41D4-4ED5-BA4B-AF02E0AFF598}" type="presParOf" srcId="{CA0DBD14-EF8B-4B00-AB49-197C4DFF9441}" destId="{62C7F949-7836-45A5-B4DC-44D506A8A61F}" srcOrd="1" destOrd="0" presId="urn:microsoft.com/office/officeart/2005/8/layout/list1"/>
    <dgm:cxn modelId="{C3988C9E-C060-471C-AA78-9A1C1FDF482E}" type="presParOf" srcId="{26F5E8D3-A6D9-4349-BD8F-6881573C598D}" destId="{5A64C9CF-2838-4CD9-8FDC-DD5652FB2A70}" srcOrd="1" destOrd="0" presId="urn:microsoft.com/office/officeart/2005/8/layout/list1"/>
    <dgm:cxn modelId="{AF30A832-2225-4591-B3E9-9486F1C3441F}" type="presParOf" srcId="{26F5E8D3-A6D9-4349-BD8F-6881573C598D}" destId="{0BE19A73-5F1C-497C-8AF3-5512344A1691}"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19A73-5F1C-497C-8AF3-5512344A1691}">
      <dsp:nvSpPr>
        <dsp:cNvPr id="0" name=""/>
        <dsp:cNvSpPr/>
      </dsp:nvSpPr>
      <dsp:spPr>
        <a:xfrm>
          <a:off x="0" y="481892"/>
          <a:ext cx="10515600" cy="274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24840" rIns="816127" bIns="213360" numCol="1" spcCol="1270" anchor="t" anchorCtr="0">
          <a:noAutofit/>
        </a:bodyPr>
        <a:lstStyle/>
        <a:p>
          <a:pPr marL="285750" lvl="1" indent="-285750" algn="l" defTabSz="1333500">
            <a:lnSpc>
              <a:spcPct val="90000"/>
            </a:lnSpc>
            <a:spcBef>
              <a:spcPct val="0"/>
            </a:spcBef>
            <a:spcAft>
              <a:spcPct val="15000"/>
            </a:spcAft>
            <a:buFont typeface="Wingdings" panose="05000000000000000000" pitchFamily="2" charset="2"/>
            <a:buChar char="q"/>
          </a:pPr>
          <a:r>
            <a:rPr lang="en-US" sz="3000" kern="1200" dirty="0"/>
            <a:t>A5/1 uses 3 shift registers :</a:t>
          </a:r>
        </a:p>
        <a:p>
          <a:pPr marL="285750" lvl="1" indent="-285750" algn="l" defTabSz="1333500">
            <a:lnSpc>
              <a:spcPct val="90000"/>
            </a:lnSpc>
            <a:spcBef>
              <a:spcPct val="0"/>
            </a:spcBef>
            <a:spcAft>
              <a:spcPct val="15000"/>
            </a:spcAft>
            <a:buChar char="•"/>
          </a:pPr>
          <a:r>
            <a:rPr lang="en-US" sz="3000" kern="1200" dirty="0"/>
            <a:t>X: 19 bits (X0,X1,X2,…,X18)</a:t>
          </a:r>
        </a:p>
        <a:p>
          <a:pPr marL="285750" lvl="1" indent="-285750" algn="l" defTabSz="1333500">
            <a:lnSpc>
              <a:spcPct val="90000"/>
            </a:lnSpc>
            <a:spcBef>
              <a:spcPct val="0"/>
            </a:spcBef>
            <a:spcAft>
              <a:spcPct val="15000"/>
            </a:spcAft>
            <a:buChar char="•"/>
          </a:pPr>
          <a:r>
            <a:rPr lang="en-US" sz="3000" kern="1200" dirty="0"/>
            <a:t>Y: 22 bits (Y0,Y1,Y2,…,Y21)</a:t>
          </a:r>
        </a:p>
        <a:p>
          <a:pPr marL="285750" lvl="1" indent="-285750" algn="l" defTabSz="1333500">
            <a:lnSpc>
              <a:spcPct val="90000"/>
            </a:lnSpc>
            <a:spcBef>
              <a:spcPct val="0"/>
            </a:spcBef>
            <a:spcAft>
              <a:spcPct val="15000"/>
            </a:spcAft>
            <a:buChar char="•"/>
          </a:pPr>
          <a:r>
            <a:rPr lang="en-US" sz="3000" kern="1200" dirty="0"/>
            <a:t>Z: 23 bits (Z0,Z1,Z2,…,Z22)</a:t>
          </a:r>
        </a:p>
      </dsp:txBody>
      <dsp:txXfrm>
        <a:off x="0" y="481892"/>
        <a:ext cx="10515600" cy="2740500"/>
      </dsp:txXfrm>
    </dsp:sp>
    <dsp:sp modelId="{62C7F949-7836-45A5-B4DC-44D506A8A61F}">
      <dsp:nvSpPr>
        <dsp:cNvPr id="0" name=""/>
        <dsp:cNvSpPr/>
      </dsp:nvSpPr>
      <dsp:spPr>
        <a:xfrm>
          <a:off x="525780" y="39092"/>
          <a:ext cx="7360920" cy="88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333500">
            <a:lnSpc>
              <a:spcPct val="90000"/>
            </a:lnSpc>
            <a:spcBef>
              <a:spcPct val="0"/>
            </a:spcBef>
            <a:spcAft>
              <a:spcPct val="35000"/>
            </a:spcAft>
            <a:buNone/>
          </a:pPr>
          <a:r>
            <a:rPr lang="en-US" sz="3000" kern="1200" dirty="0"/>
            <a:t>A5/1 : Shift Registers </a:t>
          </a:r>
        </a:p>
      </dsp:txBody>
      <dsp:txXfrm>
        <a:off x="569011" y="82323"/>
        <a:ext cx="7274458"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A2E72-BE1F-4E29-845F-902C17AC88B3}"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33D5D-B401-425C-94A7-372E5D52E43E}" type="slidenum">
              <a:rPr lang="en-US" smtClean="0"/>
              <a:t>‹#›</a:t>
            </a:fld>
            <a:endParaRPr lang="en-US"/>
          </a:p>
        </p:txBody>
      </p:sp>
    </p:spTree>
    <p:extLst>
      <p:ext uri="{BB962C8B-B14F-4D97-AF65-F5344CB8AC3E}">
        <p14:creationId xmlns:p14="http://schemas.microsoft.com/office/powerpoint/2010/main" val="309667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A2E72-BE1F-4E29-845F-902C17AC88B3}"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33D5D-B401-425C-94A7-372E5D52E43E}" type="slidenum">
              <a:rPr lang="en-US" smtClean="0"/>
              <a:t>‹#›</a:t>
            </a:fld>
            <a:endParaRPr lang="en-US"/>
          </a:p>
        </p:txBody>
      </p:sp>
    </p:spTree>
    <p:extLst>
      <p:ext uri="{BB962C8B-B14F-4D97-AF65-F5344CB8AC3E}">
        <p14:creationId xmlns:p14="http://schemas.microsoft.com/office/powerpoint/2010/main" val="199225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A2E72-BE1F-4E29-845F-902C17AC88B3}"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33D5D-B401-425C-94A7-372E5D52E43E}" type="slidenum">
              <a:rPr lang="en-US" smtClean="0"/>
              <a:t>‹#›</a:t>
            </a:fld>
            <a:endParaRPr lang="en-US"/>
          </a:p>
        </p:txBody>
      </p:sp>
    </p:spTree>
    <p:extLst>
      <p:ext uri="{BB962C8B-B14F-4D97-AF65-F5344CB8AC3E}">
        <p14:creationId xmlns:p14="http://schemas.microsoft.com/office/powerpoint/2010/main" val="2642171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A2E72-BE1F-4E29-845F-902C17AC88B3}"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33D5D-B401-425C-94A7-372E5D52E43E}" type="slidenum">
              <a:rPr lang="en-US" smtClean="0"/>
              <a:t>‹#›</a:t>
            </a:fld>
            <a:endParaRPr lang="en-US"/>
          </a:p>
        </p:txBody>
      </p:sp>
    </p:spTree>
    <p:extLst>
      <p:ext uri="{BB962C8B-B14F-4D97-AF65-F5344CB8AC3E}">
        <p14:creationId xmlns:p14="http://schemas.microsoft.com/office/powerpoint/2010/main" val="29375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A2E72-BE1F-4E29-845F-902C17AC88B3}"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633D5D-B401-425C-94A7-372E5D52E43E}" type="slidenum">
              <a:rPr lang="en-US" smtClean="0"/>
              <a:t>‹#›</a:t>
            </a:fld>
            <a:endParaRPr lang="en-US"/>
          </a:p>
        </p:txBody>
      </p:sp>
    </p:spTree>
    <p:extLst>
      <p:ext uri="{BB962C8B-B14F-4D97-AF65-F5344CB8AC3E}">
        <p14:creationId xmlns:p14="http://schemas.microsoft.com/office/powerpoint/2010/main" val="107086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A2E72-BE1F-4E29-845F-902C17AC88B3}"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33D5D-B401-425C-94A7-372E5D52E43E}" type="slidenum">
              <a:rPr lang="en-US" smtClean="0"/>
              <a:t>‹#›</a:t>
            </a:fld>
            <a:endParaRPr lang="en-US"/>
          </a:p>
        </p:txBody>
      </p:sp>
    </p:spTree>
    <p:extLst>
      <p:ext uri="{BB962C8B-B14F-4D97-AF65-F5344CB8AC3E}">
        <p14:creationId xmlns:p14="http://schemas.microsoft.com/office/powerpoint/2010/main" val="84909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A2E72-BE1F-4E29-845F-902C17AC88B3}" type="datetimeFigureOut">
              <a:rPr lang="en-US" smtClean="0"/>
              <a:t>7/9/2025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633D5D-B401-425C-94A7-372E5D52E43E}" type="slidenum">
              <a:rPr lang="en-US" smtClean="0"/>
              <a:t>‹#›</a:t>
            </a:fld>
            <a:endParaRPr lang="en-US"/>
          </a:p>
        </p:txBody>
      </p:sp>
    </p:spTree>
    <p:extLst>
      <p:ext uri="{BB962C8B-B14F-4D97-AF65-F5344CB8AC3E}">
        <p14:creationId xmlns:p14="http://schemas.microsoft.com/office/powerpoint/2010/main" val="1716909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A2E72-BE1F-4E29-845F-902C17AC88B3}" type="datetimeFigureOut">
              <a:rPr lang="en-US" smtClean="0"/>
              <a:t>7/9/2025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633D5D-B401-425C-94A7-372E5D52E43E}" type="slidenum">
              <a:rPr lang="en-US" smtClean="0"/>
              <a:t>‹#›</a:t>
            </a:fld>
            <a:endParaRPr lang="en-US"/>
          </a:p>
        </p:txBody>
      </p:sp>
    </p:spTree>
    <p:extLst>
      <p:ext uri="{BB962C8B-B14F-4D97-AF65-F5344CB8AC3E}">
        <p14:creationId xmlns:p14="http://schemas.microsoft.com/office/powerpoint/2010/main" val="116221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1A2E72-BE1F-4E29-845F-902C17AC88B3}" type="datetimeFigureOut">
              <a:rPr lang="en-US" smtClean="0"/>
              <a:t>7/9/2025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633D5D-B401-425C-94A7-372E5D52E43E}" type="slidenum">
              <a:rPr lang="en-US" smtClean="0"/>
              <a:t>‹#›</a:t>
            </a:fld>
            <a:endParaRPr lang="en-US"/>
          </a:p>
        </p:txBody>
      </p:sp>
    </p:spTree>
    <p:extLst>
      <p:ext uri="{BB962C8B-B14F-4D97-AF65-F5344CB8AC3E}">
        <p14:creationId xmlns:p14="http://schemas.microsoft.com/office/powerpoint/2010/main" val="4032323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1A2E72-BE1F-4E29-845F-902C17AC88B3}"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33D5D-B401-425C-94A7-372E5D52E43E}" type="slidenum">
              <a:rPr lang="en-US" smtClean="0"/>
              <a:t>‹#›</a:t>
            </a:fld>
            <a:endParaRPr lang="en-US"/>
          </a:p>
        </p:txBody>
      </p:sp>
    </p:spTree>
    <p:extLst>
      <p:ext uri="{BB962C8B-B14F-4D97-AF65-F5344CB8AC3E}">
        <p14:creationId xmlns:p14="http://schemas.microsoft.com/office/powerpoint/2010/main" val="113215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1A2E72-BE1F-4E29-845F-902C17AC88B3}"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633D5D-B401-425C-94A7-372E5D52E43E}" type="slidenum">
              <a:rPr lang="en-US" smtClean="0"/>
              <a:t>‹#›</a:t>
            </a:fld>
            <a:endParaRPr lang="en-US"/>
          </a:p>
        </p:txBody>
      </p:sp>
    </p:spTree>
    <p:extLst>
      <p:ext uri="{BB962C8B-B14F-4D97-AF65-F5344CB8AC3E}">
        <p14:creationId xmlns:p14="http://schemas.microsoft.com/office/powerpoint/2010/main" val="57141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A2E72-BE1F-4E29-845F-902C17AC88B3}" type="datetimeFigureOut">
              <a:rPr lang="en-US" smtClean="0"/>
              <a:t>7/9/2025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633D5D-B401-425C-94A7-372E5D52E43E}" type="slidenum">
              <a:rPr lang="en-US" smtClean="0"/>
              <a:t>‹#›</a:t>
            </a:fld>
            <a:endParaRPr lang="en-US"/>
          </a:p>
        </p:txBody>
      </p:sp>
    </p:spTree>
    <p:extLst>
      <p:ext uri="{BB962C8B-B14F-4D97-AF65-F5344CB8AC3E}">
        <p14:creationId xmlns:p14="http://schemas.microsoft.com/office/powerpoint/2010/main" val="36606736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347B4C-8A0C-09CB-5568-6E94B9E451B8}"/>
              </a:ext>
            </a:extLst>
          </p:cNvPr>
          <p:cNvSpPr>
            <a:spLocks noGrp="1"/>
          </p:cNvSpPr>
          <p:nvPr>
            <p:ph type="title"/>
          </p:nvPr>
        </p:nvSpPr>
        <p:spPr>
          <a:xfrm>
            <a:off x="4572001" y="601744"/>
            <a:ext cx="6781800" cy="1338696"/>
          </a:xfrm>
        </p:spPr>
        <p:txBody>
          <a:bodyPr>
            <a:normAutofit/>
          </a:bodyPr>
          <a:lstStyle/>
          <a:p>
            <a:r>
              <a:rPr lang="en-US" dirty="0"/>
              <a:t>Symmetric &amp; Asymmetric </a:t>
            </a:r>
            <a:r>
              <a:rPr lang="en-US" dirty="0">
                <a:solidFill>
                  <a:srgbClr val="FF0000"/>
                </a:solidFill>
              </a:rPr>
              <a:t>Key</a:t>
            </a:r>
          </a:p>
        </p:txBody>
      </p:sp>
      <p:pic>
        <p:nvPicPr>
          <p:cNvPr id="5" name="Picture 4">
            <a:extLst>
              <a:ext uri="{FF2B5EF4-FFF2-40B4-BE49-F238E27FC236}">
                <a16:creationId xmlns:a16="http://schemas.microsoft.com/office/drawing/2014/main" id="{6EC71DA6-D75C-5A3A-5732-EB15E6907B0C}"/>
              </a:ext>
            </a:extLst>
          </p:cNvPr>
          <p:cNvPicPr>
            <a:picLocks noChangeAspect="1"/>
          </p:cNvPicPr>
          <p:nvPr/>
        </p:nvPicPr>
        <p:blipFill rotWithShape="1">
          <a:blip r:embed="rId2"/>
          <a:srcRect l="17133" r="52070"/>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42" name="Content Placeholder 2">
            <a:extLst>
              <a:ext uri="{FF2B5EF4-FFF2-40B4-BE49-F238E27FC236}">
                <a16:creationId xmlns:a16="http://schemas.microsoft.com/office/drawing/2014/main" id="{AC130B12-7985-0E78-FB17-19492005F5CC}"/>
              </a:ext>
            </a:extLst>
          </p:cNvPr>
          <p:cNvSpPr>
            <a:spLocks noGrp="1"/>
          </p:cNvSpPr>
          <p:nvPr>
            <p:ph idx="1"/>
          </p:nvPr>
        </p:nvSpPr>
        <p:spPr>
          <a:xfrm>
            <a:off x="4572001" y="1948294"/>
            <a:ext cx="6917634" cy="4426002"/>
          </a:xfrm>
        </p:spPr>
        <p:txBody>
          <a:bodyPr anchor="t">
            <a:normAutofit/>
          </a:bodyPr>
          <a:lstStyle/>
          <a:p>
            <a:pPr marL="0" indent="0">
              <a:buNone/>
            </a:pPr>
            <a:r>
              <a:rPr lang="en-US" sz="2000" dirty="0"/>
              <a:t>Symmetric and asymmetric keys are two fundamental concepts </a:t>
            </a:r>
          </a:p>
          <a:p>
            <a:pPr marL="0" indent="0">
              <a:buNone/>
            </a:pPr>
            <a:r>
              <a:rPr lang="en-US" sz="2000" dirty="0"/>
              <a:t>in cryptography, and they play different roles in securing digital</a:t>
            </a:r>
          </a:p>
          <a:p>
            <a:pPr marL="0" indent="0">
              <a:buNone/>
            </a:pPr>
            <a:r>
              <a:rPr lang="en-US" sz="2000" dirty="0"/>
              <a:t> information.</a:t>
            </a:r>
          </a:p>
          <a:p>
            <a:r>
              <a:rPr lang="en-US" sz="2000" b="1" i="0" dirty="0">
                <a:effectLst/>
                <a:latin typeface="Söhne"/>
              </a:rPr>
              <a:t> Symmetric </a:t>
            </a:r>
            <a:r>
              <a:rPr lang="en-US" sz="2000" b="1" i="0" dirty="0">
                <a:solidFill>
                  <a:srgbClr val="FF0000"/>
                </a:solidFill>
                <a:effectLst/>
                <a:latin typeface="Söhne"/>
              </a:rPr>
              <a:t>Key</a:t>
            </a:r>
            <a:r>
              <a:rPr lang="en-US" sz="2000" b="1" i="0" dirty="0">
                <a:effectLst/>
                <a:latin typeface="Söhne"/>
              </a:rPr>
              <a:t> Encryption : </a:t>
            </a:r>
          </a:p>
          <a:p>
            <a:pPr marL="0" indent="0">
              <a:buNone/>
            </a:pPr>
            <a:r>
              <a:rPr lang="en-US" sz="1600" b="1" i="0" dirty="0">
                <a:effectLst/>
                <a:latin typeface="Söhne"/>
              </a:rPr>
              <a:t>Single Key for Encryption and Decryption:</a:t>
            </a:r>
            <a:r>
              <a:rPr lang="en-US" sz="1600" b="0" i="0" dirty="0">
                <a:solidFill>
                  <a:srgbClr val="D1D5DB"/>
                </a:solidFill>
                <a:effectLst/>
                <a:latin typeface="Söhne"/>
              </a:rPr>
              <a:t> In symmetric key encryption(also known as secret key or private key) the same key is used for both encryption and decryption. This means that the sender and the receiver must both have access to the same secret key.</a:t>
            </a:r>
            <a:endParaRPr lang="en-US" sz="1600" b="1" dirty="0">
              <a:latin typeface="Söhne"/>
            </a:endParaRPr>
          </a:p>
          <a:p>
            <a:r>
              <a:rPr lang="en-US" sz="2000" b="1" i="0" dirty="0">
                <a:effectLst/>
                <a:latin typeface="Söhne"/>
              </a:rPr>
              <a:t> </a:t>
            </a:r>
            <a:r>
              <a:rPr lang="en-US" sz="2000" b="1" i="0" dirty="0">
                <a:solidFill>
                  <a:srgbClr val="FF0000"/>
                </a:solidFill>
                <a:effectLst/>
                <a:latin typeface="Söhne"/>
              </a:rPr>
              <a:t>A</a:t>
            </a:r>
            <a:r>
              <a:rPr lang="en-US" sz="2000" b="1" i="0" dirty="0">
                <a:effectLst/>
                <a:latin typeface="Söhne"/>
              </a:rPr>
              <a:t>symmetric </a:t>
            </a:r>
            <a:r>
              <a:rPr lang="en-US" sz="2000" b="1" i="0" dirty="0">
                <a:solidFill>
                  <a:srgbClr val="FF0000"/>
                </a:solidFill>
                <a:effectLst/>
                <a:latin typeface="Söhne"/>
              </a:rPr>
              <a:t>Key</a:t>
            </a:r>
            <a:r>
              <a:rPr lang="en-US" sz="2000" b="1" i="0" dirty="0">
                <a:effectLst/>
                <a:latin typeface="Söhne"/>
              </a:rPr>
              <a:t> Encryption :</a:t>
            </a:r>
          </a:p>
          <a:p>
            <a:pPr marL="0" indent="0">
              <a:buNone/>
            </a:pPr>
            <a:r>
              <a:rPr lang="en-US" sz="1600" b="1" i="0" dirty="0">
                <a:effectLst/>
                <a:latin typeface="Söhne"/>
              </a:rPr>
              <a:t>Key Pair (Public and Private):</a:t>
            </a:r>
            <a:r>
              <a:rPr lang="en-US" sz="1600" b="0" i="0" dirty="0">
                <a:solidFill>
                  <a:srgbClr val="D1D5DB"/>
                </a:solidFill>
                <a:effectLst/>
                <a:latin typeface="Söhne"/>
              </a:rPr>
              <a:t> Asymmetric key encryption(also known as two-key encryption) uses a pair of keys—a public key and a private key. The public key is used for encryption, while the private key is used for decryption.</a:t>
            </a:r>
            <a:endParaRPr lang="en-US" sz="1600" b="1" dirty="0">
              <a:latin typeface="Söhne"/>
            </a:endParaRPr>
          </a:p>
          <a:p>
            <a:pPr marL="0" indent="0">
              <a:buNone/>
            </a:pPr>
            <a:r>
              <a:rPr lang="en-US" sz="2000" dirty="0"/>
              <a:t> let's take an overview for each key </a:t>
            </a:r>
          </a:p>
        </p:txBody>
      </p:sp>
      <p:pic>
        <p:nvPicPr>
          <p:cNvPr id="6" name="Graphic 5" descr="Arrow Right with solid fill">
            <a:extLst>
              <a:ext uri="{FF2B5EF4-FFF2-40B4-BE49-F238E27FC236}">
                <a16:creationId xmlns:a16="http://schemas.microsoft.com/office/drawing/2014/main" id="{C4FE6D46-4966-F400-B715-C5B506AA1F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2757" y="5508150"/>
            <a:ext cx="914400" cy="914400"/>
          </a:xfrm>
          <a:prstGeom prst="rect">
            <a:avLst/>
          </a:prstGeom>
        </p:spPr>
      </p:pic>
    </p:spTree>
    <p:extLst>
      <p:ext uri="{BB962C8B-B14F-4D97-AF65-F5344CB8AC3E}">
        <p14:creationId xmlns:p14="http://schemas.microsoft.com/office/powerpoint/2010/main" val="3083405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2116-6C89-12D7-D8C4-41CB99F07482}"/>
              </a:ext>
            </a:extLst>
          </p:cNvPr>
          <p:cNvSpPr>
            <a:spLocks noGrp="1"/>
          </p:cNvSpPr>
          <p:nvPr>
            <p:ph type="title"/>
          </p:nvPr>
        </p:nvSpPr>
        <p:spPr/>
        <p:txBody>
          <a:bodyPr/>
          <a:lstStyle/>
          <a:p>
            <a:pPr algn="ctr"/>
            <a:r>
              <a:rPr lang="en-US" dirty="0"/>
              <a:t>Stream </a:t>
            </a:r>
            <a:r>
              <a:rPr lang="en-US" dirty="0">
                <a:solidFill>
                  <a:srgbClr val="FF0000"/>
                </a:solidFill>
              </a:rPr>
              <a:t>Ciphers</a:t>
            </a:r>
            <a:endParaRPr lang="en-US" dirty="0"/>
          </a:p>
        </p:txBody>
      </p:sp>
      <p:graphicFrame>
        <p:nvGraphicFramePr>
          <p:cNvPr id="5" name="Content Placeholder 2">
            <a:extLst>
              <a:ext uri="{FF2B5EF4-FFF2-40B4-BE49-F238E27FC236}">
                <a16:creationId xmlns:a16="http://schemas.microsoft.com/office/drawing/2014/main" id="{53F2131A-22FB-279A-6D3C-803982F68A56}"/>
              </a:ext>
            </a:extLst>
          </p:cNvPr>
          <p:cNvGraphicFramePr>
            <a:graphicFrameLocks noGrp="1"/>
          </p:cNvGraphicFramePr>
          <p:nvPr>
            <p:ph idx="1"/>
            <p:extLst>
              <p:ext uri="{D42A27DB-BD31-4B8C-83A1-F6EECF244321}">
                <p14:modId xmlns:p14="http://schemas.microsoft.com/office/powerpoint/2010/main" val="1152208022"/>
              </p:ext>
            </p:extLst>
          </p:nvPr>
        </p:nvGraphicFramePr>
        <p:xfrm>
          <a:off x="838200" y="2915477"/>
          <a:ext cx="10515600" cy="3261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496615A-C395-7C32-36A4-0C688425704D}"/>
              </a:ext>
            </a:extLst>
          </p:cNvPr>
          <p:cNvSpPr txBox="1"/>
          <p:nvPr/>
        </p:nvSpPr>
        <p:spPr>
          <a:xfrm>
            <a:off x="1974574" y="1622815"/>
            <a:ext cx="8242852" cy="1292662"/>
          </a:xfrm>
          <a:prstGeom prst="rect">
            <a:avLst/>
          </a:prstGeom>
          <a:noFill/>
        </p:spPr>
        <p:txBody>
          <a:bodyPr wrap="square" rtlCol="0">
            <a:spAutoFit/>
          </a:bodyPr>
          <a:lstStyle/>
          <a:p>
            <a:pPr marL="285750" indent="-285750">
              <a:buFont typeface="Arial" panose="020B0604020202020204" pitchFamily="34" charset="0"/>
              <a:buChar char="•"/>
            </a:pPr>
            <a:r>
              <a:rPr lang="en-US" sz="2000" b="1" i="0" dirty="0">
                <a:effectLst/>
                <a:latin typeface="Söhne"/>
              </a:rPr>
              <a:t>Key Generation</a:t>
            </a:r>
            <a:r>
              <a:rPr lang="en-US" sz="2000" b="0" i="0" dirty="0">
                <a:solidFill>
                  <a:srgbClr val="D1D5DB"/>
                </a:solidFill>
                <a:effectLst/>
                <a:latin typeface="Söhne"/>
              </a:rPr>
              <a:t>: Stream ciphers generate a pseudorandom stream of bits(the </a:t>
            </a:r>
            <a:r>
              <a:rPr lang="en-US" sz="2000" b="0" i="0" dirty="0">
                <a:solidFill>
                  <a:srgbClr val="FF0000"/>
                </a:solidFill>
                <a:effectLst/>
                <a:latin typeface="Söhne"/>
              </a:rPr>
              <a:t>keystream</a:t>
            </a:r>
            <a:r>
              <a:rPr lang="en-US" sz="2000" b="0" i="0" dirty="0">
                <a:solidFill>
                  <a:srgbClr val="D1D5DB"/>
                </a:solidFill>
                <a:effectLst/>
                <a:latin typeface="Söhne"/>
              </a:rPr>
              <a:t>) based on a secret key. This keystream is combined with the plaintext using a bitwise operation(</a:t>
            </a:r>
            <a:r>
              <a:rPr lang="en-US" sz="2000" b="0" i="0" dirty="0">
                <a:solidFill>
                  <a:srgbClr val="FF0000"/>
                </a:solidFill>
                <a:effectLst/>
                <a:latin typeface="Söhne"/>
              </a:rPr>
              <a:t>XOR</a:t>
            </a:r>
            <a:r>
              <a:rPr lang="en-US" sz="2000" b="0" i="0" dirty="0">
                <a:solidFill>
                  <a:srgbClr val="D1D5DB"/>
                </a:solidFill>
                <a:effectLst/>
                <a:latin typeface="Söhne"/>
              </a:rPr>
              <a:t>) to produce the ciphertext.</a:t>
            </a:r>
          </a:p>
          <a:p>
            <a:endParaRPr lang="en-US" dirty="0"/>
          </a:p>
        </p:txBody>
      </p:sp>
    </p:spTree>
    <p:extLst>
      <p:ext uri="{BB962C8B-B14F-4D97-AF65-F5344CB8AC3E}">
        <p14:creationId xmlns:p14="http://schemas.microsoft.com/office/powerpoint/2010/main" val="1671814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9714DA-21E9-75AA-A4E3-EE47B1FCDDCF}"/>
              </a:ext>
            </a:extLst>
          </p:cNvPr>
          <p:cNvSpPr>
            <a:spLocks noGrp="1"/>
          </p:cNvSpPr>
          <p:nvPr>
            <p:ph type="title"/>
          </p:nvPr>
        </p:nvSpPr>
        <p:spPr>
          <a:xfrm>
            <a:off x="630936" y="502920"/>
            <a:ext cx="3419856" cy="1463040"/>
          </a:xfrm>
        </p:spPr>
        <p:txBody>
          <a:bodyPr anchor="ctr">
            <a:normAutofit/>
          </a:bodyPr>
          <a:lstStyle/>
          <a:p>
            <a:r>
              <a:rPr lang="en-US" sz="4800" dirty="0"/>
              <a:t>Stream </a:t>
            </a:r>
            <a:r>
              <a:rPr lang="en-US" sz="4800" dirty="0">
                <a:solidFill>
                  <a:srgbClr val="FF0000"/>
                </a:solidFill>
              </a:rPr>
              <a:t>Ciphers</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425577-B761-F8DA-2C37-0679AD39A277}"/>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A5/1 : </a:t>
            </a:r>
            <a:r>
              <a:rPr lang="en-US" sz="2200" dirty="0">
                <a:solidFill>
                  <a:srgbClr val="FF0000"/>
                </a:solidFill>
              </a:rPr>
              <a:t>Keystream</a:t>
            </a:r>
          </a:p>
          <a:p>
            <a:pPr marL="0" indent="0">
              <a:buNone/>
            </a:pPr>
            <a:endParaRPr lang="en-US" sz="2200" dirty="0"/>
          </a:p>
        </p:txBody>
      </p:sp>
      <p:pic>
        <p:nvPicPr>
          <p:cNvPr id="5" name="Picture 4" descr="A diagram of a crossword puzzle">
            <a:extLst>
              <a:ext uri="{FF2B5EF4-FFF2-40B4-BE49-F238E27FC236}">
                <a16:creationId xmlns:a16="http://schemas.microsoft.com/office/drawing/2014/main" id="{ACE38EF6-5ED2-BD49-C765-1744B1987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3516" y="2290936"/>
            <a:ext cx="8732776" cy="3959352"/>
          </a:xfrm>
          <a:prstGeom prst="rect">
            <a:avLst/>
          </a:prstGeom>
        </p:spPr>
      </p:pic>
    </p:spTree>
    <p:extLst>
      <p:ext uri="{BB962C8B-B14F-4D97-AF65-F5344CB8AC3E}">
        <p14:creationId xmlns:p14="http://schemas.microsoft.com/office/powerpoint/2010/main" val="2913031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D0CA-60CA-273E-A1B8-35842BC252D9}"/>
              </a:ext>
            </a:extLst>
          </p:cNvPr>
          <p:cNvSpPr>
            <a:spLocks noGrp="1"/>
          </p:cNvSpPr>
          <p:nvPr>
            <p:ph type="title"/>
          </p:nvPr>
        </p:nvSpPr>
        <p:spPr/>
        <p:txBody>
          <a:bodyPr/>
          <a:lstStyle/>
          <a:p>
            <a:pPr algn="ctr"/>
            <a:r>
              <a:rPr lang="en-US"/>
              <a:t>Stream </a:t>
            </a:r>
            <a:r>
              <a:rPr lang="en-US">
                <a:solidFill>
                  <a:srgbClr val="FF0000"/>
                </a:solidFill>
              </a:rPr>
              <a:t>Ciphers</a:t>
            </a:r>
            <a:endParaRPr lang="en-US" dirty="0"/>
          </a:p>
        </p:txBody>
      </p:sp>
      <p:sp>
        <p:nvSpPr>
          <p:cNvPr id="3" name="Content Placeholder 2">
            <a:extLst>
              <a:ext uri="{FF2B5EF4-FFF2-40B4-BE49-F238E27FC236}">
                <a16:creationId xmlns:a16="http://schemas.microsoft.com/office/drawing/2014/main" id="{7CBA0E05-39A2-8A40-82B5-2AEBA6D065A6}"/>
              </a:ext>
            </a:extLst>
          </p:cNvPr>
          <p:cNvSpPr>
            <a:spLocks noGrp="1"/>
          </p:cNvSpPr>
          <p:nvPr>
            <p:ph idx="1"/>
          </p:nvPr>
        </p:nvSpPr>
        <p:spPr/>
        <p:txBody>
          <a:bodyPr/>
          <a:lstStyle/>
          <a:p>
            <a:pPr>
              <a:buFont typeface="Wingdings" panose="05000000000000000000" pitchFamily="2" charset="2"/>
              <a:buChar char="Ø"/>
            </a:pPr>
            <a:r>
              <a:rPr lang="en-US" dirty="0"/>
              <a:t>Plaintext   = 11010010                               ciphertext = 11100100</a:t>
            </a:r>
          </a:p>
          <a:p>
            <a:pPr marL="0" indent="0">
              <a:buNone/>
            </a:pPr>
            <a:r>
              <a:rPr lang="en-US" dirty="0"/>
              <a:t>                                </a:t>
            </a:r>
            <a:r>
              <a:rPr lang="en-US" b="0" i="0" dirty="0">
                <a:solidFill>
                  <a:srgbClr val="FF0000"/>
                </a:solidFill>
                <a:effectLst/>
                <a:latin typeface="Arial" panose="020B0604020202020204" pitchFamily="34" charset="0"/>
              </a:rPr>
              <a:t>⊕                                                        ⊕</a:t>
            </a:r>
            <a:endParaRPr lang="en-US" dirty="0"/>
          </a:p>
          <a:p>
            <a:pPr>
              <a:buFont typeface="Wingdings" panose="05000000000000000000" pitchFamily="2" charset="2"/>
              <a:buChar char="Ø"/>
            </a:pPr>
            <a:r>
              <a:rPr lang="en-US" dirty="0"/>
              <a:t>Key            = 00110110                                </a:t>
            </a:r>
            <a:r>
              <a:rPr lang="en-US" b="0" i="0" dirty="0">
                <a:effectLst/>
                <a:latin typeface="Arial" panose="020B0604020202020204" pitchFamily="34" charset="0"/>
              </a:rPr>
              <a:t>plaintext  = 11010010</a:t>
            </a:r>
            <a:r>
              <a:rPr lang="en-US" dirty="0"/>
              <a:t>           </a:t>
            </a:r>
          </a:p>
          <a:p>
            <a:pPr marL="0" indent="0">
              <a:buNone/>
            </a:pPr>
            <a:r>
              <a:rPr lang="en-US" dirty="0"/>
              <a:t>                                </a:t>
            </a:r>
            <a:r>
              <a:rPr lang="en-US" dirty="0">
                <a:solidFill>
                  <a:srgbClr val="FF0000"/>
                </a:solidFill>
              </a:rPr>
              <a:t> =                                                                      =</a:t>
            </a:r>
          </a:p>
          <a:p>
            <a:pPr>
              <a:buFont typeface="Wingdings" panose="05000000000000000000" pitchFamily="2" charset="2"/>
              <a:buChar char="ü"/>
            </a:pPr>
            <a:r>
              <a:rPr lang="en-US" dirty="0">
                <a:solidFill>
                  <a:srgbClr val="FF0000"/>
                </a:solidFill>
              </a:rPr>
              <a:t>Ciphertext</a:t>
            </a:r>
            <a:r>
              <a:rPr lang="en-US" dirty="0"/>
              <a:t>= 11100100                                 </a:t>
            </a:r>
            <a:r>
              <a:rPr lang="en-US" dirty="0">
                <a:solidFill>
                  <a:srgbClr val="FF0000"/>
                </a:solidFill>
              </a:rPr>
              <a:t>key </a:t>
            </a:r>
            <a:r>
              <a:rPr lang="en-US" dirty="0"/>
              <a:t>           = 00110110</a:t>
            </a:r>
          </a:p>
        </p:txBody>
      </p:sp>
    </p:spTree>
    <p:extLst>
      <p:ext uri="{BB962C8B-B14F-4D97-AF65-F5344CB8AC3E}">
        <p14:creationId xmlns:p14="http://schemas.microsoft.com/office/powerpoint/2010/main" val="114612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CF195AA-1A50-B91D-8AB4-7A080F45C88B}"/>
              </a:ext>
            </a:extLst>
          </p:cNvPr>
          <p:cNvSpPr>
            <a:spLocks noGrp="1"/>
          </p:cNvSpPr>
          <p:nvPr>
            <p:ph type="title"/>
          </p:nvPr>
        </p:nvSpPr>
        <p:spPr>
          <a:xfrm>
            <a:off x="1179226" y="1280679"/>
            <a:ext cx="9833548" cy="1325563"/>
          </a:xfrm>
        </p:spPr>
        <p:txBody>
          <a:bodyPr anchor="b">
            <a:normAutofit/>
          </a:bodyPr>
          <a:lstStyle/>
          <a:p>
            <a:pPr algn="ctr"/>
            <a:r>
              <a:rPr lang="en-US" sz="3600" dirty="0">
                <a:solidFill>
                  <a:schemeClr val="tx2"/>
                </a:solidFill>
              </a:rPr>
              <a:t>Symmetric &amp; Asymmetric </a:t>
            </a:r>
            <a:r>
              <a:rPr lang="en-US" sz="3600" dirty="0">
                <a:solidFill>
                  <a:srgbClr val="FF0000"/>
                </a:solidFill>
              </a:rPr>
              <a:t>Key</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Content Placeholder 2">
            <a:extLst>
              <a:ext uri="{FF2B5EF4-FFF2-40B4-BE49-F238E27FC236}">
                <a16:creationId xmlns:a16="http://schemas.microsoft.com/office/drawing/2014/main" id="{26AB7D74-7B57-ABFE-705E-93FE30B1348D}"/>
              </a:ext>
            </a:extLst>
          </p:cNvPr>
          <p:cNvSpPr>
            <a:spLocks noGrp="1"/>
          </p:cNvSpPr>
          <p:nvPr>
            <p:ph idx="1"/>
          </p:nvPr>
        </p:nvSpPr>
        <p:spPr>
          <a:xfrm>
            <a:off x="1179226" y="2890978"/>
            <a:ext cx="9833548" cy="3377299"/>
          </a:xfrm>
        </p:spPr>
        <p:txBody>
          <a:bodyPr>
            <a:normAutofit lnSpcReduction="10000"/>
          </a:bodyPr>
          <a:lstStyle/>
          <a:p>
            <a:r>
              <a:rPr lang="en-US" sz="2000" b="1" i="0" dirty="0">
                <a:solidFill>
                  <a:schemeClr val="tx2"/>
                </a:solidFill>
                <a:effectLst/>
                <a:latin typeface="Söhne"/>
              </a:rPr>
              <a:t>Symmetric Key Encryption:</a:t>
            </a:r>
          </a:p>
          <a:p>
            <a:pPr>
              <a:buFont typeface="Wingdings" panose="05000000000000000000" pitchFamily="2" charset="2"/>
              <a:buChar char="Ø"/>
            </a:pPr>
            <a:r>
              <a:rPr lang="en-US" sz="1800" b="1" dirty="0">
                <a:solidFill>
                  <a:schemeClr val="tx2"/>
                </a:solidFill>
              </a:rPr>
              <a:t>Speed and Efficiency: </a:t>
            </a:r>
            <a:r>
              <a:rPr lang="en-US" sz="1800" dirty="0">
                <a:solidFill>
                  <a:schemeClr val="tx2"/>
                </a:solidFill>
              </a:rPr>
              <a:t>Symmetric key encryption algorithms are typically faster and more efficient than asymmetric key algorithms. This makes them perfectly-suited for encrypting large amounts of data.</a:t>
            </a:r>
          </a:p>
          <a:p>
            <a:pPr>
              <a:buFont typeface="Wingdings" panose="05000000000000000000" pitchFamily="2" charset="2"/>
              <a:buChar char="Ø"/>
            </a:pPr>
            <a:r>
              <a:rPr lang="en-US" sz="1800" b="1" i="0" dirty="0">
                <a:solidFill>
                  <a:schemeClr val="tx2"/>
                </a:solidFill>
                <a:effectLst/>
                <a:latin typeface="Söhne"/>
              </a:rPr>
              <a:t>Examples:</a:t>
            </a:r>
            <a:r>
              <a:rPr lang="en-US" sz="1800" b="0" i="0" dirty="0">
                <a:solidFill>
                  <a:schemeClr val="tx2"/>
                </a:solidFill>
                <a:effectLst/>
                <a:latin typeface="Söhne"/>
              </a:rPr>
              <a:t> Common symmetric key encryption algorithms include the Advanced Encryption Standard (</a:t>
            </a:r>
            <a:r>
              <a:rPr lang="en-US" sz="1800" b="0" i="0" dirty="0">
                <a:solidFill>
                  <a:srgbClr val="FF0000"/>
                </a:solidFill>
                <a:effectLst/>
                <a:latin typeface="Söhne"/>
              </a:rPr>
              <a:t>AES</a:t>
            </a:r>
            <a:r>
              <a:rPr lang="en-US" sz="1800" b="0" i="0" dirty="0">
                <a:solidFill>
                  <a:schemeClr val="tx2"/>
                </a:solidFill>
                <a:effectLst/>
                <a:latin typeface="Söhne"/>
              </a:rPr>
              <a:t>) and Data Encryption Standard (</a:t>
            </a:r>
            <a:r>
              <a:rPr lang="en-US" sz="1800" b="0" i="0" dirty="0">
                <a:solidFill>
                  <a:srgbClr val="FF0000"/>
                </a:solidFill>
                <a:effectLst/>
                <a:latin typeface="Söhne"/>
              </a:rPr>
              <a:t>DES</a:t>
            </a:r>
            <a:r>
              <a:rPr lang="en-US" sz="1800" b="0" i="0" dirty="0">
                <a:solidFill>
                  <a:schemeClr val="tx2"/>
                </a:solidFill>
                <a:effectLst/>
                <a:latin typeface="Söhne"/>
              </a:rPr>
              <a:t>).</a:t>
            </a:r>
          </a:p>
          <a:p>
            <a:pPr>
              <a:buFont typeface="Wingdings" panose="05000000000000000000" pitchFamily="2" charset="2"/>
              <a:buChar char="Ø"/>
            </a:pPr>
            <a:r>
              <a:rPr lang="en-US" sz="1800" b="1" dirty="0">
                <a:solidFill>
                  <a:schemeClr val="tx2"/>
                </a:solidFill>
              </a:rPr>
              <a:t>Use Cases: </a:t>
            </a:r>
            <a:r>
              <a:rPr lang="en-US" sz="1800" dirty="0">
                <a:solidFill>
                  <a:schemeClr val="tx2"/>
                </a:solidFill>
              </a:rPr>
              <a:t>Symmetric key encryption is often used for secure communications within a closed system or between two parties who share a pre-established secret key. It is also used for encrypting data at rest, such as files on a disk.</a:t>
            </a:r>
          </a:p>
          <a:p>
            <a:pPr>
              <a:buFont typeface="Wingdings" panose="05000000000000000000" pitchFamily="2" charset="2"/>
              <a:buChar char="Ø"/>
            </a:pPr>
            <a:r>
              <a:rPr lang="en-US" sz="1800" b="1" dirty="0">
                <a:solidFill>
                  <a:schemeClr val="tx2"/>
                </a:solidFill>
              </a:rPr>
              <a:t>Key Distribution Challenge: </a:t>
            </a:r>
            <a:r>
              <a:rPr lang="en-US" sz="1800" dirty="0">
                <a:solidFill>
                  <a:schemeClr val="tx2"/>
                </a:solidFill>
              </a:rPr>
              <a:t>One of the challenges of symmetric key encryption is securely sharing the secret key between the parties. If the key is compromised during distribution, it can lead to a breach of security.</a:t>
            </a:r>
          </a:p>
          <a:p>
            <a:pPr>
              <a:buFont typeface="Wingdings" panose="05000000000000000000" pitchFamily="2" charset="2"/>
              <a:buChar char="Ø"/>
            </a:pPr>
            <a:endParaRPr lang="en-US" sz="1500" dirty="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Graphic 3" descr="Key">
            <a:extLst>
              <a:ext uri="{FF2B5EF4-FFF2-40B4-BE49-F238E27FC236}">
                <a16:creationId xmlns:a16="http://schemas.microsoft.com/office/drawing/2014/main" id="{4B43B118-04F8-21A2-13BB-597D662E35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18850" y="-44824"/>
            <a:ext cx="2192119" cy="2192119"/>
          </a:xfrm>
          <a:prstGeom prst="rect">
            <a:avLst/>
          </a:prstGeom>
        </p:spPr>
      </p:pic>
    </p:spTree>
    <p:extLst>
      <p:ext uri="{BB962C8B-B14F-4D97-AF65-F5344CB8AC3E}">
        <p14:creationId xmlns:p14="http://schemas.microsoft.com/office/powerpoint/2010/main" val="29194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6B92FAF7-0AD3-4B47-9111-D0E9CD79E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D6A77139-BADB-4B2C-BD41-B67A4D37D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526" y="2227167"/>
            <a:ext cx="4336168" cy="4630834"/>
            <a:chOff x="7855526" y="2145638"/>
            <a:chExt cx="4336168" cy="4630834"/>
          </a:xfr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p:grpSpPr>
        <p:sp useBgFill="1">
          <p:nvSpPr>
            <p:cNvPr id="73" name="Freeform: Shape 72">
              <a:extLst>
                <a:ext uri="{FF2B5EF4-FFF2-40B4-BE49-F238E27FC236}">
                  <a16:creationId xmlns:a16="http://schemas.microsoft.com/office/drawing/2014/main" id="{DAC7B25D-E1A6-459A-B45A-1912B0CD9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208150 h 4312749"/>
                <a:gd name="connsiteX4" fmla="*/ 4145996 w 4315791"/>
                <a:gd name="connsiteY4" fmla="*/ 1085198 h 4312749"/>
                <a:gd name="connsiteX5" fmla="*/ 3631470 w 4315791"/>
                <a:gd name="connsiteY5" fmla="*/ 767158 h 4312749"/>
                <a:gd name="connsiteX6" fmla="*/ 2987009 w 4315791"/>
                <a:gd name="connsiteY6" fmla="*/ 611504 h 4312749"/>
                <a:gd name="connsiteX7" fmla="*/ 1985110 w 4315791"/>
                <a:gd name="connsiteY7" fmla="*/ 855943 h 4312749"/>
                <a:gd name="connsiteX8" fmla="*/ 1223061 w 4315791"/>
                <a:gd name="connsiteY8" fmla="*/ 1585590 h 4312749"/>
                <a:gd name="connsiteX9" fmla="*/ 1023311 w 4315791"/>
                <a:gd name="connsiteY9" fmla="*/ 1849089 h 4312749"/>
                <a:gd name="connsiteX10" fmla="*/ 652067 w 4315791"/>
                <a:gd name="connsiteY10" fmla="*/ 2610233 h 4312749"/>
                <a:gd name="connsiteX11" fmla="*/ 876921 w 4315791"/>
                <a:gd name="connsiteY11" fmla="*/ 3447930 h 4312749"/>
                <a:gd name="connsiteX12" fmla="*/ 1504428 w 4315791"/>
                <a:gd name="connsiteY12" fmla="*/ 4177169 h 4312749"/>
                <a:gd name="connsiteX13" fmla="*/ 1689053 w 4315791"/>
                <a:gd name="connsiteY13" fmla="*/ 4312749 h 4312749"/>
                <a:gd name="connsiteX14" fmla="*/ 729636 w 4315791"/>
                <a:gd name="connsiteY14" fmla="*/ 4312749 h 4312749"/>
                <a:gd name="connsiteX15" fmla="*/ 638463 w 4315791"/>
                <a:gd name="connsiteY15" fmla="*/ 4216521 h 4312749"/>
                <a:gd name="connsiteX16" fmla="*/ 0 w 4315791"/>
                <a:gd name="connsiteY16" fmla="*/ 2610335 h 4312749"/>
                <a:gd name="connsiteX17" fmla="*/ 683474 w 4315791"/>
                <a:gd name="connsiteY17" fmla="*/ 1242376 h 4312749"/>
                <a:gd name="connsiteX18" fmla="*/ 2987009 w 4315791"/>
                <a:gd name="connsiteY18"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5791" h="4312749">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4" name="Freeform: Shape 73">
              <a:extLst>
                <a:ext uri="{FF2B5EF4-FFF2-40B4-BE49-F238E27FC236}">
                  <a16:creationId xmlns:a16="http://schemas.microsoft.com/office/drawing/2014/main" id="{920A7C7E-00F6-490C-A8E7-5167EA6A4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079495 h 4312749"/>
                <a:gd name="connsiteX4" fmla="*/ 4206793 w 4315791"/>
                <a:gd name="connsiteY4" fmla="*/ 1000737 h 4312749"/>
                <a:gd name="connsiteX5" fmla="*/ 2987119 w 4315791"/>
                <a:gd name="connsiteY5" fmla="*/ 509571 h 4312749"/>
                <a:gd name="connsiteX6" fmla="*/ 1133184 w 4315791"/>
                <a:gd name="connsiteY6" fmla="*/ 1528405 h 4312749"/>
                <a:gd name="connsiteX7" fmla="*/ 935607 w 4315791"/>
                <a:gd name="connsiteY7" fmla="*/ 1789050 h 4312749"/>
                <a:gd name="connsiteX8" fmla="*/ 543498 w 4315791"/>
                <a:gd name="connsiteY8" fmla="*/ 2610233 h 4312749"/>
                <a:gd name="connsiteX9" fmla="*/ 780416 w 4315791"/>
                <a:gd name="connsiteY9" fmla="*/ 3494616 h 4312749"/>
                <a:gd name="connsiteX10" fmla="*/ 1433786 w 4315791"/>
                <a:gd name="connsiteY10" fmla="*/ 4254537 h 4312749"/>
                <a:gd name="connsiteX11" fmla="*/ 1513041 w 4315791"/>
                <a:gd name="connsiteY11" fmla="*/ 4312749 h 4312749"/>
                <a:gd name="connsiteX12" fmla="*/ 729636 w 4315791"/>
                <a:gd name="connsiteY12" fmla="*/ 4312749 h 4312749"/>
                <a:gd name="connsiteX13" fmla="*/ 638463 w 4315791"/>
                <a:gd name="connsiteY13" fmla="*/ 4216521 h 4312749"/>
                <a:gd name="connsiteX14" fmla="*/ 0 w 4315791"/>
                <a:gd name="connsiteY14" fmla="*/ 2610335 h 4312749"/>
                <a:gd name="connsiteX15" fmla="*/ 683474 w 4315791"/>
                <a:gd name="connsiteY15" fmla="*/ 1242376 h 4312749"/>
                <a:gd name="connsiteX16" fmla="*/ 2987009 w 4315791"/>
                <a:gd name="connsiteY16"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5791" h="4312749">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5" name="Freeform: Shape 74">
              <a:extLst>
                <a:ext uri="{FF2B5EF4-FFF2-40B4-BE49-F238E27FC236}">
                  <a16:creationId xmlns:a16="http://schemas.microsoft.com/office/drawing/2014/main" id="{2E166FC5-8F23-41C3-879A-BFF8D5B70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7037" y="2411531"/>
              <a:ext cx="4314657" cy="4364939"/>
            </a:xfrm>
            <a:custGeom>
              <a:avLst/>
              <a:gdLst>
                <a:gd name="connsiteX0" fmla="*/ 3028307 w 4314657"/>
                <a:gd name="connsiteY0" fmla="*/ 21 h 4364939"/>
                <a:gd name="connsiteX1" fmla="*/ 3066670 w 4314657"/>
                <a:gd name="connsiteY1" fmla="*/ 836 h 4364939"/>
                <a:gd name="connsiteX2" fmla="*/ 3220125 w 4314657"/>
                <a:gd name="connsiteY2" fmla="*/ 9909 h 4364939"/>
                <a:gd name="connsiteX3" fmla="*/ 3816113 w 4314657"/>
                <a:gd name="connsiteY3" fmla="*/ 150272 h 4364939"/>
                <a:gd name="connsiteX4" fmla="*/ 4089981 w 4314657"/>
                <a:gd name="connsiteY4" fmla="*/ 272287 h 4364939"/>
                <a:gd name="connsiteX5" fmla="*/ 4314657 w 4314657"/>
                <a:gd name="connsiteY5" fmla="*/ 398926 h 4364939"/>
                <a:gd name="connsiteX6" fmla="*/ 4314657 w 4314657"/>
                <a:gd name="connsiteY6" fmla="*/ 911199 h 4364939"/>
                <a:gd name="connsiteX7" fmla="*/ 4310597 w 4314657"/>
                <a:gd name="connsiteY7" fmla="*/ 908154 h 4364939"/>
                <a:gd name="connsiteX8" fmla="*/ 4203223 w 4314657"/>
                <a:gd name="connsiteY8" fmla="*/ 829562 h 4364939"/>
                <a:gd name="connsiteX9" fmla="*/ 4095850 w 4314657"/>
                <a:gd name="connsiteY9" fmla="*/ 753520 h 4364939"/>
                <a:gd name="connsiteX10" fmla="*/ 3652987 w 4314657"/>
                <a:gd name="connsiteY10" fmla="*/ 494811 h 4364939"/>
                <a:gd name="connsiteX11" fmla="*/ 3173610 w 4314657"/>
                <a:gd name="connsiteY11" fmla="*/ 347209 h 4364939"/>
                <a:gd name="connsiteX12" fmla="*/ 3047760 w 4314657"/>
                <a:gd name="connsiteY12" fmla="*/ 332632 h 4364939"/>
                <a:gd name="connsiteX13" fmla="*/ 3016027 w 4314657"/>
                <a:gd name="connsiteY13" fmla="*/ 330186 h 4364939"/>
                <a:gd name="connsiteX14" fmla="*/ 2984184 w 4314657"/>
                <a:gd name="connsiteY14" fmla="*/ 328658 h 4364939"/>
                <a:gd name="connsiteX15" fmla="*/ 2952233 w 4314657"/>
                <a:gd name="connsiteY15" fmla="*/ 327332 h 4364939"/>
                <a:gd name="connsiteX16" fmla="*/ 2919085 w 4314657"/>
                <a:gd name="connsiteY16" fmla="*/ 327026 h 4364939"/>
                <a:gd name="connsiteX17" fmla="*/ 2852901 w 4314657"/>
                <a:gd name="connsiteY17" fmla="*/ 326720 h 4364939"/>
                <a:gd name="connsiteX18" fmla="*/ 2786826 w 4314657"/>
                <a:gd name="connsiteY18" fmla="*/ 328148 h 4364939"/>
                <a:gd name="connsiteX19" fmla="*/ 2720965 w 4314657"/>
                <a:gd name="connsiteY19" fmla="*/ 331409 h 4364939"/>
                <a:gd name="connsiteX20" fmla="*/ 2655325 w 4314657"/>
                <a:gd name="connsiteY20" fmla="*/ 336098 h 4364939"/>
                <a:gd name="connsiteX21" fmla="*/ 2524803 w 4314657"/>
                <a:gd name="connsiteY21" fmla="*/ 350573 h 4364939"/>
                <a:gd name="connsiteX22" fmla="*/ 2460139 w 4314657"/>
                <a:gd name="connsiteY22" fmla="*/ 360664 h 4364939"/>
                <a:gd name="connsiteX23" fmla="*/ 2396019 w 4314657"/>
                <a:gd name="connsiteY23" fmla="*/ 372693 h 4364939"/>
                <a:gd name="connsiteX24" fmla="*/ 2145843 w 4314657"/>
                <a:gd name="connsiteY24" fmla="*/ 440989 h 4364939"/>
                <a:gd name="connsiteX25" fmla="*/ 1698635 w 4314657"/>
                <a:gd name="connsiteY25" fmla="*/ 682676 h 4364939"/>
                <a:gd name="connsiteX26" fmla="*/ 1498450 w 4314657"/>
                <a:gd name="connsiteY26" fmla="*/ 835474 h 4364939"/>
                <a:gd name="connsiteX27" fmla="*/ 1307285 w 4314657"/>
                <a:gd name="connsiteY27" fmla="*/ 1001220 h 4364939"/>
                <a:gd name="connsiteX28" fmla="*/ 947780 w 4314657"/>
                <a:gd name="connsiteY28" fmla="*/ 1369612 h 4364939"/>
                <a:gd name="connsiteX29" fmla="*/ 905939 w 4314657"/>
                <a:gd name="connsiteY29" fmla="*/ 1419458 h 4364939"/>
                <a:gd name="connsiteX30" fmla="*/ 863228 w 4314657"/>
                <a:gd name="connsiteY30" fmla="*/ 1471545 h 4364939"/>
                <a:gd name="connsiteX31" fmla="*/ 774330 w 4314657"/>
                <a:gd name="connsiteY31" fmla="*/ 1577659 h 4364939"/>
                <a:gd name="connsiteX32" fmla="*/ 595554 w 4314657"/>
                <a:gd name="connsiteY32" fmla="*/ 1780916 h 4364939"/>
                <a:gd name="connsiteX33" fmla="*/ 430365 w 4314657"/>
                <a:gd name="connsiteY33" fmla="*/ 1982644 h 4364939"/>
                <a:gd name="connsiteX34" fmla="*/ 358855 w 4314657"/>
                <a:gd name="connsiteY34" fmla="*/ 2087025 h 4364939"/>
                <a:gd name="connsiteX35" fmla="*/ 296583 w 4314657"/>
                <a:gd name="connsiteY35" fmla="*/ 2194872 h 4364939"/>
                <a:gd name="connsiteX36" fmla="*/ 207358 w 4314657"/>
                <a:gd name="connsiteY36" fmla="*/ 2423918 h 4364939"/>
                <a:gd name="connsiteX37" fmla="*/ 177146 w 4314657"/>
                <a:gd name="connsiteY37" fmla="*/ 2668765 h 4364939"/>
                <a:gd name="connsiteX38" fmla="*/ 248763 w 4314657"/>
                <a:gd name="connsiteY38" fmla="*/ 3168854 h 4364939"/>
                <a:gd name="connsiteX39" fmla="*/ 445688 w 4314657"/>
                <a:gd name="connsiteY39" fmla="*/ 3637956 h 4364939"/>
                <a:gd name="connsiteX40" fmla="*/ 735859 w 4314657"/>
                <a:gd name="connsiteY40" fmla="*/ 4062310 h 4364939"/>
                <a:gd name="connsiteX41" fmla="*/ 910884 w 4314657"/>
                <a:gd name="connsiteY41" fmla="*/ 4254366 h 4364939"/>
                <a:gd name="connsiteX42" fmla="*/ 1030507 w 4314657"/>
                <a:gd name="connsiteY42" fmla="*/ 4364939 h 4364939"/>
                <a:gd name="connsiteX43" fmla="*/ 676755 w 4314657"/>
                <a:gd name="connsiteY43" fmla="*/ 4364939 h 4364939"/>
                <a:gd name="connsiteX44" fmla="*/ 538105 w 4314657"/>
                <a:gd name="connsiteY44" fmla="*/ 4202315 h 4364939"/>
                <a:gd name="connsiteX45" fmla="*/ 241592 w 4314657"/>
                <a:gd name="connsiteY45" fmla="*/ 3731226 h 4364939"/>
                <a:gd name="connsiteX46" fmla="*/ 60317 w 4314657"/>
                <a:gd name="connsiteY46" fmla="*/ 3211362 h 4364939"/>
                <a:gd name="connsiteX47" fmla="*/ 0 w 4314657"/>
                <a:gd name="connsiteY47" fmla="*/ 2668765 h 4364939"/>
                <a:gd name="connsiteX48" fmla="*/ 21736 w 4314657"/>
                <a:gd name="connsiteY48" fmla="*/ 2390280 h 4364939"/>
                <a:gd name="connsiteX49" fmla="*/ 27605 w 4314657"/>
                <a:gd name="connsiteY49" fmla="*/ 2355521 h 4364939"/>
                <a:gd name="connsiteX50" fmla="*/ 34669 w 4314657"/>
                <a:gd name="connsiteY50" fmla="*/ 2320862 h 4364939"/>
                <a:gd name="connsiteX51" fmla="*/ 50753 w 4314657"/>
                <a:gd name="connsiteY51" fmla="*/ 2251750 h 4364939"/>
                <a:gd name="connsiteX52" fmla="*/ 93899 w 4314657"/>
                <a:gd name="connsiteY52" fmla="*/ 2116179 h 4364939"/>
                <a:gd name="connsiteX53" fmla="*/ 150194 w 4314657"/>
                <a:gd name="connsiteY53" fmla="*/ 1985498 h 4364939"/>
                <a:gd name="connsiteX54" fmla="*/ 216486 w 4314657"/>
                <a:gd name="connsiteY54" fmla="*/ 1860628 h 4364939"/>
                <a:gd name="connsiteX55" fmla="*/ 363527 w 4314657"/>
                <a:gd name="connsiteY55" fmla="*/ 1625058 h 4364939"/>
                <a:gd name="connsiteX56" fmla="*/ 514155 w 4314657"/>
                <a:gd name="connsiteY56" fmla="*/ 1402231 h 4364939"/>
                <a:gd name="connsiteX57" fmla="*/ 586861 w 4314657"/>
                <a:gd name="connsiteY57" fmla="*/ 1293160 h 4364939"/>
                <a:gd name="connsiteX58" fmla="*/ 623702 w 4314657"/>
                <a:gd name="connsiteY58" fmla="*/ 1236892 h 4364939"/>
                <a:gd name="connsiteX59" fmla="*/ 662283 w 4314657"/>
                <a:gd name="connsiteY59" fmla="*/ 1178892 h 4364939"/>
                <a:gd name="connsiteX60" fmla="*/ 827364 w 4314657"/>
                <a:gd name="connsiteY60" fmla="*/ 951170 h 4364939"/>
                <a:gd name="connsiteX61" fmla="*/ 1016355 w 4314657"/>
                <a:gd name="connsiteY61" fmla="*/ 736089 h 4364939"/>
                <a:gd name="connsiteX62" fmla="*/ 1482474 w 4314657"/>
                <a:gd name="connsiteY62" fmla="*/ 378707 h 4364939"/>
                <a:gd name="connsiteX63" fmla="*/ 2035644 w 4314657"/>
                <a:gd name="connsiteY63" fmla="*/ 149151 h 4364939"/>
                <a:gd name="connsiteX64" fmla="*/ 2324619 w 4314657"/>
                <a:gd name="connsiteY64" fmla="*/ 72802 h 4364939"/>
                <a:gd name="connsiteX65" fmla="*/ 2618809 w 4314657"/>
                <a:gd name="connsiteY65" fmla="*/ 24078 h 4364939"/>
                <a:gd name="connsiteX66" fmla="*/ 2914849 w 4314657"/>
                <a:gd name="connsiteY66" fmla="*/ 1957 h 4364939"/>
                <a:gd name="connsiteX67" fmla="*/ 2951907 w 4314657"/>
                <a:gd name="connsiteY67" fmla="*/ 633 h 4364939"/>
                <a:gd name="connsiteX68" fmla="*/ 2990052 w 4314657"/>
                <a:gd name="connsiteY68" fmla="*/ 224 h 4364939"/>
                <a:gd name="connsiteX69" fmla="*/ 3028307 w 4314657"/>
                <a:gd name="connsiteY69" fmla="*/ 21 h 436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14657" h="4364939">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6" name="Freeform: Shape 75">
              <a:extLst>
                <a:ext uri="{FF2B5EF4-FFF2-40B4-BE49-F238E27FC236}">
                  <a16:creationId xmlns:a16="http://schemas.microsoft.com/office/drawing/2014/main" id="{5C727C6A-DB0B-482E-B0E4-4F035FC023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5526" y="2145638"/>
              <a:ext cx="4336168" cy="4630833"/>
            </a:xfrm>
            <a:custGeom>
              <a:avLst/>
              <a:gdLst>
                <a:gd name="connsiteX0" fmla="*/ 3053738 w 4336168"/>
                <a:gd name="connsiteY0" fmla="*/ 111 h 4630833"/>
                <a:gd name="connsiteX1" fmla="*/ 3093948 w 4336168"/>
                <a:gd name="connsiteY1" fmla="*/ 316 h 4630833"/>
                <a:gd name="connsiteX2" fmla="*/ 3134268 w 4336168"/>
                <a:gd name="connsiteY2" fmla="*/ 1743 h 4630833"/>
                <a:gd name="connsiteX3" fmla="*/ 3295438 w 4336168"/>
                <a:gd name="connsiteY3" fmla="*/ 13058 h 4630833"/>
                <a:gd name="connsiteX4" fmla="*/ 3918813 w 4336168"/>
                <a:gd name="connsiteY4" fmla="*/ 169935 h 4630833"/>
                <a:gd name="connsiteX5" fmla="*/ 4203331 w 4336168"/>
                <a:gd name="connsiteY5" fmla="*/ 305405 h 4630833"/>
                <a:gd name="connsiteX6" fmla="*/ 4336168 w 4336168"/>
                <a:gd name="connsiteY6" fmla="*/ 386579 h 4630833"/>
                <a:gd name="connsiteX7" fmla="*/ 4336168 w 4336168"/>
                <a:gd name="connsiteY7" fmla="*/ 772673 h 4630833"/>
                <a:gd name="connsiteX8" fmla="*/ 4270820 w 4336168"/>
                <a:gd name="connsiteY8" fmla="*/ 728127 h 4630833"/>
                <a:gd name="connsiteX9" fmla="*/ 4030208 w 4336168"/>
                <a:gd name="connsiteY9" fmla="*/ 587253 h 4630833"/>
                <a:gd name="connsiteX10" fmla="*/ 3781010 w 4336168"/>
                <a:gd name="connsiteY10" fmla="*/ 471455 h 4630833"/>
                <a:gd name="connsiteX11" fmla="*/ 3254466 w 4336168"/>
                <a:gd name="connsiteY11" fmla="*/ 338024 h 4630833"/>
                <a:gd name="connsiteX12" fmla="*/ 3117966 w 4336168"/>
                <a:gd name="connsiteY12" fmla="*/ 326812 h 4630833"/>
                <a:gd name="connsiteX13" fmla="*/ 3083625 w 4336168"/>
                <a:gd name="connsiteY13" fmla="*/ 325179 h 4630833"/>
                <a:gd name="connsiteX14" fmla="*/ 3049173 w 4336168"/>
                <a:gd name="connsiteY14" fmla="*/ 324366 h 4630833"/>
                <a:gd name="connsiteX15" fmla="*/ 2978858 w 4336168"/>
                <a:gd name="connsiteY15" fmla="*/ 323855 h 4630833"/>
                <a:gd name="connsiteX16" fmla="*/ 2695862 w 4336168"/>
                <a:gd name="connsiteY16" fmla="*/ 335373 h 4630833"/>
                <a:gd name="connsiteX17" fmla="*/ 2417972 w 4336168"/>
                <a:gd name="connsiteY17" fmla="*/ 372070 h 4630833"/>
                <a:gd name="connsiteX18" fmla="*/ 2148451 w 4336168"/>
                <a:gd name="connsiteY18" fmla="*/ 437613 h 4630833"/>
                <a:gd name="connsiteX19" fmla="*/ 1889690 w 4336168"/>
                <a:gd name="connsiteY19" fmla="*/ 532515 h 4630833"/>
                <a:gd name="connsiteX20" fmla="*/ 1644512 w 4336168"/>
                <a:gd name="connsiteY20" fmla="*/ 658098 h 4630833"/>
                <a:gd name="connsiteX21" fmla="*/ 1200999 w 4336168"/>
                <a:gd name="connsiteY21" fmla="*/ 992137 h 4630833"/>
                <a:gd name="connsiteX22" fmla="*/ 1003531 w 4336168"/>
                <a:gd name="connsiteY22" fmla="*/ 1192234 h 4630833"/>
                <a:gd name="connsiteX23" fmla="*/ 910394 w 4336168"/>
                <a:gd name="connsiteY23" fmla="*/ 1298347 h 4630833"/>
                <a:gd name="connsiteX24" fmla="*/ 821278 w 4336168"/>
                <a:gd name="connsiteY24" fmla="*/ 1408233 h 4630833"/>
                <a:gd name="connsiteX25" fmla="*/ 732162 w 4336168"/>
                <a:gd name="connsiteY25" fmla="*/ 1521993 h 4630833"/>
                <a:gd name="connsiteX26" fmla="*/ 640548 w 4336168"/>
                <a:gd name="connsiteY26" fmla="*/ 1634323 h 4630833"/>
                <a:gd name="connsiteX27" fmla="*/ 457317 w 4336168"/>
                <a:gd name="connsiteY27" fmla="*/ 1855930 h 4630833"/>
                <a:gd name="connsiteX28" fmla="*/ 369288 w 4336168"/>
                <a:gd name="connsiteY28" fmla="*/ 1967955 h 4630833"/>
                <a:gd name="connsiteX29" fmla="*/ 287128 w 4336168"/>
                <a:gd name="connsiteY29" fmla="*/ 2083243 h 4630833"/>
                <a:gd name="connsiteX30" fmla="*/ 212683 w 4336168"/>
                <a:gd name="connsiteY30" fmla="*/ 2202607 h 4630833"/>
                <a:gd name="connsiteX31" fmla="*/ 179101 w 4336168"/>
                <a:gd name="connsiteY31" fmla="*/ 2264177 h 4630833"/>
                <a:gd name="connsiteX32" fmla="*/ 148890 w 4336168"/>
                <a:gd name="connsiteY32" fmla="*/ 2327172 h 4630833"/>
                <a:gd name="connsiteX33" fmla="*/ 61295 w 4336168"/>
                <a:gd name="connsiteY33" fmla="*/ 2590672 h 4630833"/>
                <a:gd name="connsiteX34" fmla="*/ 32604 w 4336168"/>
                <a:gd name="connsiteY34" fmla="*/ 2866202 h 4630833"/>
                <a:gd name="connsiteX35" fmla="*/ 100853 w 4336168"/>
                <a:gd name="connsiteY35" fmla="*/ 3418074 h 4630833"/>
                <a:gd name="connsiteX36" fmla="*/ 184971 w 4336168"/>
                <a:gd name="connsiteY36" fmla="*/ 3684428 h 4630833"/>
                <a:gd name="connsiteX37" fmla="*/ 210836 w 4336168"/>
                <a:gd name="connsiteY37" fmla="*/ 3749462 h 4630833"/>
                <a:gd name="connsiteX38" fmla="*/ 238440 w 4336168"/>
                <a:gd name="connsiteY38" fmla="*/ 3813783 h 4630833"/>
                <a:gd name="connsiteX39" fmla="*/ 252894 w 4336168"/>
                <a:gd name="connsiteY39" fmla="*/ 3845688 h 4630833"/>
                <a:gd name="connsiteX40" fmla="*/ 268109 w 4336168"/>
                <a:gd name="connsiteY40" fmla="*/ 3877287 h 4630833"/>
                <a:gd name="connsiteX41" fmla="*/ 299409 w 4336168"/>
                <a:gd name="connsiteY41" fmla="*/ 3939978 h 4630833"/>
                <a:gd name="connsiteX42" fmla="*/ 440689 w 4336168"/>
                <a:gd name="connsiteY42" fmla="*/ 4182378 h 4630833"/>
                <a:gd name="connsiteX43" fmla="*/ 606640 w 4336168"/>
                <a:gd name="connsiteY43" fmla="*/ 4409488 h 4630833"/>
                <a:gd name="connsiteX44" fmla="*/ 792425 w 4336168"/>
                <a:gd name="connsiteY44" fmla="*/ 4621205 h 4630833"/>
                <a:gd name="connsiteX45" fmla="*/ 802442 w 4336168"/>
                <a:gd name="connsiteY45" fmla="*/ 4630833 h 4630833"/>
                <a:gd name="connsiteX46" fmla="*/ 592561 w 4336168"/>
                <a:gd name="connsiteY46" fmla="*/ 4630833 h 4630833"/>
                <a:gd name="connsiteX47" fmla="*/ 489377 w 4336168"/>
                <a:gd name="connsiteY47" fmla="*/ 4483185 h 4630833"/>
                <a:gd name="connsiteX48" fmla="*/ 344944 w 4336168"/>
                <a:gd name="connsiteY48" fmla="*/ 4231611 h 4630833"/>
                <a:gd name="connsiteX49" fmla="*/ 224311 w 4336168"/>
                <a:gd name="connsiteY49" fmla="*/ 3970456 h 4630833"/>
                <a:gd name="connsiteX50" fmla="*/ 0 w 4336168"/>
                <a:gd name="connsiteY50" fmla="*/ 2866202 h 4630833"/>
                <a:gd name="connsiteX51" fmla="*/ 25105 w 4336168"/>
                <a:gd name="connsiteY51" fmla="*/ 2584351 h 4630833"/>
                <a:gd name="connsiteX52" fmla="*/ 105200 w 4336168"/>
                <a:gd name="connsiteY52" fmla="*/ 2310863 h 4630833"/>
                <a:gd name="connsiteX53" fmla="*/ 232245 w 4336168"/>
                <a:gd name="connsiteY53" fmla="*/ 2053172 h 4630833"/>
                <a:gd name="connsiteX54" fmla="*/ 307667 w 4336168"/>
                <a:gd name="connsiteY54" fmla="*/ 1930341 h 4630833"/>
                <a:gd name="connsiteX55" fmla="*/ 386893 w 4336168"/>
                <a:gd name="connsiteY55" fmla="*/ 1810161 h 4630833"/>
                <a:gd name="connsiteX56" fmla="*/ 548823 w 4336168"/>
                <a:gd name="connsiteY56" fmla="*/ 1573876 h 4630833"/>
                <a:gd name="connsiteX57" fmla="*/ 626419 w 4336168"/>
                <a:gd name="connsiteY57" fmla="*/ 1455224 h 4630833"/>
                <a:gd name="connsiteX58" fmla="*/ 701081 w 4336168"/>
                <a:gd name="connsiteY58" fmla="*/ 1334534 h 4630833"/>
                <a:gd name="connsiteX59" fmla="*/ 861162 w 4336168"/>
                <a:gd name="connsiteY59" fmla="*/ 1091320 h 4630833"/>
                <a:gd name="connsiteX60" fmla="*/ 1042329 w 4336168"/>
                <a:gd name="connsiteY60" fmla="*/ 858093 h 4630833"/>
                <a:gd name="connsiteX61" fmla="*/ 1487799 w 4336168"/>
                <a:gd name="connsiteY61" fmla="*/ 446686 h 4630833"/>
                <a:gd name="connsiteX62" fmla="*/ 1754060 w 4336168"/>
                <a:gd name="connsiteY62" fmla="*/ 283388 h 4630833"/>
                <a:gd name="connsiteX63" fmla="*/ 2044121 w 4336168"/>
                <a:gd name="connsiteY63" fmla="*/ 157906 h 4630833"/>
                <a:gd name="connsiteX64" fmla="*/ 2349287 w 4336168"/>
                <a:gd name="connsiteY64" fmla="*/ 71364 h 4630833"/>
                <a:gd name="connsiteX65" fmla="*/ 2661411 w 4336168"/>
                <a:gd name="connsiteY65" fmla="*/ 21213 h 4630833"/>
                <a:gd name="connsiteX66" fmla="*/ 2818124 w 4336168"/>
                <a:gd name="connsiteY66" fmla="*/ 7146 h 4630833"/>
                <a:gd name="connsiteX67" fmla="*/ 2974728 w 4336168"/>
                <a:gd name="connsiteY67" fmla="*/ 1029 h 4630833"/>
                <a:gd name="connsiteX68" fmla="*/ 3053738 w 4336168"/>
                <a:gd name="connsiteY68" fmla="*/ 111 h 46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336168" h="4630833">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8" name="Group 77">
            <a:extLst>
              <a:ext uri="{FF2B5EF4-FFF2-40B4-BE49-F238E27FC236}">
                <a16:creationId xmlns:a16="http://schemas.microsoft.com/office/drawing/2014/main" id="{2786ABD8-AB9F-46F2-A7D9-36F1F7338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112326" y="0"/>
            <a:ext cx="4683941" cy="3456291"/>
            <a:chOff x="4345582" y="0"/>
            <a:chExt cx="5069918" cy="3741104"/>
          </a:xfrm>
          <a:solidFill>
            <a:schemeClr val="accent5">
              <a:alpha val="5000"/>
            </a:schemeClr>
          </a:solidFill>
        </p:grpSpPr>
        <p:sp>
          <p:nvSpPr>
            <p:cNvPr id="79" name="Freeform: Shape 78">
              <a:extLst>
                <a:ext uri="{FF2B5EF4-FFF2-40B4-BE49-F238E27FC236}">
                  <a16:creationId xmlns:a16="http://schemas.microsoft.com/office/drawing/2014/main" id="{DB26E49F-E19A-487B-A8A4-A26128CFD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45582" y="1"/>
              <a:ext cx="5069918" cy="3741103"/>
            </a:xfrm>
            <a:custGeom>
              <a:avLst/>
              <a:gdLst>
                <a:gd name="connsiteX0" fmla="*/ 475344 w 5069918"/>
                <a:gd name="connsiteY0" fmla="*/ 0 h 3741103"/>
                <a:gd name="connsiteX1" fmla="*/ 643707 w 5069918"/>
                <a:gd name="connsiteY1" fmla="*/ 0 h 3741103"/>
                <a:gd name="connsiteX2" fmla="*/ 635672 w 5069918"/>
                <a:gd name="connsiteY2" fmla="*/ 7778 h 3741103"/>
                <a:gd name="connsiteX3" fmla="*/ 486638 w 5069918"/>
                <a:gd name="connsiteY3" fmla="*/ 178818 h 3741103"/>
                <a:gd name="connsiteX4" fmla="*/ 353514 w 5069918"/>
                <a:gd name="connsiteY4" fmla="*/ 362293 h 3741103"/>
                <a:gd name="connsiteX5" fmla="*/ 240181 w 5069918"/>
                <a:gd name="connsiteY5" fmla="*/ 558120 h 3741103"/>
                <a:gd name="connsiteX6" fmla="*/ 215073 w 5069918"/>
                <a:gd name="connsiteY6" fmla="*/ 608766 h 3741103"/>
                <a:gd name="connsiteX7" fmla="*/ 202868 w 5069918"/>
                <a:gd name="connsiteY7" fmla="*/ 634294 h 3741103"/>
                <a:gd name="connsiteX8" fmla="*/ 191273 w 5069918"/>
                <a:gd name="connsiteY8" fmla="*/ 660069 h 3741103"/>
                <a:gd name="connsiteX9" fmla="*/ 169129 w 5069918"/>
                <a:gd name="connsiteY9" fmla="*/ 712032 h 3741103"/>
                <a:gd name="connsiteX10" fmla="*/ 148381 w 5069918"/>
                <a:gd name="connsiteY10" fmla="*/ 764571 h 3741103"/>
                <a:gd name="connsiteX11" fmla="*/ 80903 w 5069918"/>
                <a:gd name="connsiteY11" fmla="*/ 979750 h 3741103"/>
                <a:gd name="connsiteX12" fmla="*/ 26154 w 5069918"/>
                <a:gd name="connsiteY12" fmla="*/ 1425590 h 3741103"/>
                <a:gd name="connsiteX13" fmla="*/ 49170 w 5069918"/>
                <a:gd name="connsiteY13" fmla="*/ 1648182 h 3741103"/>
                <a:gd name="connsiteX14" fmla="*/ 119437 w 5069918"/>
                <a:gd name="connsiteY14" fmla="*/ 1861055 h 3741103"/>
                <a:gd name="connsiteX15" fmla="*/ 143672 w 5069918"/>
                <a:gd name="connsiteY15" fmla="*/ 1911947 h 3741103"/>
                <a:gd name="connsiteX16" fmla="*/ 170611 w 5069918"/>
                <a:gd name="connsiteY16" fmla="*/ 1961687 h 3741103"/>
                <a:gd name="connsiteX17" fmla="*/ 230330 w 5069918"/>
                <a:gd name="connsiteY17" fmla="*/ 2058118 h 3741103"/>
                <a:gd name="connsiteX18" fmla="*/ 296237 w 5069918"/>
                <a:gd name="connsiteY18" fmla="*/ 2151255 h 3741103"/>
                <a:gd name="connsiteX19" fmla="*/ 366853 w 5069918"/>
                <a:gd name="connsiteY19" fmla="*/ 2241757 h 3741103"/>
                <a:gd name="connsiteX20" fmla="*/ 513838 w 5069918"/>
                <a:gd name="connsiteY20" fmla="*/ 2420786 h 3741103"/>
                <a:gd name="connsiteX21" fmla="*/ 587330 w 5069918"/>
                <a:gd name="connsiteY21" fmla="*/ 2511534 h 3741103"/>
                <a:gd name="connsiteX22" fmla="*/ 658817 w 5069918"/>
                <a:gd name="connsiteY22" fmla="*/ 2603437 h 3741103"/>
                <a:gd name="connsiteX23" fmla="*/ 730305 w 5069918"/>
                <a:gd name="connsiteY23" fmla="*/ 2692210 h 3741103"/>
                <a:gd name="connsiteX24" fmla="*/ 805018 w 5069918"/>
                <a:gd name="connsiteY24" fmla="*/ 2777936 h 3741103"/>
                <a:gd name="connsiteX25" fmla="*/ 963424 w 5069918"/>
                <a:gd name="connsiteY25" fmla="*/ 2939588 h 3741103"/>
                <a:gd name="connsiteX26" fmla="*/ 1319204 w 5069918"/>
                <a:gd name="connsiteY26" fmla="*/ 3209447 h 3741103"/>
                <a:gd name="connsiteX27" fmla="*/ 1515882 w 5069918"/>
                <a:gd name="connsiteY27" fmla="*/ 3310902 h 3741103"/>
                <a:gd name="connsiteX28" fmla="*/ 1723456 w 5069918"/>
                <a:gd name="connsiteY28" fmla="*/ 3387570 h 3741103"/>
                <a:gd name="connsiteX29" fmla="*/ 1939662 w 5069918"/>
                <a:gd name="connsiteY29" fmla="*/ 3440520 h 3741103"/>
                <a:gd name="connsiteX30" fmla="*/ 2162581 w 5069918"/>
                <a:gd name="connsiteY30" fmla="*/ 3470167 h 3741103"/>
                <a:gd name="connsiteX31" fmla="*/ 2389597 w 5069918"/>
                <a:gd name="connsiteY31" fmla="*/ 3479472 h 3741103"/>
                <a:gd name="connsiteX32" fmla="*/ 2446002 w 5069918"/>
                <a:gd name="connsiteY32" fmla="*/ 3479059 h 3741103"/>
                <a:gd name="connsiteX33" fmla="*/ 2473639 w 5069918"/>
                <a:gd name="connsiteY33" fmla="*/ 3478402 h 3741103"/>
                <a:gd name="connsiteX34" fmla="*/ 2501187 w 5069918"/>
                <a:gd name="connsiteY34" fmla="*/ 3477083 h 3741103"/>
                <a:gd name="connsiteX35" fmla="*/ 2610685 w 5069918"/>
                <a:gd name="connsiteY35" fmla="*/ 3468025 h 3741103"/>
                <a:gd name="connsiteX36" fmla="*/ 3033071 w 5069918"/>
                <a:gd name="connsiteY36" fmla="*/ 3360230 h 3741103"/>
                <a:gd name="connsiteX37" fmla="*/ 3232974 w 5069918"/>
                <a:gd name="connsiteY37" fmla="*/ 3266681 h 3741103"/>
                <a:gd name="connsiteX38" fmla="*/ 3425990 w 5069918"/>
                <a:gd name="connsiteY38" fmla="*/ 3152873 h 3741103"/>
                <a:gd name="connsiteX39" fmla="*/ 3613601 w 5069918"/>
                <a:gd name="connsiteY39" fmla="*/ 3024078 h 3741103"/>
                <a:gd name="connsiteX40" fmla="*/ 3706185 w 5069918"/>
                <a:gd name="connsiteY40" fmla="*/ 2955893 h 3741103"/>
                <a:gd name="connsiteX41" fmla="*/ 3799729 w 5069918"/>
                <a:gd name="connsiteY41" fmla="*/ 2885155 h 3741103"/>
                <a:gd name="connsiteX42" fmla="*/ 4175561 w 5069918"/>
                <a:gd name="connsiteY42" fmla="*/ 2606072 h 3741103"/>
                <a:gd name="connsiteX43" fmla="*/ 4517132 w 5069918"/>
                <a:gd name="connsiteY43" fmla="*/ 2312331 h 3741103"/>
                <a:gd name="connsiteX44" fmla="*/ 4659758 w 5069918"/>
                <a:gd name="connsiteY44" fmla="*/ 2148703 h 3741103"/>
                <a:gd name="connsiteX45" fmla="*/ 4773178 w 5069918"/>
                <a:gd name="connsiteY45" fmla="*/ 1969674 h 3741103"/>
                <a:gd name="connsiteX46" fmla="*/ 4892092 w 5069918"/>
                <a:gd name="connsiteY46" fmla="*/ 1567562 h 3741103"/>
                <a:gd name="connsiteX47" fmla="*/ 4898804 w 5069918"/>
                <a:gd name="connsiteY47" fmla="*/ 1460754 h 3741103"/>
                <a:gd name="connsiteX48" fmla="*/ 4899153 w 5069918"/>
                <a:gd name="connsiteY48" fmla="*/ 1406239 h 3741103"/>
                <a:gd name="connsiteX49" fmla="*/ 4898456 w 5069918"/>
                <a:gd name="connsiteY49" fmla="*/ 1350735 h 3741103"/>
                <a:gd name="connsiteX50" fmla="*/ 4886774 w 5069918"/>
                <a:gd name="connsiteY50" fmla="*/ 1128886 h 3741103"/>
                <a:gd name="connsiteX51" fmla="*/ 4815896 w 5069918"/>
                <a:gd name="connsiteY51" fmla="*/ 689221 h 3741103"/>
                <a:gd name="connsiteX52" fmla="*/ 4673183 w 5069918"/>
                <a:gd name="connsiteY52" fmla="*/ 264874 h 3741103"/>
                <a:gd name="connsiteX53" fmla="*/ 4625496 w 5069918"/>
                <a:gd name="connsiteY53" fmla="*/ 162925 h 3741103"/>
                <a:gd name="connsiteX54" fmla="*/ 4572490 w 5069918"/>
                <a:gd name="connsiteY54" fmla="*/ 63364 h 3741103"/>
                <a:gd name="connsiteX55" fmla="*/ 4532299 w 5069918"/>
                <a:gd name="connsiteY55" fmla="*/ 0 h 3741103"/>
                <a:gd name="connsiteX56" fmla="*/ 4626680 w 5069918"/>
                <a:gd name="connsiteY56" fmla="*/ 0 h 3741103"/>
                <a:gd name="connsiteX57" fmla="*/ 4643978 w 5069918"/>
                <a:gd name="connsiteY57" fmla="*/ 26636 h 3741103"/>
                <a:gd name="connsiteX58" fmla="*/ 4700644 w 5069918"/>
                <a:gd name="connsiteY58" fmla="*/ 128338 h 3741103"/>
                <a:gd name="connsiteX59" fmla="*/ 4753214 w 5069918"/>
                <a:gd name="connsiteY59" fmla="*/ 232016 h 3741103"/>
                <a:gd name="connsiteX60" fmla="*/ 4921297 w 5069918"/>
                <a:gd name="connsiteY60" fmla="*/ 663363 h 3741103"/>
                <a:gd name="connsiteX61" fmla="*/ 5027482 w 5069918"/>
                <a:gd name="connsiteY61" fmla="*/ 1112991 h 3741103"/>
                <a:gd name="connsiteX62" fmla="*/ 5058082 w 5069918"/>
                <a:gd name="connsiteY62" fmla="*/ 1342088 h 3741103"/>
                <a:gd name="connsiteX63" fmla="*/ 5063486 w 5069918"/>
                <a:gd name="connsiteY63" fmla="*/ 1399651 h 3741103"/>
                <a:gd name="connsiteX64" fmla="*/ 5067846 w 5069918"/>
                <a:gd name="connsiteY64" fmla="*/ 1458284 h 3741103"/>
                <a:gd name="connsiteX65" fmla="*/ 5069414 w 5069918"/>
                <a:gd name="connsiteY65" fmla="*/ 1577772 h 3741103"/>
                <a:gd name="connsiteX66" fmla="*/ 5040732 w 5069918"/>
                <a:gd name="connsiteY66" fmla="*/ 1817822 h 3741103"/>
                <a:gd name="connsiteX67" fmla="*/ 4964102 w 5069918"/>
                <a:gd name="connsiteY67" fmla="*/ 2050871 h 3741103"/>
                <a:gd name="connsiteX68" fmla="*/ 4689486 w 5069918"/>
                <a:gd name="connsiteY68" fmla="*/ 2458008 h 3741103"/>
                <a:gd name="connsiteX69" fmla="*/ 4333792 w 5069918"/>
                <a:gd name="connsiteY69" fmla="*/ 2784606 h 3741103"/>
                <a:gd name="connsiteX70" fmla="*/ 3965197 w 5069918"/>
                <a:gd name="connsiteY70" fmla="*/ 3076041 h 3741103"/>
                <a:gd name="connsiteX71" fmla="*/ 3873745 w 5069918"/>
                <a:gd name="connsiteY71" fmla="*/ 3149167 h 3741103"/>
                <a:gd name="connsiteX72" fmla="*/ 3779416 w 5069918"/>
                <a:gd name="connsiteY72" fmla="*/ 3222705 h 3741103"/>
                <a:gd name="connsiteX73" fmla="*/ 3582739 w 5069918"/>
                <a:gd name="connsiteY73" fmla="*/ 3364594 h 3741103"/>
                <a:gd name="connsiteX74" fmla="*/ 3371851 w 5069918"/>
                <a:gd name="connsiteY74" fmla="*/ 3494377 h 3741103"/>
                <a:gd name="connsiteX75" fmla="*/ 3143615 w 5069918"/>
                <a:gd name="connsiteY75" fmla="*/ 3603819 h 3741103"/>
                <a:gd name="connsiteX76" fmla="*/ 2643552 w 5069918"/>
                <a:gd name="connsiteY76" fmla="*/ 3730555 h 3741103"/>
                <a:gd name="connsiteX77" fmla="*/ 2514264 w 5069918"/>
                <a:gd name="connsiteY77" fmla="*/ 3739696 h 3741103"/>
                <a:gd name="connsiteX78" fmla="*/ 2481920 w 5069918"/>
                <a:gd name="connsiteY78" fmla="*/ 3740849 h 3741103"/>
                <a:gd name="connsiteX79" fmla="*/ 2449664 w 5069918"/>
                <a:gd name="connsiteY79" fmla="*/ 3741014 h 3741103"/>
                <a:gd name="connsiteX80" fmla="*/ 2386284 w 5069918"/>
                <a:gd name="connsiteY80" fmla="*/ 3740273 h 3741103"/>
                <a:gd name="connsiteX81" fmla="*/ 2260658 w 5069918"/>
                <a:gd name="connsiteY81" fmla="*/ 3735331 h 3741103"/>
                <a:gd name="connsiteX82" fmla="*/ 2134945 w 5069918"/>
                <a:gd name="connsiteY82" fmla="*/ 3723967 h 3741103"/>
                <a:gd name="connsiteX83" fmla="*/ 1884564 w 5069918"/>
                <a:gd name="connsiteY83" fmla="*/ 3683451 h 3741103"/>
                <a:gd name="connsiteX84" fmla="*/ 1639764 w 5069918"/>
                <a:gd name="connsiteY84" fmla="*/ 3613537 h 3741103"/>
                <a:gd name="connsiteX85" fmla="*/ 1407081 w 5069918"/>
                <a:gd name="connsiteY85" fmla="*/ 3512164 h 3741103"/>
                <a:gd name="connsiteX86" fmla="*/ 1193491 w 5069918"/>
                <a:gd name="connsiteY86" fmla="*/ 3380240 h 3741103"/>
                <a:gd name="connsiteX87" fmla="*/ 836141 w 5069918"/>
                <a:gd name="connsiteY87" fmla="*/ 3047878 h 3741103"/>
                <a:gd name="connsiteX88" fmla="*/ 690812 w 5069918"/>
                <a:gd name="connsiteY88" fmla="*/ 2859461 h 3741103"/>
                <a:gd name="connsiteX89" fmla="*/ 562397 w 5069918"/>
                <a:gd name="connsiteY89" fmla="*/ 2662976 h 3741103"/>
                <a:gd name="connsiteX90" fmla="*/ 502504 w 5069918"/>
                <a:gd name="connsiteY90" fmla="*/ 2565474 h 3741103"/>
                <a:gd name="connsiteX91" fmla="*/ 440258 w 5069918"/>
                <a:gd name="connsiteY91" fmla="*/ 2469619 h 3741103"/>
                <a:gd name="connsiteX92" fmla="*/ 310360 w 5069918"/>
                <a:gd name="connsiteY92" fmla="*/ 2278732 h 3741103"/>
                <a:gd name="connsiteX93" fmla="*/ 246806 w 5069918"/>
                <a:gd name="connsiteY93" fmla="*/ 2181642 h 3741103"/>
                <a:gd name="connsiteX94" fmla="*/ 186303 w 5069918"/>
                <a:gd name="connsiteY94" fmla="*/ 2082411 h 3741103"/>
                <a:gd name="connsiteX95" fmla="*/ 84390 w 5069918"/>
                <a:gd name="connsiteY95" fmla="*/ 1874231 h 3741103"/>
                <a:gd name="connsiteX96" fmla="*/ 20139 w 5069918"/>
                <a:gd name="connsiteY96" fmla="*/ 1653288 h 3741103"/>
                <a:gd name="connsiteX97" fmla="*/ 0 w 5069918"/>
                <a:gd name="connsiteY97" fmla="*/ 1425590 h 3741103"/>
                <a:gd name="connsiteX98" fmla="*/ 179939 w 5069918"/>
                <a:gd name="connsiteY98" fmla="*/ 533498 h 3741103"/>
                <a:gd name="connsiteX99" fmla="*/ 276709 w 5069918"/>
                <a:gd name="connsiteY99" fmla="*/ 322519 h 3741103"/>
                <a:gd name="connsiteX100" fmla="*/ 392571 w 5069918"/>
                <a:gd name="connsiteY100" fmla="*/ 119280 h 374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69918" h="3741103">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58E67742-7BE5-458C-BC8D-9EE855763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2838" y="1"/>
              <a:ext cx="4960548" cy="3526297"/>
            </a:xfrm>
            <a:custGeom>
              <a:avLst/>
              <a:gdLst>
                <a:gd name="connsiteX0" fmla="*/ 542883 w 4960548"/>
                <a:gd name="connsiteY0" fmla="*/ 0 h 3526297"/>
                <a:gd name="connsiteX1" fmla="*/ 826658 w 4960548"/>
                <a:gd name="connsiteY1" fmla="*/ 0 h 3526297"/>
                <a:gd name="connsiteX2" fmla="*/ 730698 w 4960548"/>
                <a:gd name="connsiteY2" fmla="*/ 89329 h 3526297"/>
                <a:gd name="connsiteX3" fmla="*/ 590295 w 4960548"/>
                <a:gd name="connsiteY3" fmla="*/ 244485 h 3526297"/>
                <a:gd name="connsiteX4" fmla="*/ 357524 w 4960548"/>
                <a:gd name="connsiteY4" fmla="*/ 587307 h 3526297"/>
                <a:gd name="connsiteX5" fmla="*/ 199554 w 4960548"/>
                <a:gd name="connsiteY5" fmla="*/ 966280 h 3526297"/>
                <a:gd name="connsiteX6" fmla="*/ 142104 w 4960548"/>
                <a:gd name="connsiteY6" fmla="*/ 1370286 h 3526297"/>
                <a:gd name="connsiteX7" fmla="*/ 166339 w 4960548"/>
                <a:gd name="connsiteY7" fmla="*/ 1568090 h 3526297"/>
                <a:gd name="connsiteX8" fmla="*/ 237914 w 4960548"/>
                <a:gd name="connsiteY8" fmla="*/ 1753129 h 3526297"/>
                <a:gd name="connsiteX9" fmla="*/ 287868 w 4960548"/>
                <a:gd name="connsiteY9" fmla="*/ 1840255 h 3526297"/>
                <a:gd name="connsiteX10" fmla="*/ 345232 w 4960548"/>
                <a:gd name="connsiteY10" fmla="*/ 1924581 h 3526297"/>
                <a:gd name="connsiteX11" fmla="*/ 477745 w 4960548"/>
                <a:gd name="connsiteY11" fmla="*/ 2087551 h 3526297"/>
                <a:gd name="connsiteX12" fmla="*/ 621156 w 4960548"/>
                <a:gd name="connsiteY12" fmla="*/ 2251756 h 3526297"/>
                <a:gd name="connsiteX13" fmla="*/ 692469 w 4960548"/>
                <a:gd name="connsiteY13" fmla="*/ 2337482 h 3526297"/>
                <a:gd name="connsiteX14" fmla="*/ 726731 w 4960548"/>
                <a:gd name="connsiteY14" fmla="*/ 2379562 h 3526297"/>
                <a:gd name="connsiteX15" fmla="*/ 760295 w 4960548"/>
                <a:gd name="connsiteY15" fmla="*/ 2419831 h 3526297"/>
                <a:gd name="connsiteX16" fmla="*/ 1048685 w 4960548"/>
                <a:gd name="connsiteY16" fmla="*/ 2717443 h 3526297"/>
                <a:gd name="connsiteX17" fmla="*/ 1202035 w 4960548"/>
                <a:gd name="connsiteY17" fmla="*/ 2851344 h 3526297"/>
                <a:gd name="connsiteX18" fmla="*/ 1362620 w 4960548"/>
                <a:gd name="connsiteY18" fmla="*/ 2974785 h 3526297"/>
                <a:gd name="connsiteX19" fmla="*/ 1721364 w 4960548"/>
                <a:gd name="connsiteY19" fmla="*/ 3170036 h 3526297"/>
                <a:gd name="connsiteX20" fmla="*/ 1922052 w 4960548"/>
                <a:gd name="connsiteY20" fmla="*/ 3225210 h 3526297"/>
                <a:gd name="connsiteX21" fmla="*/ 1973488 w 4960548"/>
                <a:gd name="connsiteY21" fmla="*/ 3234928 h 3526297"/>
                <a:gd name="connsiteX22" fmla="*/ 2025360 w 4960548"/>
                <a:gd name="connsiteY22" fmla="*/ 3243080 h 3526297"/>
                <a:gd name="connsiteX23" fmla="*/ 2130063 w 4960548"/>
                <a:gd name="connsiteY23" fmla="*/ 3254774 h 3526297"/>
                <a:gd name="connsiteX24" fmla="*/ 2182719 w 4960548"/>
                <a:gd name="connsiteY24" fmla="*/ 3258562 h 3526297"/>
                <a:gd name="connsiteX25" fmla="*/ 2235551 w 4960548"/>
                <a:gd name="connsiteY25" fmla="*/ 3261197 h 3526297"/>
                <a:gd name="connsiteX26" fmla="*/ 2288556 w 4960548"/>
                <a:gd name="connsiteY26" fmla="*/ 3262350 h 3526297"/>
                <a:gd name="connsiteX27" fmla="*/ 2341648 w 4960548"/>
                <a:gd name="connsiteY27" fmla="*/ 3262103 h 3526297"/>
                <a:gd name="connsiteX28" fmla="*/ 2368238 w 4960548"/>
                <a:gd name="connsiteY28" fmla="*/ 3261856 h 3526297"/>
                <a:gd name="connsiteX29" fmla="*/ 2393869 w 4960548"/>
                <a:gd name="connsiteY29" fmla="*/ 3260785 h 3526297"/>
                <a:gd name="connsiteX30" fmla="*/ 2419413 w 4960548"/>
                <a:gd name="connsiteY30" fmla="*/ 3259550 h 3526297"/>
                <a:gd name="connsiteX31" fmla="*/ 2444869 w 4960548"/>
                <a:gd name="connsiteY31" fmla="*/ 3257574 h 3526297"/>
                <a:gd name="connsiteX32" fmla="*/ 2545824 w 4960548"/>
                <a:gd name="connsiteY32" fmla="*/ 3245798 h 3526297"/>
                <a:gd name="connsiteX33" fmla="*/ 2930373 w 4960548"/>
                <a:gd name="connsiteY33" fmla="*/ 3126555 h 3526297"/>
                <a:gd name="connsiteX34" fmla="*/ 3285631 w 4960548"/>
                <a:gd name="connsiteY34" fmla="*/ 2917552 h 3526297"/>
                <a:gd name="connsiteX35" fmla="*/ 3371764 w 4960548"/>
                <a:gd name="connsiteY35" fmla="*/ 2856120 h 3526297"/>
                <a:gd name="connsiteX36" fmla="*/ 3457898 w 4960548"/>
                <a:gd name="connsiteY36" fmla="*/ 2792628 h 3526297"/>
                <a:gd name="connsiteX37" fmla="*/ 3632344 w 4960548"/>
                <a:gd name="connsiteY37" fmla="*/ 2660869 h 3526297"/>
                <a:gd name="connsiteX38" fmla="*/ 3990915 w 4960548"/>
                <a:gd name="connsiteY38" fmla="*/ 2405832 h 3526297"/>
                <a:gd name="connsiteX39" fmla="*/ 4324988 w 4960548"/>
                <a:gd name="connsiteY39" fmla="*/ 2152196 h 3526297"/>
                <a:gd name="connsiteX40" fmla="*/ 4592106 w 4960548"/>
                <a:gd name="connsiteY40" fmla="*/ 1861501 h 3526297"/>
                <a:gd name="connsiteX41" fmla="*/ 4683122 w 4960548"/>
                <a:gd name="connsiteY41" fmla="*/ 1692521 h 3526297"/>
                <a:gd name="connsiteX42" fmla="*/ 4738568 w 4960548"/>
                <a:gd name="connsiteY42" fmla="*/ 1507893 h 3526297"/>
                <a:gd name="connsiteX43" fmla="*/ 4753912 w 4960548"/>
                <a:gd name="connsiteY43" fmla="*/ 1411050 h 3526297"/>
                <a:gd name="connsiteX44" fmla="*/ 4756440 w 4960548"/>
                <a:gd name="connsiteY44" fmla="*/ 1386509 h 3526297"/>
                <a:gd name="connsiteX45" fmla="*/ 4758358 w 4960548"/>
                <a:gd name="connsiteY45" fmla="*/ 1361475 h 3526297"/>
                <a:gd name="connsiteX46" fmla="*/ 4761148 w 4960548"/>
                <a:gd name="connsiteY46" fmla="*/ 1309759 h 3526297"/>
                <a:gd name="connsiteX47" fmla="*/ 4756354 w 4960548"/>
                <a:gd name="connsiteY47" fmla="*/ 1102980 h 3526297"/>
                <a:gd name="connsiteX48" fmla="*/ 4725578 w 4960548"/>
                <a:gd name="connsiteY48" fmla="*/ 898753 h 3526297"/>
                <a:gd name="connsiteX49" fmla="*/ 4673358 w 4960548"/>
                <a:gd name="connsiteY49" fmla="*/ 699384 h 3526297"/>
                <a:gd name="connsiteX50" fmla="*/ 4538491 w 4960548"/>
                <a:gd name="connsiteY50" fmla="*/ 312754 h 3526297"/>
                <a:gd name="connsiteX51" fmla="*/ 4446604 w 4960548"/>
                <a:gd name="connsiteY51" fmla="*/ 129196 h 3526297"/>
                <a:gd name="connsiteX52" fmla="*/ 4419840 w 4960548"/>
                <a:gd name="connsiteY52" fmla="*/ 85222 h 3526297"/>
                <a:gd name="connsiteX53" fmla="*/ 4391680 w 4960548"/>
                <a:gd name="connsiteY53" fmla="*/ 42071 h 3526297"/>
                <a:gd name="connsiteX54" fmla="*/ 4361930 w 4960548"/>
                <a:gd name="connsiteY54" fmla="*/ 0 h 3526297"/>
                <a:gd name="connsiteX55" fmla="*/ 4588871 w 4960548"/>
                <a:gd name="connsiteY55" fmla="*/ 0 h 3526297"/>
                <a:gd name="connsiteX56" fmla="*/ 4613640 w 4960548"/>
                <a:gd name="connsiteY56" fmla="*/ 38859 h 3526297"/>
                <a:gd name="connsiteX57" fmla="*/ 4724445 w 4960548"/>
                <a:gd name="connsiteY57" fmla="*/ 234687 h 3526297"/>
                <a:gd name="connsiteX58" fmla="*/ 4876138 w 4960548"/>
                <a:gd name="connsiteY58" fmla="*/ 653022 h 3526297"/>
                <a:gd name="connsiteX59" fmla="*/ 4911707 w 4960548"/>
                <a:gd name="connsiteY59" fmla="*/ 870671 h 3526297"/>
                <a:gd name="connsiteX60" fmla="*/ 4934810 w 4960548"/>
                <a:gd name="connsiteY60" fmla="*/ 1088487 h 3526297"/>
                <a:gd name="connsiteX61" fmla="*/ 4953206 w 4960548"/>
                <a:gd name="connsiteY61" fmla="*/ 1306301 h 3526297"/>
                <a:gd name="connsiteX62" fmla="*/ 4956954 w 4960548"/>
                <a:gd name="connsiteY62" fmla="*/ 1360899 h 3526297"/>
                <a:gd name="connsiteX63" fmla="*/ 4958610 w 4960548"/>
                <a:gd name="connsiteY63" fmla="*/ 1388980 h 3526297"/>
                <a:gd name="connsiteX64" fmla="*/ 4959830 w 4960548"/>
                <a:gd name="connsiteY64" fmla="*/ 1417555 h 3526297"/>
                <a:gd name="connsiteX65" fmla="*/ 4958174 w 4960548"/>
                <a:gd name="connsiteY65" fmla="*/ 1532680 h 3526297"/>
                <a:gd name="connsiteX66" fmla="*/ 4834030 w 4960548"/>
                <a:gd name="connsiteY66" fmla="*/ 1984861 h 3526297"/>
                <a:gd name="connsiteX67" fmla="*/ 4558106 w 4960548"/>
                <a:gd name="connsiteY67" fmla="*/ 2368857 h 3526297"/>
                <a:gd name="connsiteX68" fmla="*/ 4389936 w 4960548"/>
                <a:gd name="connsiteY68" fmla="*/ 2528945 h 3526297"/>
                <a:gd name="connsiteX69" fmla="*/ 4214618 w 4960548"/>
                <a:gd name="connsiteY69" fmla="*/ 2674457 h 3526297"/>
                <a:gd name="connsiteX70" fmla="*/ 3858489 w 4960548"/>
                <a:gd name="connsiteY70" fmla="*/ 2936658 h 3526297"/>
                <a:gd name="connsiteX71" fmla="*/ 3768868 w 4960548"/>
                <a:gd name="connsiteY71" fmla="*/ 3000643 h 3526297"/>
                <a:gd name="connsiteX72" fmla="*/ 3676806 w 4960548"/>
                <a:gd name="connsiteY72" fmla="*/ 3065040 h 3526297"/>
                <a:gd name="connsiteX73" fmla="*/ 3582477 w 4960548"/>
                <a:gd name="connsiteY73" fmla="*/ 3128614 h 3526297"/>
                <a:gd name="connsiteX74" fmla="*/ 3485185 w 4960548"/>
                <a:gd name="connsiteY74" fmla="*/ 3190377 h 3526297"/>
                <a:gd name="connsiteX75" fmla="*/ 3280923 w 4960548"/>
                <a:gd name="connsiteY75" fmla="*/ 3306325 h 3526297"/>
                <a:gd name="connsiteX76" fmla="*/ 3061230 w 4960548"/>
                <a:gd name="connsiteY76" fmla="*/ 3404897 h 3526297"/>
                <a:gd name="connsiteX77" fmla="*/ 2583137 w 4960548"/>
                <a:gd name="connsiteY77" fmla="*/ 3518292 h 3526297"/>
                <a:gd name="connsiteX78" fmla="*/ 2460038 w 4960548"/>
                <a:gd name="connsiteY78" fmla="*/ 3525622 h 3526297"/>
                <a:gd name="connsiteX79" fmla="*/ 2429264 w 4960548"/>
                <a:gd name="connsiteY79" fmla="*/ 3526280 h 3526297"/>
                <a:gd name="connsiteX80" fmla="*/ 2398576 w 4960548"/>
                <a:gd name="connsiteY80" fmla="*/ 3526116 h 3526297"/>
                <a:gd name="connsiteX81" fmla="*/ 2367977 w 4960548"/>
                <a:gd name="connsiteY81" fmla="*/ 3525786 h 3526297"/>
                <a:gd name="connsiteX82" fmla="*/ 2338249 w 4960548"/>
                <a:gd name="connsiteY82" fmla="*/ 3524716 h 3526297"/>
                <a:gd name="connsiteX83" fmla="*/ 2100770 w 4960548"/>
                <a:gd name="connsiteY83" fmla="*/ 3506845 h 3526297"/>
                <a:gd name="connsiteX84" fmla="*/ 1864776 w 4960548"/>
                <a:gd name="connsiteY84" fmla="*/ 3467483 h 3526297"/>
                <a:gd name="connsiteX85" fmla="*/ 1632964 w 4960548"/>
                <a:gd name="connsiteY85" fmla="*/ 3405803 h 3526297"/>
                <a:gd name="connsiteX86" fmla="*/ 1189219 w 4960548"/>
                <a:gd name="connsiteY86" fmla="*/ 3220352 h 3526297"/>
                <a:gd name="connsiteX87" fmla="*/ 815305 w 4960548"/>
                <a:gd name="connsiteY87" fmla="*/ 2931634 h 3526297"/>
                <a:gd name="connsiteX88" fmla="*/ 663699 w 4960548"/>
                <a:gd name="connsiteY88" fmla="*/ 2757877 h 3526297"/>
                <a:gd name="connsiteX89" fmla="*/ 531274 w 4960548"/>
                <a:gd name="connsiteY89" fmla="*/ 2573907 h 3526297"/>
                <a:gd name="connsiteX90" fmla="*/ 500325 w 4960548"/>
                <a:gd name="connsiteY90" fmla="*/ 2527051 h 3526297"/>
                <a:gd name="connsiteX91" fmla="*/ 470771 w 4960548"/>
                <a:gd name="connsiteY91" fmla="*/ 2481594 h 3526297"/>
                <a:gd name="connsiteX92" fmla="*/ 412448 w 4960548"/>
                <a:gd name="connsiteY92" fmla="*/ 2393479 h 3526297"/>
                <a:gd name="connsiteX93" fmla="*/ 291616 w 4960548"/>
                <a:gd name="connsiteY93" fmla="*/ 2213464 h 3526297"/>
                <a:gd name="connsiteX94" fmla="*/ 173662 w 4960548"/>
                <a:gd name="connsiteY94" fmla="*/ 2023154 h 3526297"/>
                <a:gd name="connsiteX95" fmla="*/ 120483 w 4960548"/>
                <a:gd name="connsiteY95" fmla="*/ 1922276 h 3526297"/>
                <a:gd name="connsiteX96" fmla="*/ 75324 w 4960548"/>
                <a:gd name="connsiteY96" fmla="*/ 1816703 h 3526297"/>
                <a:gd name="connsiteX97" fmla="*/ 40713 w 4960548"/>
                <a:gd name="connsiteY97" fmla="*/ 1707179 h 3526297"/>
                <a:gd name="connsiteX98" fmla="*/ 27811 w 4960548"/>
                <a:gd name="connsiteY98" fmla="*/ 1651346 h 3526297"/>
                <a:gd name="connsiteX99" fmla="*/ 22144 w 4960548"/>
                <a:gd name="connsiteY99" fmla="*/ 1623346 h 3526297"/>
                <a:gd name="connsiteX100" fmla="*/ 17436 w 4960548"/>
                <a:gd name="connsiteY100" fmla="*/ 1595265 h 3526297"/>
                <a:gd name="connsiteX101" fmla="*/ 0 w 4960548"/>
                <a:gd name="connsiteY101" fmla="*/ 1370286 h 3526297"/>
                <a:gd name="connsiteX102" fmla="*/ 48385 w 4960548"/>
                <a:gd name="connsiteY102" fmla="*/ 931939 h 3526297"/>
                <a:gd name="connsiteX103" fmla="*/ 193801 w 4960548"/>
                <a:gd name="connsiteY103" fmla="*/ 511957 h 3526297"/>
                <a:gd name="connsiteX104" fmla="*/ 431660 w 4960548"/>
                <a:gd name="connsiteY104" fmla="*/ 131379 h 352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60548" h="3526297">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EB03BE98-6C07-41CD-ACA9-5244A3DA1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213739 w 4934374"/>
                <a:gd name="connsiteY1" fmla="*/ 0 h 3484134"/>
                <a:gd name="connsiteX2" fmla="*/ 1150162 w 4934374"/>
                <a:gd name="connsiteY2" fmla="*/ 47028 h 3484134"/>
                <a:gd name="connsiteX3" fmla="*/ 626038 w 4934374"/>
                <a:gd name="connsiteY3" fmla="*/ 660944 h 3484134"/>
                <a:gd name="connsiteX4" fmla="*/ 435986 w 4934374"/>
                <a:gd name="connsiteY4" fmla="*/ 1375409 h 3484134"/>
                <a:gd name="connsiteX5" fmla="*/ 750530 w 4934374"/>
                <a:gd name="connsiteY5" fmla="*/ 2038817 h 3484134"/>
                <a:gd name="connsiteX6" fmla="*/ 909024 w 4934374"/>
                <a:gd name="connsiteY6" fmla="*/ 2249384 h 3484134"/>
                <a:gd name="connsiteX7" fmla="*/ 2396223 w 4934374"/>
                <a:gd name="connsiteY7" fmla="*/ 3072468 h 3484134"/>
                <a:gd name="connsiteX8" fmla="*/ 3525201 w 4934374"/>
                <a:gd name="connsiteY8" fmla="*/ 2566101 h 3484134"/>
                <a:gd name="connsiteX9" fmla="*/ 3662596 w 4934374"/>
                <a:gd name="connsiteY9" fmla="*/ 2465552 h 3484134"/>
                <a:gd name="connsiteX10" fmla="*/ 4287500 w 4934374"/>
                <a:gd name="connsiteY10" fmla="*/ 1939915 h 3484134"/>
                <a:gd name="connsiteX11" fmla="*/ 4498563 w 4934374"/>
                <a:gd name="connsiteY11" fmla="*/ 1375409 h 3484134"/>
                <a:gd name="connsiteX12" fmla="*/ 4132831 w 4934374"/>
                <a:gd name="connsiteY12" fmla="*/ 134540 h 3484134"/>
                <a:gd name="connsiteX13" fmla="*/ 4025590 w 4934374"/>
                <a:gd name="connsiteY13" fmla="*/ 0 h 3484134"/>
                <a:gd name="connsiteX14" fmla="*/ 4555675 w 4934374"/>
                <a:gd name="connsiteY14" fmla="*/ 0 h 3484134"/>
                <a:gd name="connsiteX15" fmla="*/ 4605933 w 4934374"/>
                <a:gd name="connsiteY15" fmla="*/ 77740 h 3484134"/>
                <a:gd name="connsiteX16" fmla="*/ 4934374 w 4934374"/>
                <a:gd name="connsiteY16" fmla="*/ 1375327 h 3484134"/>
                <a:gd name="connsiteX17" fmla="*/ 3793540 w 4934374"/>
                <a:gd name="connsiteY17" fmla="*/ 2890475 h 3484134"/>
                <a:gd name="connsiteX18" fmla="*/ 2396135 w 4934374"/>
                <a:gd name="connsiteY18" fmla="*/ 3484134 h 3484134"/>
                <a:gd name="connsiteX19" fmla="*/ 548273 w 4934374"/>
                <a:gd name="connsiteY19" fmla="*/ 2480458 h 3484134"/>
                <a:gd name="connsiteX20" fmla="*/ 0 w 4934374"/>
                <a:gd name="connsiteY20" fmla="*/ 1375327 h 3484134"/>
                <a:gd name="connsiteX21" fmla="*/ 512166 w 4934374"/>
                <a:gd name="connsiteY21"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34374" h="348413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D13CCE92-2C5E-48BC-9713-FBEEDBAE6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354934 w 4934374"/>
                <a:gd name="connsiteY1" fmla="*/ 0 h 3484134"/>
                <a:gd name="connsiteX2" fmla="*/ 1206830 w 4934374"/>
                <a:gd name="connsiteY2" fmla="*/ 109531 h 3484134"/>
                <a:gd name="connsiteX3" fmla="*/ 703453 w 4934374"/>
                <a:gd name="connsiteY3" fmla="*/ 698660 h 3484134"/>
                <a:gd name="connsiteX4" fmla="*/ 523079 w 4934374"/>
                <a:gd name="connsiteY4" fmla="*/ 1375409 h 3484134"/>
                <a:gd name="connsiteX5" fmla="*/ 820885 w 4934374"/>
                <a:gd name="connsiteY5" fmla="*/ 1990313 h 3484134"/>
                <a:gd name="connsiteX6" fmla="*/ 981122 w 4934374"/>
                <a:gd name="connsiteY6" fmla="*/ 2203186 h 3484134"/>
                <a:gd name="connsiteX7" fmla="*/ 1592426 w 4934374"/>
                <a:gd name="connsiteY7" fmla="*/ 2792645 h 3484134"/>
                <a:gd name="connsiteX8" fmla="*/ 2396135 w 4934374"/>
                <a:gd name="connsiteY8" fmla="*/ 2990119 h 3484134"/>
                <a:gd name="connsiteX9" fmla="*/ 2913112 w 4934374"/>
                <a:gd name="connsiteY9" fmla="*/ 2864371 h 3484134"/>
                <a:gd name="connsiteX10" fmla="*/ 3471411 w 4934374"/>
                <a:gd name="connsiteY10" fmla="*/ 2501292 h 3484134"/>
                <a:gd name="connsiteX11" fmla="*/ 3609242 w 4934374"/>
                <a:gd name="connsiteY11" fmla="*/ 2400414 h 3484134"/>
                <a:gd name="connsiteX12" fmla="*/ 4219151 w 4934374"/>
                <a:gd name="connsiteY12" fmla="*/ 1888693 h 3484134"/>
                <a:gd name="connsiteX13" fmla="*/ 4411296 w 4934374"/>
                <a:gd name="connsiteY13" fmla="*/ 1375409 h 3484134"/>
                <a:gd name="connsiteX14" fmla="*/ 3957874 w 4934374"/>
                <a:gd name="connsiteY14" fmla="*/ 51887 h 3484134"/>
                <a:gd name="connsiteX15" fmla="*/ 3906637 w 4934374"/>
                <a:gd name="connsiteY15" fmla="*/ 0 h 3484134"/>
                <a:gd name="connsiteX16" fmla="*/ 4555675 w 4934374"/>
                <a:gd name="connsiteY16" fmla="*/ 0 h 3484134"/>
                <a:gd name="connsiteX17" fmla="*/ 4605933 w 4934374"/>
                <a:gd name="connsiteY17" fmla="*/ 77740 h 3484134"/>
                <a:gd name="connsiteX18" fmla="*/ 4934374 w 4934374"/>
                <a:gd name="connsiteY18" fmla="*/ 1375327 h 3484134"/>
                <a:gd name="connsiteX19" fmla="*/ 3793540 w 4934374"/>
                <a:gd name="connsiteY19" fmla="*/ 2890475 h 3484134"/>
                <a:gd name="connsiteX20" fmla="*/ 2396135 w 4934374"/>
                <a:gd name="connsiteY20" fmla="*/ 3484134 h 3484134"/>
                <a:gd name="connsiteX21" fmla="*/ 548273 w 4934374"/>
                <a:gd name="connsiteY21" fmla="*/ 2480458 h 3484134"/>
                <a:gd name="connsiteX22" fmla="*/ 0 w 4934374"/>
                <a:gd name="connsiteY22" fmla="*/ 1375327 h 3484134"/>
                <a:gd name="connsiteX23" fmla="*/ 512166 w 4934374"/>
                <a:gd name="connsiteY23"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34374" h="348413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8C5FD31-3FEE-B973-14F2-76F44888BF06}"/>
              </a:ext>
            </a:extLst>
          </p:cNvPr>
          <p:cNvSpPr>
            <a:spLocks noGrp="1"/>
          </p:cNvSpPr>
          <p:nvPr>
            <p:ph type="title"/>
          </p:nvPr>
        </p:nvSpPr>
        <p:spPr>
          <a:xfrm>
            <a:off x="269351" y="-495114"/>
            <a:ext cx="5582060" cy="1454051"/>
          </a:xfrm>
        </p:spPr>
        <p:txBody>
          <a:bodyPr anchor="b">
            <a:normAutofit/>
          </a:bodyPr>
          <a:lstStyle/>
          <a:p>
            <a:r>
              <a:rPr lang="en-US" sz="3600">
                <a:solidFill>
                  <a:schemeClr val="tx2"/>
                </a:solidFill>
              </a:rPr>
              <a:t>Symmetric &amp; Asymmetric </a:t>
            </a:r>
            <a:r>
              <a:rPr lang="en-US" sz="3600">
                <a:solidFill>
                  <a:srgbClr val="FF0000"/>
                </a:solidFill>
              </a:rPr>
              <a:t>Key</a:t>
            </a:r>
            <a:endParaRPr lang="en-US" sz="3600" dirty="0">
              <a:solidFill>
                <a:srgbClr val="FF0000"/>
              </a:solidFill>
            </a:endParaRPr>
          </a:p>
        </p:txBody>
      </p:sp>
      <p:pic>
        <p:nvPicPr>
          <p:cNvPr id="45" name="Graphic 44" descr="Key">
            <a:extLst>
              <a:ext uri="{FF2B5EF4-FFF2-40B4-BE49-F238E27FC236}">
                <a16:creationId xmlns:a16="http://schemas.microsoft.com/office/drawing/2014/main" id="{AAAE3DAA-690B-4F8B-79F4-FFEF64560B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1792" y="268595"/>
            <a:ext cx="1723494" cy="1723494"/>
          </a:xfrm>
          <a:prstGeom prst="rect">
            <a:avLst/>
          </a:prstGeom>
        </p:spPr>
      </p:pic>
      <p:sp>
        <p:nvSpPr>
          <p:cNvPr id="3" name="Content Placeholder 2">
            <a:extLst>
              <a:ext uri="{FF2B5EF4-FFF2-40B4-BE49-F238E27FC236}">
                <a16:creationId xmlns:a16="http://schemas.microsoft.com/office/drawing/2014/main" id="{9E1F7A3D-3174-C062-87CE-9617DCD944D4}"/>
              </a:ext>
            </a:extLst>
          </p:cNvPr>
          <p:cNvSpPr>
            <a:spLocks noGrp="1"/>
          </p:cNvSpPr>
          <p:nvPr>
            <p:ph idx="1"/>
          </p:nvPr>
        </p:nvSpPr>
        <p:spPr>
          <a:xfrm>
            <a:off x="269350" y="958938"/>
            <a:ext cx="5932667" cy="5899062"/>
          </a:xfrm>
        </p:spPr>
        <p:txBody>
          <a:bodyPr anchor="ctr">
            <a:normAutofit/>
          </a:bodyPr>
          <a:lstStyle/>
          <a:p>
            <a:r>
              <a:rPr lang="en-US" sz="2000" b="1" i="0">
                <a:solidFill>
                  <a:schemeClr val="tx2"/>
                </a:solidFill>
                <a:effectLst/>
                <a:latin typeface="Söhne"/>
              </a:rPr>
              <a:t>Asymmetric Key Encryption:</a:t>
            </a:r>
          </a:p>
          <a:p>
            <a:pPr>
              <a:buFont typeface="Wingdings" panose="05000000000000000000" pitchFamily="2" charset="2"/>
              <a:buChar char="Ø"/>
            </a:pPr>
            <a:r>
              <a:rPr lang="en-US" sz="1800">
                <a:solidFill>
                  <a:schemeClr val="tx2"/>
                </a:solidFill>
              </a:rPr>
              <a:t>Security and Authentication: Asymmetric encryption is valuable for secure communication and digital signatures. The sender public key can be used by anyone to encrypt messages sent to them, but only the receiver with the corresponding private key can decrypt and read the message. This enables secure and authenticated communication.</a:t>
            </a:r>
          </a:p>
          <a:p>
            <a:pPr>
              <a:buFont typeface="Wingdings" panose="05000000000000000000" pitchFamily="2" charset="2"/>
              <a:buChar char="Ø"/>
            </a:pPr>
            <a:r>
              <a:rPr lang="en-US" sz="1800" b="1" i="0">
                <a:solidFill>
                  <a:schemeClr val="tx2"/>
                </a:solidFill>
                <a:effectLst/>
                <a:latin typeface="Söhne"/>
              </a:rPr>
              <a:t>Examples:</a:t>
            </a:r>
            <a:r>
              <a:rPr lang="en-US" sz="1800" b="0" i="0">
                <a:solidFill>
                  <a:schemeClr val="tx2"/>
                </a:solidFill>
                <a:effectLst/>
                <a:latin typeface="Söhne"/>
              </a:rPr>
              <a:t> Common asymmetric key encryption algorithms include </a:t>
            </a:r>
            <a:r>
              <a:rPr lang="en-US" sz="1800" b="0" i="0">
                <a:solidFill>
                  <a:srgbClr val="FF0000"/>
                </a:solidFill>
                <a:effectLst/>
                <a:latin typeface="Söhne"/>
              </a:rPr>
              <a:t>RSA </a:t>
            </a:r>
            <a:r>
              <a:rPr lang="en-US" sz="1800" b="0" i="0">
                <a:solidFill>
                  <a:schemeClr val="tx2"/>
                </a:solidFill>
                <a:effectLst/>
                <a:latin typeface="Söhne"/>
              </a:rPr>
              <a:t>(Rivest-Shamir-Adleman) and Elliptic Curve Cryptography (ECC).</a:t>
            </a:r>
          </a:p>
          <a:p>
            <a:pPr>
              <a:buFont typeface="Wingdings" panose="05000000000000000000" pitchFamily="2" charset="2"/>
              <a:buChar char="Ø"/>
            </a:pPr>
            <a:r>
              <a:rPr lang="en-US" sz="1800" b="1" i="0">
                <a:solidFill>
                  <a:schemeClr val="tx2"/>
                </a:solidFill>
                <a:effectLst/>
                <a:latin typeface="Söhne"/>
              </a:rPr>
              <a:t>Use Cases:</a:t>
            </a:r>
            <a:r>
              <a:rPr lang="en-US" sz="1800" b="0" i="0">
                <a:solidFill>
                  <a:schemeClr val="tx2"/>
                </a:solidFill>
                <a:effectLst/>
                <a:latin typeface="Söhne"/>
              </a:rPr>
              <a:t> Asymmetric key encryption is used for secure communication over open networks like the internet. It is also vital for secure email communication, digital signatures, and key exchange protocols.</a:t>
            </a:r>
          </a:p>
          <a:p>
            <a:pPr>
              <a:buFont typeface="Wingdings" panose="05000000000000000000" pitchFamily="2" charset="2"/>
              <a:buChar char="Ø"/>
            </a:pPr>
            <a:r>
              <a:rPr lang="en-US" sz="1800" b="1">
                <a:solidFill>
                  <a:schemeClr val="tx2"/>
                </a:solidFill>
              </a:rPr>
              <a:t>Key Distribution: </a:t>
            </a:r>
            <a:r>
              <a:rPr lang="en-US" sz="1800">
                <a:solidFill>
                  <a:schemeClr val="tx2"/>
                </a:solidFill>
              </a:rPr>
              <a:t>The security of asymmetric encryption relies on the privacy of the private key. Public keys can be freely distributed and published, but private keys must be closely guarded. There are also public key infrastructure (PKI) systems that help manage the distribution and verification of public keys.</a:t>
            </a:r>
            <a:endParaRPr lang="en-US" sz="1800" dirty="0">
              <a:solidFill>
                <a:schemeClr val="tx2"/>
              </a:solidFill>
            </a:endParaRPr>
          </a:p>
        </p:txBody>
      </p:sp>
      <p:pic>
        <p:nvPicPr>
          <p:cNvPr id="4" name="Graphic 3" descr="Key">
            <a:extLst>
              <a:ext uri="{FF2B5EF4-FFF2-40B4-BE49-F238E27FC236}">
                <a16:creationId xmlns:a16="http://schemas.microsoft.com/office/drawing/2014/main" id="{7F65AAC2-1827-9C71-7DE5-568AB1B639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9633727" y="3863170"/>
            <a:ext cx="1996361" cy="1996361"/>
          </a:xfrm>
          <a:prstGeom prst="rect">
            <a:avLst/>
          </a:prstGeom>
        </p:spPr>
      </p:pic>
    </p:spTree>
    <p:extLst>
      <p:ext uri="{BB962C8B-B14F-4D97-AF65-F5344CB8AC3E}">
        <p14:creationId xmlns:p14="http://schemas.microsoft.com/office/powerpoint/2010/main" val="215087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29A4-0347-15CF-715A-821BF26D22C3}"/>
              </a:ext>
            </a:extLst>
          </p:cNvPr>
          <p:cNvSpPr>
            <a:spLocks noGrp="1"/>
          </p:cNvSpPr>
          <p:nvPr>
            <p:ph type="title"/>
          </p:nvPr>
        </p:nvSpPr>
        <p:spPr>
          <a:xfrm>
            <a:off x="950258" y="275478"/>
            <a:ext cx="9973235" cy="629957"/>
          </a:xfrm>
        </p:spPr>
        <p:txBody>
          <a:bodyPr>
            <a:normAutofit fontScale="90000"/>
          </a:bodyPr>
          <a:lstStyle/>
          <a:p>
            <a:pPr algn="ctr"/>
            <a:r>
              <a:rPr lang="en-US" dirty="0"/>
              <a:t>Diffie-Hellman (key exchange)</a:t>
            </a:r>
          </a:p>
        </p:txBody>
      </p:sp>
      <p:sp>
        <p:nvSpPr>
          <p:cNvPr id="3" name="Content Placeholder 2">
            <a:extLst>
              <a:ext uri="{FF2B5EF4-FFF2-40B4-BE49-F238E27FC236}">
                <a16:creationId xmlns:a16="http://schemas.microsoft.com/office/drawing/2014/main" id="{D7BDABE4-FC61-5DA3-63A7-BA2230FE1E52}"/>
              </a:ext>
            </a:extLst>
          </p:cNvPr>
          <p:cNvSpPr>
            <a:spLocks noGrp="1"/>
          </p:cNvSpPr>
          <p:nvPr>
            <p:ph idx="1"/>
          </p:nvPr>
        </p:nvSpPr>
        <p:spPr/>
        <p:txBody>
          <a:bodyPr/>
          <a:lstStyle/>
          <a:p>
            <a:pPr marL="0" indent="0">
              <a:buNone/>
            </a:pPr>
            <a:r>
              <a:rPr lang="en-US" sz="2200" b="1" dirty="0">
                <a:solidFill>
                  <a:srgbClr val="FF0000"/>
                </a:solidFill>
              </a:rPr>
              <a:t>What is Diffie-Hellman Key Exchange?</a:t>
            </a:r>
          </a:p>
          <a:p>
            <a:r>
              <a:rPr lang="en-US" sz="2200" dirty="0"/>
              <a:t>Diffie-Hellman is a method that allows </a:t>
            </a:r>
            <a:r>
              <a:rPr lang="en-US" sz="2200" b="1" dirty="0"/>
              <a:t>two parties</a:t>
            </a:r>
            <a:r>
              <a:rPr lang="en-US" sz="2200" dirty="0"/>
              <a:t> to </a:t>
            </a:r>
            <a:r>
              <a:rPr lang="en-US" sz="2200" b="1" dirty="0"/>
              <a:t>securely share a secret key</a:t>
            </a:r>
            <a:r>
              <a:rPr lang="en-US" sz="2200" dirty="0"/>
              <a:t> over a </a:t>
            </a:r>
            <a:r>
              <a:rPr lang="en-US" sz="2200" b="1" dirty="0"/>
              <a:t>public (unsecure) channel</a:t>
            </a:r>
            <a:r>
              <a:rPr lang="en-US" sz="2200" dirty="0"/>
              <a:t>, without actually sending the secret key itself.</a:t>
            </a:r>
          </a:p>
          <a:p>
            <a:r>
              <a:rPr lang="en-US" sz="2200" dirty="0"/>
              <a:t>This secret key can then be used for encrypted communication (e.g., using AES).</a:t>
            </a:r>
          </a:p>
          <a:p>
            <a:pPr marL="0" indent="0">
              <a:buNone/>
            </a:pPr>
            <a:endParaRPr lang="en-US" sz="2200" dirty="0"/>
          </a:p>
          <a:p>
            <a:pPr marL="0" indent="0">
              <a:buNone/>
            </a:pPr>
            <a:r>
              <a:rPr lang="en-US" sz="2200" b="1" dirty="0">
                <a:solidFill>
                  <a:srgbClr val="FF0000"/>
                </a:solidFill>
              </a:rPr>
              <a:t>Is It Secure?</a:t>
            </a:r>
          </a:p>
          <a:p>
            <a:r>
              <a:rPr lang="en-US" sz="2200" dirty="0"/>
              <a:t>Yes, if:</a:t>
            </a:r>
          </a:p>
          <a:p>
            <a:r>
              <a:rPr lang="en-US" sz="2200" dirty="0"/>
              <a:t>You use </a:t>
            </a:r>
            <a:r>
              <a:rPr lang="en-US" sz="2200" b="1" dirty="0"/>
              <a:t>very large prime numbers</a:t>
            </a:r>
            <a:endParaRPr lang="en-US" sz="2200" dirty="0"/>
          </a:p>
          <a:p>
            <a:r>
              <a:rPr lang="en-US" sz="2200" dirty="0"/>
              <a:t>You protect against </a:t>
            </a:r>
            <a:r>
              <a:rPr lang="en-US" sz="2200" b="1" dirty="0"/>
              <a:t>man-in-the-middle (MITM)</a:t>
            </a:r>
            <a:r>
              <a:rPr lang="en-US" sz="2200" dirty="0"/>
              <a:t> attacks (e.g., using digital signatures)</a:t>
            </a:r>
          </a:p>
          <a:p>
            <a:endParaRPr lang="en-US" dirty="0"/>
          </a:p>
        </p:txBody>
      </p:sp>
    </p:spTree>
    <p:extLst>
      <p:ext uri="{BB962C8B-B14F-4D97-AF65-F5344CB8AC3E}">
        <p14:creationId xmlns:p14="http://schemas.microsoft.com/office/powerpoint/2010/main" val="183209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wireshark - How analyze Diffie-Hellman?">
            <a:extLst>
              <a:ext uri="{FF2B5EF4-FFF2-40B4-BE49-F238E27FC236}">
                <a16:creationId xmlns:a16="http://schemas.microsoft.com/office/drawing/2014/main" id="{CD9FFD39-74CC-5096-706E-75ED388DD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0"/>
            <a:ext cx="100012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94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E382DA-FFE9-7351-2834-33E963C30003}"/>
              </a:ext>
            </a:extLst>
          </p:cNvPr>
          <p:cNvSpPr>
            <a:spLocks noGrp="1"/>
          </p:cNvSpPr>
          <p:nvPr>
            <p:ph type="title"/>
          </p:nvPr>
        </p:nvSpPr>
        <p:spPr>
          <a:xfrm>
            <a:off x="838201" y="643467"/>
            <a:ext cx="3888526" cy="1800526"/>
          </a:xfrm>
        </p:spPr>
        <p:txBody>
          <a:bodyPr>
            <a:normAutofit/>
          </a:bodyPr>
          <a:lstStyle/>
          <a:p>
            <a:r>
              <a:rPr lang="en-US" dirty="0"/>
              <a:t>Block </a:t>
            </a:r>
            <a:r>
              <a:rPr lang="en-US" dirty="0">
                <a:solidFill>
                  <a:srgbClr val="FF0000"/>
                </a:solidFill>
              </a:rPr>
              <a:t>Ciphers</a:t>
            </a:r>
          </a:p>
        </p:txBody>
      </p:sp>
      <p:sp>
        <p:nvSpPr>
          <p:cNvPr id="9" name="Content Placeholder 8">
            <a:extLst>
              <a:ext uri="{FF2B5EF4-FFF2-40B4-BE49-F238E27FC236}">
                <a16:creationId xmlns:a16="http://schemas.microsoft.com/office/drawing/2014/main" id="{1B78CBD6-5AFE-9DE7-5C98-29FD3C4A6988}"/>
              </a:ext>
            </a:extLst>
          </p:cNvPr>
          <p:cNvSpPr>
            <a:spLocks noGrp="1"/>
          </p:cNvSpPr>
          <p:nvPr>
            <p:ph idx="1"/>
          </p:nvPr>
        </p:nvSpPr>
        <p:spPr>
          <a:xfrm>
            <a:off x="838201" y="2874206"/>
            <a:ext cx="3888528" cy="3553581"/>
          </a:xfrm>
        </p:spPr>
        <p:txBody>
          <a:bodyPr>
            <a:normAutofit/>
          </a:bodyPr>
          <a:lstStyle/>
          <a:p>
            <a:pPr marL="0" indent="0">
              <a:buNone/>
            </a:pPr>
            <a:r>
              <a:rPr lang="en-US" sz="2400" b="0" i="0" dirty="0">
                <a:solidFill>
                  <a:srgbClr val="E8EAED"/>
                </a:solidFill>
                <a:effectLst/>
                <a:latin typeface="Google Sans"/>
              </a:rPr>
              <a:t>A block cipher is </a:t>
            </a:r>
            <a:r>
              <a:rPr lang="en-US" sz="2400" b="0" i="0" dirty="0">
                <a:solidFill>
                  <a:srgbClr val="E2EEFF"/>
                </a:solidFill>
                <a:effectLst/>
                <a:latin typeface="Google Sans"/>
              </a:rPr>
              <a:t>a method of encrypting data in blocks to produce ciphertext using a cryptographic key and algorithm</a:t>
            </a:r>
            <a:r>
              <a:rPr lang="en-US" sz="2400" b="0" i="0" dirty="0">
                <a:solidFill>
                  <a:srgbClr val="E8EAED"/>
                </a:solidFill>
                <a:effectLst/>
                <a:latin typeface="Google Sans"/>
              </a:rPr>
              <a:t>.</a:t>
            </a:r>
          </a:p>
          <a:p>
            <a:pPr marL="0" indent="0">
              <a:buNone/>
            </a:pPr>
            <a:endParaRPr lang="en-US" sz="2000" dirty="0"/>
          </a:p>
        </p:txBody>
      </p:sp>
      <p:pic>
        <p:nvPicPr>
          <p:cNvPr id="5" name="Content Placeholder 4" descr="A diagram of a block encryption process&#10;&#10;Description automatically generated">
            <a:extLst>
              <a:ext uri="{FF2B5EF4-FFF2-40B4-BE49-F238E27FC236}">
                <a16:creationId xmlns:a16="http://schemas.microsoft.com/office/drawing/2014/main" id="{E946E8AD-57F6-CF28-6A67-9CEC63DC8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986" y="1110940"/>
            <a:ext cx="4747547" cy="4664464"/>
          </a:xfrm>
          <a:prstGeom prst="rect">
            <a:avLst/>
          </a:prstGeom>
        </p:spPr>
      </p:pic>
    </p:spTree>
    <p:extLst>
      <p:ext uri="{BB962C8B-B14F-4D97-AF65-F5344CB8AC3E}">
        <p14:creationId xmlns:p14="http://schemas.microsoft.com/office/powerpoint/2010/main" val="719319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4DA35F-ABD6-C6F7-40BD-3D0BF23860A8}"/>
              </a:ext>
            </a:extLst>
          </p:cNvPr>
          <p:cNvSpPr>
            <a:spLocks noGrp="1"/>
          </p:cNvSpPr>
          <p:nvPr>
            <p:ph type="title"/>
          </p:nvPr>
        </p:nvSpPr>
        <p:spPr>
          <a:xfrm>
            <a:off x="4466464" y="-471268"/>
            <a:ext cx="5105398" cy="1952744"/>
          </a:xfrm>
        </p:spPr>
        <p:txBody>
          <a:bodyPr>
            <a:normAutofit/>
          </a:bodyPr>
          <a:lstStyle/>
          <a:p>
            <a:r>
              <a:rPr lang="en-US" dirty="0"/>
              <a:t>Block </a:t>
            </a:r>
            <a:r>
              <a:rPr lang="en-US" dirty="0">
                <a:solidFill>
                  <a:srgbClr val="FF0000"/>
                </a:solidFill>
              </a:rPr>
              <a:t>Ciphers</a:t>
            </a:r>
          </a:p>
        </p:txBody>
      </p:sp>
      <p:sp>
        <p:nvSpPr>
          <p:cNvPr id="15" name="Freeform: Shape 11">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16" name="Graphic 6" descr="Unlock">
            <a:extLst>
              <a:ext uri="{FF2B5EF4-FFF2-40B4-BE49-F238E27FC236}">
                <a16:creationId xmlns:a16="http://schemas.microsoft.com/office/drawing/2014/main" id="{BCD00CAA-C097-D65F-EA51-69A3907649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134" y="1918107"/>
            <a:ext cx="3195204" cy="3195204"/>
          </a:xfrm>
          <a:prstGeom prst="rect">
            <a:avLst/>
          </a:prstGeom>
        </p:spPr>
      </p:pic>
      <p:sp>
        <p:nvSpPr>
          <p:cNvPr id="17" name="Content Placeholder 2">
            <a:extLst>
              <a:ext uri="{FF2B5EF4-FFF2-40B4-BE49-F238E27FC236}">
                <a16:creationId xmlns:a16="http://schemas.microsoft.com/office/drawing/2014/main" id="{467C37C0-A7B5-1B03-8440-857A87F57C73}"/>
              </a:ext>
            </a:extLst>
          </p:cNvPr>
          <p:cNvSpPr>
            <a:spLocks noGrp="1"/>
          </p:cNvSpPr>
          <p:nvPr>
            <p:ph idx="1"/>
          </p:nvPr>
        </p:nvSpPr>
        <p:spPr>
          <a:xfrm>
            <a:off x="5930348" y="1173438"/>
            <a:ext cx="6116569" cy="4684541"/>
          </a:xfrm>
        </p:spPr>
        <p:txBody>
          <a:bodyPr>
            <a:noAutofit/>
          </a:bodyPr>
          <a:lstStyle/>
          <a:p>
            <a:r>
              <a:rPr lang="en-US" sz="2000" b="1" i="0" dirty="0">
                <a:effectLst/>
                <a:latin typeface="Söhne"/>
              </a:rPr>
              <a:t>Fixed Block Size</a:t>
            </a:r>
            <a:r>
              <a:rPr lang="en-US" sz="2000" b="0" i="0" dirty="0">
                <a:effectLst/>
                <a:latin typeface="Söhne"/>
              </a:rPr>
              <a:t>: Block ciphers operate on </a:t>
            </a:r>
            <a:r>
              <a:rPr lang="en-US" sz="2000" b="0" i="0" dirty="0">
                <a:solidFill>
                  <a:srgbClr val="FF0000"/>
                </a:solidFill>
                <a:effectLst/>
                <a:latin typeface="Söhne"/>
              </a:rPr>
              <a:t>fixed-size</a:t>
            </a:r>
            <a:r>
              <a:rPr lang="en-US" sz="2000" b="0" i="0" dirty="0">
                <a:effectLst/>
                <a:latin typeface="Söhne"/>
              </a:rPr>
              <a:t> blocks of data, typically in multiples of 64 or 128 bits. Common block sizes include </a:t>
            </a:r>
            <a:r>
              <a:rPr lang="en-US" sz="2000" b="0" i="0" dirty="0">
                <a:solidFill>
                  <a:srgbClr val="FF0000"/>
                </a:solidFill>
                <a:effectLst/>
                <a:latin typeface="Söhne"/>
              </a:rPr>
              <a:t>64</a:t>
            </a:r>
            <a:r>
              <a:rPr lang="en-US" sz="2000" b="0" i="0" dirty="0">
                <a:effectLst/>
                <a:latin typeface="Söhne"/>
              </a:rPr>
              <a:t> bits (as used in the Data Encryption Standard or </a:t>
            </a:r>
            <a:r>
              <a:rPr lang="en-US" sz="2000" b="0" i="0" dirty="0">
                <a:solidFill>
                  <a:srgbClr val="FF0000"/>
                </a:solidFill>
                <a:effectLst/>
                <a:latin typeface="Söhne"/>
              </a:rPr>
              <a:t>DES</a:t>
            </a:r>
            <a:r>
              <a:rPr lang="en-US" sz="2000" b="0" i="0" dirty="0">
                <a:effectLst/>
                <a:latin typeface="Söhne"/>
              </a:rPr>
              <a:t>) and </a:t>
            </a:r>
            <a:r>
              <a:rPr lang="en-US" sz="2000" b="0" i="0" dirty="0">
                <a:solidFill>
                  <a:srgbClr val="FF0000"/>
                </a:solidFill>
                <a:effectLst/>
                <a:latin typeface="Söhne"/>
              </a:rPr>
              <a:t>128</a:t>
            </a:r>
            <a:r>
              <a:rPr lang="en-US" sz="2000" b="0" i="0" dirty="0">
                <a:effectLst/>
                <a:latin typeface="Söhne"/>
              </a:rPr>
              <a:t> bits (as used in the Advanced Encryption Standard or </a:t>
            </a:r>
            <a:r>
              <a:rPr lang="en-US" sz="2000" b="0" i="0" dirty="0">
                <a:solidFill>
                  <a:srgbClr val="FF0000"/>
                </a:solidFill>
                <a:effectLst/>
                <a:latin typeface="Söhne"/>
              </a:rPr>
              <a:t>AES</a:t>
            </a:r>
            <a:r>
              <a:rPr lang="en-US" sz="2000" b="0" i="0" dirty="0">
                <a:effectLst/>
                <a:latin typeface="Söhne"/>
              </a:rPr>
              <a:t>).</a:t>
            </a:r>
          </a:p>
          <a:p>
            <a:r>
              <a:rPr lang="en-US" sz="2000" b="1" i="0" dirty="0">
                <a:effectLst/>
                <a:latin typeface="Söhne"/>
              </a:rPr>
              <a:t>Symmetric Encryption</a:t>
            </a:r>
            <a:r>
              <a:rPr lang="en-US" sz="2000" b="0" i="0" dirty="0">
                <a:effectLst/>
                <a:latin typeface="Söhne"/>
              </a:rPr>
              <a:t>: Block ciphers use the same secret key for both encryption and decryption.</a:t>
            </a:r>
          </a:p>
          <a:p>
            <a:r>
              <a:rPr lang="en-US" sz="2000" b="1" i="0" dirty="0">
                <a:effectLst/>
                <a:latin typeface="Söhne"/>
              </a:rPr>
              <a:t>Key Size</a:t>
            </a:r>
            <a:r>
              <a:rPr lang="en-US" sz="2000" b="0" i="0" dirty="0">
                <a:effectLst/>
                <a:latin typeface="Söhne"/>
              </a:rPr>
              <a:t>: The security of a block cipher depends on the key size. Longer key sizes provide stronger security against brute-force attacks.</a:t>
            </a:r>
          </a:p>
          <a:p>
            <a:r>
              <a:rPr lang="en-US" sz="2000" b="1" i="0" dirty="0">
                <a:effectLst/>
                <a:latin typeface="Söhne"/>
              </a:rPr>
              <a:t>Standardized Algorithms</a:t>
            </a:r>
            <a:r>
              <a:rPr lang="en-US" sz="2000" b="0" i="0" dirty="0">
                <a:effectLst/>
                <a:latin typeface="Söhne"/>
              </a:rPr>
              <a:t>: Some well-known block ciphers include DES, AES, Triple DES (</a:t>
            </a:r>
            <a:r>
              <a:rPr lang="en-US" sz="2000" b="0" i="0" dirty="0">
                <a:solidFill>
                  <a:srgbClr val="FF0000"/>
                </a:solidFill>
                <a:effectLst/>
                <a:latin typeface="Söhne"/>
              </a:rPr>
              <a:t>3DES</a:t>
            </a:r>
            <a:r>
              <a:rPr lang="en-US" sz="2000" b="0" i="0" dirty="0">
                <a:effectLst/>
                <a:latin typeface="Söhne"/>
              </a:rPr>
              <a:t>), and Blowfish. AES, in particular, is widely used and considered highly secure.</a:t>
            </a:r>
          </a:p>
          <a:p>
            <a:r>
              <a:rPr lang="en-US" sz="2000" b="1" i="0" dirty="0">
                <a:effectLst/>
                <a:latin typeface="Söhne"/>
              </a:rPr>
              <a:t>Cryptanalysis</a:t>
            </a:r>
            <a:r>
              <a:rPr lang="en-US" sz="2000" b="0" i="0" dirty="0">
                <a:effectLst/>
                <a:latin typeface="Söhne"/>
              </a:rPr>
              <a:t>: The security of block ciphers is constantly evaluated, and cryptanalysts work to discover vulnerabilities.</a:t>
            </a:r>
            <a:endParaRPr lang="en-US" sz="2000" dirty="0"/>
          </a:p>
        </p:txBody>
      </p:sp>
    </p:spTree>
    <p:extLst>
      <p:ext uri="{BB962C8B-B14F-4D97-AF65-F5344CB8AC3E}">
        <p14:creationId xmlns:p14="http://schemas.microsoft.com/office/powerpoint/2010/main" val="21633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88CA1AC-0BF0-658C-8A09-98F66E0C56F0}"/>
              </a:ext>
            </a:extLst>
          </p:cNvPr>
          <p:cNvSpPr>
            <a:spLocks noGrp="1"/>
          </p:cNvSpPr>
          <p:nvPr>
            <p:ph type="title"/>
          </p:nvPr>
        </p:nvSpPr>
        <p:spPr>
          <a:xfrm>
            <a:off x="905484" y="1065749"/>
            <a:ext cx="3748810" cy="4726502"/>
          </a:xfrm>
        </p:spPr>
        <p:txBody>
          <a:bodyPr>
            <a:normAutofit/>
          </a:bodyPr>
          <a:lstStyle/>
          <a:p>
            <a:r>
              <a:rPr lang="en-US" dirty="0"/>
              <a:t>Stream </a:t>
            </a:r>
            <a:r>
              <a:rPr lang="en-US" dirty="0">
                <a:solidFill>
                  <a:srgbClr val="FF0000"/>
                </a:solidFill>
              </a:rPr>
              <a:t>Ciphers</a:t>
            </a:r>
          </a:p>
        </p:txBody>
      </p:sp>
      <p:sp>
        <p:nvSpPr>
          <p:cNvPr id="3" name="Content Placeholder 2">
            <a:extLst>
              <a:ext uri="{FF2B5EF4-FFF2-40B4-BE49-F238E27FC236}">
                <a16:creationId xmlns:a16="http://schemas.microsoft.com/office/drawing/2014/main" id="{A7380711-8B5D-6FB2-F7C4-3DDBA7B9F5B9}"/>
              </a:ext>
            </a:extLst>
          </p:cNvPr>
          <p:cNvSpPr>
            <a:spLocks noGrp="1"/>
          </p:cNvSpPr>
          <p:nvPr>
            <p:ph idx="1"/>
          </p:nvPr>
        </p:nvSpPr>
        <p:spPr>
          <a:xfrm>
            <a:off x="6400800" y="713313"/>
            <a:ext cx="4953000" cy="5431376"/>
          </a:xfrm>
        </p:spPr>
        <p:txBody>
          <a:bodyPr anchor="ctr">
            <a:normAutofit/>
          </a:bodyPr>
          <a:lstStyle/>
          <a:p>
            <a:pPr marL="0" indent="0">
              <a:buNone/>
            </a:pPr>
            <a:r>
              <a:rPr lang="en-US" sz="2000" b="0" i="0">
                <a:effectLst/>
                <a:latin typeface="Google Sans"/>
              </a:rPr>
              <a:t>A stream cipher is an encryption technique that works byte by byte to transform plain text into code that's unreadable to anyone without the proper key.</a:t>
            </a:r>
            <a:endParaRPr lang="en-US" sz="2000" b="0" i="0">
              <a:effectLst/>
              <a:latin typeface="Söhne"/>
            </a:endParaRPr>
          </a:p>
          <a:p>
            <a:pPr marL="0" indent="0">
              <a:buNone/>
            </a:pPr>
            <a:r>
              <a:rPr lang="en-US" sz="2000" b="0" i="0">
                <a:effectLst/>
                <a:latin typeface="Söhne"/>
              </a:rPr>
              <a:t>Stream ciphers are a type of symmetric-key encryption algorithm used to encrypt and decrypt continuous streams of data.</a:t>
            </a:r>
            <a:endParaRPr lang="en-US" sz="2000"/>
          </a:p>
        </p:txBody>
      </p:sp>
    </p:spTree>
    <p:extLst>
      <p:ext uri="{BB962C8B-B14F-4D97-AF65-F5344CB8AC3E}">
        <p14:creationId xmlns:p14="http://schemas.microsoft.com/office/powerpoint/2010/main" val="6732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91E7-DDF3-06FE-A2AA-32CF33A60D36}"/>
              </a:ext>
            </a:extLst>
          </p:cNvPr>
          <p:cNvSpPr>
            <a:spLocks noGrp="1"/>
          </p:cNvSpPr>
          <p:nvPr>
            <p:ph type="title"/>
          </p:nvPr>
        </p:nvSpPr>
        <p:spPr/>
        <p:txBody>
          <a:bodyPr/>
          <a:lstStyle/>
          <a:p>
            <a:pPr algn="ctr"/>
            <a:r>
              <a:rPr lang="en-US" dirty="0"/>
              <a:t>Stream </a:t>
            </a:r>
            <a:r>
              <a:rPr lang="en-US" dirty="0">
                <a:solidFill>
                  <a:srgbClr val="FF0000"/>
                </a:solidFill>
              </a:rPr>
              <a:t>Ciphers</a:t>
            </a:r>
            <a:endParaRPr lang="en-US" dirty="0"/>
          </a:p>
        </p:txBody>
      </p:sp>
      <p:sp>
        <p:nvSpPr>
          <p:cNvPr id="3" name="Content Placeholder 2">
            <a:extLst>
              <a:ext uri="{FF2B5EF4-FFF2-40B4-BE49-F238E27FC236}">
                <a16:creationId xmlns:a16="http://schemas.microsoft.com/office/drawing/2014/main" id="{D385A763-A14B-7A6F-86EB-6874DBC2BC12}"/>
              </a:ext>
            </a:extLst>
          </p:cNvPr>
          <p:cNvSpPr>
            <a:spLocks noGrp="1"/>
          </p:cNvSpPr>
          <p:nvPr>
            <p:ph idx="1"/>
          </p:nvPr>
        </p:nvSpPr>
        <p:spPr/>
        <p:txBody>
          <a:bodyPr>
            <a:normAutofit/>
          </a:bodyPr>
          <a:lstStyle/>
          <a:p>
            <a:r>
              <a:rPr lang="en-US" sz="2000" b="1" dirty="0"/>
              <a:t>Bit-by-Bit Encryption: </a:t>
            </a:r>
            <a:r>
              <a:rPr lang="en-US" sz="2000" dirty="0"/>
              <a:t>Stream ciphers encrypt data one bit or byte at a time, making them suitable for streaming applications, real-time communication, and hardware implementations.</a:t>
            </a:r>
          </a:p>
          <a:p>
            <a:r>
              <a:rPr lang="en-US" sz="2000" b="1" dirty="0"/>
              <a:t>Security and Key Length: </a:t>
            </a:r>
            <a:r>
              <a:rPr lang="en-US" sz="2000" dirty="0"/>
              <a:t>The security of a stream cipher relies on the length. Longer keys are essential for strong security.</a:t>
            </a:r>
          </a:p>
          <a:p>
            <a:r>
              <a:rPr lang="en-US" sz="2000" b="1" dirty="0"/>
              <a:t>Linear Feedback Shift Registers (</a:t>
            </a:r>
            <a:r>
              <a:rPr lang="en-US" sz="2000" b="1" dirty="0">
                <a:solidFill>
                  <a:srgbClr val="FF0000"/>
                </a:solidFill>
              </a:rPr>
              <a:t>LFSR</a:t>
            </a:r>
            <a:r>
              <a:rPr lang="en-US" sz="2000" b="1" dirty="0"/>
              <a:t>s): </a:t>
            </a:r>
            <a:r>
              <a:rPr lang="en-US" sz="2000" dirty="0"/>
              <a:t>Many stream ciphers use LFSRs to generate fake random sequences.</a:t>
            </a:r>
          </a:p>
          <a:p>
            <a:r>
              <a:rPr lang="en-US" sz="2000" b="1" dirty="0"/>
              <a:t>Cryptanalysis: </a:t>
            </a:r>
            <a:r>
              <a:rPr lang="en-US" sz="2000" dirty="0"/>
              <a:t>Stream ciphers are vulnerable to various attacks, such as ciphertext-only attacks and known-plaintext attacks. </a:t>
            </a:r>
          </a:p>
          <a:p>
            <a:r>
              <a:rPr lang="en-US" sz="2000" b="1" i="0" dirty="0">
                <a:effectLst/>
                <a:latin typeface="Söhne"/>
              </a:rPr>
              <a:t>Applications</a:t>
            </a:r>
            <a:r>
              <a:rPr lang="en-US" sz="2000" b="1" i="0" dirty="0">
                <a:solidFill>
                  <a:srgbClr val="D1D5DB"/>
                </a:solidFill>
                <a:effectLst/>
                <a:latin typeface="Söhne"/>
              </a:rPr>
              <a:t>:</a:t>
            </a:r>
            <a:r>
              <a:rPr lang="en-US" sz="2000" b="0" i="0" dirty="0">
                <a:solidFill>
                  <a:srgbClr val="D1D5DB"/>
                </a:solidFill>
                <a:effectLst/>
                <a:latin typeface="Söhne"/>
              </a:rPr>
              <a:t> Stream ciphers are commonly used in wireless communication, secure network protocols (</a:t>
            </a:r>
            <a:r>
              <a:rPr lang="en-US" sz="2000" b="0" i="0" dirty="0">
                <a:solidFill>
                  <a:srgbClr val="FF0000"/>
                </a:solidFill>
                <a:effectLst/>
                <a:latin typeface="Söhne"/>
              </a:rPr>
              <a:t>TLS</a:t>
            </a:r>
            <a:r>
              <a:rPr lang="en-US" sz="2000" b="0" i="0" dirty="0">
                <a:solidFill>
                  <a:srgbClr val="D1D5DB"/>
                </a:solidFill>
                <a:effectLst/>
                <a:latin typeface="Söhne"/>
              </a:rPr>
              <a:t>/</a:t>
            </a:r>
            <a:r>
              <a:rPr lang="en-US" sz="2000" b="0" i="0" dirty="0">
                <a:solidFill>
                  <a:srgbClr val="FF0000"/>
                </a:solidFill>
                <a:effectLst/>
                <a:latin typeface="Söhne"/>
              </a:rPr>
              <a:t>SSL</a:t>
            </a:r>
            <a:r>
              <a:rPr lang="en-US" sz="2000" b="0" i="0" dirty="0">
                <a:solidFill>
                  <a:srgbClr val="D1D5DB"/>
                </a:solidFill>
                <a:effectLst/>
                <a:latin typeface="Söhne"/>
              </a:rPr>
              <a:t>) (</a:t>
            </a:r>
            <a:r>
              <a:rPr lang="en-US" sz="2000" b="0" i="0" dirty="0">
                <a:solidFill>
                  <a:srgbClr val="E2EEFF"/>
                </a:solidFill>
                <a:effectLst/>
                <a:latin typeface="Google Sans"/>
              </a:rPr>
              <a:t>transport layer security</a:t>
            </a:r>
            <a:r>
              <a:rPr lang="en-US" sz="2000" b="0" i="0" dirty="0">
                <a:solidFill>
                  <a:srgbClr val="D1D5DB"/>
                </a:solidFill>
                <a:effectLst/>
                <a:latin typeface="Söhne"/>
              </a:rPr>
              <a:t>/</a:t>
            </a:r>
            <a:r>
              <a:rPr lang="en-US" sz="2000" b="0" i="0" dirty="0">
                <a:solidFill>
                  <a:srgbClr val="E2EEFF"/>
                </a:solidFill>
                <a:effectLst/>
                <a:latin typeface="Google Sans"/>
              </a:rPr>
              <a:t>secure sockets layer) </a:t>
            </a:r>
            <a:r>
              <a:rPr lang="en-US" sz="2000" b="0" i="0" dirty="0">
                <a:solidFill>
                  <a:srgbClr val="D1D5DB"/>
                </a:solidFill>
                <a:effectLst/>
                <a:latin typeface="Söhne"/>
              </a:rPr>
              <a:t>, and encryption of real-time multimedia streams.</a:t>
            </a:r>
          </a:p>
          <a:p>
            <a:r>
              <a:rPr lang="en-US" sz="2000" b="1" i="0" dirty="0">
                <a:effectLst/>
                <a:latin typeface="Söhne"/>
              </a:rPr>
              <a:t>Examples</a:t>
            </a:r>
            <a:r>
              <a:rPr lang="en-US" sz="2000" b="0" i="0" dirty="0">
                <a:solidFill>
                  <a:srgbClr val="D1D5DB"/>
                </a:solidFill>
                <a:effectLst/>
                <a:latin typeface="Söhne"/>
              </a:rPr>
              <a:t>: Well-known stream ciphers include </a:t>
            </a:r>
            <a:r>
              <a:rPr lang="en-US" sz="2000" b="0" i="0" dirty="0">
                <a:solidFill>
                  <a:srgbClr val="FF0000"/>
                </a:solidFill>
                <a:effectLst/>
                <a:latin typeface="Söhne"/>
              </a:rPr>
              <a:t>RC4</a:t>
            </a:r>
            <a:r>
              <a:rPr lang="en-US" sz="2000" b="0" i="0" dirty="0">
                <a:solidFill>
                  <a:srgbClr val="D1D5DB"/>
                </a:solidFill>
                <a:effectLst/>
                <a:latin typeface="Söhne"/>
              </a:rPr>
              <a:t> (now considered insecure), </a:t>
            </a:r>
            <a:r>
              <a:rPr lang="en-US" sz="2000" b="0" i="0" dirty="0">
                <a:solidFill>
                  <a:srgbClr val="FF0000"/>
                </a:solidFill>
                <a:effectLst/>
                <a:latin typeface="Söhne"/>
              </a:rPr>
              <a:t>A5/1</a:t>
            </a:r>
            <a:r>
              <a:rPr lang="en-US" sz="2000" b="0" i="0" dirty="0">
                <a:solidFill>
                  <a:srgbClr val="D1D5DB"/>
                </a:solidFill>
                <a:effectLst/>
                <a:latin typeface="Söhne"/>
              </a:rPr>
              <a:t> (used in GSM cellular networks), and the more modern stream cipher Salsa20.</a:t>
            </a:r>
          </a:p>
          <a:p>
            <a:endParaRPr lang="en-US" sz="2000" dirty="0"/>
          </a:p>
        </p:txBody>
      </p:sp>
    </p:spTree>
    <p:extLst>
      <p:ext uri="{BB962C8B-B14F-4D97-AF65-F5344CB8AC3E}">
        <p14:creationId xmlns:p14="http://schemas.microsoft.com/office/powerpoint/2010/main" val="32318257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358</TotalTime>
  <Words>1041</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Google Sans</vt:lpstr>
      <vt:lpstr>Söhne</vt:lpstr>
      <vt:lpstr>Wingdings</vt:lpstr>
      <vt:lpstr>Office Theme</vt:lpstr>
      <vt:lpstr>Symmetric &amp; Asymmetric Key</vt:lpstr>
      <vt:lpstr>Symmetric &amp; Asymmetric Key</vt:lpstr>
      <vt:lpstr>Symmetric &amp; Asymmetric Key</vt:lpstr>
      <vt:lpstr>Diffie-Hellman (key exchange)</vt:lpstr>
      <vt:lpstr>PowerPoint Presentation</vt:lpstr>
      <vt:lpstr>Block Ciphers</vt:lpstr>
      <vt:lpstr>Block Ciphers</vt:lpstr>
      <vt:lpstr>Stream Ciphers</vt:lpstr>
      <vt:lpstr>Stream Ciphers</vt:lpstr>
      <vt:lpstr>Stream Ciphers</vt:lpstr>
      <vt:lpstr>Stream Ciphers</vt:lpstr>
      <vt:lpstr>Stream Ciphers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Symmetric &amp; Asymmetric Key</dc:title>
  <dc:creator>Ammar AL-hasan</dc:creator>
  <cp:lastModifiedBy>Ammar AL-hasan</cp:lastModifiedBy>
  <cp:revision>4</cp:revision>
  <dcterms:created xsi:type="dcterms:W3CDTF">2023-09-14T08:01:19Z</dcterms:created>
  <dcterms:modified xsi:type="dcterms:W3CDTF">2025-07-09T20:36:14Z</dcterms:modified>
</cp:coreProperties>
</file>