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75" r:id="rId8"/>
    <p:sldId id="274" r:id="rId9"/>
    <p:sldId id="276" r:id="rId10"/>
    <p:sldId id="277" r:id="rId11"/>
    <p:sldId id="263" r:id="rId12"/>
    <p:sldId id="264" r:id="rId13"/>
    <p:sldId id="265" r:id="rId14"/>
    <p:sldId id="266" r:id="rId15"/>
    <p:sldId id="267" r:id="rId16"/>
    <p:sldId id="268" r:id="rId17"/>
    <p:sldId id="273" r:id="rId18"/>
    <p:sldId id="271" r:id="rId19"/>
    <p:sldId id="272" r:id="rId20"/>
    <p:sldId id="262" r:id="rId21"/>
    <p:sldId id="270"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7B879C-9521-455B-BCA4-E7CF80B273F6}"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271464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879C-9521-455B-BCA4-E7CF80B273F6}"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59336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879C-9521-455B-BCA4-E7CF80B273F6}"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100596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879C-9521-455B-BCA4-E7CF80B273F6}"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328176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B879C-9521-455B-BCA4-E7CF80B273F6}"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292491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B879C-9521-455B-BCA4-E7CF80B273F6}"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400270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B879C-9521-455B-BCA4-E7CF80B273F6}"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48349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B879C-9521-455B-BCA4-E7CF80B273F6}"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7021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B879C-9521-455B-BCA4-E7CF80B273F6}"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404944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B879C-9521-455B-BCA4-E7CF80B273F6}"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27276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B879C-9521-455B-BCA4-E7CF80B273F6}"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783FB-4ECC-4632-B052-35C1B190EB0B}" type="slidenum">
              <a:rPr lang="en-US" smtClean="0"/>
              <a:t>‹#›</a:t>
            </a:fld>
            <a:endParaRPr lang="en-US"/>
          </a:p>
        </p:txBody>
      </p:sp>
    </p:spTree>
    <p:extLst>
      <p:ext uri="{BB962C8B-B14F-4D97-AF65-F5344CB8AC3E}">
        <p14:creationId xmlns:p14="http://schemas.microsoft.com/office/powerpoint/2010/main" val="266277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B879C-9521-455B-BCA4-E7CF80B273F6}" type="datetimeFigureOut">
              <a:rPr lang="en-US" smtClean="0"/>
              <a:t>7/9/2025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783FB-4ECC-4632-B052-35C1B190EB0B}" type="slidenum">
              <a:rPr lang="en-US" smtClean="0"/>
              <a:t>‹#›</a:t>
            </a:fld>
            <a:endParaRPr lang="en-US"/>
          </a:p>
        </p:txBody>
      </p:sp>
    </p:spTree>
    <p:extLst>
      <p:ext uri="{BB962C8B-B14F-4D97-AF65-F5344CB8AC3E}">
        <p14:creationId xmlns:p14="http://schemas.microsoft.com/office/powerpoint/2010/main" val="189646498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22D7E-D067-9037-A010-0B198BD5CCBF}"/>
              </a:ext>
            </a:extLst>
          </p:cNvPr>
          <p:cNvSpPr>
            <a:spLocks noGrp="1"/>
          </p:cNvSpPr>
          <p:nvPr>
            <p:ph type="ctrTitle"/>
          </p:nvPr>
        </p:nvSpPr>
        <p:spPr>
          <a:xfrm>
            <a:off x="1078828" y="1147158"/>
            <a:ext cx="6038470" cy="4713316"/>
          </a:xfrm>
        </p:spPr>
        <p:txBody>
          <a:bodyPr anchor="ctr">
            <a:normAutofit/>
          </a:bodyPr>
          <a:lstStyle/>
          <a:p>
            <a:pPr algn="l"/>
            <a:r>
              <a:rPr lang="en-US" b="0" i="0" dirty="0">
                <a:solidFill>
                  <a:srgbClr val="FF0000"/>
                </a:solidFill>
                <a:effectLst/>
                <a:latin typeface="Söhne"/>
              </a:rPr>
              <a:t>Modern Cryptography </a:t>
            </a:r>
            <a:endParaRPr lang="en-US" dirty="0">
              <a:solidFill>
                <a:srgbClr val="FF0000"/>
              </a:solidFill>
            </a:endParaRPr>
          </a:p>
        </p:txBody>
      </p:sp>
      <p:grpSp>
        <p:nvGrpSpPr>
          <p:cNvPr id="10" name="Group 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1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38C3E8A-120A-CA85-C785-F0B636976F37}"/>
              </a:ext>
            </a:extLst>
          </p:cNvPr>
          <p:cNvSpPr>
            <a:spLocks noGrp="1"/>
          </p:cNvSpPr>
          <p:nvPr>
            <p:ph type="subTitle" idx="1"/>
          </p:nvPr>
        </p:nvSpPr>
        <p:spPr>
          <a:xfrm>
            <a:off x="6421588" y="1145968"/>
            <a:ext cx="5234746" cy="4564874"/>
          </a:xfrm>
        </p:spPr>
        <p:txBody>
          <a:bodyPr anchor="ctr">
            <a:normAutofit lnSpcReduction="10000"/>
          </a:bodyPr>
          <a:lstStyle/>
          <a:p>
            <a:pPr algn="l"/>
            <a:r>
              <a:rPr lang="en-US" sz="2000" b="1" i="0" dirty="0">
                <a:effectLst/>
                <a:latin typeface="Söhne"/>
              </a:rPr>
              <a:t>Public Key Infrastructure (PKI): </a:t>
            </a:r>
            <a:r>
              <a:rPr lang="en-US" sz="2000" b="0" i="0" dirty="0">
                <a:effectLst/>
                <a:latin typeface="Söhne"/>
              </a:rPr>
              <a:t>PKI is a         framework for managing digital keys and certificates. It is used for secure email, web browsing, and digital signatures. Certificate authorities issue digital certificates that bind public keys to identities.</a:t>
            </a:r>
          </a:p>
          <a:p>
            <a:pPr algn="l"/>
            <a:endParaRPr lang="en-US" sz="1300" b="0" i="0" dirty="0">
              <a:effectLst/>
              <a:latin typeface="Söhne"/>
            </a:endParaRPr>
          </a:p>
          <a:p>
            <a:pPr marL="342900" indent="-342900" algn="l">
              <a:buFont typeface="Arial" panose="020B0604020202020204" pitchFamily="34" charset="0"/>
              <a:buChar char="•"/>
            </a:pPr>
            <a:r>
              <a:rPr lang="en-US" sz="2200" b="0" i="0" dirty="0">
                <a:effectLst/>
                <a:latin typeface="Söhne"/>
              </a:rPr>
              <a:t>In cryptography, a public key is a large numerical value that is used to encrypt data. The key can be generated by a software program, but more often, it is provided by a trusted, designated authority and made available to everyone through a publicly accessible directory</a:t>
            </a:r>
          </a:p>
        </p:txBody>
      </p:sp>
    </p:spTree>
    <p:extLst>
      <p:ext uri="{BB962C8B-B14F-4D97-AF65-F5344CB8AC3E}">
        <p14:creationId xmlns:p14="http://schemas.microsoft.com/office/powerpoint/2010/main" val="330730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BEB4-293F-57B2-E72C-20AF07250CB4}"/>
              </a:ext>
            </a:extLst>
          </p:cNvPr>
          <p:cNvSpPr>
            <a:spLocks noGrp="1"/>
          </p:cNvSpPr>
          <p:nvPr>
            <p:ph type="title"/>
          </p:nvPr>
        </p:nvSpPr>
        <p:spPr/>
        <p:txBody>
          <a:bodyPr/>
          <a:lstStyle/>
          <a:p>
            <a:pPr algn="ctr"/>
            <a:r>
              <a:rPr lang="en-US" b="1" dirty="0">
                <a:solidFill>
                  <a:srgbClr val="FF0000"/>
                </a:solidFill>
              </a:rPr>
              <a:t>PKI</a:t>
            </a:r>
            <a:endParaRPr lang="en-US" dirty="0"/>
          </a:p>
        </p:txBody>
      </p:sp>
      <p:pic>
        <p:nvPicPr>
          <p:cNvPr id="4" name="Content Placeholder 3">
            <a:extLst>
              <a:ext uri="{FF2B5EF4-FFF2-40B4-BE49-F238E27FC236}">
                <a16:creationId xmlns:a16="http://schemas.microsoft.com/office/drawing/2014/main" id="{83B5E28D-BF8D-358F-836A-A461C87EA07C}"/>
              </a:ext>
            </a:extLst>
          </p:cNvPr>
          <p:cNvPicPr>
            <a:picLocks noGrp="1" noChangeAspect="1"/>
          </p:cNvPicPr>
          <p:nvPr>
            <p:ph idx="1"/>
          </p:nvPr>
        </p:nvPicPr>
        <p:blipFill>
          <a:blip r:embed="rId2"/>
          <a:stretch>
            <a:fillRect/>
          </a:stretch>
        </p:blipFill>
        <p:spPr>
          <a:xfrm>
            <a:off x="2292271" y="1535357"/>
            <a:ext cx="7607458" cy="5087196"/>
          </a:xfrm>
          <a:prstGeom prst="rect">
            <a:avLst/>
          </a:prstGeom>
        </p:spPr>
      </p:pic>
    </p:spTree>
    <p:extLst>
      <p:ext uri="{BB962C8B-B14F-4D97-AF65-F5344CB8AC3E}">
        <p14:creationId xmlns:p14="http://schemas.microsoft.com/office/powerpoint/2010/main" val="147047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F3C2-4FBA-1CC2-3A1F-1A48EDF6D210}"/>
              </a:ext>
            </a:extLst>
          </p:cNvPr>
          <p:cNvSpPr>
            <a:spLocks noGrp="1"/>
          </p:cNvSpPr>
          <p:nvPr>
            <p:ph type="title"/>
          </p:nvPr>
        </p:nvSpPr>
        <p:spPr/>
        <p:txBody>
          <a:bodyPr/>
          <a:lstStyle/>
          <a:p>
            <a:pPr algn="ctr"/>
            <a:r>
              <a:rPr lang="en-US" b="1" i="0" dirty="0">
                <a:solidFill>
                  <a:srgbClr val="FF0000"/>
                </a:solidFill>
                <a:effectLst/>
                <a:latin typeface="Söhne"/>
              </a:rPr>
              <a:t>Public Key Infrastructure (PKI)</a:t>
            </a:r>
            <a:endParaRPr lang="en-US" dirty="0"/>
          </a:p>
        </p:txBody>
      </p:sp>
      <p:sp>
        <p:nvSpPr>
          <p:cNvPr id="3" name="Content Placeholder 2">
            <a:extLst>
              <a:ext uri="{FF2B5EF4-FFF2-40B4-BE49-F238E27FC236}">
                <a16:creationId xmlns:a16="http://schemas.microsoft.com/office/drawing/2014/main" id="{5DDEA1AC-D31A-9C36-124C-5C5EDFB51AC5}"/>
              </a:ext>
            </a:extLst>
          </p:cNvPr>
          <p:cNvSpPr>
            <a:spLocks noGrp="1"/>
          </p:cNvSpPr>
          <p:nvPr>
            <p:ph idx="1"/>
          </p:nvPr>
        </p:nvSpPr>
        <p:spPr>
          <a:xfrm>
            <a:off x="702365" y="1825625"/>
            <a:ext cx="10986052" cy="4351338"/>
          </a:xfrm>
        </p:spPr>
        <p:txBody>
          <a:bodyPr/>
          <a:lstStyle/>
          <a:p>
            <a:pPr marL="0" indent="0">
              <a:buNone/>
            </a:pPr>
            <a:r>
              <a:rPr lang="en-US" dirty="0"/>
              <a:t>Now let’s go back and know how to find the public key from any website!!!</a:t>
            </a:r>
          </a:p>
          <a:p>
            <a:pPr marL="514350" indent="-514350">
              <a:buFont typeface="+mj-lt"/>
              <a:buAutoNum type="arabicPeriod"/>
            </a:pPr>
            <a:r>
              <a:rPr lang="en-US" dirty="0"/>
              <a:t>Go to any website you want (for ex: I will open the amazon)</a:t>
            </a:r>
          </a:p>
          <a:p>
            <a:pPr marL="514350" indent="-514350">
              <a:buFont typeface="+mj-lt"/>
              <a:buAutoNum type="arabicPeriod"/>
            </a:pPr>
            <a:r>
              <a:rPr lang="en-US" dirty="0"/>
              <a:t>Now on the search bar on google chrome you will see a lock</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When you click on the lock a pop window will appear</a:t>
            </a:r>
          </a:p>
          <a:p>
            <a:pPr marL="514350" indent="-514350">
              <a:buFont typeface="+mj-lt"/>
              <a:buAutoNum type="arabicPeriod"/>
            </a:pPr>
            <a:r>
              <a:rPr lang="en-US" dirty="0"/>
              <a:t>Click on [Connection is secure]</a:t>
            </a:r>
          </a:p>
        </p:txBody>
      </p:sp>
      <p:pic>
        <p:nvPicPr>
          <p:cNvPr id="5" name="Picture 4">
            <a:extLst>
              <a:ext uri="{FF2B5EF4-FFF2-40B4-BE49-F238E27FC236}">
                <a16:creationId xmlns:a16="http://schemas.microsoft.com/office/drawing/2014/main" id="{DD7BBACC-1613-274F-D305-F46D9B008626}"/>
              </a:ext>
            </a:extLst>
          </p:cNvPr>
          <p:cNvPicPr>
            <a:picLocks noChangeAspect="1"/>
          </p:cNvPicPr>
          <p:nvPr/>
        </p:nvPicPr>
        <p:blipFill>
          <a:blip r:embed="rId2"/>
          <a:stretch>
            <a:fillRect/>
          </a:stretch>
        </p:blipFill>
        <p:spPr>
          <a:xfrm>
            <a:off x="227482" y="3409122"/>
            <a:ext cx="11737036" cy="414130"/>
          </a:xfrm>
          <a:prstGeom prst="rect">
            <a:avLst/>
          </a:prstGeom>
        </p:spPr>
      </p:pic>
      <p:sp>
        <p:nvSpPr>
          <p:cNvPr id="7" name="Rectangle 6">
            <a:extLst>
              <a:ext uri="{FF2B5EF4-FFF2-40B4-BE49-F238E27FC236}">
                <a16:creationId xmlns:a16="http://schemas.microsoft.com/office/drawing/2014/main" id="{1F9E2CDA-217C-A9EB-1C89-AF532B062983}"/>
              </a:ext>
            </a:extLst>
          </p:cNvPr>
          <p:cNvSpPr/>
          <p:nvPr/>
        </p:nvSpPr>
        <p:spPr>
          <a:xfrm>
            <a:off x="1245704" y="3429000"/>
            <a:ext cx="331305" cy="374374"/>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4BC235F-8029-3DAD-C190-0DD423E2DBEB}"/>
              </a:ext>
            </a:extLst>
          </p:cNvPr>
          <p:cNvCxnSpPr>
            <a:cxnSpLocks/>
          </p:cNvCxnSpPr>
          <p:nvPr/>
        </p:nvCxnSpPr>
        <p:spPr>
          <a:xfrm flipV="1">
            <a:off x="1020417" y="3938311"/>
            <a:ext cx="225287" cy="2891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BC1B693-4AAE-9A82-C600-643AAB6BC813}"/>
              </a:ext>
            </a:extLst>
          </p:cNvPr>
          <p:cNvPicPr>
            <a:picLocks noChangeAspect="1"/>
          </p:cNvPicPr>
          <p:nvPr/>
        </p:nvPicPr>
        <p:blipFill>
          <a:blip r:embed="rId3"/>
          <a:stretch>
            <a:fillRect/>
          </a:stretch>
        </p:blipFill>
        <p:spPr>
          <a:xfrm>
            <a:off x="9105469" y="4142996"/>
            <a:ext cx="3086531" cy="2715004"/>
          </a:xfrm>
          <a:prstGeom prst="rect">
            <a:avLst/>
          </a:prstGeom>
        </p:spPr>
      </p:pic>
      <p:sp>
        <p:nvSpPr>
          <p:cNvPr id="13" name="Rectangle 12">
            <a:extLst>
              <a:ext uri="{FF2B5EF4-FFF2-40B4-BE49-F238E27FC236}">
                <a16:creationId xmlns:a16="http://schemas.microsoft.com/office/drawing/2014/main" id="{424AA1DB-98A9-196D-9154-EF4EADB639FE}"/>
              </a:ext>
            </a:extLst>
          </p:cNvPr>
          <p:cNvSpPr/>
          <p:nvPr/>
        </p:nvSpPr>
        <p:spPr>
          <a:xfrm>
            <a:off x="9105469" y="4943061"/>
            <a:ext cx="3057831" cy="463688"/>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CA40C1F-2961-219D-1B76-6E0C40919A43}"/>
              </a:ext>
            </a:extLst>
          </p:cNvPr>
          <p:cNvCxnSpPr>
            <a:cxnSpLocks/>
          </p:cNvCxnSpPr>
          <p:nvPr/>
        </p:nvCxnSpPr>
        <p:spPr>
          <a:xfrm>
            <a:off x="7991061" y="5181600"/>
            <a:ext cx="821635" cy="0"/>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4153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6D04-F05E-AF46-196C-C3F84A97B168}"/>
              </a:ext>
            </a:extLst>
          </p:cNvPr>
          <p:cNvSpPr>
            <a:spLocks noGrp="1"/>
          </p:cNvSpPr>
          <p:nvPr>
            <p:ph type="title"/>
          </p:nvPr>
        </p:nvSpPr>
        <p:spPr/>
        <p:txBody>
          <a:bodyPr/>
          <a:lstStyle/>
          <a:p>
            <a:pPr algn="ctr"/>
            <a:r>
              <a:rPr lang="en-US" b="1" i="0" dirty="0">
                <a:solidFill>
                  <a:srgbClr val="FF0000"/>
                </a:solidFill>
                <a:effectLst/>
                <a:latin typeface="Söhne"/>
              </a:rPr>
              <a:t>Public Key Infrastructure (PKI)</a:t>
            </a:r>
            <a:endParaRPr lang="en-US" dirty="0"/>
          </a:p>
        </p:txBody>
      </p:sp>
      <p:sp>
        <p:nvSpPr>
          <p:cNvPr id="3" name="Content Placeholder 2">
            <a:extLst>
              <a:ext uri="{FF2B5EF4-FFF2-40B4-BE49-F238E27FC236}">
                <a16:creationId xmlns:a16="http://schemas.microsoft.com/office/drawing/2014/main" id="{ABC3E13E-BC87-154C-C3D3-1B500481CCD8}"/>
              </a:ext>
            </a:extLst>
          </p:cNvPr>
          <p:cNvSpPr>
            <a:spLocks noGrp="1"/>
          </p:cNvSpPr>
          <p:nvPr>
            <p:ph idx="1"/>
          </p:nvPr>
        </p:nvSpPr>
        <p:spPr/>
        <p:txBody>
          <a:bodyPr/>
          <a:lstStyle/>
          <a:p>
            <a:pPr marL="514350" indent="-514350">
              <a:buAutoNum type="arabicPeriod" startAt="5"/>
            </a:pPr>
            <a:r>
              <a:rPr lang="en-US" dirty="0"/>
              <a:t>Now click on [Certificate is valid]</a:t>
            </a:r>
          </a:p>
        </p:txBody>
      </p:sp>
      <p:pic>
        <p:nvPicPr>
          <p:cNvPr id="5" name="Picture 4">
            <a:extLst>
              <a:ext uri="{FF2B5EF4-FFF2-40B4-BE49-F238E27FC236}">
                <a16:creationId xmlns:a16="http://schemas.microsoft.com/office/drawing/2014/main" id="{0D2D74C2-9C95-0960-02C1-0662888BEA1C}"/>
              </a:ext>
            </a:extLst>
          </p:cNvPr>
          <p:cNvPicPr>
            <a:picLocks noChangeAspect="1"/>
          </p:cNvPicPr>
          <p:nvPr/>
        </p:nvPicPr>
        <p:blipFill>
          <a:blip r:embed="rId2"/>
          <a:stretch>
            <a:fillRect/>
          </a:stretch>
        </p:blipFill>
        <p:spPr>
          <a:xfrm>
            <a:off x="2522463" y="2731729"/>
            <a:ext cx="3573537" cy="2834184"/>
          </a:xfrm>
          <a:prstGeom prst="rect">
            <a:avLst/>
          </a:prstGeom>
        </p:spPr>
      </p:pic>
      <p:sp>
        <p:nvSpPr>
          <p:cNvPr id="6" name="Rectangle 5">
            <a:extLst>
              <a:ext uri="{FF2B5EF4-FFF2-40B4-BE49-F238E27FC236}">
                <a16:creationId xmlns:a16="http://schemas.microsoft.com/office/drawing/2014/main" id="{67F290E7-AB13-F943-D182-38337BDBFB3E}"/>
              </a:ext>
            </a:extLst>
          </p:cNvPr>
          <p:cNvSpPr/>
          <p:nvPr/>
        </p:nvSpPr>
        <p:spPr>
          <a:xfrm>
            <a:off x="2491408" y="5009322"/>
            <a:ext cx="3604592" cy="556591"/>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593FCB2-1E4E-588D-EA88-8DC43BA9C9DE}"/>
              </a:ext>
            </a:extLst>
          </p:cNvPr>
          <p:cNvCxnSpPr/>
          <p:nvPr/>
        </p:nvCxnSpPr>
        <p:spPr>
          <a:xfrm>
            <a:off x="516835" y="5287617"/>
            <a:ext cx="14444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59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761F-9561-03AB-90CB-C4A5B5D245B2}"/>
              </a:ext>
            </a:extLst>
          </p:cNvPr>
          <p:cNvSpPr>
            <a:spLocks noGrp="1"/>
          </p:cNvSpPr>
          <p:nvPr>
            <p:ph type="title"/>
          </p:nvPr>
        </p:nvSpPr>
        <p:spPr/>
        <p:txBody>
          <a:bodyPr/>
          <a:lstStyle/>
          <a:p>
            <a:pPr algn="ctr"/>
            <a:r>
              <a:rPr lang="en-US" b="1" i="0" dirty="0">
                <a:solidFill>
                  <a:srgbClr val="FF0000"/>
                </a:solidFill>
                <a:effectLst/>
                <a:latin typeface="Söhne"/>
              </a:rPr>
              <a:t>Public Key Infrastructure (PKI)</a:t>
            </a:r>
            <a:endParaRPr lang="en-US" dirty="0"/>
          </a:p>
        </p:txBody>
      </p:sp>
      <p:sp>
        <p:nvSpPr>
          <p:cNvPr id="3" name="Content Placeholder 2">
            <a:extLst>
              <a:ext uri="{FF2B5EF4-FFF2-40B4-BE49-F238E27FC236}">
                <a16:creationId xmlns:a16="http://schemas.microsoft.com/office/drawing/2014/main" id="{4D7B7AC0-26B5-EAA6-804F-3576034F3507}"/>
              </a:ext>
            </a:extLst>
          </p:cNvPr>
          <p:cNvSpPr>
            <a:spLocks noGrp="1"/>
          </p:cNvSpPr>
          <p:nvPr>
            <p:ph idx="1"/>
          </p:nvPr>
        </p:nvSpPr>
        <p:spPr/>
        <p:txBody>
          <a:bodyPr/>
          <a:lstStyle/>
          <a:p>
            <a:pPr marL="514350" indent="-514350">
              <a:buAutoNum type="arabicPeriod" startAt="6"/>
            </a:pPr>
            <a:r>
              <a:rPr lang="en-US" dirty="0"/>
              <a:t>Now another pop will appear</a:t>
            </a:r>
          </a:p>
          <a:p>
            <a:pPr marL="514350" indent="-514350">
              <a:buAutoNum type="arabicPeriod" startAt="6"/>
            </a:pPr>
            <a:r>
              <a:rPr lang="en-US" dirty="0"/>
              <a:t>Press on [Details]</a:t>
            </a:r>
          </a:p>
        </p:txBody>
      </p:sp>
      <p:pic>
        <p:nvPicPr>
          <p:cNvPr id="5" name="Picture 4">
            <a:extLst>
              <a:ext uri="{FF2B5EF4-FFF2-40B4-BE49-F238E27FC236}">
                <a16:creationId xmlns:a16="http://schemas.microsoft.com/office/drawing/2014/main" id="{D77E3B91-CB8E-1AC0-2A6C-69FC92936C38}"/>
              </a:ext>
            </a:extLst>
          </p:cNvPr>
          <p:cNvPicPr>
            <a:picLocks noChangeAspect="1"/>
          </p:cNvPicPr>
          <p:nvPr/>
        </p:nvPicPr>
        <p:blipFill>
          <a:blip r:embed="rId2"/>
          <a:stretch>
            <a:fillRect/>
          </a:stretch>
        </p:blipFill>
        <p:spPr>
          <a:xfrm>
            <a:off x="5956491" y="1450151"/>
            <a:ext cx="5529831" cy="5407849"/>
          </a:xfrm>
          <a:prstGeom prst="rect">
            <a:avLst/>
          </a:prstGeom>
        </p:spPr>
      </p:pic>
      <p:sp>
        <p:nvSpPr>
          <p:cNvPr id="6" name="Rectangle 5">
            <a:extLst>
              <a:ext uri="{FF2B5EF4-FFF2-40B4-BE49-F238E27FC236}">
                <a16:creationId xmlns:a16="http://schemas.microsoft.com/office/drawing/2014/main" id="{B9ACB21D-C574-8560-813D-5A2990014C09}"/>
              </a:ext>
            </a:extLst>
          </p:cNvPr>
          <p:cNvSpPr/>
          <p:nvPr/>
        </p:nvSpPr>
        <p:spPr>
          <a:xfrm>
            <a:off x="6692348" y="1948070"/>
            <a:ext cx="556591" cy="251791"/>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9BD0F23-A902-1694-16CB-BD2AB9AA25B3}"/>
              </a:ext>
            </a:extLst>
          </p:cNvPr>
          <p:cNvCxnSpPr>
            <a:cxnSpLocks/>
          </p:cNvCxnSpPr>
          <p:nvPr/>
        </p:nvCxnSpPr>
        <p:spPr>
          <a:xfrm flipH="1">
            <a:off x="7434469" y="2054087"/>
            <a:ext cx="86139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63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62EA-B653-CF04-DC8F-3DD8596F8237}"/>
              </a:ext>
            </a:extLst>
          </p:cNvPr>
          <p:cNvSpPr>
            <a:spLocks noGrp="1"/>
          </p:cNvSpPr>
          <p:nvPr>
            <p:ph type="title"/>
          </p:nvPr>
        </p:nvSpPr>
        <p:spPr/>
        <p:txBody>
          <a:bodyPr/>
          <a:lstStyle/>
          <a:p>
            <a:pPr algn="ctr"/>
            <a:r>
              <a:rPr lang="en-US" b="1" i="0" dirty="0">
                <a:solidFill>
                  <a:srgbClr val="FF0000"/>
                </a:solidFill>
                <a:effectLst/>
                <a:latin typeface="Söhne"/>
              </a:rPr>
              <a:t>Public Key Infrastructure (PKI)</a:t>
            </a:r>
            <a:endParaRPr lang="en-US" dirty="0"/>
          </a:p>
        </p:txBody>
      </p:sp>
      <p:pic>
        <p:nvPicPr>
          <p:cNvPr id="5" name="Content Placeholder 4">
            <a:extLst>
              <a:ext uri="{FF2B5EF4-FFF2-40B4-BE49-F238E27FC236}">
                <a16:creationId xmlns:a16="http://schemas.microsoft.com/office/drawing/2014/main" id="{B212D6EF-9A29-78D8-BDBF-62D897F10B45}"/>
              </a:ext>
            </a:extLst>
          </p:cNvPr>
          <p:cNvPicPr>
            <a:picLocks noGrp="1" noChangeAspect="1"/>
          </p:cNvPicPr>
          <p:nvPr>
            <p:ph idx="1"/>
          </p:nvPr>
        </p:nvPicPr>
        <p:blipFill>
          <a:blip r:embed="rId2"/>
          <a:stretch>
            <a:fillRect/>
          </a:stretch>
        </p:blipFill>
        <p:spPr>
          <a:xfrm>
            <a:off x="8066742" y="1931642"/>
            <a:ext cx="3797786" cy="4351338"/>
          </a:xfrm>
        </p:spPr>
      </p:pic>
      <p:sp>
        <p:nvSpPr>
          <p:cNvPr id="6" name="Rectangle 5">
            <a:extLst>
              <a:ext uri="{FF2B5EF4-FFF2-40B4-BE49-F238E27FC236}">
                <a16:creationId xmlns:a16="http://schemas.microsoft.com/office/drawing/2014/main" id="{115CB5B5-90FD-8112-84EF-36EAC0968BFA}"/>
              </a:ext>
            </a:extLst>
          </p:cNvPr>
          <p:cNvSpPr/>
          <p:nvPr/>
        </p:nvSpPr>
        <p:spPr>
          <a:xfrm>
            <a:off x="8200139" y="3429000"/>
            <a:ext cx="3514783" cy="1779104"/>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68E41F80-F3E8-2A7B-1FF8-955FD2D4EDFF}"/>
              </a:ext>
            </a:extLst>
          </p:cNvPr>
          <p:cNvSpPr txBox="1"/>
          <p:nvPr/>
        </p:nvSpPr>
        <p:spPr>
          <a:xfrm>
            <a:off x="543338" y="1690688"/>
            <a:ext cx="6552682" cy="1384995"/>
          </a:xfrm>
          <a:prstGeom prst="rect">
            <a:avLst/>
          </a:prstGeom>
          <a:noFill/>
        </p:spPr>
        <p:txBody>
          <a:bodyPr wrap="square" rtlCol="0">
            <a:spAutoFit/>
          </a:bodyPr>
          <a:lstStyle/>
          <a:p>
            <a:pPr marL="514350" indent="-514350">
              <a:buAutoNum type="arabicPeriod" startAt="8"/>
            </a:pPr>
            <a:r>
              <a:rPr lang="en-US" sz="2800" dirty="0"/>
              <a:t>Now on Certificate Fields search for the public key</a:t>
            </a:r>
          </a:p>
          <a:p>
            <a:pPr marL="514350" indent="-514350">
              <a:buAutoNum type="arabicPeriod" startAt="8"/>
            </a:pPr>
            <a:endParaRPr lang="en-US" sz="2800" dirty="0"/>
          </a:p>
        </p:txBody>
      </p:sp>
    </p:spTree>
    <p:extLst>
      <p:ext uri="{BB962C8B-B14F-4D97-AF65-F5344CB8AC3E}">
        <p14:creationId xmlns:p14="http://schemas.microsoft.com/office/powerpoint/2010/main" val="338588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D485-710C-9F20-5483-E381EECA65B5}"/>
              </a:ext>
            </a:extLst>
          </p:cNvPr>
          <p:cNvSpPr>
            <a:spLocks noGrp="1"/>
          </p:cNvSpPr>
          <p:nvPr>
            <p:ph type="title"/>
          </p:nvPr>
        </p:nvSpPr>
        <p:spPr/>
        <p:txBody>
          <a:bodyPr/>
          <a:lstStyle/>
          <a:p>
            <a:pPr algn="ctr"/>
            <a:r>
              <a:rPr lang="en-US" b="1" i="0" dirty="0">
                <a:solidFill>
                  <a:srgbClr val="FF0000"/>
                </a:solidFill>
                <a:effectLst/>
                <a:latin typeface="Söhne"/>
              </a:rPr>
              <a:t>Public Key Infrastructure (PKI)</a:t>
            </a:r>
            <a:endParaRPr lang="en-US" dirty="0"/>
          </a:p>
        </p:txBody>
      </p:sp>
      <p:sp>
        <p:nvSpPr>
          <p:cNvPr id="3" name="Content Placeholder 2">
            <a:extLst>
              <a:ext uri="{FF2B5EF4-FFF2-40B4-BE49-F238E27FC236}">
                <a16:creationId xmlns:a16="http://schemas.microsoft.com/office/drawing/2014/main" id="{CA16BCD1-AC21-412A-7C26-317B252BE9B8}"/>
              </a:ext>
            </a:extLst>
          </p:cNvPr>
          <p:cNvSpPr>
            <a:spLocks noGrp="1"/>
          </p:cNvSpPr>
          <p:nvPr>
            <p:ph idx="1"/>
          </p:nvPr>
        </p:nvSpPr>
        <p:spPr/>
        <p:txBody>
          <a:bodyPr/>
          <a:lstStyle/>
          <a:p>
            <a:pPr marL="514350" indent="-514350">
              <a:buAutoNum type="arabicPeriod" startAt="9"/>
            </a:pPr>
            <a:r>
              <a:rPr lang="en-US" dirty="0"/>
              <a:t>Now we can see that the amazon website is used RSA Encryption Algorithm</a:t>
            </a:r>
          </a:p>
        </p:txBody>
      </p:sp>
      <p:pic>
        <p:nvPicPr>
          <p:cNvPr id="5" name="Picture 4">
            <a:extLst>
              <a:ext uri="{FF2B5EF4-FFF2-40B4-BE49-F238E27FC236}">
                <a16:creationId xmlns:a16="http://schemas.microsoft.com/office/drawing/2014/main" id="{FC75A898-D1CC-930E-E6CD-F3031FF7B675}"/>
              </a:ext>
            </a:extLst>
          </p:cNvPr>
          <p:cNvPicPr>
            <a:picLocks noChangeAspect="1"/>
          </p:cNvPicPr>
          <p:nvPr/>
        </p:nvPicPr>
        <p:blipFill>
          <a:blip r:embed="rId2"/>
          <a:stretch>
            <a:fillRect/>
          </a:stretch>
        </p:blipFill>
        <p:spPr>
          <a:xfrm>
            <a:off x="4972950" y="2456996"/>
            <a:ext cx="5340756" cy="3854904"/>
          </a:xfrm>
          <a:prstGeom prst="rect">
            <a:avLst/>
          </a:prstGeom>
        </p:spPr>
      </p:pic>
      <p:sp>
        <p:nvSpPr>
          <p:cNvPr id="6" name="Rectangle 5">
            <a:extLst>
              <a:ext uri="{FF2B5EF4-FFF2-40B4-BE49-F238E27FC236}">
                <a16:creationId xmlns:a16="http://schemas.microsoft.com/office/drawing/2014/main" id="{0CF6488A-97E7-B3FA-C352-83F7CC99807D}"/>
              </a:ext>
            </a:extLst>
          </p:cNvPr>
          <p:cNvSpPr/>
          <p:nvPr/>
        </p:nvSpPr>
        <p:spPr>
          <a:xfrm>
            <a:off x="5685183" y="4001294"/>
            <a:ext cx="1815547" cy="318915"/>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DEE870E9-4535-6652-9F69-776682BBAA63}"/>
              </a:ext>
            </a:extLst>
          </p:cNvPr>
          <p:cNvSpPr/>
          <p:nvPr/>
        </p:nvSpPr>
        <p:spPr>
          <a:xfrm>
            <a:off x="5685183" y="5512904"/>
            <a:ext cx="901147" cy="198783"/>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094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769F-0B63-9D67-697E-A632D16F76F0}"/>
              </a:ext>
            </a:extLst>
          </p:cNvPr>
          <p:cNvSpPr>
            <a:spLocks noGrp="1"/>
          </p:cNvSpPr>
          <p:nvPr>
            <p:ph type="title"/>
          </p:nvPr>
        </p:nvSpPr>
        <p:spPr/>
        <p:txBody>
          <a:bodyPr/>
          <a:lstStyle/>
          <a:p>
            <a:pPr algn="ctr"/>
            <a:r>
              <a:rPr lang="en-US" b="1" i="0" dirty="0">
                <a:solidFill>
                  <a:srgbClr val="FF0000"/>
                </a:solidFill>
                <a:effectLst/>
                <a:latin typeface="Söhne"/>
              </a:rPr>
              <a:t>Public Key Infrastructure (PKI)</a:t>
            </a:r>
            <a:endParaRPr lang="en-US" dirty="0"/>
          </a:p>
        </p:txBody>
      </p:sp>
      <p:sp>
        <p:nvSpPr>
          <p:cNvPr id="3" name="Content Placeholder 2">
            <a:extLst>
              <a:ext uri="{FF2B5EF4-FFF2-40B4-BE49-F238E27FC236}">
                <a16:creationId xmlns:a16="http://schemas.microsoft.com/office/drawing/2014/main" id="{FD791D9A-C59A-6B8B-6492-85C21B9BE30E}"/>
              </a:ext>
            </a:extLst>
          </p:cNvPr>
          <p:cNvSpPr>
            <a:spLocks noGrp="1"/>
          </p:cNvSpPr>
          <p:nvPr>
            <p:ph idx="1"/>
          </p:nvPr>
        </p:nvSpPr>
        <p:spPr/>
        <p:txBody>
          <a:bodyPr/>
          <a:lstStyle/>
          <a:p>
            <a:pPr marL="514350" indent="-514350">
              <a:buAutoNum type="arabicPeriod" startAt="10"/>
            </a:pPr>
            <a:r>
              <a:rPr lang="en-US" dirty="0"/>
              <a:t>Now we get the public key for amazon website and it’s a 2048 bits</a:t>
            </a:r>
          </a:p>
        </p:txBody>
      </p:sp>
      <p:pic>
        <p:nvPicPr>
          <p:cNvPr id="5" name="Picture 4">
            <a:extLst>
              <a:ext uri="{FF2B5EF4-FFF2-40B4-BE49-F238E27FC236}">
                <a16:creationId xmlns:a16="http://schemas.microsoft.com/office/drawing/2014/main" id="{33A4E0AB-B3D6-1118-F9FC-A340D3029671}"/>
              </a:ext>
            </a:extLst>
          </p:cNvPr>
          <p:cNvPicPr>
            <a:picLocks noChangeAspect="1"/>
          </p:cNvPicPr>
          <p:nvPr/>
        </p:nvPicPr>
        <p:blipFill>
          <a:blip r:embed="rId2"/>
          <a:stretch>
            <a:fillRect/>
          </a:stretch>
        </p:blipFill>
        <p:spPr>
          <a:xfrm>
            <a:off x="3243817" y="2506663"/>
            <a:ext cx="5704366" cy="4351337"/>
          </a:xfrm>
          <a:prstGeom prst="rect">
            <a:avLst/>
          </a:prstGeom>
        </p:spPr>
      </p:pic>
      <p:sp>
        <p:nvSpPr>
          <p:cNvPr id="6" name="Rectangle 5">
            <a:extLst>
              <a:ext uri="{FF2B5EF4-FFF2-40B4-BE49-F238E27FC236}">
                <a16:creationId xmlns:a16="http://schemas.microsoft.com/office/drawing/2014/main" id="{3FAC95BC-901B-8835-4890-E5B3AF73A797}"/>
              </a:ext>
            </a:extLst>
          </p:cNvPr>
          <p:cNvSpPr/>
          <p:nvPr/>
        </p:nvSpPr>
        <p:spPr>
          <a:xfrm>
            <a:off x="4161183" y="4479235"/>
            <a:ext cx="1298713" cy="291548"/>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E839194-C255-065B-711D-2628596C03AF}"/>
              </a:ext>
            </a:extLst>
          </p:cNvPr>
          <p:cNvSpPr/>
          <p:nvPr/>
        </p:nvSpPr>
        <p:spPr>
          <a:xfrm>
            <a:off x="3445565" y="5658678"/>
            <a:ext cx="3167270" cy="834197"/>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2877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D7E9-9695-B8FF-11B1-E24EE7850F19}"/>
              </a:ext>
            </a:extLst>
          </p:cNvPr>
          <p:cNvSpPr>
            <a:spLocks noGrp="1"/>
          </p:cNvSpPr>
          <p:nvPr>
            <p:ph type="title"/>
          </p:nvPr>
        </p:nvSpPr>
        <p:spPr/>
        <p:txBody>
          <a:bodyPr/>
          <a:lstStyle/>
          <a:p>
            <a:pPr algn="ctr"/>
            <a:r>
              <a:rPr lang="en-US" dirty="0">
                <a:solidFill>
                  <a:srgbClr val="FF0000"/>
                </a:solidFill>
              </a:rPr>
              <a:t>Installing OpenSSL</a:t>
            </a:r>
          </a:p>
        </p:txBody>
      </p:sp>
      <p:sp>
        <p:nvSpPr>
          <p:cNvPr id="3" name="Content Placeholder 2">
            <a:extLst>
              <a:ext uri="{FF2B5EF4-FFF2-40B4-BE49-F238E27FC236}">
                <a16:creationId xmlns:a16="http://schemas.microsoft.com/office/drawing/2014/main" id="{95F394B7-6803-7CC0-0922-A17B9D55DD88}"/>
              </a:ext>
            </a:extLst>
          </p:cNvPr>
          <p:cNvSpPr>
            <a:spLocks noGrp="1"/>
          </p:cNvSpPr>
          <p:nvPr>
            <p:ph idx="1"/>
          </p:nvPr>
        </p:nvSpPr>
        <p:spPr/>
        <p:txBody>
          <a:bodyPr/>
          <a:lstStyle/>
          <a:p>
            <a:r>
              <a:rPr lang="en-US" dirty="0" err="1"/>
              <a:t>sudo</a:t>
            </a:r>
            <a:r>
              <a:rPr lang="en-US" dirty="0"/>
              <a:t> apt-get install </a:t>
            </a:r>
            <a:r>
              <a:rPr lang="en-US" dirty="0" err="1"/>
              <a:t>openssl</a:t>
            </a:r>
            <a:endParaRPr lang="en-US" dirty="0"/>
          </a:p>
          <a:p>
            <a:r>
              <a:rPr lang="en-US" dirty="0" err="1"/>
              <a:t>openssl</a:t>
            </a:r>
            <a:r>
              <a:rPr lang="en-US" dirty="0"/>
              <a:t> help</a:t>
            </a:r>
          </a:p>
          <a:p>
            <a:r>
              <a:rPr lang="en-US" dirty="0" err="1"/>
              <a:t>openssl</a:t>
            </a:r>
            <a:r>
              <a:rPr lang="en-US" dirty="0"/>
              <a:t> enc –help</a:t>
            </a:r>
          </a:p>
          <a:p>
            <a:r>
              <a:rPr lang="en-US" dirty="0" err="1"/>
              <a:t>openssl</a:t>
            </a:r>
            <a:r>
              <a:rPr lang="en-US" dirty="0"/>
              <a:t> list-cipher-algorithms</a:t>
            </a:r>
          </a:p>
          <a:p>
            <a:r>
              <a:rPr lang="en-US" dirty="0" err="1"/>
              <a:t>openssl</a:t>
            </a:r>
            <a:r>
              <a:rPr lang="en-US" dirty="0"/>
              <a:t> enc -ciphers</a:t>
            </a:r>
          </a:p>
          <a:p>
            <a:endParaRPr lang="en-US" dirty="0"/>
          </a:p>
        </p:txBody>
      </p:sp>
    </p:spTree>
    <p:extLst>
      <p:ext uri="{BB962C8B-B14F-4D97-AF65-F5344CB8AC3E}">
        <p14:creationId xmlns:p14="http://schemas.microsoft.com/office/powerpoint/2010/main" val="280856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0F62-EB7A-7CDD-2E8D-EE9F9202A1E6}"/>
              </a:ext>
            </a:extLst>
          </p:cNvPr>
          <p:cNvSpPr>
            <a:spLocks noGrp="1"/>
          </p:cNvSpPr>
          <p:nvPr>
            <p:ph type="title"/>
          </p:nvPr>
        </p:nvSpPr>
        <p:spPr/>
        <p:txBody>
          <a:bodyPr>
            <a:normAutofit/>
          </a:bodyPr>
          <a:lstStyle/>
          <a:p>
            <a:pPr algn="ctr"/>
            <a:r>
              <a:rPr lang="en-US" sz="3600" dirty="0">
                <a:solidFill>
                  <a:srgbClr val="FF0000"/>
                </a:solidFill>
              </a:rPr>
              <a:t>How to use </a:t>
            </a:r>
            <a:r>
              <a:rPr lang="en-US" sz="3600" dirty="0" err="1">
                <a:solidFill>
                  <a:srgbClr val="FF0000"/>
                </a:solidFill>
              </a:rPr>
              <a:t>ssl</a:t>
            </a:r>
            <a:r>
              <a:rPr lang="en-US" sz="3600" dirty="0">
                <a:solidFill>
                  <a:srgbClr val="FF0000"/>
                </a:solidFill>
              </a:rPr>
              <a:t> for </a:t>
            </a:r>
            <a:r>
              <a:rPr lang="en-US" sz="3600" dirty="0" err="1">
                <a:solidFill>
                  <a:srgbClr val="FF0000"/>
                </a:solidFill>
              </a:rPr>
              <a:t>enecrypt</a:t>
            </a:r>
            <a:r>
              <a:rPr lang="en-US" sz="3600" dirty="0">
                <a:solidFill>
                  <a:srgbClr val="FF0000"/>
                </a:solidFill>
              </a:rPr>
              <a:t> files</a:t>
            </a:r>
          </a:p>
        </p:txBody>
      </p:sp>
      <p:sp>
        <p:nvSpPr>
          <p:cNvPr id="3" name="Content Placeholder 2">
            <a:extLst>
              <a:ext uri="{FF2B5EF4-FFF2-40B4-BE49-F238E27FC236}">
                <a16:creationId xmlns:a16="http://schemas.microsoft.com/office/drawing/2014/main" id="{29B4EDF9-92E8-FE49-F00F-34A43EFB6DB2}"/>
              </a:ext>
            </a:extLst>
          </p:cNvPr>
          <p:cNvSpPr>
            <a:spLocks noGrp="1"/>
          </p:cNvSpPr>
          <p:nvPr>
            <p:ph idx="1"/>
          </p:nvPr>
        </p:nvSpPr>
        <p:spPr/>
        <p:txBody>
          <a:bodyPr/>
          <a:lstStyle/>
          <a:p>
            <a:r>
              <a:rPr lang="en-US" dirty="0"/>
              <a:t>cd Desktop</a:t>
            </a:r>
          </a:p>
          <a:p>
            <a:r>
              <a:rPr lang="en-US" dirty="0"/>
              <a:t>nano  “Hello Cyber Kingdom!!!” &gt; test.txt</a:t>
            </a:r>
          </a:p>
          <a:p>
            <a:r>
              <a:rPr lang="en-US" dirty="0" err="1"/>
              <a:t>openssl</a:t>
            </a:r>
            <a:r>
              <a:rPr lang="en-US" dirty="0"/>
              <a:t> aes-256-cbc -a</a:t>
            </a:r>
            <a:r>
              <a:rPr lang="en-US" dirty="0">
                <a:solidFill>
                  <a:srgbClr val="FF0000"/>
                </a:solidFill>
              </a:rPr>
              <a:t>(to encode the encrypted message using a different encoding method of Base64 before storing the results in a file)</a:t>
            </a:r>
            <a:r>
              <a:rPr lang="en-US" dirty="0"/>
              <a:t> -in test.txt -out </a:t>
            </a:r>
            <a:r>
              <a:rPr lang="en-US" dirty="0" err="1"/>
              <a:t>test.enc</a:t>
            </a:r>
            <a:endParaRPr lang="en-US" dirty="0"/>
          </a:p>
          <a:p>
            <a:pPr marL="514350" indent="-514350">
              <a:buFont typeface="+mj-lt"/>
              <a:buAutoNum type="arabicPeriod"/>
            </a:pPr>
            <a:r>
              <a:rPr lang="en-US" altLang="en-US" dirty="0">
                <a:ea typeface="Times New Roman" panose="02020603050405020304" pitchFamily="18" charset="0"/>
                <a:cs typeface="Courier New" panose="02070309020205020404" pitchFamily="49" charset="0"/>
              </a:rPr>
              <a:t>enter aes-256-cbc encryption password:</a:t>
            </a:r>
            <a:r>
              <a:rPr lang="en-US" altLang="en-US" dirty="0">
                <a:solidFill>
                  <a:srgbClr val="FF0000"/>
                </a:solidFill>
                <a:ea typeface="Times New Roman" panose="02020603050405020304" pitchFamily="18" charset="0"/>
                <a:cs typeface="Courier New" panose="02070309020205020404" pitchFamily="49" charset="0"/>
              </a:rPr>
              <a:t>123456</a:t>
            </a:r>
          </a:p>
          <a:p>
            <a:pPr marL="514350" indent="-514350">
              <a:buFont typeface="+mj-lt"/>
              <a:buAutoNum type="arabicPeriod"/>
            </a:pPr>
            <a:r>
              <a:rPr lang="en-US" altLang="en-US" dirty="0">
                <a:ea typeface="Times New Roman" panose="02020603050405020304" pitchFamily="18" charset="0"/>
                <a:cs typeface="Courier New" panose="02070309020205020404" pitchFamily="49" charset="0"/>
              </a:rPr>
              <a:t>Verifying - enter aes-256-cbc encryption password:</a:t>
            </a:r>
            <a:r>
              <a:rPr lang="en-US" altLang="en-US" dirty="0">
                <a:solidFill>
                  <a:srgbClr val="FF0000"/>
                </a:solidFill>
                <a:ea typeface="Times New Roman" panose="02020603050405020304" pitchFamily="18" charset="0"/>
                <a:cs typeface="Courier New" panose="02070309020205020404" pitchFamily="49" charset="0"/>
              </a:rPr>
              <a:t>123456</a:t>
            </a:r>
          </a:p>
          <a:p>
            <a:r>
              <a:rPr lang="en-US" dirty="0"/>
              <a:t>cat test.txt</a:t>
            </a:r>
          </a:p>
          <a:p>
            <a:endParaRPr lang="en-US" dirty="0"/>
          </a:p>
        </p:txBody>
      </p:sp>
    </p:spTree>
    <p:extLst>
      <p:ext uri="{BB962C8B-B14F-4D97-AF65-F5344CB8AC3E}">
        <p14:creationId xmlns:p14="http://schemas.microsoft.com/office/powerpoint/2010/main" val="677815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4034-6104-E81C-12FA-167C380A016A}"/>
              </a:ext>
            </a:extLst>
          </p:cNvPr>
          <p:cNvSpPr>
            <a:spLocks noGrp="1"/>
          </p:cNvSpPr>
          <p:nvPr>
            <p:ph type="title"/>
          </p:nvPr>
        </p:nvSpPr>
        <p:spPr/>
        <p:txBody>
          <a:bodyPr>
            <a:normAutofit/>
          </a:bodyPr>
          <a:lstStyle/>
          <a:p>
            <a:pPr algn="ctr"/>
            <a:r>
              <a:rPr lang="en-US" sz="3600" dirty="0">
                <a:solidFill>
                  <a:srgbClr val="FF0000"/>
                </a:solidFill>
              </a:rPr>
              <a:t>How to use </a:t>
            </a:r>
            <a:r>
              <a:rPr lang="en-US" sz="3600" dirty="0" err="1">
                <a:solidFill>
                  <a:srgbClr val="FF0000"/>
                </a:solidFill>
              </a:rPr>
              <a:t>ssl</a:t>
            </a:r>
            <a:r>
              <a:rPr lang="en-US" sz="3600" dirty="0">
                <a:solidFill>
                  <a:srgbClr val="FF0000"/>
                </a:solidFill>
              </a:rPr>
              <a:t> for decrypt files</a:t>
            </a:r>
            <a:endParaRPr lang="en-US" sz="3600" dirty="0"/>
          </a:p>
        </p:txBody>
      </p:sp>
      <p:sp>
        <p:nvSpPr>
          <p:cNvPr id="3" name="Content Placeholder 2">
            <a:extLst>
              <a:ext uri="{FF2B5EF4-FFF2-40B4-BE49-F238E27FC236}">
                <a16:creationId xmlns:a16="http://schemas.microsoft.com/office/drawing/2014/main" id="{39F6BCB8-7732-1016-7F95-5C25261AC486}"/>
              </a:ext>
            </a:extLst>
          </p:cNvPr>
          <p:cNvSpPr>
            <a:spLocks noGrp="1"/>
          </p:cNvSpPr>
          <p:nvPr>
            <p:ph idx="1"/>
          </p:nvPr>
        </p:nvSpPr>
        <p:spPr/>
        <p:txBody>
          <a:bodyPr/>
          <a:lstStyle/>
          <a:p>
            <a:r>
              <a:rPr lang="en-US" dirty="0" err="1"/>
              <a:t>openssl</a:t>
            </a:r>
            <a:r>
              <a:rPr lang="en-US" dirty="0"/>
              <a:t> aes-256-cbc -a -d</a:t>
            </a:r>
            <a:r>
              <a:rPr lang="en-US" dirty="0">
                <a:solidFill>
                  <a:srgbClr val="FF0000"/>
                </a:solidFill>
              </a:rPr>
              <a:t>(for decoding) </a:t>
            </a:r>
            <a:r>
              <a:rPr lang="en-US" dirty="0"/>
              <a:t>-in </a:t>
            </a:r>
            <a:r>
              <a:rPr lang="en-US" dirty="0" err="1"/>
              <a:t>test.enc</a:t>
            </a:r>
            <a:r>
              <a:rPr lang="en-US" dirty="0"/>
              <a:t> -out decrypted_test.txt</a:t>
            </a:r>
          </a:p>
          <a:p>
            <a:pPr marL="514350" indent="-514350">
              <a:buFont typeface="+mj-lt"/>
              <a:buAutoNum type="arabicPeriod"/>
            </a:pPr>
            <a:r>
              <a:rPr lang="en-US" altLang="en-US" dirty="0">
                <a:ea typeface="Times New Roman" panose="02020603050405020304" pitchFamily="18" charset="0"/>
                <a:cs typeface="Courier New" panose="02070309020205020404" pitchFamily="49" charset="0"/>
              </a:rPr>
              <a:t>enter aes-256-cbc encryption password: </a:t>
            </a:r>
            <a:r>
              <a:rPr lang="en-US" altLang="en-US" dirty="0">
                <a:solidFill>
                  <a:srgbClr val="FF0000"/>
                </a:solidFill>
                <a:ea typeface="Times New Roman" panose="02020603050405020304" pitchFamily="18" charset="0"/>
                <a:cs typeface="Courier New" panose="02070309020205020404" pitchFamily="49" charset="0"/>
              </a:rPr>
              <a:t>???</a:t>
            </a:r>
          </a:p>
          <a:p>
            <a:pPr marL="514350" indent="-514350">
              <a:buFont typeface="+mj-lt"/>
              <a:buAutoNum type="arabicPeriod"/>
            </a:pPr>
            <a:r>
              <a:rPr lang="en-US" altLang="en-US" dirty="0">
                <a:ea typeface="Times New Roman" panose="02020603050405020304" pitchFamily="18" charset="0"/>
                <a:cs typeface="Courier New" panose="02070309020205020404" pitchFamily="49" charset="0"/>
              </a:rPr>
              <a:t>Verifying - enter aes-256-cbc encryption password: </a:t>
            </a:r>
            <a:r>
              <a:rPr lang="en-US" altLang="en-US" dirty="0">
                <a:solidFill>
                  <a:srgbClr val="FF0000"/>
                </a:solidFill>
                <a:ea typeface="Times New Roman" panose="02020603050405020304" pitchFamily="18" charset="0"/>
                <a:cs typeface="Courier New" panose="02070309020205020404" pitchFamily="49" charset="0"/>
              </a:rPr>
              <a:t>???</a:t>
            </a:r>
          </a:p>
          <a:p>
            <a:r>
              <a:rPr lang="en-US" dirty="0"/>
              <a:t>cat decrypted_test.txt</a:t>
            </a:r>
          </a:p>
        </p:txBody>
      </p:sp>
    </p:spTree>
    <p:extLst>
      <p:ext uri="{BB962C8B-B14F-4D97-AF65-F5344CB8AC3E}">
        <p14:creationId xmlns:p14="http://schemas.microsoft.com/office/powerpoint/2010/main" val="390642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2CB06237-E62A-E032-9CA0-445BFA49AF2D}"/>
              </a:ext>
            </a:extLst>
          </p:cNvPr>
          <p:cNvPicPr>
            <a:picLocks noChangeAspect="1"/>
          </p:cNvPicPr>
          <p:nvPr/>
        </p:nvPicPr>
        <p:blipFill rotWithShape="1">
          <a:blip r:embed="rId2"/>
          <a:srcRect l="11994" r="35347"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A2CE1-AD4A-CB00-608F-4E693804FA69}"/>
              </a:ext>
            </a:extLst>
          </p:cNvPr>
          <p:cNvSpPr>
            <a:spLocks noGrp="1"/>
          </p:cNvSpPr>
          <p:nvPr>
            <p:ph type="title"/>
          </p:nvPr>
        </p:nvSpPr>
        <p:spPr>
          <a:xfrm>
            <a:off x="6115317" y="405685"/>
            <a:ext cx="5464968" cy="1559301"/>
          </a:xfrm>
        </p:spPr>
        <p:txBody>
          <a:bodyPr>
            <a:normAutofit/>
          </a:bodyPr>
          <a:lstStyle/>
          <a:p>
            <a:r>
              <a:rPr lang="en-US" sz="4000" b="1" i="0" dirty="0">
                <a:solidFill>
                  <a:srgbClr val="FF0000"/>
                </a:solidFill>
                <a:effectLst/>
                <a:latin typeface="Söhne"/>
              </a:rPr>
              <a:t>Public Key Infrastructure (PKI)</a:t>
            </a:r>
            <a:endParaRPr lang="en-US" sz="4000" dirty="0">
              <a:solidFill>
                <a:srgbClr val="FF0000"/>
              </a:solidFill>
            </a:endParaRPr>
          </a:p>
        </p:txBody>
      </p:sp>
      <p:sp>
        <p:nvSpPr>
          <p:cNvPr id="3" name="Content Placeholder 2">
            <a:extLst>
              <a:ext uri="{FF2B5EF4-FFF2-40B4-BE49-F238E27FC236}">
                <a16:creationId xmlns:a16="http://schemas.microsoft.com/office/drawing/2014/main" id="{BDD7D310-C80D-7E80-117E-1C5DAF3BB4EB}"/>
              </a:ext>
            </a:extLst>
          </p:cNvPr>
          <p:cNvSpPr>
            <a:spLocks noGrp="1"/>
          </p:cNvSpPr>
          <p:nvPr>
            <p:ph idx="1"/>
          </p:nvPr>
        </p:nvSpPr>
        <p:spPr>
          <a:xfrm>
            <a:off x="6115317" y="2743200"/>
            <a:ext cx="5247340" cy="3496878"/>
          </a:xfrm>
        </p:spPr>
        <p:txBody>
          <a:bodyPr anchor="ctr">
            <a:normAutofit/>
          </a:bodyPr>
          <a:lstStyle/>
          <a:p>
            <a:r>
              <a:rPr lang="en-US" sz="2000" b="0" dirty="0">
                <a:effectLst/>
                <a:latin typeface="Google Sans"/>
              </a:rPr>
              <a:t>Is public key accessible to everyone?</a:t>
            </a:r>
            <a:endParaRPr lang="en-US" sz="2000" dirty="0">
              <a:effectLst/>
            </a:endParaRPr>
          </a:p>
          <a:p>
            <a:pPr marL="0" indent="0">
              <a:buNone/>
            </a:pPr>
            <a:r>
              <a:rPr lang="en-US" sz="2000" b="0" i="0" dirty="0">
                <a:effectLst/>
                <a:latin typeface="Google Sans"/>
              </a:rPr>
              <a:t>While the private key must be stored securely, and not made known to anyone but its owner, the public key can be made freely available to any user, with no risk of compromising the security of the private key. Information encrypted using the public key can be decrypted only with the private key.</a:t>
            </a:r>
            <a:endParaRPr lang="en-US" sz="2000" b="0" i="0" dirty="0">
              <a:effectLst/>
              <a:latin typeface="arial" panose="020B0604020202020204" pitchFamily="34" charset="0"/>
            </a:endParaRPr>
          </a:p>
        </p:txBody>
      </p:sp>
    </p:spTree>
    <p:extLst>
      <p:ext uri="{BB962C8B-B14F-4D97-AF65-F5344CB8AC3E}">
        <p14:creationId xmlns:p14="http://schemas.microsoft.com/office/powerpoint/2010/main" val="2738573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973A-8C5C-BF5C-F336-8287C9EAD986}"/>
              </a:ext>
            </a:extLst>
          </p:cNvPr>
          <p:cNvSpPr>
            <a:spLocks noGrp="1"/>
          </p:cNvSpPr>
          <p:nvPr>
            <p:ph type="title"/>
          </p:nvPr>
        </p:nvSpPr>
        <p:spPr>
          <a:xfrm>
            <a:off x="1633390" y="-351969"/>
            <a:ext cx="4597747" cy="1616203"/>
          </a:xfrm>
        </p:spPr>
        <p:txBody>
          <a:bodyPr anchor="b">
            <a:normAutofit/>
          </a:bodyPr>
          <a:lstStyle/>
          <a:p>
            <a:r>
              <a:rPr lang="en-US" sz="3200" dirty="0">
                <a:solidFill>
                  <a:srgbClr val="FF0000"/>
                </a:solidFill>
              </a:rPr>
              <a:t>SSH</a:t>
            </a:r>
          </a:p>
        </p:txBody>
      </p:sp>
      <p:sp>
        <p:nvSpPr>
          <p:cNvPr id="3" name="Content Placeholder 2">
            <a:extLst>
              <a:ext uri="{FF2B5EF4-FFF2-40B4-BE49-F238E27FC236}">
                <a16:creationId xmlns:a16="http://schemas.microsoft.com/office/drawing/2014/main" id="{BEC9B18C-B79F-604D-47A1-CE31AFA15AEB}"/>
              </a:ext>
            </a:extLst>
          </p:cNvPr>
          <p:cNvSpPr>
            <a:spLocks noGrp="1"/>
          </p:cNvSpPr>
          <p:nvPr>
            <p:ph idx="1"/>
          </p:nvPr>
        </p:nvSpPr>
        <p:spPr>
          <a:xfrm>
            <a:off x="598963" y="1264234"/>
            <a:ext cx="5921107" cy="5348715"/>
          </a:xfrm>
        </p:spPr>
        <p:txBody>
          <a:bodyPr anchor="t">
            <a:normAutofit fontScale="92500"/>
          </a:bodyPr>
          <a:lstStyle/>
          <a:p>
            <a:pPr marL="0" indent="0">
              <a:buNone/>
            </a:pPr>
            <a:r>
              <a:rPr lang="en-US" sz="2200" b="0" i="0" dirty="0">
                <a:effectLst/>
                <a:latin typeface="Söhne"/>
              </a:rPr>
              <a:t>An SSH (Secure Shell) public key is a component of SSH key-based authentication, a method used to securely access remote servers and systems over a network.</a:t>
            </a:r>
          </a:p>
          <a:p>
            <a:pPr marL="0" indent="0">
              <a:buNone/>
            </a:pPr>
            <a:r>
              <a:rPr lang="en-US" sz="2200" b="0" i="0" dirty="0">
                <a:effectLst/>
                <a:latin typeface="Söhne"/>
              </a:rPr>
              <a:t>When you attempt to connect to a remote server via SSH, the server asks you to prove your identity. Instead of using a password, you can use your SSH key pair. Here's how it works:</a:t>
            </a:r>
          </a:p>
          <a:p>
            <a:pPr>
              <a:buFont typeface="Arial" panose="020B0604020202020204" pitchFamily="34" charset="0"/>
              <a:buChar char="•"/>
            </a:pPr>
            <a:r>
              <a:rPr lang="en-US" sz="2200" b="0" i="0" dirty="0">
                <a:effectLst/>
                <a:latin typeface="Söhne"/>
              </a:rPr>
              <a:t>You provide your public key to the server or system administrator.</a:t>
            </a:r>
          </a:p>
          <a:p>
            <a:pPr>
              <a:buFont typeface="Arial" panose="020B0604020202020204" pitchFamily="34" charset="0"/>
              <a:buChar char="•"/>
            </a:pPr>
            <a:r>
              <a:rPr lang="en-US" sz="2200" b="0" i="0" dirty="0">
                <a:effectLst/>
                <a:latin typeface="Söhne"/>
              </a:rPr>
              <a:t>When you attempt to log in, the server sends you a challenge.</a:t>
            </a:r>
          </a:p>
          <a:p>
            <a:pPr>
              <a:buFont typeface="Arial" panose="020B0604020202020204" pitchFamily="34" charset="0"/>
              <a:buChar char="•"/>
            </a:pPr>
            <a:r>
              <a:rPr lang="en-US" sz="2200" b="0" i="0" dirty="0">
                <a:effectLst/>
                <a:latin typeface="Söhne"/>
              </a:rPr>
              <a:t>Your SSH client uses your private key to sign the challenge.</a:t>
            </a:r>
          </a:p>
          <a:p>
            <a:pPr>
              <a:buFont typeface="Arial" panose="020B0604020202020204" pitchFamily="34" charset="0"/>
              <a:buChar char="•"/>
            </a:pPr>
            <a:r>
              <a:rPr lang="en-US" sz="2200" b="0" i="0" dirty="0">
                <a:effectLst/>
                <a:latin typeface="Söhne"/>
              </a:rPr>
              <a:t>The server verifies the signature using your public key. If the signature matches, you're granted access without needing to enter a password.</a:t>
            </a:r>
          </a:p>
          <a:p>
            <a:pPr marL="0" indent="0">
              <a:buNone/>
            </a:pPr>
            <a:endParaRPr lang="en-US" sz="1300" dirty="0"/>
          </a:p>
        </p:txBody>
      </p:sp>
      <p:pic>
        <p:nvPicPr>
          <p:cNvPr id="7" name="Graphic 6" descr="Lock">
            <a:extLst>
              <a:ext uri="{FF2B5EF4-FFF2-40B4-BE49-F238E27FC236}">
                <a16:creationId xmlns:a16="http://schemas.microsoft.com/office/drawing/2014/main" id="{045FF472-F594-8F1E-EA88-F975E78D76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73999" y="904605"/>
            <a:ext cx="5048790" cy="5048790"/>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4217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22CB-651F-9424-BE4E-99395D79D366}"/>
              </a:ext>
            </a:extLst>
          </p:cNvPr>
          <p:cNvSpPr>
            <a:spLocks noGrp="1"/>
          </p:cNvSpPr>
          <p:nvPr>
            <p:ph type="title"/>
          </p:nvPr>
        </p:nvSpPr>
        <p:spPr/>
        <p:txBody>
          <a:bodyPr/>
          <a:lstStyle/>
          <a:p>
            <a:pPr algn="ctr"/>
            <a:r>
              <a:rPr lang="en-US" sz="4400" dirty="0">
                <a:solidFill>
                  <a:srgbClr val="FF0000"/>
                </a:solidFill>
              </a:rPr>
              <a:t>SSH</a:t>
            </a:r>
            <a:endParaRPr lang="en-US" dirty="0"/>
          </a:p>
        </p:txBody>
      </p:sp>
      <p:sp>
        <p:nvSpPr>
          <p:cNvPr id="4" name="Content Placeholder 3">
            <a:extLst>
              <a:ext uri="{FF2B5EF4-FFF2-40B4-BE49-F238E27FC236}">
                <a16:creationId xmlns:a16="http://schemas.microsoft.com/office/drawing/2014/main" id="{75A78992-335E-27FD-F11B-C07FBE46D4E2}"/>
              </a:ext>
            </a:extLst>
          </p:cNvPr>
          <p:cNvSpPr>
            <a:spLocks noGrp="1"/>
          </p:cNvSpPr>
          <p:nvPr>
            <p:ph idx="1"/>
          </p:nvPr>
        </p:nvSpPr>
        <p:spPr/>
        <p:txBody>
          <a:bodyPr/>
          <a:lstStyle/>
          <a:p>
            <a:r>
              <a:rPr lang="en-US" dirty="0" err="1"/>
              <a:t>ssh</a:t>
            </a:r>
            <a:endParaRPr lang="en-US" dirty="0"/>
          </a:p>
          <a:p>
            <a:r>
              <a:rPr lang="en-US" dirty="0" err="1"/>
              <a:t>sudo</a:t>
            </a:r>
            <a:r>
              <a:rPr lang="en-US" dirty="0"/>
              <a:t> apt-get install </a:t>
            </a:r>
            <a:r>
              <a:rPr lang="en-US" dirty="0" err="1"/>
              <a:t>openssh</a:t>
            </a:r>
            <a:r>
              <a:rPr lang="en-US" dirty="0"/>
              <a:t>-server</a:t>
            </a:r>
          </a:p>
          <a:p>
            <a:r>
              <a:rPr lang="en-US" dirty="0" err="1"/>
              <a:t>sudo</a:t>
            </a:r>
            <a:r>
              <a:rPr lang="en-US" dirty="0"/>
              <a:t> apt-get install </a:t>
            </a:r>
            <a:r>
              <a:rPr lang="en-US" dirty="0" err="1"/>
              <a:t>openssh</a:t>
            </a:r>
            <a:r>
              <a:rPr lang="en-US" dirty="0"/>
              <a:t>-client</a:t>
            </a:r>
          </a:p>
          <a:p>
            <a:r>
              <a:rPr lang="en-US" dirty="0" err="1"/>
              <a:t>sudo</a:t>
            </a:r>
            <a:r>
              <a:rPr lang="en-US" dirty="0"/>
              <a:t> service </a:t>
            </a:r>
            <a:r>
              <a:rPr lang="en-US" dirty="0" err="1"/>
              <a:t>ssh</a:t>
            </a:r>
            <a:r>
              <a:rPr lang="en-US" dirty="0"/>
              <a:t> start</a:t>
            </a:r>
          </a:p>
          <a:p>
            <a:r>
              <a:rPr lang="en-US" dirty="0" err="1"/>
              <a:t>ssh</a:t>
            </a:r>
            <a:r>
              <a:rPr lang="en-US" dirty="0"/>
              <a:t> (device name)@(ip)</a:t>
            </a:r>
          </a:p>
          <a:p>
            <a:r>
              <a:rPr lang="en-US" dirty="0"/>
              <a:t>now enter the device or server password</a:t>
            </a:r>
          </a:p>
          <a:p>
            <a:r>
              <a:rPr lang="en-US" dirty="0"/>
              <a:t>logout(to end the </a:t>
            </a:r>
            <a:r>
              <a:rPr lang="en-US" dirty="0" err="1"/>
              <a:t>ssh</a:t>
            </a:r>
            <a:r>
              <a:rPr lang="en-US" dirty="0"/>
              <a:t>)</a:t>
            </a:r>
          </a:p>
        </p:txBody>
      </p:sp>
    </p:spTree>
    <p:extLst>
      <p:ext uri="{BB962C8B-B14F-4D97-AF65-F5344CB8AC3E}">
        <p14:creationId xmlns:p14="http://schemas.microsoft.com/office/powerpoint/2010/main" val="2939629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60C635-C715-A56F-9DA6-27654D876CD5}"/>
              </a:ext>
            </a:extLst>
          </p:cNvPr>
          <p:cNvSpPr>
            <a:spLocks noGrp="1"/>
          </p:cNvSpPr>
          <p:nvPr>
            <p:ph idx="1"/>
          </p:nvPr>
        </p:nvSpPr>
        <p:spPr>
          <a:xfrm>
            <a:off x="844526" y="1629089"/>
            <a:ext cx="4977578" cy="3639289"/>
          </a:xfrm>
        </p:spPr>
        <p:txBody>
          <a:bodyPr anchor="ctr">
            <a:normAutofit/>
          </a:bodyPr>
          <a:lstStyle/>
          <a:p>
            <a:pPr marL="0" indent="0">
              <a:buNone/>
            </a:pPr>
            <a:r>
              <a:rPr lang="en-US" dirty="0">
                <a:solidFill>
                  <a:schemeClr val="tx2"/>
                </a:solidFill>
              </a:rPr>
              <a:t>But the real question is how to get the private key</a:t>
            </a:r>
            <a:r>
              <a:rPr lang="en-US" dirty="0">
                <a:solidFill>
                  <a:srgbClr val="FF0000"/>
                </a:solidFill>
              </a:rPr>
              <a:t>?</a:t>
            </a:r>
            <a:r>
              <a:rPr lang="en-US" dirty="0">
                <a:solidFill>
                  <a:schemeClr val="tx2"/>
                </a:solidFill>
              </a:rPr>
              <a:t> Any ideas!!!</a:t>
            </a:r>
          </a:p>
        </p:txBody>
      </p:sp>
      <p:grpSp>
        <p:nvGrpSpPr>
          <p:cNvPr id="19"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0"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Question mark">
            <a:extLst>
              <a:ext uri="{FF2B5EF4-FFF2-40B4-BE49-F238E27FC236}">
                <a16:creationId xmlns:a16="http://schemas.microsoft.com/office/drawing/2014/main" id="{2172A0BD-8B50-E2F9-5A72-58D06E5C6E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71404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28E7-6866-C0A8-B15C-184C0FCADACF}"/>
              </a:ext>
            </a:extLst>
          </p:cNvPr>
          <p:cNvSpPr>
            <a:spLocks noGrp="1"/>
          </p:cNvSpPr>
          <p:nvPr>
            <p:ph type="title"/>
          </p:nvPr>
        </p:nvSpPr>
        <p:spPr>
          <a:xfrm>
            <a:off x="876693" y="741391"/>
            <a:ext cx="4597747" cy="1616203"/>
          </a:xfrm>
        </p:spPr>
        <p:txBody>
          <a:bodyPr anchor="b">
            <a:normAutofit/>
          </a:bodyPr>
          <a:lstStyle/>
          <a:p>
            <a:r>
              <a:rPr lang="en-US" sz="3200" b="1" i="0" dirty="0">
                <a:solidFill>
                  <a:srgbClr val="FF0000"/>
                </a:solidFill>
                <a:effectLst/>
                <a:latin typeface="Söhne"/>
              </a:rPr>
              <a:t>Public Key Infrastructure (PKI)</a:t>
            </a:r>
            <a:endParaRPr lang="en-US" sz="3200" dirty="0">
              <a:solidFill>
                <a:srgbClr val="FF0000"/>
              </a:solidFill>
            </a:endParaRPr>
          </a:p>
        </p:txBody>
      </p:sp>
      <p:sp>
        <p:nvSpPr>
          <p:cNvPr id="3" name="Content Placeholder 2">
            <a:extLst>
              <a:ext uri="{FF2B5EF4-FFF2-40B4-BE49-F238E27FC236}">
                <a16:creationId xmlns:a16="http://schemas.microsoft.com/office/drawing/2014/main" id="{643782AC-C5D7-8186-5CB7-C4F0F37A17BC}"/>
              </a:ext>
            </a:extLst>
          </p:cNvPr>
          <p:cNvSpPr>
            <a:spLocks noGrp="1"/>
          </p:cNvSpPr>
          <p:nvPr>
            <p:ph idx="1"/>
          </p:nvPr>
        </p:nvSpPr>
        <p:spPr>
          <a:xfrm>
            <a:off x="876693" y="2533476"/>
            <a:ext cx="4597746" cy="3447832"/>
          </a:xfrm>
        </p:spPr>
        <p:txBody>
          <a:bodyPr anchor="t">
            <a:normAutofit/>
          </a:bodyPr>
          <a:lstStyle/>
          <a:p>
            <a:r>
              <a:rPr lang="en-US" sz="2000" b="0" i="0" dirty="0">
                <a:effectLst/>
                <a:latin typeface="Poppins" panose="020B0502040204020203" pitchFamily="2" charset="0"/>
              </a:rPr>
              <a:t>Bob wants to send Alice an encrypted email. To do this, Bob takes Alice’s public key and encrypts his message to her. Then, when Alice receives the message, she takes the private key that is known only to her in order to decrypt the message from Bob.</a:t>
            </a:r>
            <a:endParaRPr lang="en-US" sz="2000" dirty="0"/>
          </a:p>
        </p:txBody>
      </p:sp>
      <p:pic>
        <p:nvPicPr>
          <p:cNvPr id="5" name="Picture 4" descr="A screenshot of a computer&#10;&#10;Description automatically generated">
            <a:extLst>
              <a:ext uri="{FF2B5EF4-FFF2-40B4-BE49-F238E27FC236}">
                <a16:creationId xmlns:a16="http://schemas.microsoft.com/office/drawing/2014/main" id="{1FB52FA3-483A-236F-8643-4BC214992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226" y="1961961"/>
            <a:ext cx="6088649" cy="3272648"/>
          </a:xfrm>
          <a:prstGeom prst="rect">
            <a:avLst/>
          </a:prstGeom>
          <a:blipFill>
            <a:blip r:embed="rId3">
              <a:alphaModFix amt="99000"/>
            </a:blip>
            <a:tile tx="0" ty="0" sx="100000" sy="100000" flip="none" algn="tl"/>
          </a:blipFill>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006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02C2-BD5D-6FE7-E26D-E0A77F97DC66}"/>
              </a:ext>
            </a:extLst>
          </p:cNvPr>
          <p:cNvSpPr>
            <a:spLocks noGrp="1"/>
          </p:cNvSpPr>
          <p:nvPr>
            <p:ph type="title"/>
          </p:nvPr>
        </p:nvSpPr>
        <p:spPr>
          <a:xfrm>
            <a:off x="876693" y="474336"/>
            <a:ext cx="5219307" cy="1616203"/>
          </a:xfrm>
        </p:spPr>
        <p:txBody>
          <a:bodyPr anchor="b">
            <a:normAutofit/>
          </a:bodyPr>
          <a:lstStyle/>
          <a:p>
            <a:r>
              <a:rPr lang="en-US" sz="3200" b="1" i="0" dirty="0">
                <a:solidFill>
                  <a:srgbClr val="FF0000"/>
                </a:solidFill>
                <a:effectLst/>
                <a:latin typeface="Söhne"/>
              </a:rPr>
              <a:t>Public Key Infrastructure (PKI)</a:t>
            </a:r>
            <a:endParaRPr lang="en-US" sz="3200" dirty="0">
              <a:solidFill>
                <a:srgbClr val="FF0000"/>
              </a:solidFill>
            </a:endParaRPr>
          </a:p>
        </p:txBody>
      </p:sp>
      <p:sp>
        <p:nvSpPr>
          <p:cNvPr id="3" name="Content Placeholder 2">
            <a:extLst>
              <a:ext uri="{FF2B5EF4-FFF2-40B4-BE49-F238E27FC236}">
                <a16:creationId xmlns:a16="http://schemas.microsoft.com/office/drawing/2014/main" id="{AEB457FC-3A58-006D-E95D-10536A7037AA}"/>
              </a:ext>
            </a:extLst>
          </p:cNvPr>
          <p:cNvSpPr>
            <a:spLocks noGrp="1"/>
          </p:cNvSpPr>
          <p:nvPr>
            <p:ph idx="1"/>
          </p:nvPr>
        </p:nvSpPr>
        <p:spPr>
          <a:xfrm>
            <a:off x="876693" y="2533475"/>
            <a:ext cx="5126542" cy="3761307"/>
          </a:xfrm>
        </p:spPr>
        <p:txBody>
          <a:bodyPr anchor="t">
            <a:noAutofit/>
          </a:bodyPr>
          <a:lstStyle/>
          <a:p>
            <a:r>
              <a:rPr lang="en-US" sz="2000" b="0" i="0" dirty="0">
                <a:effectLst/>
                <a:latin typeface="Google Sans"/>
              </a:rPr>
              <a:t>How do I find my public key certificate?</a:t>
            </a:r>
            <a:endParaRPr lang="en-US" sz="2000" b="0" i="0" dirty="0">
              <a:effectLst/>
              <a:latin typeface="arial" panose="020B0604020202020204" pitchFamily="34" charset="0"/>
            </a:endParaRPr>
          </a:p>
          <a:p>
            <a:pPr marL="0" indent="0">
              <a:buNone/>
            </a:pPr>
            <a:r>
              <a:rPr lang="en-US" sz="2000" b="0" i="0" dirty="0">
                <a:effectLst/>
                <a:latin typeface="Google Sans"/>
              </a:rPr>
              <a:t>Public key is embedded in the SSL certificate and Private key is stored on the server and kept secret. When a site visitor fills out a form with personal information and submits it to the server, the information gets encrypted with the public key to protect it.</a:t>
            </a:r>
          </a:p>
          <a:p>
            <a:pPr marL="0" indent="0">
              <a:buNone/>
            </a:pPr>
            <a:endParaRPr lang="en-US" sz="2000" dirty="0">
              <a:latin typeface="Google Sans"/>
            </a:endParaRPr>
          </a:p>
          <a:p>
            <a:pPr marL="0" indent="0">
              <a:buNone/>
            </a:pPr>
            <a:r>
              <a:rPr lang="en-US" sz="2000" dirty="0">
                <a:latin typeface="Google Sans"/>
              </a:rPr>
              <a:t>But before we know about where we can find the public key let’s talk about (</a:t>
            </a:r>
            <a:r>
              <a:rPr lang="en-US" sz="2000" dirty="0" err="1">
                <a:latin typeface="Google Sans"/>
              </a:rPr>
              <a:t>ssl</a:t>
            </a:r>
            <a:r>
              <a:rPr lang="en-US" sz="2000" dirty="0">
                <a:latin typeface="Google Sans"/>
              </a:rPr>
              <a:t>) and (</a:t>
            </a:r>
            <a:r>
              <a:rPr lang="en-US" sz="2000" dirty="0" err="1">
                <a:latin typeface="Google Sans"/>
              </a:rPr>
              <a:t>tls</a:t>
            </a:r>
            <a:r>
              <a:rPr lang="en-US" sz="2000" dirty="0">
                <a:latin typeface="Google Sans"/>
              </a:rPr>
              <a:t>) certificate.</a:t>
            </a:r>
            <a:endParaRPr lang="en-US" sz="2000" b="0" i="0" dirty="0">
              <a:effectLst/>
              <a:latin typeface="arial" panose="020B0604020202020204" pitchFamily="34" charset="0"/>
            </a:endParaRPr>
          </a:p>
        </p:txBody>
      </p:sp>
      <p:pic>
        <p:nvPicPr>
          <p:cNvPr id="7" name="Graphic 6" descr="Lock">
            <a:extLst>
              <a:ext uri="{FF2B5EF4-FFF2-40B4-BE49-F238E27FC236}">
                <a16:creationId xmlns:a16="http://schemas.microsoft.com/office/drawing/2014/main" id="{A119C095-EE6F-E448-A2F4-4CF1326D5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5114" y="1275614"/>
            <a:ext cx="4890052" cy="4890052"/>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885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31E5-C84C-8AA7-C12E-7CA3940A3E98}"/>
              </a:ext>
            </a:extLst>
          </p:cNvPr>
          <p:cNvSpPr>
            <a:spLocks noGrp="1"/>
          </p:cNvSpPr>
          <p:nvPr>
            <p:ph type="title"/>
          </p:nvPr>
        </p:nvSpPr>
        <p:spPr>
          <a:xfrm>
            <a:off x="1550858" y="728139"/>
            <a:ext cx="4597747" cy="1616203"/>
          </a:xfrm>
        </p:spPr>
        <p:txBody>
          <a:bodyPr anchor="b">
            <a:normAutofit/>
          </a:bodyPr>
          <a:lstStyle/>
          <a:p>
            <a:r>
              <a:rPr lang="en-US" sz="3200" dirty="0">
                <a:solidFill>
                  <a:srgbClr val="FF0000"/>
                </a:solidFill>
              </a:rPr>
              <a:t>SSL</a:t>
            </a:r>
            <a:r>
              <a:rPr lang="en-US" sz="3200" dirty="0"/>
              <a:t> and </a:t>
            </a:r>
            <a:r>
              <a:rPr lang="en-US" sz="3200" dirty="0">
                <a:solidFill>
                  <a:srgbClr val="FF0000"/>
                </a:solidFill>
              </a:rPr>
              <a:t>TLS</a:t>
            </a:r>
          </a:p>
        </p:txBody>
      </p:sp>
      <p:sp>
        <p:nvSpPr>
          <p:cNvPr id="3" name="Content Placeholder 2">
            <a:extLst>
              <a:ext uri="{FF2B5EF4-FFF2-40B4-BE49-F238E27FC236}">
                <a16:creationId xmlns:a16="http://schemas.microsoft.com/office/drawing/2014/main" id="{B6007174-5DCA-5780-704E-BD9094560E93}"/>
              </a:ext>
            </a:extLst>
          </p:cNvPr>
          <p:cNvSpPr>
            <a:spLocks noGrp="1"/>
          </p:cNvSpPr>
          <p:nvPr>
            <p:ph idx="1"/>
          </p:nvPr>
        </p:nvSpPr>
        <p:spPr>
          <a:xfrm>
            <a:off x="876693" y="2533476"/>
            <a:ext cx="4808490" cy="3382378"/>
          </a:xfrm>
        </p:spPr>
        <p:txBody>
          <a:bodyPr anchor="t">
            <a:noAutofit/>
          </a:bodyPr>
          <a:lstStyle/>
          <a:p>
            <a:pPr marL="0" indent="0">
              <a:buNone/>
            </a:pPr>
            <a:r>
              <a:rPr lang="en-US" sz="2200" b="0" i="0" dirty="0">
                <a:effectLst/>
                <a:latin typeface="Söhne"/>
              </a:rPr>
              <a:t>An SSL certificate (Secure Sockets Layer certificate) is a digital certificate that primarily serves two key purposes in the context of web security:</a:t>
            </a:r>
          </a:p>
          <a:p>
            <a:r>
              <a:rPr lang="en-US" sz="2200" b="1" i="0" dirty="0">
                <a:effectLst/>
                <a:latin typeface="Söhne"/>
              </a:rPr>
              <a:t>Encryption</a:t>
            </a:r>
            <a:r>
              <a:rPr lang="en-US" sz="2200" b="0" i="0" dirty="0">
                <a:effectLst/>
                <a:latin typeface="Söhne"/>
              </a:rPr>
              <a:t>: SSL certificates are used to encrypt data transmitted between a user's web browser and a web server.</a:t>
            </a:r>
            <a:endParaRPr lang="en-US" sz="2200" dirty="0">
              <a:latin typeface="Söhne"/>
            </a:endParaRPr>
          </a:p>
          <a:p>
            <a:r>
              <a:rPr lang="en-US" sz="2200" b="1" i="0" dirty="0">
                <a:effectLst/>
                <a:latin typeface="Söhne"/>
              </a:rPr>
              <a:t>Authentication</a:t>
            </a:r>
            <a:r>
              <a:rPr lang="en-US" sz="2200" b="0" i="0" dirty="0">
                <a:effectLst/>
                <a:latin typeface="Söhne"/>
              </a:rPr>
              <a:t>: SSL certificates are used to authenticate the identity of a website or web server.</a:t>
            </a:r>
            <a:endParaRPr lang="en-US" sz="2200" dirty="0"/>
          </a:p>
        </p:txBody>
      </p:sp>
      <p:pic>
        <p:nvPicPr>
          <p:cNvPr id="8" name="Graphic 7" descr="Diploma Roll">
            <a:extLst>
              <a:ext uri="{FF2B5EF4-FFF2-40B4-BE49-F238E27FC236}">
                <a16:creationId xmlns:a16="http://schemas.microsoft.com/office/drawing/2014/main" id="{DE1BA3F1-D925-0D58-9067-47DA945ACA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2027" y="1212574"/>
            <a:ext cx="4703280" cy="4703280"/>
          </a:xfrm>
          <a:prstGeom prst="rect">
            <a:avLst/>
          </a:prstGeom>
        </p:spPr>
      </p:pic>
      <p:grpSp>
        <p:nvGrpSpPr>
          <p:cNvPr id="11" name="Group 1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Arrow: Right 3">
            <a:extLst>
              <a:ext uri="{FF2B5EF4-FFF2-40B4-BE49-F238E27FC236}">
                <a16:creationId xmlns:a16="http://schemas.microsoft.com/office/drawing/2014/main" id="{9F54552C-6528-52E7-952C-2A80324732F6}"/>
              </a:ext>
            </a:extLst>
          </p:cNvPr>
          <p:cNvSpPr/>
          <p:nvPr/>
        </p:nvSpPr>
        <p:spPr>
          <a:xfrm>
            <a:off x="8415130" y="5406887"/>
            <a:ext cx="1417983" cy="238539"/>
          </a:xfrm>
          <a:prstGeom prst="rightArrow">
            <a:avLst/>
          </a:prstGeom>
          <a:ln>
            <a:solidFill>
              <a:srgbClr val="FF0000"/>
            </a:solidFill>
          </a:ln>
          <a:effectLst>
            <a:glow rad="101600">
              <a:schemeClr val="accent5">
                <a:satMod val="175000"/>
                <a:alpha val="40000"/>
              </a:schemeClr>
            </a:glow>
            <a:reflection blurRad="6350" stA="50000" endA="300" endPos="55500" dist="50800" dir="5400000" sy="-100000" algn="bl" rotWithShape="0"/>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0">
                <a:solidFill>
                  <a:srgbClr val="FF0000"/>
                </a:solidFill>
              </a:ln>
              <a:solidFill>
                <a:srgbClr val="FF0000"/>
              </a:solidFill>
              <a:effectLst>
                <a:glow rad="228600">
                  <a:schemeClr val="accent5">
                    <a:satMod val="175000"/>
                    <a:alpha val="40000"/>
                  </a:schemeClr>
                </a:glow>
                <a:outerShdw blurRad="38100" dist="19050" dir="2700000" algn="tl" rotWithShape="0">
                  <a:schemeClr val="dk1">
                    <a:alpha val="40000"/>
                  </a:schemeClr>
                </a:outerShdw>
                <a:reflection blurRad="6350" stA="55000" endA="50" endPos="85000" dist="60007" dir="5400000" sy="-100000" algn="bl" rotWithShape="0"/>
              </a:effectLst>
            </a:endParaRPr>
          </a:p>
        </p:txBody>
      </p:sp>
      <p:sp>
        <p:nvSpPr>
          <p:cNvPr id="5" name="TextBox 4">
            <a:extLst>
              <a:ext uri="{FF2B5EF4-FFF2-40B4-BE49-F238E27FC236}">
                <a16:creationId xmlns:a16="http://schemas.microsoft.com/office/drawing/2014/main" id="{56856A49-792E-8282-5D4C-D63DB4E63999}"/>
              </a:ext>
            </a:extLst>
          </p:cNvPr>
          <p:cNvSpPr txBox="1"/>
          <p:nvPr/>
        </p:nvSpPr>
        <p:spPr>
          <a:xfrm>
            <a:off x="3280938" y="539005"/>
            <a:ext cx="6785113" cy="707886"/>
          </a:xfrm>
          <a:prstGeom prst="rect">
            <a:avLst/>
          </a:prstGeom>
          <a:noFill/>
        </p:spPr>
        <p:txBody>
          <a:bodyPr wrap="square" rtlCol="0">
            <a:spAutoFit/>
          </a:bodyPr>
          <a:lstStyle/>
          <a:p>
            <a:r>
              <a:rPr lang="en-US" sz="4000" dirty="0">
                <a:solidFill>
                  <a:srgbClr val="FF0000"/>
                </a:solidFill>
              </a:rPr>
              <a:t>Cryptographic Protocols</a:t>
            </a:r>
          </a:p>
        </p:txBody>
      </p:sp>
    </p:spTree>
    <p:extLst>
      <p:ext uri="{BB962C8B-B14F-4D97-AF65-F5344CB8AC3E}">
        <p14:creationId xmlns:p14="http://schemas.microsoft.com/office/powerpoint/2010/main" val="48494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8E70-0CDF-67EC-572A-4E950030D2C7}"/>
              </a:ext>
            </a:extLst>
          </p:cNvPr>
          <p:cNvSpPr>
            <a:spLocks noGrp="1"/>
          </p:cNvSpPr>
          <p:nvPr>
            <p:ph type="title"/>
          </p:nvPr>
        </p:nvSpPr>
        <p:spPr>
          <a:xfrm>
            <a:off x="1498253" y="160863"/>
            <a:ext cx="4597747" cy="1616203"/>
          </a:xfrm>
        </p:spPr>
        <p:txBody>
          <a:bodyPr anchor="b">
            <a:normAutofit/>
          </a:bodyPr>
          <a:lstStyle/>
          <a:p>
            <a:r>
              <a:rPr lang="en-US" sz="3200" dirty="0">
                <a:solidFill>
                  <a:srgbClr val="FF0000"/>
                </a:solidFill>
              </a:rPr>
              <a:t>SSL </a:t>
            </a:r>
            <a:r>
              <a:rPr lang="en-US" sz="3200" dirty="0">
                <a:solidFill>
                  <a:srgbClr val="FF0000"/>
                </a:solidFill>
                <a:latin typeface="Söhne"/>
              </a:rPr>
              <a:t>Certificate</a:t>
            </a:r>
            <a:endParaRPr lang="en-US" sz="3200" dirty="0">
              <a:solidFill>
                <a:srgbClr val="FF0000"/>
              </a:solidFill>
            </a:endParaRPr>
          </a:p>
        </p:txBody>
      </p:sp>
      <p:sp>
        <p:nvSpPr>
          <p:cNvPr id="3" name="Content Placeholder 2">
            <a:extLst>
              <a:ext uri="{FF2B5EF4-FFF2-40B4-BE49-F238E27FC236}">
                <a16:creationId xmlns:a16="http://schemas.microsoft.com/office/drawing/2014/main" id="{E655F895-B557-738E-8CB9-8124B0147E54}"/>
              </a:ext>
            </a:extLst>
          </p:cNvPr>
          <p:cNvSpPr>
            <a:spLocks noGrp="1"/>
          </p:cNvSpPr>
          <p:nvPr>
            <p:ph idx="1"/>
          </p:nvPr>
        </p:nvSpPr>
        <p:spPr>
          <a:xfrm>
            <a:off x="912072" y="1990136"/>
            <a:ext cx="5515232" cy="3925718"/>
          </a:xfrm>
        </p:spPr>
        <p:txBody>
          <a:bodyPr anchor="t">
            <a:noAutofit/>
          </a:bodyPr>
          <a:lstStyle/>
          <a:p>
            <a:pPr marL="0" indent="0">
              <a:buNone/>
            </a:pPr>
            <a:r>
              <a:rPr lang="en-US" sz="2000" b="0" i="0" dirty="0">
                <a:effectLst/>
                <a:latin typeface="Söhne"/>
              </a:rPr>
              <a:t>The SSL certificate contains a public key as one of its components. Here's how it works:</a:t>
            </a:r>
          </a:p>
          <a:p>
            <a:r>
              <a:rPr lang="en-US" sz="2000" b="1" i="0" dirty="0">
                <a:effectLst/>
                <a:latin typeface="Söhne"/>
              </a:rPr>
              <a:t>Public Key</a:t>
            </a:r>
            <a:r>
              <a:rPr lang="en-US" sz="2000" b="0" i="0" dirty="0">
                <a:effectLst/>
                <a:latin typeface="Söhne"/>
              </a:rPr>
              <a:t>: The SSL certificate includes a public key, which is part of a key pair.</a:t>
            </a:r>
            <a:endParaRPr lang="en-US" sz="2000" dirty="0">
              <a:latin typeface="Söhne"/>
            </a:endParaRPr>
          </a:p>
          <a:p>
            <a:r>
              <a:rPr lang="en-US" sz="2000" b="1" i="0" dirty="0">
                <a:effectLst/>
                <a:latin typeface="Söhne"/>
              </a:rPr>
              <a:t>Private Key</a:t>
            </a:r>
            <a:r>
              <a:rPr lang="en-US" sz="2000" b="0" i="0" dirty="0">
                <a:effectLst/>
                <a:latin typeface="Söhne"/>
              </a:rPr>
              <a:t>: The private key, on the other hand, is closely guarded by the website owner and is never shared with anyone.</a:t>
            </a:r>
          </a:p>
          <a:p>
            <a:pPr marL="0" indent="0">
              <a:buNone/>
            </a:pPr>
            <a:r>
              <a:rPr lang="en-US" sz="2000" b="0" i="0" dirty="0">
                <a:effectLst/>
                <a:latin typeface="Söhne"/>
              </a:rPr>
              <a:t>The SSL/TLS handshake process involves the exchange of cryptographic keys between the client (user's browser) and the server (web server).</a:t>
            </a:r>
          </a:p>
          <a:p>
            <a:pPr marL="0" indent="0">
              <a:buNone/>
            </a:pPr>
            <a:r>
              <a:rPr lang="en-US" sz="2000" b="0" i="0" dirty="0">
                <a:effectLst/>
                <a:latin typeface="Google Sans"/>
              </a:rPr>
              <a:t>Transport Layer Security(TLS)</a:t>
            </a:r>
            <a:endParaRPr lang="en-US" sz="2000" dirty="0"/>
          </a:p>
        </p:txBody>
      </p:sp>
      <p:pic>
        <p:nvPicPr>
          <p:cNvPr id="7" name="Graphic 6" descr="Laptop Secure">
            <a:extLst>
              <a:ext uri="{FF2B5EF4-FFF2-40B4-BE49-F238E27FC236}">
                <a16:creationId xmlns:a16="http://schemas.microsoft.com/office/drawing/2014/main" id="{57168DBA-B491-C989-F881-7951C2A3C9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2180" y="1073426"/>
            <a:ext cx="4842428" cy="4842428"/>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5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8C66-EC7C-A59A-8C91-40B4BD4D841D}"/>
              </a:ext>
            </a:extLst>
          </p:cNvPr>
          <p:cNvSpPr>
            <a:spLocks noGrp="1"/>
          </p:cNvSpPr>
          <p:nvPr>
            <p:ph type="title"/>
          </p:nvPr>
        </p:nvSpPr>
        <p:spPr/>
        <p:txBody>
          <a:bodyPr/>
          <a:lstStyle/>
          <a:p>
            <a:pPr algn="ctr"/>
            <a:r>
              <a:rPr lang="en-US" b="1" dirty="0">
                <a:solidFill>
                  <a:srgbClr val="FF0000"/>
                </a:solidFill>
              </a:rPr>
              <a:t>Overview</a:t>
            </a:r>
          </a:p>
        </p:txBody>
      </p:sp>
      <p:sp>
        <p:nvSpPr>
          <p:cNvPr id="3" name="Content Placeholder 2">
            <a:extLst>
              <a:ext uri="{FF2B5EF4-FFF2-40B4-BE49-F238E27FC236}">
                <a16:creationId xmlns:a16="http://schemas.microsoft.com/office/drawing/2014/main" id="{CFD52536-46D9-B148-1540-17A53F0F82E3}"/>
              </a:ext>
            </a:extLst>
          </p:cNvPr>
          <p:cNvSpPr>
            <a:spLocks noGrp="1"/>
          </p:cNvSpPr>
          <p:nvPr>
            <p:ph idx="1"/>
          </p:nvPr>
        </p:nvSpPr>
        <p:spPr/>
        <p:txBody>
          <a:bodyPr/>
          <a:lstStyle/>
          <a:p>
            <a:pPr>
              <a:lnSpc>
                <a:spcPts val="2143"/>
              </a:lnSpc>
              <a:spcBef>
                <a:spcPts val="1029"/>
              </a:spcBef>
              <a:spcAft>
                <a:spcPts val="1029"/>
              </a:spcAft>
              <a:buNone/>
            </a:pPr>
            <a:r>
              <a:rPr lang="en-US" b="1" dirty="0"/>
              <a:t>Three Levels of SSL Certificates</a:t>
            </a:r>
            <a:r>
              <a:rPr lang="en-US" dirty="0"/>
              <a:t>:</a:t>
            </a:r>
          </a:p>
          <a:p>
            <a:pPr>
              <a:lnSpc>
                <a:spcPts val="2143"/>
              </a:lnSpc>
              <a:spcBef>
                <a:spcPts val="1029"/>
              </a:spcBef>
              <a:spcAft>
                <a:spcPts val="300"/>
              </a:spcAft>
              <a:buFont typeface="+mj-lt"/>
              <a:buAutoNum type="arabicPeriod"/>
            </a:pPr>
            <a:r>
              <a:rPr lang="en-US" b="1" dirty="0"/>
              <a:t>Domain Validated (DV)</a:t>
            </a:r>
            <a:endParaRPr lang="en-US" dirty="0"/>
          </a:p>
          <a:p>
            <a:pPr marL="742950" lvl="1" indent="-285750">
              <a:lnSpc>
                <a:spcPts val="2143"/>
              </a:lnSpc>
              <a:spcBef>
                <a:spcPts val="300"/>
              </a:spcBef>
              <a:spcAft>
                <a:spcPts val="1029"/>
              </a:spcAft>
              <a:buFont typeface="+mj-lt"/>
              <a:buAutoNum type="arabicPeriod"/>
            </a:pPr>
            <a:r>
              <a:rPr lang="en-US" dirty="0"/>
              <a:t>Basic verification.</a:t>
            </a:r>
          </a:p>
          <a:p>
            <a:pPr>
              <a:lnSpc>
                <a:spcPts val="2143"/>
              </a:lnSpc>
              <a:spcBef>
                <a:spcPts val="300"/>
              </a:spcBef>
              <a:spcAft>
                <a:spcPts val="300"/>
              </a:spcAft>
              <a:buFont typeface="+mj-lt"/>
              <a:buAutoNum type="arabicPeriod"/>
            </a:pPr>
            <a:r>
              <a:rPr lang="en-US" b="1" dirty="0"/>
              <a:t>Organization Validated (OV)</a:t>
            </a:r>
            <a:endParaRPr lang="en-US" dirty="0"/>
          </a:p>
          <a:p>
            <a:pPr marL="742950" lvl="1" indent="-285750">
              <a:lnSpc>
                <a:spcPts val="2143"/>
              </a:lnSpc>
              <a:spcBef>
                <a:spcPts val="300"/>
              </a:spcBef>
              <a:spcAft>
                <a:spcPts val="1029"/>
              </a:spcAft>
              <a:buFont typeface="+mj-lt"/>
              <a:buAutoNum type="arabicPeriod"/>
            </a:pPr>
            <a:r>
              <a:rPr lang="en-US" dirty="0"/>
              <a:t>Moderate verification.</a:t>
            </a:r>
          </a:p>
          <a:p>
            <a:pPr>
              <a:lnSpc>
                <a:spcPts val="2143"/>
              </a:lnSpc>
              <a:spcBef>
                <a:spcPts val="300"/>
              </a:spcBef>
              <a:spcAft>
                <a:spcPts val="300"/>
              </a:spcAft>
              <a:buFont typeface="+mj-lt"/>
              <a:buAutoNum type="arabicPeriod"/>
            </a:pPr>
            <a:r>
              <a:rPr lang="en-US" b="1" dirty="0"/>
              <a:t>Extended Validated (EV)</a:t>
            </a:r>
            <a:endParaRPr lang="en-US" dirty="0"/>
          </a:p>
          <a:p>
            <a:pPr marL="742950" lvl="1" indent="-285750">
              <a:lnSpc>
                <a:spcPts val="2143"/>
              </a:lnSpc>
              <a:spcBef>
                <a:spcPts val="300"/>
              </a:spcBef>
              <a:spcAft>
                <a:spcPts val="1029"/>
              </a:spcAft>
              <a:buFont typeface="+mj-lt"/>
              <a:buAutoNum type="arabicPeriod"/>
            </a:pPr>
            <a:r>
              <a:rPr lang="en-US" dirty="0"/>
              <a:t>Rigorous verification.</a:t>
            </a:r>
          </a:p>
        </p:txBody>
      </p:sp>
    </p:spTree>
    <p:extLst>
      <p:ext uri="{BB962C8B-B14F-4D97-AF65-F5344CB8AC3E}">
        <p14:creationId xmlns:p14="http://schemas.microsoft.com/office/powerpoint/2010/main" val="144308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E828-0BE5-2056-8AE3-8F93090551A9}"/>
              </a:ext>
            </a:extLst>
          </p:cNvPr>
          <p:cNvSpPr>
            <a:spLocks noGrp="1"/>
          </p:cNvSpPr>
          <p:nvPr>
            <p:ph type="title"/>
          </p:nvPr>
        </p:nvSpPr>
        <p:spPr/>
        <p:txBody>
          <a:bodyPr>
            <a:normAutofit/>
          </a:bodyPr>
          <a:lstStyle/>
          <a:p>
            <a:pPr algn="ctr"/>
            <a:r>
              <a:rPr lang="en-US" sz="3600" dirty="0">
                <a:solidFill>
                  <a:srgbClr val="FF0000"/>
                </a:solidFill>
              </a:rPr>
              <a:t>There are many CAs in the real world, and they are organized in a hierarchical structure</a:t>
            </a:r>
          </a:p>
        </p:txBody>
      </p:sp>
      <p:pic>
        <p:nvPicPr>
          <p:cNvPr id="4" name="Content Placeholder 3" descr="Screen Clipping">
            <a:extLst>
              <a:ext uri="{FF2B5EF4-FFF2-40B4-BE49-F238E27FC236}">
                <a16:creationId xmlns:a16="http://schemas.microsoft.com/office/drawing/2014/main" id="{0A3880BA-6B31-61C7-C13C-29B811C13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164" y="1690688"/>
            <a:ext cx="8973671" cy="5160405"/>
          </a:xfrm>
          <a:prstGeom prst="rect">
            <a:avLst/>
          </a:prstGeom>
        </p:spPr>
      </p:pic>
    </p:spTree>
    <p:extLst>
      <p:ext uri="{BB962C8B-B14F-4D97-AF65-F5344CB8AC3E}">
        <p14:creationId xmlns:p14="http://schemas.microsoft.com/office/powerpoint/2010/main" val="964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6F00-B656-7C9C-0677-32A208DC3AF9}"/>
              </a:ext>
            </a:extLst>
          </p:cNvPr>
          <p:cNvSpPr>
            <a:spLocks noGrp="1"/>
          </p:cNvSpPr>
          <p:nvPr>
            <p:ph type="title"/>
          </p:nvPr>
        </p:nvSpPr>
        <p:spPr/>
        <p:txBody>
          <a:bodyPr/>
          <a:lstStyle/>
          <a:p>
            <a:pPr algn="ctr"/>
            <a:r>
              <a:rPr lang="en-US" b="1" dirty="0">
                <a:solidFill>
                  <a:srgbClr val="FF0000"/>
                </a:solidFill>
              </a:rPr>
              <a:t>PKI</a:t>
            </a:r>
          </a:p>
        </p:txBody>
      </p:sp>
      <p:pic>
        <p:nvPicPr>
          <p:cNvPr id="10" name="Content Placeholder 9">
            <a:extLst>
              <a:ext uri="{FF2B5EF4-FFF2-40B4-BE49-F238E27FC236}">
                <a16:creationId xmlns:a16="http://schemas.microsoft.com/office/drawing/2014/main" id="{1E12C284-8401-6097-FA87-A8DE0B6AAD1A}"/>
              </a:ext>
            </a:extLst>
          </p:cNvPr>
          <p:cNvPicPr>
            <a:picLocks noGrp="1" noChangeAspect="1"/>
          </p:cNvPicPr>
          <p:nvPr>
            <p:ph idx="1"/>
          </p:nvPr>
        </p:nvPicPr>
        <p:blipFill>
          <a:blip r:embed="rId2"/>
          <a:stretch>
            <a:fillRect/>
          </a:stretch>
        </p:blipFill>
        <p:spPr>
          <a:xfrm>
            <a:off x="2415988" y="1485677"/>
            <a:ext cx="7360023" cy="5205990"/>
          </a:xfrm>
          <a:prstGeom prst="rect">
            <a:avLst/>
          </a:prstGeom>
          <a:solidFill>
            <a:schemeClr val="tx1"/>
          </a:solidFill>
        </p:spPr>
      </p:pic>
    </p:spTree>
    <p:extLst>
      <p:ext uri="{BB962C8B-B14F-4D97-AF65-F5344CB8AC3E}">
        <p14:creationId xmlns:p14="http://schemas.microsoft.com/office/powerpoint/2010/main" val="17575287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189</TotalTime>
  <Words>1006</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vt:lpstr>
      <vt:lpstr>Calibri</vt:lpstr>
      <vt:lpstr>Calibri Light</vt:lpstr>
      <vt:lpstr>Google Sans</vt:lpstr>
      <vt:lpstr>Poppins</vt:lpstr>
      <vt:lpstr>Söhne</vt:lpstr>
      <vt:lpstr>Times New Roman</vt:lpstr>
      <vt:lpstr>Office Theme</vt:lpstr>
      <vt:lpstr>Modern Cryptography </vt:lpstr>
      <vt:lpstr>Public Key Infrastructure (PKI)</vt:lpstr>
      <vt:lpstr>Public Key Infrastructure (PKI)</vt:lpstr>
      <vt:lpstr>Public Key Infrastructure (PKI)</vt:lpstr>
      <vt:lpstr>SSL and TLS</vt:lpstr>
      <vt:lpstr>SSL Certificate</vt:lpstr>
      <vt:lpstr>Overview</vt:lpstr>
      <vt:lpstr>There are many CAs in the real world, and they are organized in a hierarchical structure</vt:lpstr>
      <vt:lpstr>PKI</vt:lpstr>
      <vt:lpstr>PKI</vt:lpstr>
      <vt:lpstr>Public Key Infrastructure (PKI)</vt:lpstr>
      <vt:lpstr>Public Key Infrastructure (PKI)</vt:lpstr>
      <vt:lpstr>Public Key Infrastructure (PKI)</vt:lpstr>
      <vt:lpstr>Public Key Infrastructure (PKI)</vt:lpstr>
      <vt:lpstr>Public Key Infrastructure (PKI)</vt:lpstr>
      <vt:lpstr>Public Key Infrastructure (PKI)</vt:lpstr>
      <vt:lpstr>Installing OpenSSL</vt:lpstr>
      <vt:lpstr>How to use ssl for enecrypt files</vt:lpstr>
      <vt:lpstr>How to use ssl for decrypt files</vt:lpstr>
      <vt:lpstr>SSH</vt:lpstr>
      <vt:lpstr>SSH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Cryptography </dc:title>
  <dc:creator>Ammar AL-hasan</dc:creator>
  <cp:lastModifiedBy>Ammar AL-hasan</cp:lastModifiedBy>
  <cp:revision>5</cp:revision>
  <dcterms:created xsi:type="dcterms:W3CDTF">2023-09-19T16:23:30Z</dcterms:created>
  <dcterms:modified xsi:type="dcterms:W3CDTF">2025-07-09T21:11:42Z</dcterms:modified>
</cp:coreProperties>
</file>