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6"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A0F203-FB9F-4E05-A16F-B11B09B81854}" type="doc">
      <dgm:prSet loTypeId="urn:microsoft.com/office/officeart/2005/8/layout/vList2" loCatId="list" qsTypeId="urn:microsoft.com/office/officeart/2005/8/quickstyle/simple2" qsCatId="simple" csTypeId="urn:microsoft.com/office/officeart/2005/8/colors/colorful5" csCatId="colorful"/>
      <dgm:spPr/>
      <dgm:t>
        <a:bodyPr/>
        <a:lstStyle/>
        <a:p>
          <a:endParaRPr lang="en-US"/>
        </a:p>
      </dgm:t>
    </dgm:pt>
    <dgm:pt modelId="{744F8B0D-B76F-4192-970C-7CC1D2C6C699}">
      <dgm:prSet/>
      <dgm:spPr/>
      <dgm:t>
        <a:bodyPr/>
        <a:lstStyle/>
        <a:p>
          <a:r>
            <a:rPr lang="en-US" b="0" i="0" dirty="0"/>
            <a:t>An NFC (Near Field Communication) credit card is a type of credit card that incorporates NFC technology to enable contactless payments. NFC is a short-range wireless communication technology that allows data to be exchanged between two devices when they are in close proximity, typically within a few centimeters.</a:t>
          </a:r>
          <a:endParaRPr lang="en-US" dirty="0"/>
        </a:p>
      </dgm:t>
    </dgm:pt>
    <dgm:pt modelId="{029FB2FA-6391-4FC9-83FF-BEBF70BDE577}" type="parTrans" cxnId="{787EB039-254B-46A0-9CD0-9B14320CAE35}">
      <dgm:prSet/>
      <dgm:spPr/>
      <dgm:t>
        <a:bodyPr/>
        <a:lstStyle/>
        <a:p>
          <a:endParaRPr lang="en-US"/>
        </a:p>
      </dgm:t>
    </dgm:pt>
    <dgm:pt modelId="{A2873947-F1AB-4FA0-B93E-7EF127742B01}" type="sibTrans" cxnId="{787EB039-254B-46A0-9CD0-9B14320CAE35}">
      <dgm:prSet/>
      <dgm:spPr/>
      <dgm:t>
        <a:bodyPr/>
        <a:lstStyle/>
        <a:p>
          <a:endParaRPr lang="en-US"/>
        </a:p>
      </dgm:t>
    </dgm:pt>
    <dgm:pt modelId="{3F41DD4C-1957-4CFD-87C6-00385E6BB9E1}">
      <dgm:prSet/>
      <dgm:spPr/>
      <dgm:t>
        <a:bodyPr/>
        <a:lstStyle/>
        <a:p>
          <a:r>
            <a:rPr lang="en-US" b="1" i="0" dirty="0"/>
            <a:t>Contactless Payments:</a:t>
          </a:r>
          <a:r>
            <a:rPr lang="en-US" b="0" i="0" dirty="0"/>
            <a:t> NFC credit cards are equipped with an embedded NFC chip and antenna. To make a payment, a cardholder can tap or hold the card near an NFC-enabled payment terminal. The card and terminal establish a secure communication link to process the transaction.</a:t>
          </a:r>
          <a:endParaRPr lang="en-US" dirty="0"/>
        </a:p>
      </dgm:t>
    </dgm:pt>
    <dgm:pt modelId="{1F00480C-5137-4026-A19B-F90381389F82}" type="parTrans" cxnId="{D12885B7-29CD-4095-81E0-63C2C819E6E7}">
      <dgm:prSet/>
      <dgm:spPr/>
      <dgm:t>
        <a:bodyPr/>
        <a:lstStyle/>
        <a:p>
          <a:endParaRPr lang="en-US"/>
        </a:p>
      </dgm:t>
    </dgm:pt>
    <dgm:pt modelId="{33E66E45-2641-4278-B729-933219A37A40}" type="sibTrans" cxnId="{D12885B7-29CD-4095-81E0-63C2C819E6E7}">
      <dgm:prSet/>
      <dgm:spPr/>
      <dgm:t>
        <a:bodyPr/>
        <a:lstStyle/>
        <a:p>
          <a:endParaRPr lang="en-US"/>
        </a:p>
      </dgm:t>
    </dgm:pt>
    <dgm:pt modelId="{3221FD86-0894-4363-BB67-BBD45645A4AE}">
      <dgm:prSet/>
      <dgm:spPr/>
      <dgm:t>
        <a:bodyPr/>
        <a:lstStyle/>
        <a:p>
          <a:r>
            <a:rPr lang="en-US" b="1" i="0" dirty="0"/>
            <a:t>Security:</a:t>
          </a:r>
          <a:r>
            <a:rPr lang="en-US" b="0" i="0" dirty="0"/>
            <a:t> NFC credit cards use encryption and authentication mechanisms to secure transactions. Each transaction generates a unique code, making it difficult for attackers to intercept and clone card data.</a:t>
          </a:r>
          <a:endParaRPr lang="en-US" dirty="0"/>
        </a:p>
      </dgm:t>
    </dgm:pt>
    <dgm:pt modelId="{1D4BCC34-32D5-4E57-AF5F-24FDCE91C040}" type="parTrans" cxnId="{1896656F-A5D2-44DD-9D8B-73564DCA43E0}">
      <dgm:prSet/>
      <dgm:spPr/>
      <dgm:t>
        <a:bodyPr/>
        <a:lstStyle/>
        <a:p>
          <a:endParaRPr lang="en-US"/>
        </a:p>
      </dgm:t>
    </dgm:pt>
    <dgm:pt modelId="{B46AD932-CC57-435D-958E-B998563521D7}" type="sibTrans" cxnId="{1896656F-A5D2-44DD-9D8B-73564DCA43E0}">
      <dgm:prSet/>
      <dgm:spPr/>
      <dgm:t>
        <a:bodyPr/>
        <a:lstStyle/>
        <a:p>
          <a:endParaRPr lang="en-US"/>
        </a:p>
      </dgm:t>
    </dgm:pt>
    <dgm:pt modelId="{4ED5540E-084C-4EBC-BDC4-95EADB11A92F}">
      <dgm:prSet/>
      <dgm:spPr/>
      <dgm:t>
        <a:bodyPr/>
        <a:lstStyle/>
        <a:p>
          <a:r>
            <a:rPr lang="en-US" b="1" i="0" dirty="0"/>
            <a:t>Mobile Wallet Integration:</a:t>
          </a:r>
          <a:r>
            <a:rPr lang="en-US" b="0" i="0" dirty="0"/>
            <a:t> Many NFC credit cards can also be added to mobile wallet apps, such as Apple Pay, Google Pay, or Samsung Pay. This allows users to make contactless payments using their smartphones or smartwatches instead of the physical card.</a:t>
          </a:r>
          <a:endParaRPr lang="en-US" dirty="0"/>
        </a:p>
      </dgm:t>
    </dgm:pt>
    <dgm:pt modelId="{73866343-C621-4B5C-B107-3FDE89FC8CA8}" type="parTrans" cxnId="{C9078718-90E5-4CBF-A1F8-00B8810178FB}">
      <dgm:prSet/>
      <dgm:spPr/>
      <dgm:t>
        <a:bodyPr/>
        <a:lstStyle/>
        <a:p>
          <a:endParaRPr lang="en-US"/>
        </a:p>
      </dgm:t>
    </dgm:pt>
    <dgm:pt modelId="{596DE26E-A484-40AA-BC31-A57C8D340F88}" type="sibTrans" cxnId="{C9078718-90E5-4CBF-A1F8-00B8810178FB}">
      <dgm:prSet/>
      <dgm:spPr/>
      <dgm:t>
        <a:bodyPr/>
        <a:lstStyle/>
        <a:p>
          <a:endParaRPr lang="en-US"/>
        </a:p>
      </dgm:t>
    </dgm:pt>
    <dgm:pt modelId="{30D647A9-C238-4F6C-9A52-F336F2079390}" type="pres">
      <dgm:prSet presAssocID="{FEA0F203-FB9F-4E05-A16F-B11B09B81854}" presName="linear" presStyleCnt="0">
        <dgm:presLayoutVars>
          <dgm:animLvl val="lvl"/>
          <dgm:resizeHandles val="exact"/>
        </dgm:presLayoutVars>
      </dgm:prSet>
      <dgm:spPr/>
    </dgm:pt>
    <dgm:pt modelId="{E6E34608-290A-435E-BCDF-E8B857EE0C81}" type="pres">
      <dgm:prSet presAssocID="{744F8B0D-B76F-4192-970C-7CC1D2C6C699}" presName="parentText" presStyleLbl="node1" presStyleIdx="0" presStyleCnt="1">
        <dgm:presLayoutVars>
          <dgm:chMax val="0"/>
          <dgm:bulletEnabled val="1"/>
        </dgm:presLayoutVars>
      </dgm:prSet>
      <dgm:spPr/>
    </dgm:pt>
    <dgm:pt modelId="{CB090308-EE8F-4501-BAF3-EF32287702E7}" type="pres">
      <dgm:prSet presAssocID="{744F8B0D-B76F-4192-970C-7CC1D2C6C699}" presName="childText" presStyleLbl="revTx" presStyleIdx="0" presStyleCnt="1">
        <dgm:presLayoutVars>
          <dgm:bulletEnabled val="1"/>
        </dgm:presLayoutVars>
      </dgm:prSet>
      <dgm:spPr/>
    </dgm:pt>
  </dgm:ptLst>
  <dgm:cxnLst>
    <dgm:cxn modelId="{4AE4A80B-B3C3-40F8-B985-842F549B4F46}" type="presOf" srcId="{FEA0F203-FB9F-4E05-A16F-B11B09B81854}" destId="{30D647A9-C238-4F6C-9A52-F336F2079390}" srcOrd="0" destOrd="0" presId="urn:microsoft.com/office/officeart/2005/8/layout/vList2"/>
    <dgm:cxn modelId="{C9078718-90E5-4CBF-A1F8-00B8810178FB}" srcId="{744F8B0D-B76F-4192-970C-7CC1D2C6C699}" destId="{4ED5540E-084C-4EBC-BDC4-95EADB11A92F}" srcOrd="2" destOrd="0" parTransId="{73866343-C621-4B5C-B107-3FDE89FC8CA8}" sibTransId="{596DE26E-A484-40AA-BC31-A57C8D340F88}"/>
    <dgm:cxn modelId="{787EB039-254B-46A0-9CD0-9B14320CAE35}" srcId="{FEA0F203-FB9F-4E05-A16F-B11B09B81854}" destId="{744F8B0D-B76F-4192-970C-7CC1D2C6C699}" srcOrd="0" destOrd="0" parTransId="{029FB2FA-6391-4FC9-83FF-BEBF70BDE577}" sibTransId="{A2873947-F1AB-4FA0-B93E-7EF127742B01}"/>
    <dgm:cxn modelId="{2E5EFB47-3F78-412B-AB55-9C511C97FA1F}" type="presOf" srcId="{3221FD86-0894-4363-BB67-BBD45645A4AE}" destId="{CB090308-EE8F-4501-BAF3-EF32287702E7}" srcOrd="0" destOrd="1" presId="urn:microsoft.com/office/officeart/2005/8/layout/vList2"/>
    <dgm:cxn modelId="{1896656F-A5D2-44DD-9D8B-73564DCA43E0}" srcId="{744F8B0D-B76F-4192-970C-7CC1D2C6C699}" destId="{3221FD86-0894-4363-BB67-BBD45645A4AE}" srcOrd="1" destOrd="0" parTransId="{1D4BCC34-32D5-4E57-AF5F-24FDCE91C040}" sibTransId="{B46AD932-CC57-435D-958E-B998563521D7}"/>
    <dgm:cxn modelId="{E1CC1479-6D46-415D-830F-AB2F8ABA8710}" type="presOf" srcId="{744F8B0D-B76F-4192-970C-7CC1D2C6C699}" destId="{E6E34608-290A-435E-BCDF-E8B857EE0C81}" srcOrd="0" destOrd="0" presId="urn:microsoft.com/office/officeart/2005/8/layout/vList2"/>
    <dgm:cxn modelId="{BBE6ECAF-6282-416F-B883-DE6C6268CB36}" type="presOf" srcId="{3F41DD4C-1957-4CFD-87C6-00385E6BB9E1}" destId="{CB090308-EE8F-4501-BAF3-EF32287702E7}" srcOrd="0" destOrd="0" presId="urn:microsoft.com/office/officeart/2005/8/layout/vList2"/>
    <dgm:cxn modelId="{D12885B7-29CD-4095-81E0-63C2C819E6E7}" srcId="{744F8B0D-B76F-4192-970C-7CC1D2C6C699}" destId="{3F41DD4C-1957-4CFD-87C6-00385E6BB9E1}" srcOrd="0" destOrd="0" parTransId="{1F00480C-5137-4026-A19B-F90381389F82}" sibTransId="{33E66E45-2641-4278-B729-933219A37A40}"/>
    <dgm:cxn modelId="{802393EA-75CD-4F35-A0E7-28320EF98773}" type="presOf" srcId="{4ED5540E-084C-4EBC-BDC4-95EADB11A92F}" destId="{CB090308-EE8F-4501-BAF3-EF32287702E7}" srcOrd="0" destOrd="2" presId="urn:microsoft.com/office/officeart/2005/8/layout/vList2"/>
    <dgm:cxn modelId="{8651BA77-41D6-491A-9468-E502EE3D4131}" type="presParOf" srcId="{30D647A9-C238-4F6C-9A52-F336F2079390}" destId="{E6E34608-290A-435E-BCDF-E8B857EE0C81}" srcOrd="0" destOrd="0" presId="urn:microsoft.com/office/officeart/2005/8/layout/vList2"/>
    <dgm:cxn modelId="{941212B6-667A-4049-875B-483088A729F6}" type="presParOf" srcId="{30D647A9-C238-4F6C-9A52-F336F2079390}" destId="{CB090308-EE8F-4501-BAF3-EF32287702E7}"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E34608-290A-435E-BCDF-E8B857EE0C81}">
      <dsp:nvSpPr>
        <dsp:cNvPr id="0" name=""/>
        <dsp:cNvSpPr/>
      </dsp:nvSpPr>
      <dsp:spPr>
        <a:xfrm>
          <a:off x="0" y="349625"/>
          <a:ext cx="5777768" cy="195624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dirty="0"/>
            <a:t>An NFC (Near Field Communication) credit card is a type of credit card that incorporates NFC technology to enable contactless payments. NFC is a short-range wireless communication technology that allows data to be exchanged between two devices when they are in close proximity, typically within a few centimeters.</a:t>
          </a:r>
          <a:endParaRPr lang="en-US" sz="1900" kern="1200" dirty="0"/>
        </a:p>
      </dsp:txBody>
      <dsp:txXfrm>
        <a:off x="95496" y="445121"/>
        <a:ext cx="5586776" cy="1765248"/>
      </dsp:txXfrm>
    </dsp:sp>
    <dsp:sp modelId="{CB090308-EE8F-4501-BAF3-EF32287702E7}">
      <dsp:nvSpPr>
        <dsp:cNvPr id="0" name=""/>
        <dsp:cNvSpPr/>
      </dsp:nvSpPr>
      <dsp:spPr>
        <a:xfrm>
          <a:off x="0" y="2305865"/>
          <a:ext cx="5777768" cy="2910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444"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b="1" i="0" kern="1200" dirty="0"/>
            <a:t>Contactless Payments:</a:t>
          </a:r>
          <a:r>
            <a:rPr lang="en-US" sz="1500" b="0" i="0" kern="1200" dirty="0"/>
            <a:t> NFC credit cards are equipped with an embedded NFC chip and antenna. To make a payment, a cardholder can tap or hold the card near an NFC-enabled payment terminal. The card and terminal establish a secure communication link to process the transaction.</a:t>
          </a:r>
          <a:endParaRPr lang="en-US" sz="1500" kern="1200" dirty="0"/>
        </a:p>
        <a:p>
          <a:pPr marL="114300" lvl="1" indent="-114300" algn="l" defTabSz="666750">
            <a:lnSpc>
              <a:spcPct val="90000"/>
            </a:lnSpc>
            <a:spcBef>
              <a:spcPct val="0"/>
            </a:spcBef>
            <a:spcAft>
              <a:spcPct val="20000"/>
            </a:spcAft>
            <a:buChar char="•"/>
          </a:pPr>
          <a:r>
            <a:rPr lang="en-US" sz="1500" b="1" i="0" kern="1200" dirty="0"/>
            <a:t>Security:</a:t>
          </a:r>
          <a:r>
            <a:rPr lang="en-US" sz="1500" b="0" i="0" kern="1200" dirty="0"/>
            <a:t> NFC credit cards use encryption and authentication mechanisms to secure transactions. Each transaction generates a unique code, making it difficult for attackers to intercept and clone card data.</a:t>
          </a:r>
          <a:endParaRPr lang="en-US" sz="1500" kern="1200" dirty="0"/>
        </a:p>
        <a:p>
          <a:pPr marL="114300" lvl="1" indent="-114300" algn="l" defTabSz="666750">
            <a:lnSpc>
              <a:spcPct val="90000"/>
            </a:lnSpc>
            <a:spcBef>
              <a:spcPct val="0"/>
            </a:spcBef>
            <a:spcAft>
              <a:spcPct val="20000"/>
            </a:spcAft>
            <a:buChar char="•"/>
          </a:pPr>
          <a:r>
            <a:rPr lang="en-US" sz="1500" b="1" i="0" kern="1200" dirty="0"/>
            <a:t>Mobile Wallet Integration:</a:t>
          </a:r>
          <a:r>
            <a:rPr lang="en-US" sz="1500" b="0" i="0" kern="1200" dirty="0"/>
            <a:t> Many NFC credit cards can also be added to mobile wallet apps, such as Apple Pay, Google Pay, or Samsung Pay. This allows users to make contactless payments using their smartphones or smartwatches instead of the physical card.</a:t>
          </a:r>
          <a:endParaRPr lang="en-US" sz="1500" kern="1200" dirty="0"/>
        </a:p>
      </dsp:txBody>
      <dsp:txXfrm>
        <a:off x="0" y="2305865"/>
        <a:ext cx="5777768" cy="29104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313A17-C936-4760-BFF8-193E7D1AB117}"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81BB9-4431-4689-811E-1DECCCE9ACF9}" type="slidenum">
              <a:rPr lang="en-US" smtClean="0"/>
              <a:t>‹#›</a:t>
            </a:fld>
            <a:endParaRPr lang="en-US"/>
          </a:p>
        </p:txBody>
      </p:sp>
    </p:spTree>
    <p:extLst>
      <p:ext uri="{BB962C8B-B14F-4D97-AF65-F5344CB8AC3E}">
        <p14:creationId xmlns:p14="http://schemas.microsoft.com/office/powerpoint/2010/main" val="1766716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313A17-C936-4760-BFF8-193E7D1AB117}"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81BB9-4431-4689-811E-1DECCCE9ACF9}" type="slidenum">
              <a:rPr lang="en-US" smtClean="0"/>
              <a:t>‹#›</a:t>
            </a:fld>
            <a:endParaRPr lang="en-US"/>
          </a:p>
        </p:txBody>
      </p:sp>
    </p:spTree>
    <p:extLst>
      <p:ext uri="{BB962C8B-B14F-4D97-AF65-F5344CB8AC3E}">
        <p14:creationId xmlns:p14="http://schemas.microsoft.com/office/powerpoint/2010/main" val="332585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313A17-C936-4760-BFF8-193E7D1AB117}"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81BB9-4431-4689-811E-1DECCCE9ACF9}" type="slidenum">
              <a:rPr lang="en-US" smtClean="0"/>
              <a:t>‹#›</a:t>
            </a:fld>
            <a:endParaRPr lang="en-US"/>
          </a:p>
        </p:txBody>
      </p:sp>
    </p:spTree>
    <p:extLst>
      <p:ext uri="{BB962C8B-B14F-4D97-AF65-F5344CB8AC3E}">
        <p14:creationId xmlns:p14="http://schemas.microsoft.com/office/powerpoint/2010/main" val="1889952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313A17-C936-4760-BFF8-193E7D1AB117}"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81BB9-4431-4689-811E-1DECCCE9ACF9}" type="slidenum">
              <a:rPr lang="en-US" smtClean="0"/>
              <a:t>‹#›</a:t>
            </a:fld>
            <a:endParaRPr lang="en-US"/>
          </a:p>
        </p:txBody>
      </p:sp>
    </p:spTree>
    <p:extLst>
      <p:ext uri="{BB962C8B-B14F-4D97-AF65-F5344CB8AC3E}">
        <p14:creationId xmlns:p14="http://schemas.microsoft.com/office/powerpoint/2010/main" val="138721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313A17-C936-4760-BFF8-193E7D1AB117}"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581BB9-4431-4689-811E-1DECCCE9ACF9}" type="slidenum">
              <a:rPr lang="en-US" smtClean="0"/>
              <a:t>‹#›</a:t>
            </a:fld>
            <a:endParaRPr lang="en-US"/>
          </a:p>
        </p:txBody>
      </p:sp>
    </p:spTree>
    <p:extLst>
      <p:ext uri="{BB962C8B-B14F-4D97-AF65-F5344CB8AC3E}">
        <p14:creationId xmlns:p14="http://schemas.microsoft.com/office/powerpoint/2010/main" val="4260768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313A17-C936-4760-BFF8-193E7D1AB117}" type="datetimeFigureOut">
              <a:rPr lang="en-US" smtClean="0"/>
              <a:t>7/19/2025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581BB9-4431-4689-811E-1DECCCE9ACF9}" type="slidenum">
              <a:rPr lang="en-US" smtClean="0"/>
              <a:t>‹#›</a:t>
            </a:fld>
            <a:endParaRPr lang="en-US"/>
          </a:p>
        </p:txBody>
      </p:sp>
    </p:spTree>
    <p:extLst>
      <p:ext uri="{BB962C8B-B14F-4D97-AF65-F5344CB8AC3E}">
        <p14:creationId xmlns:p14="http://schemas.microsoft.com/office/powerpoint/2010/main" val="1337022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313A17-C936-4760-BFF8-193E7D1AB117}" type="datetimeFigureOut">
              <a:rPr lang="en-US" smtClean="0"/>
              <a:t>7/19/2025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581BB9-4431-4689-811E-1DECCCE9ACF9}" type="slidenum">
              <a:rPr lang="en-US" smtClean="0"/>
              <a:t>‹#›</a:t>
            </a:fld>
            <a:endParaRPr lang="en-US"/>
          </a:p>
        </p:txBody>
      </p:sp>
    </p:spTree>
    <p:extLst>
      <p:ext uri="{BB962C8B-B14F-4D97-AF65-F5344CB8AC3E}">
        <p14:creationId xmlns:p14="http://schemas.microsoft.com/office/powerpoint/2010/main" val="207277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313A17-C936-4760-BFF8-193E7D1AB117}" type="datetimeFigureOut">
              <a:rPr lang="en-US" smtClean="0"/>
              <a:t>7/19/2025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581BB9-4431-4689-811E-1DECCCE9ACF9}" type="slidenum">
              <a:rPr lang="en-US" smtClean="0"/>
              <a:t>‹#›</a:t>
            </a:fld>
            <a:endParaRPr lang="en-US"/>
          </a:p>
        </p:txBody>
      </p:sp>
    </p:spTree>
    <p:extLst>
      <p:ext uri="{BB962C8B-B14F-4D97-AF65-F5344CB8AC3E}">
        <p14:creationId xmlns:p14="http://schemas.microsoft.com/office/powerpoint/2010/main" val="4042439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313A17-C936-4760-BFF8-193E7D1AB117}" type="datetimeFigureOut">
              <a:rPr lang="en-US" smtClean="0"/>
              <a:t>7/19/2025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581BB9-4431-4689-811E-1DECCCE9ACF9}" type="slidenum">
              <a:rPr lang="en-US" smtClean="0"/>
              <a:t>‹#›</a:t>
            </a:fld>
            <a:endParaRPr lang="en-US"/>
          </a:p>
        </p:txBody>
      </p:sp>
    </p:spTree>
    <p:extLst>
      <p:ext uri="{BB962C8B-B14F-4D97-AF65-F5344CB8AC3E}">
        <p14:creationId xmlns:p14="http://schemas.microsoft.com/office/powerpoint/2010/main" val="1048542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313A17-C936-4760-BFF8-193E7D1AB117}" type="datetimeFigureOut">
              <a:rPr lang="en-US" smtClean="0"/>
              <a:t>7/19/2025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581BB9-4431-4689-811E-1DECCCE9ACF9}" type="slidenum">
              <a:rPr lang="en-US" smtClean="0"/>
              <a:t>‹#›</a:t>
            </a:fld>
            <a:endParaRPr lang="en-US"/>
          </a:p>
        </p:txBody>
      </p:sp>
    </p:spTree>
    <p:extLst>
      <p:ext uri="{BB962C8B-B14F-4D97-AF65-F5344CB8AC3E}">
        <p14:creationId xmlns:p14="http://schemas.microsoft.com/office/powerpoint/2010/main" val="2262973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313A17-C936-4760-BFF8-193E7D1AB117}" type="datetimeFigureOut">
              <a:rPr lang="en-US" smtClean="0"/>
              <a:t>7/19/2025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581BB9-4431-4689-811E-1DECCCE9ACF9}" type="slidenum">
              <a:rPr lang="en-US" smtClean="0"/>
              <a:t>‹#›</a:t>
            </a:fld>
            <a:endParaRPr lang="en-US"/>
          </a:p>
        </p:txBody>
      </p:sp>
    </p:spTree>
    <p:extLst>
      <p:ext uri="{BB962C8B-B14F-4D97-AF65-F5344CB8AC3E}">
        <p14:creationId xmlns:p14="http://schemas.microsoft.com/office/powerpoint/2010/main" val="2233133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313A17-C936-4760-BFF8-193E7D1AB117}" type="datetimeFigureOut">
              <a:rPr lang="en-US" smtClean="0"/>
              <a:t>7/19/2025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581BB9-4431-4689-811E-1DECCCE9ACF9}" type="slidenum">
              <a:rPr lang="en-US" smtClean="0"/>
              <a:t>‹#›</a:t>
            </a:fld>
            <a:endParaRPr lang="en-US"/>
          </a:p>
        </p:txBody>
      </p:sp>
    </p:spTree>
    <p:extLst>
      <p:ext uri="{BB962C8B-B14F-4D97-AF65-F5344CB8AC3E}">
        <p14:creationId xmlns:p14="http://schemas.microsoft.com/office/powerpoint/2010/main" val="213095649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5A3BCB-371C-CF37-028D-92AADA442D33}"/>
              </a:ext>
            </a:extLst>
          </p:cNvPr>
          <p:cNvSpPr>
            <a:spLocks noGrp="1"/>
          </p:cNvSpPr>
          <p:nvPr>
            <p:ph type="ctrTitle"/>
          </p:nvPr>
        </p:nvSpPr>
        <p:spPr>
          <a:xfrm>
            <a:off x="1285240" y="1050595"/>
            <a:ext cx="8074815" cy="1618489"/>
          </a:xfrm>
        </p:spPr>
        <p:txBody>
          <a:bodyPr vert="horz" lIns="91440" tIns="45720" rIns="91440" bIns="45720" rtlCol="0" anchor="ctr">
            <a:normAutofit/>
          </a:bodyPr>
          <a:lstStyle/>
          <a:p>
            <a:pPr algn="l"/>
            <a:r>
              <a:rPr lang="en-US" sz="7200" b="0" i="0" kern="1200" dirty="0">
                <a:solidFill>
                  <a:srgbClr val="FF0000"/>
                </a:solidFill>
                <a:effectLst/>
                <a:latin typeface="+mj-lt"/>
                <a:ea typeface="+mj-ea"/>
                <a:cs typeface="+mj-cs"/>
              </a:rPr>
              <a:t>Cryptanalysis</a:t>
            </a:r>
            <a:endParaRPr lang="en-US" sz="7200" kern="1200" dirty="0">
              <a:solidFill>
                <a:srgbClr val="FF0000"/>
              </a:solidFill>
              <a:latin typeface="+mj-lt"/>
              <a:ea typeface="+mj-ea"/>
              <a:cs typeface="+mj-cs"/>
            </a:endParaRPr>
          </a:p>
        </p:txBody>
      </p:sp>
      <p:sp>
        <p:nvSpPr>
          <p:cNvPr id="3" name="Subtitle 2">
            <a:extLst>
              <a:ext uri="{FF2B5EF4-FFF2-40B4-BE49-F238E27FC236}">
                <a16:creationId xmlns:a16="http://schemas.microsoft.com/office/drawing/2014/main" id="{4C7ADF73-0BB4-80D2-8DBC-2E8FF1C7D4A8}"/>
              </a:ext>
            </a:extLst>
          </p:cNvPr>
          <p:cNvSpPr>
            <a:spLocks noGrp="1"/>
          </p:cNvSpPr>
          <p:nvPr>
            <p:ph type="subTitle" idx="1"/>
          </p:nvPr>
        </p:nvSpPr>
        <p:spPr>
          <a:xfrm>
            <a:off x="1285240" y="2772403"/>
            <a:ext cx="8074814" cy="3232548"/>
          </a:xfrm>
        </p:spPr>
        <p:txBody>
          <a:bodyPr vert="horz" lIns="91440" tIns="45720" rIns="91440" bIns="45720" rtlCol="0" anchor="t">
            <a:normAutofit lnSpcReduction="10000"/>
          </a:bodyPr>
          <a:lstStyle/>
          <a:p>
            <a:pPr indent="-228600" algn="l">
              <a:buFont typeface="Arial" panose="020B0604020202020204" pitchFamily="34" charset="0"/>
              <a:buChar char="•"/>
            </a:pPr>
            <a:r>
              <a:rPr lang="en-US" b="0" i="0" dirty="0">
                <a:effectLst/>
              </a:rPr>
              <a:t>Cryptanalysis is the science and art of deciphering or breaking codes and ciphers, often with the goal of recovering the original plaintext or uncovering sensitive information.</a:t>
            </a:r>
          </a:p>
          <a:p>
            <a:pPr indent="-228600" algn="l">
              <a:buFont typeface="Arial" panose="020B0604020202020204" pitchFamily="34" charset="0"/>
              <a:buChar char="•"/>
            </a:pPr>
            <a:r>
              <a:rPr lang="en-US" b="0" i="0" dirty="0">
                <a:effectLst/>
              </a:rPr>
              <a:t>Here are some key concepts and techniques associated with cryptanalysis:</a:t>
            </a:r>
          </a:p>
          <a:p>
            <a:pPr marL="342900" indent="-228600" algn="l">
              <a:buFont typeface="Arial" panose="020B0604020202020204" pitchFamily="34" charset="0"/>
              <a:buChar char="•"/>
            </a:pPr>
            <a:r>
              <a:rPr lang="en-US" b="1" i="0" dirty="0">
                <a:effectLst/>
              </a:rPr>
              <a:t>Brute Force Attack</a:t>
            </a:r>
          </a:p>
          <a:p>
            <a:pPr marL="342900" indent="-228600" algn="l">
              <a:buFont typeface="Arial" panose="020B0604020202020204" pitchFamily="34" charset="0"/>
              <a:buChar char="•"/>
            </a:pPr>
            <a:r>
              <a:rPr lang="en-US" b="1" dirty="0"/>
              <a:t>Dictionary Attack</a:t>
            </a:r>
          </a:p>
          <a:p>
            <a:pPr marL="342900" indent="-228600" algn="l">
              <a:buFont typeface="Arial" panose="020B0604020202020204" pitchFamily="34" charset="0"/>
              <a:buChar char="•"/>
            </a:pPr>
            <a:r>
              <a:rPr lang="en-US" b="1" i="0" dirty="0">
                <a:solidFill>
                  <a:srgbClr val="ECECF1"/>
                </a:solidFill>
                <a:effectLst/>
                <a:latin typeface="Söhne"/>
              </a:rPr>
              <a:t>NFC Credit Card</a:t>
            </a:r>
            <a:endParaRPr lang="en-US" b="1" dirty="0"/>
          </a:p>
          <a:p>
            <a:pPr indent="-228600" algn="l">
              <a:buFont typeface="Arial" panose="020B0604020202020204" pitchFamily="34" charset="0"/>
              <a:buChar char="•"/>
            </a:pPr>
            <a:endParaRPr lang="en-US" dirty="0"/>
          </a:p>
        </p:txBody>
      </p:sp>
    </p:spTree>
    <p:extLst>
      <p:ext uri="{BB962C8B-B14F-4D97-AF65-F5344CB8AC3E}">
        <p14:creationId xmlns:p14="http://schemas.microsoft.com/office/powerpoint/2010/main" val="406687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redit card&#10;&#10;Description automatically generated">
            <a:extLst>
              <a:ext uri="{FF2B5EF4-FFF2-40B4-BE49-F238E27FC236}">
                <a16:creationId xmlns:a16="http://schemas.microsoft.com/office/drawing/2014/main" id="{264D8FED-51FA-B339-24FB-03104176D98B}"/>
              </a:ext>
            </a:extLst>
          </p:cNvPr>
          <p:cNvPicPr>
            <a:picLocks noGrp="1" noChangeAspect="1"/>
          </p:cNvPicPr>
          <p:nvPr>
            <p:ph idx="1"/>
          </p:nvPr>
        </p:nvPicPr>
        <p:blipFill>
          <a:blip r:embed="rId2"/>
          <a:stretch>
            <a:fillRect/>
          </a:stretch>
        </p:blipFill>
        <p:spPr>
          <a:xfrm>
            <a:off x="4023618" y="1291728"/>
            <a:ext cx="2716696" cy="4886393"/>
          </a:xfrm>
        </p:spPr>
      </p:pic>
      <p:pic>
        <p:nvPicPr>
          <p:cNvPr id="9" name="Picture 8" descr="A screenshot of a computer&#10;&#10;Description automatically generated">
            <a:extLst>
              <a:ext uri="{FF2B5EF4-FFF2-40B4-BE49-F238E27FC236}">
                <a16:creationId xmlns:a16="http://schemas.microsoft.com/office/drawing/2014/main" id="{DF45BE8D-B64D-6083-07A3-6EC3A66BC78A}"/>
              </a:ext>
            </a:extLst>
          </p:cNvPr>
          <p:cNvPicPr>
            <a:picLocks noChangeAspect="1"/>
          </p:cNvPicPr>
          <p:nvPr/>
        </p:nvPicPr>
        <p:blipFill>
          <a:blip r:embed="rId3"/>
          <a:stretch>
            <a:fillRect/>
          </a:stretch>
        </p:blipFill>
        <p:spPr>
          <a:xfrm>
            <a:off x="9475304" y="1304924"/>
            <a:ext cx="2716696" cy="4899592"/>
          </a:xfrm>
          <a:prstGeom prst="rect">
            <a:avLst/>
          </a:prstGeom>
        </p:spPr>
      </p:pic>
      <p:pic>
        <p:nvPicPr>
          <p:cNvPr id="7" name="Picture 6" descr="A screenshot of a phone&#10;&#10;Description automatically generated">
            <a:extLst>
              <a:ext uri="{FF2B5EF4-FFF2-40B4-BE49-F238E27FC236}">
                <a16:creationId xmlns:a16="http://schemas.microsoft.com/office/drawing/2014/main" id="{B71EDA95-78EE-3A3A-5146-936C6B8F0AA8}"/>
              </a:ext>
            </a:extLst>
          </p:cNvPr>
          <p:cNvPicPr>
            <a:picLocks noChangeAspect="1"/>
          </p:cNvPicPr>
          <p:nvPr/>
        </p:nvPicPr>
        <p:blipFill>
          <a:blip r:embed="rId4"/>
          <a:stretch>
            <a:fillRect/>
          </a:stretch>
        </p:blipFill>
        <p:spPr>
          <a:xfrm>
            <a:off x="6740314" y="1304925"/>
            <a:ext cx="2734990" cy="4886394"/>
          </a:xfrm>
          <a:prstGeom prst="rect">
            <a:avLst/>
          </a:prstGeom>
        </p:spPr>
      </p:pic>
      <p:sp>
        <p:nvSpPr>
          <p:cNvPr id="2" name="Title 1">
            <a:extLst>
              <a:ext uri="{FF2B5EF4-FFF2-40B4-BE49-F238E27FC236}">
                <a16:creationId xmlns:a16="http://schemas.microsoft.com/office/drawing/2014/main" id="{ED0B0434-60FE-3E0E-CE11-97E170CF032C}"/>
              </a:ext>
            </a:extLst>
          </p:cNvPr>
          <p:cNvSpPr>
            <a:spLocks noGrp="1"/>
          </p:cNvSpPr>
          <p:nvPr>
            <p:ph type="title"/>
          </p:nvPr>
        </p:nvSpPr>
        <p:spPr>
          <a:xfrm>
            <a:off x="640080" y="2074363"/>
            <a:ext cx="2752354" cy="2709275"/>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p>
            <a:pPr algn="ctr"/>
            <a:r>
              <a:rPr lang="en-US" sz="2600" i="0" kern="1200" dirty="0">
                <a:solidFill>
                  <a:srgbClr val="FF0000"/>
                </a:solidFill>
                <a:effectLst/>
                <a:latin typeface="+mj-lt"/>
                <a:ea typeface="+mj-ea"/>
                <a:cs typeface="+mj-cs"/>
              </a:rPr>
              <a:t>NFC Credit Card</a:t>
            </a:r>
            <a:endParaRPr lang="en-US" sz="2600" kern="1200" dirty="0">
              <a:solidFill>
                <a:srgbClr val="FF0000"/>
              </a:solidFill>
              <a:latin typeface="+mj-lt"/>
              <a:ea typeface="+mj-ea"/>
              <a:cs typeface="+mj-cs"/>
            </a:endParaRPr>
          </a:p>
        </p:txBody>
      </p:sp>
    </p:spTree>
    <p:extLst>
      <p:ext uri="{BB962C8B-B14F-4D97-AF65-F5344CB8AC3E}">
        <p14:creationId xmlns:p14="http://schemas.microsoft.com/office/powerpoint/2010/main" val="2817599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BE61C3-3303-24D7-299D-0359FB747392}"/>
              </a:ext>
            </a:extLst>
          </p:cNvPr>
          <p:cNvSpPr>
            <a:spLocks noGrp="1"/>
          </p:cNvSpPr>
          <p:nvPr>
            <p:ph type="title"/>
          </p:nvPr>
        </p:nvSpPr>
        <p:spPr>
          <a:xfrm>
            <a:off x="818984" y="4230093"/>
            <a:ext cx="4150581" cy="1800165"/>
          </a:xfrm>
        </p:spPr>
        <p:txBody>
          <a:bodyPr anchor="t">
            <a:normAutofit/>
          </a:bodyPr>
          <a:lstStyle/>
          <a:p>
            <a:pPr algn="r"/>
            <a:r>
              <a:rPr lang="en-US" sz="4000" i="0" dirty="0">
                <a:solidFill>
                  <a:srgbClr val="FF0000"/>
                </a:solidFill>
                <a:effectLst/>
                <a:latin typeface="Söhne"/>
              </a:rPr>
              <a:t>Brute Force Attack</a:t>
            </a:r>
            <a:endParaRPr lang="en-US" sz="4000" dirty="0">
              <a:solidFill>
                <a:srgbClr val="FF0000"/>
              </a:solidFill>
            </a:endParaRPr>
          </a:p>
        </p:txBody>
      </p:sp>
      <p:pic>
        <p:nvPicPr>
          <p:cNvPr id="5" name="Picture 4" descr="A screenshot of a computer&#10;&#10;Description automatically generated">
            <a:extLst>
              <a:ext uri="{FF2B5EF4-FFF2-40B4-BE49-F238E27FC236}">
                <a16:creationId xmlns:a16="http://schemas.microsoft.com/office/drawing/2014/main" id="{B7ECE717-01D6-BC26-E0E0-9ED60420A790}"/>
              </a:ext>
            </a:extLst>
          </p:cNvPr>
          <p:cNvPicPr>
            <a:picLocks noChangeAspect="1"/>
          </p:cNvPicPr>
          <p:nvPr/>
        </p:nvPicPr>
        <p:blipFill>
          <a:blip r:embed="rId2"/>
          <a:stretch>
            <a:fillRect/>
          </a:stretch>
        </p:blipFill>
        <p:spPr>
          <a:xfrm>
            <a:off x="556592" y="569595"/>
            <a:ext cx="11139778" cy="3230534"/>
          </a:xfrm>
          <a:prstGeom prst="rect">
            <a:avLst/>
          </a:prstGeom>
        </p:spPr>
      </p:pic>
      <p:sp>
        <p:nvSpPr>
          <p:cNvPr id="3" name="Content Placeholder 2">
            <a:extLst>
              <a:ext uri="{FF2B5EF4-FFF2-40B4-BE49-F238E27FC236}">
                <a16:creationId xmlns:a16="http://schemas.microsoft.com/office/drawing/2014/main" id="{60BB2A1C-4918-78D1-2D4E-8A788E3A1041}"/>
              </a:ext>
            </a:extLst>
          </p:cNvPr>
          <p:cNvSpPr>
            <a:spLocks noGrp="1"/>
          </p:cNvSpPr>
          <p:nvPr>
            <p:ph idx="1"/>
          </p:nvPr>
        </p:nvSpPr>
        <p:spPr>
          <a:xfrm>
            <a:off x="5246415" y="4230093"/>
            <a:ext cx="6296228" cy="1932167"/>
          </a:xfrm>
        </p:spPr>
        <p:txBody>
          <a:bodyPr anchor="t">
            <a:normAutofit/>
          </a:bodyPr>
          <a:lstStyle/>
          <a:p>
            <a:r>
              <a:rPr lang="en-US" sz="2000" b="0" i="0" dirty="0">
                <a:effectLst/>
                <a:latin typeface="Söhne"/>
              </a:rPr>
              <a:t>This is the simplest form of cryptanalysis, where an attacker tries every possible key or combination until the correct one is found.</a:t>
            </a:r>
          </a:p>
          <a:p>
            <a:r>
              <a:rPr lang="en-US" sz="2000" dirty="0">
                <a:latin typeface="Söhne"/>
              </a:rPr>
              <a:t>Now to try the brute force attack first of all we need the encrypted file and also, we need a wordlist so let's see how to make a wordlist:</a:t>
            </a:r>
          </a:p>
          <a:p>
            <a:pPr marL="0" indent="0">
              <a:buNone/>
            </a:pPr>
            <a:endParaRPr lang="en-US" sz="1900" b="0" i="0" dirty="0">
              <a:effectLst/>
              <a:latin typeface="Söhne"/>
            </a:endParaRPr>
          </a:p>
          <a:p>
            <a:pPr marL="0" indent="0">
              <a:buNone/>
            </a:pPr>
            <a:endParaRPr lang="en-US" sz="1900" dirty="0"/>
          </a:p>
        </p:txBody>
      </p:sp>
      <p:sp>
        <p:nvSpPr>
          <p:cNvPr id="12" name="Rectangle 11">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1517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B6545A7-D04F-61DB-2C99-77BB6AC0184A}"/>
              </a:ext>
            </a:extLst>
          </p:cNvPr>
          <p:cNvSpPr>
            <a:spLocks noGrp="1"/>
          </p:cNvSpPr>
          <p:nvPr>
            <p:ph type="title"/>
          </p:nvPr>
        </p:nvSpPr>
        <p:spPr>
          <a:xfrm>
            <a:off x="838200" y="3905833"/>
            <a:ext cx="4215063" cy="2398713"/>
          </a:xfrm>
        </p:spPr>
        <p:txBody>
          <a:bodyPr>
            <a:normAutofit/>
          </a:bodyPr>
          <a:lstStyle/>
          <a:p>
            <a:r>
              <a:rPr lang="en-US" i="0" dirty="0">
                <a:solidFill>
                  <a:srgbClr val="FF0000"/>
                </a:solidFill>
                <a:effectLst/>
                <a:latin typeface="Söhne"/>
              </a:rPr>
              <a:t>Brute Force Attack</a:t>
            </a:r>
            <a:endParaRPr lang="en-US" dirty="0">
              <a:solidFill>
                <a:srgbClr val="FF0000"/>
              </a:solidFill>
            </a:endParaRPr>
          </a:p>
        </p:txBody>
      </p:sp>
      <p:sp>
        <p:nvSpPr>
          <p:cNvPr id="3" name="Content Placeholder 2">
            <a:extLst>
              <a:ext uri="{FF2B5EF4-FFF2-40B4-BE49-F238E27FC236}">
                <a16:creationId xmlns:a16="http://schemas.microsoft.com/office/drawing/2014/main" id="{2B696FDE-E974-2133-FA48-CA6198472E30}"/>
              </a:ext>
            </a:extLst>
          </p:cNvPr>
          <p:cNvSpPr>
            <a:spLocks noGrp="1"/>
          </p:cNvSpPr>
          <p:nvPr>
            <p:ph idx="1"/>
          </p:nvPr>
        </p:nvSpPr>
        <p:spPr>
          <a:xfrm>
            <a:off x="5630779" y="3884452"/>
            <a:ext cx="5723021" cy="2398713"/>
          </a:xfrm>
        </p:spPr>
        <p:txBody>
          <a:bodyPr anchor="ctr">
            <a:normAutofit/>
          </a:bodyPr>
          <a:lstStyle/>
          <a:p>
            <a:r>
              <a:rPr lang="en-US" sz="2000" dirty="0"/>
              <a:t>Ok now we have the encrypted file and the wordlist but what to do?</a:t>
            </a:r>
          </a:p>
          <a:p>
            <a:r>
              <a:rPr lang="en-US" sz="2000" dirty="0"/>
              <a:t>First of all, we need to get the file hash to compare it with the passwords to get the correct one.</a:t>
            </a:r>
          </a:p>
          <a:p>
            <a:pPr marL="0" indent="0">
              <a:buNone/>
            </a:pPr>
            <a:endParaRPr lang="en-US" sz="2000" dirty="0"/>
          </a:p>
        </p:txBody>
      </p:sp>
      <p:pic>
        <p:nvPicPr>
          <p:cNvPr id="6" name="Picture 5">
            <a:extLst>
              <a:ext uri="{FF2B5EF4-FFF2-40B4-BE49-F238E27FC236}">
                <a16:creationId xmlns:a16="http://schemas.microsoft.com/office/drawing/2014/main" id="{C17CE34B-5BDC-8DE5-A980-C0AC0F2C6D36}"/>
              </a:ext>
            </a:extLst>
          </p:cNvPr>
          <p:cNvPicPr>
            <a:picLocks noChangeAspect="1"/>
          </p:cNvPicPr>
          <p:nvPr/>
        </p:nvPicPr>
        <p:blipFill>
          <a:blip r:embed="rId2"/>
          <a:stretch>
            <a:fillRect/>
          </a:stretch>
        </p:blipFill>
        <p:spPr>
          <a:xfrm>
            <a:off x="838200" y="762000"/>
            <a:ext cx="10368333" cy="1850666"/>
          </a:xfrm>
          <a:prstGeom prst="rect">
            <a:avLst/>
          </a:prstGeom>
        </p:spPr>
      </p:pic>
    </p:spTree>
    <p:extLst>
      <p:ext uri="{BB962C8B-B14F-4D97-AF65-F5344CB8AC3E}">
        <p14:creationId xmlns:p14="http://schemas.microsoft.com/office/powerpoint/2010/main" val="309056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F2C10B-F7F1-E5C2-962E-10908A09CD6F}"/>
              </a:ext>
            </a:extLst>
          </p:cNvPr>
          <p:cNvSpPr>
            <a:spLocks noGrp="1"/>
          </p:cNvSpPr>
          <p:nvPr>
            <p:ph type="title"/>
          </p:nvPr>
        </p:nvSpPr>
        <p:spPr>
          <a:xfrm>
            <a:off x="8643193" y="489507"/>
            <a:ext cx="3091607" cy="1655483"/>
          </a:xfrm>
        </p:spPr>
        <p:txBody>
          <a:bodyPr anchor="b">
            <a:normAutofit/>
          </a:bodyPr>
          <a:lstStyle/>
          <a:p>
            <a:r>
              <a:rPr lang="en-US" sz="4000" i="0" dirty="0">
                <a:solidFill>
                  <a:srgbClr val="FF0000"/>
                </a:solidFill>
                <a:effectLst/>
                <a:latin typeface="Söhne"/>
              </a:rPr>
              <a:t>Brute Force Attack</a:t>
            </a:r>
            <a:endParaRPr lang="en-US" sz="4000" dirty="0">
              <a:solidFill>
                <a:srgbClr val="FF0000"/>
              </a:solidFill>
            </a:endParaRPr>
          </a:p>
        </p:txBody>
      </p:sp>
      <p:sp>
        <p:nvSpPr>
          <p:cNvPr id="3" name="Content Placeholder 2">
            <a:extLst>
              <a:ext uri="{FF2B5EF4-FFF2-40B4-BE49-F238E27FC236}">
                <a16:creationId xmlns:a16="http://schemas.microsoft.com/office/drawing/2014/main" id="{ED30AA6E-2102-FD33-642C-1F3672D35DE2}"/>
              </a:ext>
            </a:extLst>
          </p:cNvPr>
          <p:cNvSpPr>
            <a:spLocks noGrp="1"/>
          </p:cNvSpPr>
          <p:nvPr>
            <p:ph idx="1"/>
          </p:nvPr>
        </p:nvSpPr>
        <p:spPr>
          <a:xfrm>
            <a:off x="8643193" y="2418408"/>
            <a:ext cx="2942813" cy="3540265"/>
          </a:xfrm>
        </p:spPr>
        <p:txBody>
          <a:bodyPr>
            <a:normAutofit/>
          </a:bodyPr>
          <a:lstStyle/>
          <a:p>
            <a:r>
              <a:rPr lang="en-US" sz="2000" dirty="0"/>
              <a:t>Now the last step we need to do is get the hashes file with the wordlist and use the john the ripper tool to brute it.</a:t>
            </a:r>
          </a:p>
          <a:p>
            <a:pPr marL="0" indent="0">
              <a:buNone/>
            </a:pPr>
            <a:endParaRPr lang="en-US" sz="2000" dirty="0"/>
          </a:p>
        </p:txBody>
      </p:sp>
      <p:sp>
        <p:nvSpPr>
          <p:cNvPr id="12" name="Rectangle 11">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0EDF39A6-71BC-ADDD-C044-91528042A4F9}"/>
              </a:ext>
            </a:extLst>
          </p:cNvPr>
          <p:cNvPicPr>
            <a:picLocks noChangeAspect="1"/>
          </p:cNvPicPr>
          <p:nvPr/>
        </p:nvPicPr>
        <p:blipFill>
          <a:blip r:embed="rId2"/>
          <a:stretch>
            <a:fillRect/>
          </a:stretch>
        </p:blipFill>
        <p:spPr>
          <a:xfrm>
            <a:off x="-7" y="0"/>
            <a:ext cx="7306242" cy="6409501"/>
          </a:xfrm>
          <a:prstGeom prst="rect">
            <a:avLst/>
          </a:prstGeom>
        </p:spPr>
      </p:pic>
      <p:sp>
        <p:nvSpPr>
          <p:cNvPr id="15" name="Rectangle 14">
            <a:extLst>
              <a:ext uri="{FF2B5EF4-FFF2-40B4-BE49-F238E27FC236}">
                <a16:creationId xmlns:a16="http://schemas.microsoft.com/office/drawing/2014/main" id="{088BA679-338C-8CFD-0EE3-4B176E285ED7}"/>
              </a:ext>
            </a:extLst>
          </p:cNvPr>
          <p:cNvSpPr/>
          <p:nvPr/>
        </p:nvSpPr>
        <p:spPr>
          <a:xfrm>
            <a:off x="0" y="1699459"/>
            <a:ext cx="1179444" cy="357808"/>
          </a:xfrm>
          <a:prstGeom prst="rect">
            <a:avLst/>
          </a:prstGeom>
          <a:noFill/>
          <a:ln>
            <a:solidFill>
              <a:srgbClr val="FF000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98817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9">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DDBAE5-B890-39E8-B460-090154C00D67}"/>
              </a:ext>
            </a:extLst>
          </p:cNvPr>
          <p:cNvSpPr>
            <a:spLocks noGrp="1"/>
          </p:cNvSpPr>
          <p:nvPr>
            <p:ph type="title"/>
          </p:nvPr>
        </p:nvSpPr>
        <p:spPr>
          <a:xfrm>
            <a:off x="818984" y="4230093"/>
            <a:ext cx="4150581" cy="1800165"/>
          </a:xfrm>
        </p:spPr>
        <p:txBody>
          <a:bodyPr anchor="t">
            <a:normAutofit/>
          </a:bodyPr>
          <a:lstStyle/>
          <a:p>
            <a:pPr algn="r"/>
            <a:r>
              <a:rPr lang="en-US" sz="4000" dirty="0">
                <a:solidFill>
                  <a:srgbClr val="FF0000"/>
                </a:solidFill>
              </a:rPr>
              <a:t>Dictionary Attack</a:t>
            </a:r>
          </a:p>
        </p:txBody>
      </p:sp>
      <p:pic>
        <p:nvPicPr>
          <p:cNvPr id="5" name="Picture 4" descr="A screen shot of a computer&#10;&#10;Description automatically generated">
            <a:extLst>
              <a:ext uri="{FF2B5EF4-FFF2-40B4-BE49-F238E27FC236}">
                <a16:creationId xmlns:a16="http://schemas.microsoft.com/office/drawing/2014/main" id="{19978499-A09D-A7CC-CD0B-FD9A387F438B}"/>
              </a:ext>
            </a:extLst>
          </p:cNvPr>
          <p:cNvPicPr>
            <a:picLocks noChangeAspect="1"/>
          </p:cNvPicPr>
          <p:nvPr/>
        </p:nvPicPr>
        <p:blipFill>
          <a:blip r:embed="rId2"/>
          <a:stretch>
            <a:fillRect/>
          </a:stretch>
        </p:blipFill>
        <p:spPr>
          <a:xfrm>
            <a:off x="556592" y="1070885"/>
            <a:ext cx="11139778" cy="2227954"/>
          </a:xfrm>
          <a:prstGeom prst="rect">
            <a:avLst/>
          </a:prstGeom>
        </p:spPr>
      </p:pic>
      <p:sp>
        <p:nvSpPr>
          <p:cNvPr id="3" name="Content Placeholder 2">
            <a:extLst>
              <a:ext uri="{FF2B5EF4-FFF2-40B4-BE49-F238E27FC236}">
                <a16:creationId xmlns:a16="http://schemas.microsoft.com/office/drawing/2014/main" id="{1F82BABB-25E8-1184-20F4-85A5DCAE70FB}"/>
              </a:ext>
            </a:extLst>
          </p:cNvPr>
          <p:cNvSpPr>
            <a:spLocks noGrp="1"/>
          </p:cNvSpPr>
          <p:nvPr>
            <p:ph idx="1"/>
          </p:nvPr>
        </p:nvSpPr>
        <p:spPr>
          <a:xfrm>
            <a:off x="5246415" y="4230094"/>
            <a:ext cx="6235268" cy="1800164"/>
          </a:xfrm>
        </p:spPr>
        <p:txBody>
          <a:bodyPr anchor="t">
            <a:normAutofit/>
          </a:bodyPr>
          <a:lstStyle/>
          <a:p>
            <a:r>
              <a:rPr lang="en-US" sz="2000" b="0" i="0" dirty="0">
                <a:effectLst/>
                <a:latin typeface="Söhne"/>
              </a:rPr>
              <a:t>A dictionary attack is a type of brute force attack in the context of password cracking and encryption. It involves trying to gain unauthorized access to a system or decrypt data by systematically trying all the words or phrases in a dictionary or wordlist.</a:t>
            </a:r>
          </a:p>
          <a:p>
            <a:pPr marL="0" indent="0">
              <a:buNone/>
            </a:pPr>
            <a:endParaRPr lang="en-US" sz="2000" dirty="0"/>
          </a:p>
        </p:txBody>
      </p:sp>
      <p:sp>
        <p:nvSpPr>
          <p:cNvPr id="24" name="Rectangle 11">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6052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A203437-703A-4E00-A8C0-91D328D6C7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3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F1DE29-4C88-C3A2-0D58-997D37EB8BD7}"/>
              </a:ext>
            </a:extLst>
          </p:cNvPr>
          <p:cNvSpPr>
            <a:spLocks noGrp="1"/>
          </p:cNvSpPr>
          <p:nvPr>
            <p:ph type="title"/>
          </p:nvPr>
        </p:nvSpPr>
        <p:spPr>
          <a:xfrm>
            <a:off x="589009" y="502400"/>
            <a:ext cx="3367171" cy="1818064"/>
          </a:xfrm>
        </p:spPr>
        <p:txBody>
          <a:bodyPr>
            <a:normAutofit/>
          </a:bodyPr>
          <a:lstStyle/>
          <a:p>
            <a:pPr algn="ctr"/>
            <a:r>
              <a:rPr lang="en-US" sz="2800" dirty="0">
                <a:solidFill>
                  <a:srgbClr val="FF0000"/>
                </a:solidFill>
              </a:rPr>
              <a:t>Dictionary Attack</a:t>
            </a:r>
          </a:p>
        </p:txBody>
      </p:sp>
      <p:pic>
        <p:nvPicPr>
          <p:cNvPr id="5" name="Content Placeholder 4" descr="A screenshot of a computer&#10;&#10;Description automatically generated">
            <a:extLst>
              <a:ext uri="{FF2B5EF4-FFF2-40B4-BE49-F238E27FC236}">
                <a16:creationId xmlns:a16="http://schemas.microsoft.com/office/drawing/2014/main" id="{2C92274E-ECEB-EBFA-5219-F4F477D080C6}"/>
              </a:ext>
            </a:extLst>
          </p:cNvPr>
          <p:cNvPicPr>
            <a:picLocks noChangeAspect="1"/>
          </p:cNvPicPr>
          <p:nvPr/>
        </p:nvPicPr>
        <p:blipFill rotWithShape="1">
          <a:blip r:embed="rId2"/>
          <a:srcRect r="15520" b="1"/>
          <a:stretch/>
        </p:blipFill>
        <p:spPr>
          <a:xfrm>
            <a:off x="4555236" y="6"/>
            <a:ext cx="7636763" cy="2762724"/>
          </a:xfrm>
          <a:prstGeom prst="rect">
            <a:avLst/>
          </a:prstGeom>
        </p:spPr>
      </p:pic>
      <p:sp>
        <p:nvSpPr>
          <p:cNvPr id="23" name="Rectangle 15">
            <a:extLst>
              <a:ext uri="{FF2B5EF4-FFF2-40B4-BE49-F238E27FC236}">
                <a16:creationId xmlns:a16="http://schemas.microsoft.com/office/drawing/2014/main" id="{CD84038B-4A56-439B-A184-79B2D45066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62729"/>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7" name="Picture 6" descr="A screenshot of a computer screen&#10;&#10;Description automatically generated">
            <a:extLst>
              <a:ext uri="{FF2B5EF4-FFF2-40B4-BE49-F238E27FC236}">
                <a16:creationId xmlns:a16="http://schemas.microsoft.com/office/drawing/2014/main" id="{241F9388-61E1-A195-6D5B-8718140EEF1F}"/>
              </a:ext>
            </a:extLst>
          </p:cNvPr>
          <p:cNvPicPr>
            <a:picLocks noChangeAspect="1"/>
          </p:cNvPicPr>
          <p:nvPr/>
        </p:nvPicPr>
        <p:blipFill rotWithShape="1">
          <a:blip r:embed="rId3"/>
          <a:srcRect l="7699" r="9342" b="3"/>
          <a:stretch/>
        </p:blipFill>
        <p:spPr>
          <a:xfrm>
            <a:off x="-1" y="2826737"/>
            <a:ext cx="4565779" cy="4031263"/>
          </a:xfrm>
          <a:prstGeom prst="rect">
            <a:avLst/>
          </a:prstGeom>
        </p:spPr>
      </p:pic>
      <p:sp>
        <p:nvSpPr>
          <p:cNvPr id="24" name="Rectangle 17">
            <a:extLst>
              <a:ext uri="{FF2B5EF4-FFF2-40B4-BE49-F238E27FC236}">
                <a16:creationId xmlns:a16="http://schemas.microsoft.com/office/drawing/2014/main" id="{4F96EE13-2C4D-4262-812E-DDE5FC35F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58239" y="3396995"/>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pic>
        <p:nvPicPr>
          <p:cNvPr id="9" name="Picture 8">
            <a:extLst>
              <a:ext uri="{FF2B5EF4-FFF2-40B4-BE49-F238E27FC236}">
                <a16:creationId xmlns:a16="http://schemas.microsoft.com/office/drawing/2014/main" id="{779288FF-C7EE-32A5-F44E-CCE94313C883}"/>
              </a:ext>
            </a:extLst>
          </p:cNvPr>
          <p:cNvPicPr>
            <a:picLocks noChangeAspect="1"/>
          </p:cNvPicPr>
          <p:nvPr/>
        </p:nvPicPr>
        <p:blipFill>
          <a:blip r:embed="rId4"/>
          <a:stretch>
            <a:fillRect/>
          </a:stretch>
        </p:blipFill>
        <p:spPr>
          <a:xfrm>
            <a:off x="4619243" y="3204995"/>
            <a:ext cx="7572756" cy="3300289"/>
          </a:xfrm>
          <a:prstGeom prst="rect">
            <a:avLst/>
          </a:prstGeom>
        </p:spPr>
      </p:pic>
    </p:spTree>
    <p:extLst>
      <p:ext uri="{BB962C8B-B14F-4D97-AF65-F5344CB8AC3E}">
        <p14:creationId xmlns:p14="http://schemas.microsoft.com/office/powerpoint/2010/main" val="1023901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737EA-BB7C-B960-B5B9-6E8DE3448D28}"/>
              </a:ext>
            </a:extLst>
          </p:cNvPr>
          <p:cNvSpPr>
            <a:spLocks noGrp="1"/>
          </p:cNvSpPr>
          <p:nvPr>
            <p:ph type="title"/>
          </p:nvPr>
        </p:nvSpPr>
        <p:spPr/>
        <p:txBody>
          <a:bodyPr/>
          <a:lstStyle/>
          <a:p>
            <a:pPr algn="ctr"/>
            <a:r>
              <a:rPr lang="en-US" sz="4400" dirty="0">
                <a:solidFill>
                  <a:srgbClr val="FF0000"/>
                </a:solidFill>
              </a:rPr>
              <a:t>Dictionary Attack</a:t>
            </a:r>
            <a:endParaRPr lang="en-US" dirty="0"/>
          </a:p>
        </p:txBody>
      </p:sp>
      <p:pic>
        <p:nvPicPr>
          <p:cNvPr id="5" name="Content Placeholder 4">
            <a:extLst>
              <a:ext uri="{FF2B5EF4-FFF2-40B4-BE49-F238E27FC236}">
                <a16:creationId xmlns:a16="http://schemas.microsoft.com/office/drawing/2014/main" id="{9EE468F0-2C07-2EF3-0E87-633FCA2EAF58}"/>
              </a:ext>
            </a:extLst>
          </p:cNvPr>
          <p:cNvPicPr>
            <a:picLocks noGrp="1" noChangeAspect="1"/>
          </p:cNvPicPr>
          <p:nvPr>
            <p:ph idx="1"/>
          </p:nvPr>
        </p:nvPicPr>
        <p:blipFill>
          <a:blip r:embed="rId2"/>
          <a:stretch>
            <a:fillRect/>
          </a:stretch>
        </p:blipFill>
        <p:spPr>
          <a:xfrm>
            <a:off x="0" y="1690688"/>
            <a:ext cx="6096000" cy="4099536"/>
          </a:xfrm>
        </p:spPr>
      </p:pic>
      <p:pic>
        <p:nvPicPr>
          <p:cNvPr id="7" name="Picture 6">
            <a:extLst>
              <a:ext uri="{FF2B5EF4-FFF2-40B4-BE49-F238E27FC236}">
                <a16:creationId xmlns:a16="http://schemas.microsoft.com/office/drawing/2014/main" id="{F02AF6A9-9568-EAD2-6A58-C33E0BA54CCE}"/>
              </a:ext>
            </a:extLst>
          </p:cNvPr>
          <p:cNvPicPr>
            <a:picLocks noChangeAspect="1"/>
          </p:cNvPicPr>
          <p:nvPr/>
        </p:nvPicPr>
        <p:blipFill>
          <a:blip r:embed="rId3"/>
          <a:stretch>
            <a:fillRect/>
          </a:stretch>
        </p:blipFill>
        <p:spPr>
          <a:xfrm>
            <a:off x="0" y="5790224"/>
            <a:ext cx="6096000" cy="1108364"/>
          </a:xfrm>
          <a:prstGeom prst="rect">
            <a:avLst/>
          </a:prstGeom>
        </p:spPr>
      </p:pic>
      <p:pic>
        <p:nvPicPr>
          <p:cNvPr id="9" name="Picture 8">
            <a:extLst>
              <a:ext uri="{FF2B5EF4-FFF2-40B4-BE49-F238E27FC236}">
                <a16:creationId xmlns:a16="http://schemas.microsoft.com/office/drawing/2014/main" id="{AFE80527-FC47-C220-C310-78FD27074789}"/>
              </a:ext>
            </a:extLst>
          </p:cNvPr>
          <p:cNvPicPr>
            <a:picLocks noChangeAspect="1"/>
          </p:cNvPicPr>
          <p:nvPr/>
        </p:nvPicPr>
        <p:blipFill>
          <a:blip r:embed="rId4"/>
          <a:stretch>
            <a:fillRect/>
          </a:stretch>
        </p:blipFill>
        <p:spPr>
          <a:xfrm>
            <a:off x="9931791" y="1746643"/>
            <a:ext cx="2260209" cy="5151946"/>
          </a:xfrm>
          <a:prstGeom prst="rect">
            <a:avLst/>
          </a:prstGeom>
        </p:spPr>
      </p:pic>
    </p:spTree>
    <p:extLst>
      <p:ext uri="{BB962C8B-B14F-4D97-AF65-F5344CB8AC3E}">
        <p14:creationId xmlns:p14="http://schemas.microsoft.com/office/powerpoint/2010/main" val="651985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tack of bank cards">
            <a:extLst>
              <a:ext uri="{FF2B5EF4-FFF2-40B4-BE49-F238E27FC236}">
                <a16:creationId xmlns:a16="http://schemas.microsoft.com/office/drawing/2014/main" id="{CEFF3394-FF47-C76A-F5D6-037A5FAC9577}"/>
              </a:ext>
            </a:extLst>
          </p:cNvPr>
          <p:cNvPicPr>
            <a:picLocks noChangeAspect="1"/>
          </p:cNvPicPr>
          <p:nvPr/>
        </p:nvPicPr>
        <p:blipFill rotWithShape="1">
          <a:blip r:embed="rId2"/>
          <a:srcRect l="40512" r="2" b="2"/>
          <a:stretch/>
        </p:blipFill>
        <p:spPr>
          <a:xfrm>
            <a:off x="6103027" y="10"/>
            <a:ext cx="6088971" cy="6857990"/>
          </a:xfrm>
          <a:prstGeom prst="rect">
            <a:avLst/>
          </a:prstGeom>
        </p:spPr>
      </p:pic>
      <p:sp useBgFill="1">
        <p:nvSpPr>
          <p:cNvPr id="29" name="Rectangle 28">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20EC7C-D808-4CAC-C5D1-BBE8F81CB9EB}"/>
              </a:ext>
            </a:extLst>
          </p:cNvPr>
          <p:cNvSpPr>
            <a:spLocks noGrp="1"/>
          </p:cNvSpPr>
          <p:nvPr>
            <p:ph type="title"/>
          </p:nvPr>
        </p:nvSpPr>
        <p:spPr>
          <a:xfrm>
            <a:off x="761801" y="-108810"/>
            <a:ext cx="4778387" cy="1628970"/>
          </a:xfrm>
        </p:spPr>
        <p:txBody>
          <a:bodyPr anchor="ctr">
            <a:normAutofit/>
          </a:bodyPr>
          <a:lstStyle/>
          <a:p>
            <a:r>
              <a:rPr lang="en-US" sz="4000" i="0" dirty="0">
                <a:solidFill>
                  <a:srgbClr val="FF0000"/>
                </a:solidFill>
                <a:effectLst/>
                <a:latin typeface="Söhne"/>
              </a:rPr>
              <a:t>NFC Credit Card</a:t>
            </a:r>
            <a:endParaRPr lang="en-US" sz="4000" dirty="0">
              <a:solidFill>
                <a:srgbClr val="FF0000"/>
              </a:solidFill>
            </a:endParaRPr>
          </a:p>
        </p:txBody>
      </p:sp>
      <p:graphicFrame>
        <p:nvGraphicFramePr>
          <p:cNvPr id="22" name="Content Placeholder 2">
            <a:extLst>
              <a:ext uri="{FF2B5EF4-FFF2-40B4-BE49-F238E27FC236}">
                <a16:creationId xmlns:a16="http://schemas.microsoft.com/office/drawing/2014/main" id="{B2C7DCB2-4D32-8893-4226-387C91CFEF5C}"/>
              </a:ext>
            </a:extLst>
          </p:cNvPr>
          <p:cNvGraphicFramePr>
            <a:graphicFrameLocks noGrp="1"/>
          </p:cNvGraphicFramePr>
          <p:nvPr>
            <p:ph idx="1"/>
            <p:extLst>
              <p:ext uri="{D42A27DB-BD31-4B8C-83A1-F6EECF244321}">
                <p14:modId xmlns:p14="http://schemas.microsoft.com/office/powerpoint/2010/main" val="2223552614"/>
              </p:ext>
            </p:extLst>
          </p:nvPr>
        </p:nvGraphicFramePr>
        <p:xfrm>
          <a:off x="198962" y="1086679"/>
          <a:ext cx="5777768" cy="5565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71342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pic>
        <p:nvPicPr>
          <p:cNvPr id="7" name="Picture 6" descr="A group of hands holding credit cards and a credit card">
            <a:extLst>
              <a:ext uri="{FF2B5EF4-FFF2-40B4-BE49-F238E27FC236}">
                <a16:creationId xmlns:a16="http://schemas.microsoft.com/office/drawing/2014/main" id="{4D902F32-B747-80C2-5363-9CCCC26FF8D7}"/>
              </a:ext>
            </a:extLst>
          </p:cNvPr>
          <p:cNvPicPr>
            <a:picLocks noChangeAspect="1"/>
          </p:cNvPicPr>
          <p:nvPr/>
        </p:nvPicPr>
        <p:blipFill rotWithShape="1">
          <a:blip r:embed="rId2">
            <a:extLst>
              <a:ext uri="{28A0092B-C50C-407E-A947-70E740481C1C}">
                <a14:useLocalDpi xmlns:a14="http://schemas.microsoft.com/office/drawing/2010/main" val="0"/>
              </a:ext>
            </a:extLst>
          </a:blip>
          <a:srcRect l="3882" r="10762" b="-2"/>
          <a:stretch/>
        </p:blipFill>
        <p:spPr>
          <a:xfrm>
            <a:off x="20" y="655"/>
            <a:ext cx="8115280" cy="4468659"/>
          </a:xfrm>
          <a:prstGeom prst="rect">
            <a:avLst/>
          </a:prstGeom>
        </p:spPr>
      </p:pic>
      <p:pic>
        <p:nvPicPr>
          <p:cNvPr id="5" name="Content Placeholder 4" descr="A set of images of different types of electronic devices&#10;&#10;Description automatically generated">
            <a:extLst>
              <a:ext uri="{FF2B5EF4-FFF2-40B4-BE49-F238E27FC236}">
                <a16:creationId xmlns:a16="http://schemas.microsoft.com/office/drawing/2014/main" id="{408E7D1E-E25C-FEDF-4306-14422C738695}"/>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8776" r="-2" b="-2"/>
          <a:stretch/>
        </p:blipFill>
        <p:spPr>
          <a:xfrm>
            <a:off x="8115298" y="-6"/>
            <a:ext cx="4076702" cy="4468876"/>
          </a:xfrm>
          <a:prstGeom prst="rect">
            <a:avLst/>
          </a:prstGeom>
        </p:spPr>
      </p:pic>
      <p:sp>
        <p:nvSpPr>
          <p:cNvPr id="14" name="Rectangle 13">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466372"/>
            <a:ext cx="12191998" cy="2390128"/>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FFC87AC-C919-4FE5-BAC3-39509E001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4464543"/>
            <a:ext cx="8115300" cy="23919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D0659F6-0853-468D-B1B2-44FDBE98B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269" y="4466372"/>
            <a:ext cx="12201266" cy="2390128"/>
          </a:xfrm>
          <a:prstGeom prst="rect">
            <a:avLst/>
          </a:prstGeom>
          <a:gradFill>
            <a:gsLst>
              <a:gs pos="0">
                <a:srgbClr val="000000">
                  <a:alpha val="71765"/>
                </a:srgbClr>
              </a:gs>
              <a:gs pos="100000">
                <a:schemeClr val="accent1">
                  <a:alpha val="24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8" y="4466372"/>
            <a:ext cx="4081336" cy="2390128"/>
          </a:xfrm>
          <a:prstGeom prst="rect">
            <a:avLst/>
          </a:prstGeom>
          <a:gradFill>
            <a:gsLst>
              <a:gs pos="19000">
                <a:srgbClr val="000000">
                  <a:alpha val="62000"/>
                </a:srgbClr>
              </a:gs>
              <a:gs pos="100000">
                <a:schemeClr val="accent1">
                  <a:lumMod val="75000"/>
                  <a:alpha val="44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77ACDD7-882D-4B81-A213-84C82B96B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35" y="4486258"/>
            <a:ext cx="12194550" cy="1968154"/>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D625ED14-F0D2-4FCA-87F3-4E3D2A03DF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4834054">
            <a:off x="6748954" y="2254165"/>
            <a:ext cx="3118759" cy="4639931"/>
          </a:xfrm>
          <a:custGeom>
            <a:avLst/>
            <a:gdLst>
              <a:gd name="connsiteX0" fmla="*/ 3118759 w 3118759"/>
              <a:gd name="connsiteY0" fmla="*/ 79510 h 4639931"/>
              <a:gd name="connsiteX1" fmla="*/ 1204940 w 3118759"/>
              <a:gd name="connsiteY1" fmla="*/ 4639931 h 4639931"/>
              <a:gd name="connsiteX2" fmla="*/ 1103495 w 3118759"/>
              <a:gd name="connsiteY2" fmla="*/ 4578302 h 4639931"/>
              <a:gd name="connsiteX3" fmla="*/ 0 w 3118759"/>
              <a:gd name="connsiteY3" fmla="*/ 2502877 h 4639931"/>
              <a:gd name="connsiteX4" fmla="*/ 2502877 w 3118759"/>
              <a:gd name="connsiteY4" fmla="*/ 0 h 4639931"/>
              <a:gd name="connsiteX5" fmla="*/ 3007294 w 3118759"/>
              <a:gd name="connsiteY5" fmla="*/ 50850 h 463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8759" h="4639931">
                <a:moveTo>
                  <a:pt x="3118759" y="79510"/>
                </a:moveTo>
                <a:lnTo>
                  <a:pt x="1204940" y="4639931"/>
                </a:lnTo>
                <a:lnTo>
                  <a:pt x="1103495" y="4578302"/>
                </a:lnTo>
                <a:cubicBezTo>
                  <a:pt x="437725" y="4128517"/>
                  <a:pt x="0" y="3366815"/>
                  <a:pt x="0" y="2502877"/>
                </a:cubicBezTo>
                <a:cubicBezTo>
                  <a:pt x="0" y="1120576"/>
                  <a:pt x="1120576" y="0"/>
                  <a:pt x="2502877" y="0"/>
                </a:cubicBezTo>
                <a:cubicBezTo>
                  <a:pt x="2675665" y="0"/>
                  <a:pt x="2844363" y="17509"/>
                  <a:pt x="3007294" y="50850"/>
                </a:cubicBezTo>
                <a:close/>
              </a:path>
            </a:pathLst>
          </a:custGeom>
          <a:gradFill>
            <a:gsLst>
              <a:gs pos="31000">
                <a:schemeClr val="accent1">
                  <a:alpha val="0"/>
                </a:schemeClr>
              </a:gs>
              <a:gs pos="85000">
                <a:schemeClr val="accent1">
                  <a:alpha val="17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A6087D5-D343-DCDE-9A4D-99BCD4B55CEC}"/>
              </a:ext>
            </a:extLst>
          </p:cNvPr>
          <p:cNvSpPr>
            <a:spLocks noGrp="1"/>
          </p:cNvSpPr>
          <p:nvPr>
            <p:ph type="title"/>
          </p:nvPr>
        </p:nvSpPr>
        <p:spPr>
          <a:xfrm>
            <a:off x="1127573" y="4905953"/>
            <a:ext cx="9932691" cy="858742"/>
          </a:xfrm>
        </p:spPr>
        <p:txBody>
          <a:bodyPr vert="horz" lIns="91440" tIns="45720" rIns="91440" bIns="45720" rtlCol="0" anchor="ctr">
            <a:normAutofit/>
          </a:bodyPr>
          <a:lstStyle/>
          <a:p>
            <a:r>
              <a:rPr lang="en-US" sz="4800" i="0" kern="1200" dirty="0">
                <a:solidFill>
                  <a:srgbClr val="FF0000"/>
                </a:solidFill>
                <a:effectLst/>
                <a:latin typeface="+mj-lt"/>
                <a:ea typeface="+mj-ea"/>
                <a:cs typeface="+mj-cs"/>
              </a:rPr>
              <a:t>NFC Credit Card</a:t>
            </a:r>
            <a:endParaRPr lang="en-US" sz="4800" kern="1200" dirty="0">
              <a:solidFill>
                <a:srgbClr val="FF0000"/>
              </a:solidFill>
              <a:latin typeface="+mj-lt"/>
              <a:ea typeface="+mj-ea"/>
              <a:cs typeface="+mj-cs"/>
            </a:endParaRPr>
          </a:p>
        </p:txBody>
      </p:sp>
    </p:spTree>
    <p:extLst>
      <p:ext uri="{BB962C8B-B14F-4D97-AF65-F5344CB8AC3E}">
        <p14:creationId xmlns:p14="http://schemas.microsoft.com/office/powerpoint/2010/main" val="37872568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2013 - 2022 Theme</Template>
  <TotalTime>96</TotalTime>
  <Words>420</Words>
  <Application>Microsoft Office PowerPoint</Application>
  <PresentationFormat>Widescreen</PresentationFormat>
  <Paragraphs>25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Söhne</vt:lpstr>
      <vt:lpstr>Office Theme</vt:lpstr>
      <vt:lpstr>Cryptanalysis</vt:lpstr>
      <vt:lpstr>Brute Force Attack</vt:lpstr>
      <vt:lpstr>Brute Force Attack</vt:lpstr>
      <vt:lpstr>Brute Force Attack</vt:lpstr>
      <vt:lpstr>Dictionary Attack</vt:lpstr>
      <vt:lpstr>Dictionary Attack</vt:lpstr>
      <vt:lpstr>Dictionary Attack</vt:lpstr>
      <vt:lpstr>NFC Credit Card</vt:lpstr>
      <vt:lpstr>NFC Credit Card</vt:lpstr>
      <vt:lpstr>NFC Credit Card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Cryptanalysis</dc:title>
  <dc:creator>Ammar AL-hasan</dc:creator>
  <cp:lastModifiedBy>Ammar AL-hasan</cp:lastModifiedBy>
  <cp:revision>4</cp:revision>
  <dcterms:created xsi:type="dcterms:W3CDTF">2023-10-01T12:10:20Z</dcterms:created>
  <dcterms:modified xsi:type="dcterms:W3CDTF">2025-07-19T11:18:13Z</dcterms:modified>
</cp:coreProperties>
</file>