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varScale="1">
        <p:scale>
          <a:sx n="81" d="100"/>
          <a:sy n="81" d="100"/>
        </p:scale>
        <p:origin x="88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95971-F89D-4582-951D-1A993D18986A}"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10436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95971-F89D-4582-951D-1A993D18986A}"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184479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95971-F89D-4582-951D-1A993D18986A}"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322051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95971-F89D-4582-951D-1A993D18986A}"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139218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95971-F89D-4582-951D-1A993D18986A}"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74776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95971-F89D-4582-951D-1A993D18986A}"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387130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C95971-F89D-4582-951D-1A993D18986A}"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178981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95971-F89D-4582-951D-1A993D18986A}"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69319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95971-F89D-4582-951D-1A993D18986A}"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79900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95971-F89D-4582-951D-1A993D18986A}"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261691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95971-F89D-4582-951D-1A993D18986A}"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4C5A1-C212-4D55-BCBF-9239AC549B94}" type="slidenum">
              <a:rPr lang="en-US" smtClean="0"/>
              <a:t>‹#›</a:t>
            </a:fld>
            <a:endParaRPr lang="en-US"/>
          </a:p>
        </p:txBody>
      </p:sp>
    </p:spTree>
    <p:extLst>
      <p:ext uri="{BB962C8B-B14F-4D97-AF65-F5344CB8AC3E}">
        <p14:creationId xmlns:p14="http://schemas.microsoft.com/office/powerpoint/2010/main" val="299992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95971-F89D-4582-951D-1A993D18986A}" type="datetimeFigureOut">
              <a:rPr lang="en-US" smtClean="0"/>
              <a:t>7/10/2025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4C5A1-C212-4D55-BCBF-9239AC549B94}" type="slidenum">
              <a:rPr lang="en-US" smtClean="0"/>
              <a:t>‹#›</a:t>
            </a:fld>
            <a:endParaRPr lang="en-US"/>
          </a:p>
        </p:txBody>
      </p:sp>
    </p:spTree>
    <p:extLst>
      <p:ext uri="{BB962C8B-B14F-4D97-AF65-F5344CB8AC3E}">
        <p14:creationId xmlns:p14="http://schemas.microsoft.com/office/powerpoint/2010/main" val="92913342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722E-EA62-A772-B557-E02E474EDFF8}"/>
              </a:ext>
            </a:extLst>
          </p:cNvPr>
          <p:cNvSpPr>
            <a:spLocks noGrp="1"/>
          </p:cNvSpPr>
          <p:nvPr>
            <p:ph type="ctrTitle"/>
          </p:nvPr>
        </p:nvSpPr>
        <p:spPr>
          <a:xfrm>
            <a:off x="2705492" y="179683"/>
            <a:ext cx="6463645" cy="847839"/>
          </a:xfrm>
        </p:spPr>
        <p:txBody>
          <a:bodyPr>
            <a:normAutofit/>
          </a:bodyPr>
          <a:lstStyle/>
          <a:p>
            <a:r>
              <a:rPr lang="en-US" sz="3600" dirty="0">
                <a:solidFill>
                  <a:srgbClr val="FF0000"/>
                </a:solidFill>
              </a:rPr>
              <a:t>Basic Definitions:</a:t>
            </a:r>
          </a:p>
        </p:txBody>
      </p:sp>
      <p:sp>
        <p:nvSpPr>
          <p:cNvPr id="3" name="Subtitle 2">
            <a:extLst>
              <a:ext uri="{FF2B5EF4-FFF2-40B4-BE49-F238E27FC236}">
                <a16:creationId xmlns:a16="http://schemas.microsoft.com/office/drawing/2014/main" id="{FA44B864-F3FE-32EC-88BD-B82D3D3E7569}"/>
              </a:ext>
            </a:extLst>
          </p:cNvPr>
          <p:cNvSpPr>
            <a:spLocks noGrp="1"/>
          </p:cNvSpPr>
          <p:nvPr>
            <p:ph type="subTitle" idx="1"/>
          </p:nvPr>
        </p:nvSpPr>
        <p:spPr>
          <a:xfrm>
            <a:off x="1036948" y="1753385"/>
            <a:ext cx="9631052" cy="4703975"/>
          </a:xfrm>
        </p:spPr>
        <p:txBody>
          <a:bodyPr>
            <a:normAutofit/>
          </a:bodyPr>
          <a:lstStyle/>
          <a:p>
            <a:pPr algn="l"/>
            <a:r>
              <a:rPr lang="en-US" dirty="0">
                <a:solidFill>
                  <a:srgbClr val="FF0000"/>
                </a:solidFill>
              </a:rPr>
              <a:t>DES</a:t>
            </a:r>
            <a:r>
              <a:rPr lang="en-US" dirty="0"/>
              <a:t> (Data Encryption Standard)</a:t>
            </a:r>
          </a:p>
          <a:p>
            <a:pPr marL="342900" indent="-342900" algn="l">
              <a:buFont typeface="Arial" panose="020B0604020202020204" pitchFamily="34" charset="0"/>
              <a:buChar char="•"/>
            </a:pPr>
            <a:r>
              <a:rPr lang="en-US" sz="2200" dirty="0"/>
              <a:t>Symmetric encryption algorithm (same key for encryption and decryption).</a:t>
            </a:r>
          </a:p>
          <a:p>
            <a:pPr marL="342900" indent="-342900" algn="l">
              <a:buFont typeface="Arial" panose="020B0604020202020204" pitchFamily="34" charset="0"/>
              <a:buChar char="•"/>
            </a:pPr>
            <a:r>
              <a:rPr lang="en-US" sz="2200" dirty="0"/>
              <a:t>Uses 56-bit</a:t>
            </a:r>
            <a:r>
              <a:rPr lang="en-US" sz="2200" b="1" dirty="0"/>
              <a:t> </a:t>
            </a:r>
            <a:r>
              <a:rPr lang="en-US" sz="2200" dirty="0"/>
              <a:t>key – considered insecure</a:t>
            </a:r>
            <a:r>
              <a:rPr lang="en-US" sz="2200" b="1" dirty="0"/>
              <a:t> </a:t>
            </a:r>
            <a:r>
              <a:rPr lang="en-US" sz="2200" dirty="0"/>
              <a:t>today</a:t>
            </a:r>
            <a:r>
              <a:rPr lang="en-US" sz="2200" b="1" dirty="0"/>
              <a:t>.</a:t>
            </a:r>
          </a:p>
          <a:p>
            <a:pPr marL="342900" indent="-342900" algn="l">
              <a:buFont typeface="Arial" panose="020B0604020202020204" pitchFamily="34" charset="0"/>
              <a:buChar char="•"/>
            </a:pPr>
            <a:r>
              <a:rPr lang="en-US" sz="2200" dirty="0"/>
              <a:t>Vulnerable to brute-force</a:t>
            </a:r>
            <a:r>
              <a:rPr lang="en-US" sz="2200" b="1" dirty="0"/>
              <a:t> </a:t>
            </a:r>
            <a:r>
              <a:rPr lang="en-US" sz="2200" dirty="0"/>
              <a:t>attacks (can be cracked in hours or minutes with modern hardware).</a:t>
            </a:r>
          </a:p>
          <a:p>
            <a:pPr marL="342900" indent="-342900" algn="l">
              <a:buFont typeface="Arial" panose="020B0604020202020204" pitchFamily="34" charset="0"/>
              <a:buChar char="•"/>
            </a:pPr>
            <a:endParaRPr lang="en-US" sz="2200" dirty="0"/>
          </a:p>
          <a:p>
            <a:pPr algn="l"/>
            <a:r>
              <a:rPr lang="en-US" dirty="0">
                <a:solidFill>
                  <a:srgbClr val="FF0000"/>
                </a:solidFill>
              </a:rPr>
              <a:t>AES</a:t>
            </a:r>
            <a:r>
              <a:rPr lang="en-US" dirty="0"/>
              <a:t> (Advanced Encryption Standard)</a:t>
            </a:r>
          </a:p>
          <a:p>
            <a:pPr marL="342900" indent="-342900" algn="l">
              <a:buFont typeface="Arial" panose="020B0604020202020204" pitchFamily="34" charset="0"/>
              <a:buChar char="•"/>
            </a:pPr>
            <a:r>
              <a:rPr lang="en-US" sz="2200" dirty="0"/>
              <a:t>Also symmetric.</a:t>
            </a:r>
          </a:p>
          <a:p>
            <a:pPr marL="342900" indent="-342900" algn="l">
              <a:buFont typeface="Arial" panose="020B0604020202020204" pitchFamily="34" charset="0"/>
              <a:buChar char="•"/>
            </a:pPr>
            <a:r>
              <a:rPr lang="en-US" sz="2200" dirty="0"/>
              <a:t>Can use 128, 192,</a:t>
            </a:r>
            <a:r>
              <a:rPr lang="en-US" sz="2200" b="1" dirty="0"/>
              <a:t> </a:t>
            </a:r>
            <a:r>
              <a:rPr lang="en-US" sz="2200" dirty="0"/>
              <a:t>or</a:t>
            </a:r>
            <a:r>
              <a:rPr lang="en-US" sz="2200" b="1" dirty="0"/>
              <a:t> </a:t>
            </a:r>
            <a:r>
              <a:rPr lang="en-US" sz="2200" dirty="0"/>
              <a:t>256-bit</a:t>
            </a:r>
            <a:r>
              <a:rPr lang="en-US" sz="2200" b="1" dirty="0"/>
              <a:t> </a:t>
            </a:r>
            <a:r>
              <a:rPr lang="en-US" sz="2200" dirty="0"/>
              <a:t>keys.</a:t>
            </a:r>
          </a:p>
          <a:p>
            <a:pPr marL="342900" indent="-342900" algn="l">
              <a:buFont typeface="Arial" panose="020B0604020202020204" pitchFamily="34" charset="0"/>
              <a:buChar char="•"/>
            </a:pPr>
            <a:r>
              <a:rPr lang="en-US" sz="2200" dirty="0"/>
              <a:t>Chosen by the U.S. government and widely used in industry.</a:t>
            </a:r>
          </a:p>
          <a:p>
            <a:pPr marL="342900" indent="-342900" algn="l">
              <a:buFont typeface="Arial" panose="020B0604020202020204" pitchFamily="34" charset="0"/>
              <a:buChar char="•"/>
            </a:pPr>
            <a:r>
              <a:rPr lang="en-US" sz="2200" dirty="0"/>
              <a:t>Much more secure and efficient than DES.</a:t>
            </a:r>
          </a:p>
        </p:txBody>
      </p:sp>
    </p:spTree>
    <p:extLst>
      <p:ext uri="{BB962C8B-B14F-4D97-AF65-F5344CB8AC3E}">
        <p14:creationId xmlns:p14="http://schemas.microsoft.com/office/powerpoint/2010/main" val="2840809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AD6D-CF64-5E6A-A63F-2188A551A2B6}"/>
              </a:ext>
            </a:extLst>
          </p:cNvPr>
          <p:cNvSpPr>
            <a:spLocks noGrp="1"/>
          </p:cNvSpPr>
          <p:nvPr>
            <p:ph type="title"/>
          </p:nvPr>
        </p:nvSpPr>
        <p:spPr/>
        <p:txBody>
          <a:bodyPr/>
          <a:lstStyle/>
          <a:p>
            <a:pPr algn="ctr"/>
            <a:r>
              <a:rPr lang="en-US" b="1" dirty="0">
                <a:solidFill>
                  <a:srgbClr val="FF0000"/>
                </a:solidFill>
              </a:rPr>
              <a:t>Cipher Block Chaining (CBC)</a:t>
            </a:r>
            <a:endParaRPr lang="en-US" dirty="0">
              <a:solidFill>
                <a:srgbClr val="FF0000"/>
              </a:solidFill>
            </a:endParaRPr>
          </a:p>
        </p:txBody>
      </p:sp>
      <p:sp>
        <p:nvSpPr>
          <p:cNvPr id="3" name="Content Placeholder 2">
            <a:extLst>
              <a:ext uri="{FF2B5EF4-FFF2-40B4-BE49-F238E27FC236}">
                <a16:creationId xmlns:a16="http://schemas.microsoft.com/office/drawing/2014/main" id="{82FF7AE9-06EC-F6FE-7155-EA40DDF99B22}"/>
              </a:ext>
            </a:extLst>
          </p:cNvPr>
          <p:cNvSpPr>
            <a:spLocks noGrp="1"/>
          </p:cNvSpPr>
          <p:nvPr>
            <p:ph idx="1"/>
          </p:nvPr>
        </p:nvSpPr>
        <p:spPr>
          <a:xfrm>
            <a:off x="838200" y="1825625"/>
            <a:ext cx="4337115" cy="4667250"/>
          </a:xfrm>
        </p:spPr>
        <p:txBody>
          <a:bodyPr>
            <a:normAutofit/>
          </a:bodyPr>
          <a:lstStyle/>
          <a:p>
            <a:r>
              <a:rPr lang="en-US" sz="2400" dirty="0"/>
              <a:t>Cipher block chaining or CBC is an advancement made on ECB since ECB compromises some security requirements. In CBC, the previous cipher block is given as input to the next encryption algorithm after XOR with the original plaintext block. In a nutshell here, a cipher block is produced by encrypting an XOR output of the previous cipher block and present plaintext block. </a:t>
            </a:r>
          </a:p>
          <a:p>
            <a:pPr marL="0" indent="0">
              <a:buNone/>
            </a:pPr>
            <a:endParaRPr lang="en-US" dirty="0"/>
          </a:p>
        </p:txBody>
      </p:sp>
      <p:pic>
        <p:nvPicPr>
          <p:cNvPr id="4" name="Picture 3" descr="A diagram of a computer system&#10;&#10;Description automatically generated">
            <a:extLst>
              <a:ext uri="{FF2B5EF4-FFF2-40B4-BE49-F238E27FC236}">
                <a16:creationId xmlns:a16="http://schemas.microsoft.com/office/drawing/2014/main" id="{5EB3B088-950F-B309-2BB3-870B12931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144" y="1690689"/>
            <a:ext cx="6436017" cy="5007220"/>
          </a:xfrm>
          <a:prstGeom prst="rect">
            <a:avLst/>
          </a:prstGeom>
        </p:spPr>
      </p:pic>
    </p:spTree>
    <p:extLst>
      <p:ext uri="{BB962C8B-B14F-4D97-AF65-F5344CB8AC3E}">
        <p14:creationId xmlns:p14="http://schemas.microsoft.com/office/powerpoint/2010/main" val="428042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25CD-DBC3-7AE5-D097-06930F273F71}"/>
              </a:ext>
            </a:extLst>
          </p:cNvPr>
          <p:cNvSpPr>
            <a:spLocks noGrp="1"/>
          </p:cNvSpPr>
          <p:nvPr>
            <p:ph type="title"/>
          </p:nvPr>
        </p:nvSpPr>
        <p:spPr/>
        <p:txBody>
          <a:bodyPr/>
          <a:lstStyle/>
          <a:p>
            <a:pPr algn="ctr"/>
            <a:r>
              <a:rPr lang="en-US" b="1" dirty="0">
                <a:solidFill>
                  <a:srgbClr val="FF0000"/>
                </a:solidFill>
              </a:rPr>
              <a:t>Cipher Feedback Mode (CFB)</a:t>
            </a:r>
          </a:p>
        </p:txBody>
      </p:sp>
      <p:sp>
        <p:nvSpPr>
          <p:cNvPr id="3" name="Content Placeholder 2">
            <a:extLst>
              <a:ext uri="{FF2B5EF4-FFF2-40B4-BE49-F238E27FC236}">
                <a16:creationId xmlns:a16="http://schemas.microsoft.com/office/drawing/2014/main" id="{5FBEC699-C7B8-822F-5AB9-815E7566E641}"/>
              </a:ext>
            </a:extLst>
          </p:cNvPr>
          <p:cNvSpPr>
            <a:spLocks noGrp="1"/>
          </p:cNvSpPr>
          <p:nvPr>
            <p:ph idx="1"/>
          </p:nvPr>
        </p:nvSpPr>
        <p:spPr>
          <a:xfrm>
            <a:off x="838201" y="1825625"/>
            <a:ext cx="5257799" cy="4820272"/>
          </a:xfrm>
        </p:spPr>
        <p:txBody>
          <a:bodyPr>
            <a:normAutofit lnSpcReduction="10000"/>
          </a:bodyPr>
          <a:lstStyle/>
          <a:p>
            <a:pPr algn="just"/>
            <a:r>
              <a:rPr lang="en-US" sz="2200" dirty="0"/>
              <a:t>In this mode the cipher is given as feedback to the next block of encryption with some new specifications: first, an initial vector IV is used for first encryption and output bits are divided as a set of </a:t>
            </a:r>
            <a:r>
              <a:rPr lang="en-US" sz="2200" i="1" dirty="0"/>
              <a:t>s </a:t>
            </a:r>
            <a:r>
              <a:rPr lang="en-US" sz="2200" dirty="0"/>
              <a:t>and </a:t>
            </a:r>
            <a:r>
              <a:rPr lang="en-US" sz="2200" i="1" dirty="0"/>
              <a:t>b-s</a:t>
            </a:r>
            <a:r>
              <a:rPr lang="en-US" sz="2200" dirty="0"/>
              <a:t> bits.</a:t>
            </a:r>
          </a:p>
          <a:p>
            <a:pPr algn="just"/>
            <a:r>
              <a:rPr lang="en-US" sz="2200" dirty="0"/>
              <a:t>The left-hand side </a:t>
            </a:r>
            <a:r>
              <a:rPr lang="en-US" sz="2200" i="1" dirty="0"/>
              <a:t>s </a:t>
            </a:r>
            <a:r>
              <a:rPr lang="en-US" sz="2200" dirty="0"/>
              <a:t>bits are selected along with plaintext bits to which an XOR operation is applied. The result is given as input to a shift register having b-s bits to </a:t>
            </a:r>
            <a:r>
              <a:rPr lang="en-US" sz="2200" dirty="0" err="1"/>
              <a:t>lhs</a:t>
            </a:r>
            <a:r>
              <a:rPr lang="en-US" sz="2200" dirty="0"/>
              <a:t>, s-bits to </a:t>
            </a:r>
            <a:r>
              <a:rPr lang="en-US" sz="2200" dirty="0" err="1"/>
              <a:t>rhs</a:t>
            </a:r>
            <a:r>
              <a:rPr lang="en-US" sz="2200" dirty="0"/>
              <a:t> and the process continues. </a:t>
            </a:r>
          </a:p>
          <a:p>
            <a:pPr algn="just"/>
            <a:r>
              <a:rPr lang="en-US" sz="2200" dirty="0"/>
              <a:t>The encryption and decryption process for the same is shown below, both use encryption algorithms. </a:t>
            </a:r>
          </a:p>
          <a:p>
            <a:pPr marL="0" indent="0">
              <a:buNone/>
            </a:pPr>
            <a:endParaRPr lang="en-US" dirty="0"/>
          </a:p>
        </p:txBody>
      </p:sp>
      <p:pic>
        <p:nvPicPr>
          <p:cNvPr id="4" name="Picture Placeholder 6" descr="A diagram of a computer system&#10;&#10;Description automatically generated">
            <a:extLst>
              <a:ext uri="{FF2B5EF4-FFF2-40B4-BE49-F238E27FC236}">
                <a16:creationId xmlns:a16="http://schemas.microsoft.com/office/drawing/2014/main" id="{CC8F4F1D-211D-A8AB-C511-0413CC016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520" y="1552322"/>
            <a:ext cx="5665509" cy="5093575"/>
          </a:xfrm>
          <a:prstGeom prst="rect">
            <a:avLst/>
          </a:prstGeom>
          <a:noFill/>
        </p:spPr>
      </p:pic>
    </p:spTree>
    <p:extLst>
      <p:ext uri="{BB962C8B-B14F-4D97-AF65-F5344CB8AC3E}">
        <p14:creationId xmlns:p14="http://schemas.microsoft.com/office/powerpoint/2010/main" val="68870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AA3B-2A2B-4762-72C2-55EB60CDEB3B}"/>
              </a:ext>
            </a:extLst>
          </p:cNvPr>
          <p:cNvSpPr>
            <a:spLocks noGrp="1"/>
          </p:cNvSpPr>
          <p:nvPr>
            <p:ph type="title"/>
          </p:nvPr>
        </p:nvSpPr>
        <p:spPr/>
        <p:txBody>
          <a:bodyPr/>
          <a:lstStyle/>
          <a:p>
            <a:pPr algn="ctr"/>
            <a:r>
              <a:rPr lang="en-US" b="1" dirty="0">
                <a:solidFill>
                  <a:srgbClr val="FF0000"/>
                </a:solidFill>
              </a:rPr>
              <a:t>Output Feedback Mode (OFB)</a:t>
            </a:r>
          </a:p>
        </p:txBody>
      </p:sp>
      <p:sp>
        <p:nvSpPr>
          <p:cNvPr id="3" name="Content Placeholder 2">
            <a:extLst>
              <a:ext uri="{FF2B5EF4-FFF2-40B4-BE49-F238E27FC236}">
                <a16:creationId xmlns:a16="http://schemas.microsoft.com/office/drawing/2014/main" id="{6FD443E8-8628-BA6D-D2ED-63B992A1AD43}"/>
              </a:ext>
            </a:extLst>
          </p:cNvPr>
          <p:cNvSpPr>
            <a:spLocks noGrp="1"/>
          </p:cNvSpPr>
          <p:nvPr>
            <p:ph idx="1"/>
          </p:nvPr>
        </p:nvSpPr>
        <p:spPr>
          <a:xfrm>
            <a:off x="838201" y="1825624"/>
            <a:ext cx="5257800" cy="4556321"/>
          </a:xfrm>
        </p:spPr>
        <p:txBody>
          <a:bodyPr>
            <a:normAutofit/>
          </a:bodyPr>
          <a:lstStyle/>
          <a:p>
            <a:pPr algn="just"/>
            <a:r>
              <a:rPr lang="en-US" sz="2200" dirty="0"/>
              <a:t>The output feedback mode follows nearly the same process as the Cipher Feedback mode except that it sends the encrypted output as feedback instead of the actual cipher which is XOR output. </a:t>
            </a:r>
          </a:p>
          <a:p>
            <a:pPr algn="just"/>
            <a:r>
              <a:rPr lang="en-US" sz="2200" dirty="0"/>
              <a:t>In this output feedback mode, all bits of the block are sent instead of sending selected </a:t>
            </a:r>
            <a:r>
              <a:rPr lang="en-US" sz="2200" i="1" dirty="0"/>
              <a:t>s</a:t>
            </a:r>
            <a:r>
              <a:rPr lang="en-US" sz="2200" dirty="0"/>
              <a:t> bits. </a:t>
            </a:r>
            <a:endParaRPr lang="ar-JO" sz="2200" dirty="0"/>
          </a:p>
          <a:p>
            <a:pPr algn="just"/>
            <a:r>
              <a:rPr lang="en-US" sz="2200" dirty="0"/>
              <a:t>The Output Feedback mode of block cipher holds great resistance towards bit transmission errors. It also decreases the dependency or relationship of the cipher on the plaintext. </a:t>
            </a:r>
          </a:p>
        </p:txBody>
      </p:sp>
      <p:pic>
        <p:nvPicPr>
          <p:cNvPr id="4" name="Content Placeholder 5" descr="A diagram of a computer program&#10;&#10;Description automatically generated with medium confidence">
            <a:extLst>
              <a:ext uri="{FF2B5EF4-FFF2-40B4-BE49-F238E27FC236}">
                <a16:creationId xmlns:a16="http://schemas.microsoft.com/office/drawing/2014/main" id="{7A3F4641-6063-F7DD-6D6E-89D62E12F2B4}"/>
              </a:ext>
            </a:extLst>
          </p:cNvPr>
          <p:cNvPicPr>
            <a:picLocks noChangeAspect="1"/>
          </p:cNvPicPr>
          <p:nvPr/>
        </p:nvPicPr>
        <p:blipFill>
          <a:blip r:embed="rId2"/>
          <a:stretch>
            <a:fillRect/>
          </a:stretch>
        </p:blipFill>
        <p:spPr>
          <a:xfrm>
            <a:off x="6403353" y="1536569"/>
            <a:ext cx="5654709" cy="5089238"/>
          </a:xfrm>
          <a:prstGeom prst="rect">
            <a:avLst/>
          </a:prstGeom>
          <a:noFill/>
        </p:spPr>
      </p:pic>
    </p:spTree>
    <p:extLst>
      <p:ext uri="{BB962C8B-B14F-4D97-AF65-F5344CB8AC3E}">
        <p14:creationId xmlns:p14="http://schemas.microsoft.com/office/powerpoint/2010/main" val="332155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D445-4A1B-81DD-636F-D34C649BDBBE}"/>
              </a:ext>
            </a:extLst>
          </p:cNvPr>
          <p:cNvSpPr>
            <a:spLocks noGrp="1"/>
          </p:cNvSpPr>
          <p:nvPr>
            <p:ph type="title"/>
          </p:nvPr>
        </p:nvSpPr>
        <p:spPr/>
        <p:txBody>
          <a:bodyPr/>
          <a:lstStyle/>
          <a:p>
            <a:pPr algn="ctr"/>
            <a:r>
              <a:rPr lang="en-US" b="1" dirty="0">
                <a:solidFill>
                  <a:srgbClr val="FF0000"/>
                </a:solidFill>
              </a:rPr>
              <a:t>Counter Mode (CTR)</a:t>
            </a:r>
            <a:endParaRPr lang="en-US" dirty="0">
              <a:solidFill>
                <a:srgbClr val="FF0000"/>
              </a:solidFill>
            </a:endParaRPr>
          </a:p>
        </p:txBody>
      </p:sp>
      <p:sp>
        <p:nvSpPr>
          <p:cNvPr id="3" name="Content Placeholder 2">
            <a:extLst>
              <a:ext uri="{FF2B5EF4-FFF2-40B4-BE49-F238E27FC236}">
                <a16:creationId xmlns:a16="http://schemas.microsoft.com/office/drawing/2014/main" id="{451AA6E4-A505-7968-03E4-70B307E5551E}"/>
              </a:ext>
            </a:extLst>
          </p:cNvPr>
          <p:cNvSpPr>
            <a:spLocks noGrp="1"/>
          </p:cNvSpPr>
          <p:nvPr>
            <p:ph idx="1"/>
          </p:nvPr>
        </p:nvSpPr>
        <p:spPr>
          <a:xfrm>
            <a:off x="838199" y="1825625"/>
            <a:ext cx="4910827" cy="4518614"/>
          </a:xfrm>
        </p:spPr>
        <p:txBody>
          <a:bodyPr>
            <a:normAutofit/>
          </a:bodyPr>
          <a:lstStyle/>
          <a:p>
            <a:pPr algn="just"/>
            <a:r>
              <a:rPr lang="en-US" sz="2200" dirty="0"/>
              <a:t>The Counter Mode or CTR is a simple counter-based block cipher implementation. Every time a counter-initiated value is encrypted and given as input to XOR with plaintext which results in ciphertext block. </a:t>
            </a:r>
          </a:p>
          <a:p>
            <a:pPr algn="just"/>
            <a:r>
              <a:rPr lang="en-US" sz="2200" dirty="0"/>
              <a:t>The CTR mode is independent of feedback use and thus can be implemented in parallel. </a:t>
            </a:r>
          </a:p>
        </p:txBody>
      </p:sp>
      <p:pic>
        <p:nvPicPr>
          <p:cNvPr id="4" name="Content Placeholder 6" descr="A diagram of a computer program&#10;&#10;Description automatically generated">
            <a:extLst>
              <a:ext uri="{FF2B5EF4-FFF2-40B4-BE49-F238E27FC236}">
                <a16:creationId xmlns:a16="http://schemas.microsoft.com/office/drawing/2014/main" id="{A37C5587-4137-9CEF-6BEC-4AD102320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974" y="1593130"/>
            <a:ext cx="5605660" cy="5039768"/>
          </a:xfrm>
          <a:prstGeom prst="rect">
            <a:avLst/>
          </a:prstGeom>
        </p:spPr>
      </p:pic>
    </p:spTree>
    <p:extLst>
      <p:ext uri="{BB962C8B-B14F-4D97-AF65-F5344CB8AC3E}">
        <p14:creationId xmlns:p14="http://schemas.microsoft.com/office/powerpoint/2010/main" val="10199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25F7-A16B-6398-0515-CCEA18E5C656}"/>
              </a:ext>
            </a:extLst>
          </p:cNvPr>
          <p:cNvSpPr>
            <a:spLocks noGrp="1"/>
          </p:cNvSpPr>
          <p:nvPr>
            <p:ph type="title"/>
          </p:nvPr>
        </p:nvSpPr>
        <p:spPr/>
        <p:txBody>
          <a:bodyPr>
            <a:normAutofit/>
          </a:bodyPr>
          <a:lstStyle/>
          <a:p>
            <a:pPr algn="ctr"/>
            <a:r>
              <a:rPr lang="en-US" sz="3600" dirty="0">
                <a:solidFill>
                  <a:srgbClr val="FF0000"/>
                </a:solidFill>
              </a:rPr>
              <a:t>How They Work (Simplified):</a:t>
            </a:r>
          </a:p>
        </p:txBody>
      </p:sp>
      <p:sp>
        <p:nvSpPr>
          <p:cNvPr id="3" name="Content Placeholder 2">
            <a:extLst>
              <a:ext uri="{FF2B5EF4-FFF2-40B4-BE49-F238E27FC236}">
                <a16:creationId xmlns:a16="http://schemas.microsoft.com/office/drawing/2014/main" id="{DE1CD4FD-6D68-BD3D-229C-8093219F504A}"/>
              </a:ext>
            </a:extLst>
          </p:cNvPr>
          <p:cNvSpPr>
            <a:spLocks noGrp="1"/>
          </p:cNvSpPr>
          <p:nvPr>
            <p:ph idx="1"/>
          </p:nvPr>
        </p:nvSpPr>
        <p:spPr>
          <a:xfrm>
            <a:off x="471340" y="1404594"/>
            <a:ext cx="10882459" cy="5222449"/>
          </a:xfrm>
        </p:spPr>
        <p:txBody>
          <a:bodyPr>
            <a:normAutofit fontScale="92500" lnSpcReduction="20000"/>
          </a:bodyPr>
          <a:lstStyle/>
          <a:p>
            <a:pPr marL="0" indent="0">
              <a:buNone/>
            </a:pPr>
            <a:r>
              <a:rPr lang="en-US" dirty="0">
                <a:solidFill>
                  <a:srgbClr val="FF0000"/>
                </a:solidFill>
              </a:rPr>
              <a:t>DES</a:t>
            </a:r>
            <a:r>
              <a:rPr lang="en-US" dirty="0"/>
              <a:t>:</a:t>
            </a:r>
          </a:p>
          <a:p>
            <a:r>
              <a:rPr lang="en-US" sz="2200" dirty="0"/>
              <a:t>Splits data into 64-bit blocks.</a:t>
            </a:r>
          </a:p>
          <a:p>
            <a:r>
              <a:rPr lang="en-US" sz="2200" dirty="0"/>
              <a:t>Runs 16 rounds of complex operations (permutations, substitutions, XOR with key).</a:t>
            </a:r>
          </a:p>
          <a:p>
            <a:r>
              <a:rPr lang="en-US" sz="2200" dirty="0"/>
              <a:t>Based on a Feistel</a:t>
            </a:r>
            <a:r>
              <a:rPr lang="en-US" sz="2200" b="1" dirty="0"/>
              <a:t> </a:t>
            </a:r>
            <a:r>
              <a:rPr lang="en-US" sz="2200" dirty="0"/>
              <a:t>network (input is split and each half feeds into the other).</a:t>
            </a:r>
          </a:p>
          <a:p>
            <a:endParaRPr lang="en-US" sz="2200" dirty="0"/>
          </a:p>
          <a:p>
            <a:pPr marL="0" indent="0">
              <a:buNone/>
            </a:pPr>
            <a:r>
              <a:rPr lang="en-US" sz="2400" dirty="0">
                <a:solidFill>
                  <a:srgbClr val="FF0000"/>
                </a:solidFill>
              </a:rPr>
              <a:t>AES</a:t>
            </a:r>
            <a:r>
              <a:rPr lang="en-US" sz="2400" dirty="0"/>
              <a:t>:</a:t>
            </a:r>
          </a:p>
          <a:p>
            <a:r>
              <a:rPr lang="en-US" sz="2200" dirty="0"/>
              <a:t>Operates on 128-bit blocks.</a:t>
            </a:r>
          </a:p>
          <a:p>
            <a:r>
              <a:rPr lang="en-US" altLang="en-US" sz="2200" dirty="0"/>
              <a:t>Applies multiple rounds (10, 12, or 14 depending on key size).</a:t>
            </a:r>
          </a:p>
          <a:p>
            <a:r>
              <a:rPr lang="en-US" sz="2200" dirty="0"/>
              <a:t>Each round involves:</a:t>
            </a:r>
          </a:p>
          <a:p>
            <a:pPr marL="457200" indent="-457200">
              <a:buFont typeface="+mj-lt"/>
              <a:buAutoNum type="arabicPeriod"/>
            </a:pPr>
            <a:r>
              <a:rPr lang="en-US" sz="2200" dirty="0" err="1"/>
              <a:t>SubBytes</a:t>
            </a:r>
            <a:r>
              <a:rPr lang="en-US" sz="2200" dirty="0"/>
              <a:t> (substitution)</a:t>
            </a:r>
          </a:p>
          <a:p>
            <a:pPr marL="457200" indent="-457200">
              <a:buFont typeface="+mj-lt"/>
              <a:buAutoNum type="arabicPeriod"/>
            </a:pPr>
            <a:r>
              <a:rPr lang="en-US" sz="2200" dirty="0" err="1"/>
              <a:t>ShiftRows</a:t>
            </a:r>
            <a:r>
              <a:rPr lang="en-US" sz="2200" dirty="0"/>
              <a:t> (row shifting)</a:t>
            </a:r>
          </a:p>
          <a:p>
            <a:pPr marL="457200" indent="-457200">
              <a:buFont typeface="+mj-lt"/>
              <a:buAutoNum type="arabicPeriod"/>
            </a:pPr>
            <a:r>
              <a:rPr lang="en-US" sz="2200" dirty="0" err="1"/>
              <a:t>MixColumns</a:t>
            </a:r>
            <a:r>
              <a:rPr lang="en-US" sz="2200" dirty="0"/>
              <a:t> (mixing data)</a:t>
            </a:r>
          </a:p>
          <a:p>
            <a:pPr marL="457200" indent="-457200">
              <a:buFont typeface="+mj-lt"/>
              <a:buAutoNum type="arabicPeriod"/>
            </a:pPr>
            <a:r>
              <a:rPr lang="en-US" sz="2200" dirty="0" err="1"/>
              <a:t>AddRoundKey</a:t>
            </a:r>
            <a:r>
              <a:rPr lang="en-US" sz="2200" dirty="0"/>
              <a:t> (XOR with round key)</a:t>
            </a:r>
          </a:p>
          <a:p>
            <a:r>
              <a:rPr lang="en-US" sz="2200" dirty="0"/>
              <a:t>Not a Feistel network — more modern design.</a:t>
            </a:r>
          </a:p>
        </p:txBody>
      </p:sp>
    </p:spTree>
    <p:extLst>
      <p:ext uri="{BB962C8B-B14F-4D97-AF65-F5344CB8AC3E}">
        <p14:creationId xmlns:p14="http://schemas.microsoft.com/office/powerpoint/2010/main" val="290254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6FAE-9D93-0C1A-C9A7-C3B495C9A020}"/>
              </a:ext>
            </a:extLst>
          </p:cNvPr>
          <p:cNvSpPr>
            <a:spLocks noGrp="1"/>
          </p:cNvSpPr>
          <p:nvPr>
            <p:ph type="title"/>
          </p:nvPr>
        </p:nvSpPr>
        <p:spPr/>
        <p:txBody>
          <a:bodyPr/>
          <a:lstStyle/>
          <a:p>
            <a:pPr algn="ctr"/>
            <a:r>
              <a:rPr lang="en-US" dirty="0">
                <a:solidFill>
                  <a:srgbClr val="FF0000"/>
                </a:solidFill>
              </a:rPr>
              <a:t>Real-Life Use:</a:t>
            </a:r>
          </a:p>
        </p:txBody>
      </p:sp>
      <p:sp>
        <p:nvSpPr>
          <p:cNvPr id="4" name="Rectangle 1">
            <a:extLst>
              <a:ext uri="{FF2B5EF4-FFF2-40B4-BE49-F238E27FC236}">
                <a16:creationId xmlns:a16="http://schemas.microsoft.com/office/drawing/2014/main" id="{2E9A00A6-36F3-BCE2-9ABE-FA2DEFBE0AB9}"/>
              </a:ext>
            </a:extLst>
          </p:cNvPr>
          <p:cNvSpPr>
            <a:spLocks noGrp="1" noChangeArrowheads="1"/>
          </p:cNvSpPr>
          <p:nvPr>
            <p:ph idx="1"/>
          </p:nvPr>
        </p:nvSpPr>
        <p:spPr bwMode="auto">
          <a:xfrm>
            <a:off x="527901" y="2555829"/>
            <a:ext cx="11501183"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rgbClr val="FF0000"/>
                </a:solidFill>
                <a:effectLst/>
                <a:latin typeface="Arial" panose="020B0604020202020204" pitchFamily="34" charset="0"/>
              </a:rPr>
              <a:t>DES</a:t>
            </a:r>
            <a:r>
              <a:rPr kumimoji="0" lang="en-US" altLang="en-US" sz="2200" b="0" i="0" u="none" strike="noStrike" cap="none" normalizeH="0" baseline="0" dirty="0">
                <a:ln>
                  <a:noFill/>
                </a:ln>
                <a:solidFill>
                  <a:schemeClr val="tx1"/>
                </a:solidFill>
                <a:effectLst/>
                <a:latin typeface="Arial" panose="020B0604020202020204" pitchFamily="34" charset="0"/>
              </a:rPr>
              <a:t>: Historical interest, no longer recommended.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rgbClr val="FF0000"/>
                </a:solidFill>
                <a:effectLst/>
                <a:latin typeface="Arial" panose="020B0604020202020204" pitchFamily="34" charset="0"/>
              </a:rPr>
              <a:t>AES</a:t>
            </a:r>
            <a:r>
              <a:rPr kumimoji="0" lang="en-US" altLang="en-US" sz="2200" b="0" i="0" u="none" strike="noStrike" cap="none" normalizeH="0" baseline="0" dirty="0">
                <a:ln>
                  <a:noFill/>
                </a:ln>
                <a:solidFill>
                  <a:schemeClr val="tx1"/>
                </a:solidFill>
                <a:effectLst/>
                <a:latin typeface="Arial" panose="020B0604020202020204" pitchFamily="34" charset="0"/>
              </a:rPr>
              <a:t>: Used in Wi-Fi encryption (WPA2/WPA3), VPNs, disk encryption (BitLocker), messaging app.</a:t>
            </a:r>
          </a:p>
        </p:txBody>
      </p:sp>
    </p:spTree>
    <p:extLst>
      <p:ext uri="{BB962C8B-B14F-4D97-AF65-F5344CB8AC3E}">
        <p14:creationId xmlns:p14="http://schemas.microsoft.com/office/powerpoint/2010/main" val="407893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35ED-EFB5-B9E7-658F-DD75B55A69F0}"/>
              </a:ext>
            </a:extLst>
          </p:cNvPr>
          <p:cNvSpPr>
            <a:spLocks noGrp="1"/>
          </p:cNvSpPr>
          <p:nvPr>
            <p:ph type="title"/>
          </p:nvPr>
        </p:nvSpPr>
        <p:spPr/>
        <p:txBody>
          <a:bodyPr/>
          <a:lstStyle/>
          <a:p>
            <a:pPr algn="ctr"/>
            <a:r>
              <a:rPr lang="en-US" altLang="en-US" b="1" dirty="0">
                <a:solidFill>
                  <a:srgbClr val="FF0000"/>
                </a:solidFill>
              </a:rPr>
              <a:t>Data Encryption Standard</a:t>
            </a:r>
            <a:endParaRPr lang="en-US" dirty="0">
              <a:solidFill>
                <a:srgbClr val="FF0000"/>
              </a:solidFill>
            </a:endParaRPr>
          </a:p>
        </p:txBody>
      </p:sp>
      <p:sp>
        <p:nvSpPr>
          <p:cNvPr id="3" name="Content Placeholder 2">
            <a:extLst>
              <a:ext uri="{FF2B5EF4-FFF2-40B4-BE49-F238E27FC236}">
                <a16:creationId xmlns:a16="http://schemas.microsoft.com/office/drawing/2014/main" id="{79890557-E794-BC6F-59E2-0543BF544B9D}"/>
              </a:ext>
            </a:extLst>
          </p:cNvPr>
          <p:cNvSpPr>
            <a:spLocks noGrp="1"/>
          </p:cNvSpPr>
          <p:nvPr>
            <p:ph idx="1"/>
          </p:nvPr>
        </p:nvSpPr>
        <p:spPr>
          <a:xfrm>
            <a:off x="838200" y="1825625"/>
            <a:ext cx="4667054" cy="4351338"/>
          </a:xfrm>
        </p:spPr>
        <p:txBody>
          <a:bodyPr/>
          <a:lstStyle/>
          <a:p>
            <a:r>
              <a:rPr lang="en-US" sz="2200" dirty="0"/>
              <a:t>The Data Encryption Standard (DES) is a symmetric-key block cipher published by the National Institute of Standards and Technology (NIST).</a:t>
            </a:r>
          </a:p>
          <a:p>
            <a:pPr marL="0" indent="0">
              <a:buNone/>
            </a:pPr>
            <a:endParaRPr lang="en-US" dirty="0"/>
          </a:p>
          <a:p>
            <a:r>
              <a:rPr lang="en-US" sz="2200" dirty="0"/>
              <a:t>DES is an implementation of a Feistel Cipher. It uses 16 round Feistel structure. The block size is 64-bit. Though, key length is 64-bit, DES has an effective key length of 56 bits, since 8 of the 64 bits of the key are not used by the encryption algorithm (function as check bits only).</a:t>
            </a:r>
          </a:p>
          <a:p>
            <a:endParaRPr lang="en-US" dirty="0"/>
          </a:p>
        </p:txBody>
      </p:sp>
      <p:pic>
        <p:nvPicPr>
          <p:cNvPr id="4" name="Picture 3">
            <a:extLst>
              <a:ext uri="{FF2B5EF4-FFF2-40B4-BE49-F238E27FC236}">
                <a16:creationId xmlns:a16="http://schemas.microsoft.com/office/drawing/2014/main" id="{A33C4011-9D94-5B76-8369-C10D655FD90F}"/>
              </a:ext>
            </a:extLst>
          </p:cNvPr>
          <p:cNvPicPr>
            <a:picLocks noChangeAspect="1"/>
          </p:cNvPicPr>
          <p:nvPr/>
        </p:nvPicPr>
        <p:blipFill>
          <a:blip r:embed="rId2"/>
          <a:stretch>
            <a:fillRect/>
          </a:stretch>
        </p:blipFill>
        <p:spPr>
          <a:xfrm>
            <a:off x="6157184" y="1395167"/>
            <a:ext cx="5899698" cy="5266874"/>
          </a:xfrm>
          <a:prstGeom prst="rect">
            <a:avLst/>
          </a:prstGeom>
        </p:spPr>
      </p:pic>
    </p:spTree>
    <p:extLst>
      <p:ext uri="{BB962C8B-B14F-4D97-AF65-F5344CB8AC3E}">
        <p14:creationId xmlns:p14="http://schemas.microsoft.com/office/powerpoint/2010/main" val="266824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7396-8C82-E1F0-4263-D1F898333021}"/>
              </a:ext>
            </a:extLst>
          </p:cNvPr>
          <p:cNvSpPr>
            <a:spLocks noGrp="1"/>
          </p:cNvSpPr>
          <p:nvPr>
            <p:ph type="title"/>
          </p:nvPr>
        </p:nvSpPr>
        <p:spPr/>
        <p:txBody>
          <a:bodyPr/>
          <a:lstStyle/>
          <a:p>
            <a:pPr algn="ctr"/>
            <a:r>
              <a:rPr lang="en-US" altLang="en-US" b="1" dirty="0">
                <a:solidFill>
                  <a:srgbClr val="FF0000"/>
                </a:solidFill>
              </a:rPr>
              <a:t>Advanced Encryption Standard</a:t>
            </a:r>
            <a:endParaRPr lang="en-US" dirty="0">
              <a:solidFill>
                <a:srgbClr val="FF0000"/>
              </a:solidFill>
            </a:endParaRPr>
          </a:p>
        </p:txBody>
      </p:sp>
      <p:sp>
        <p:nvSpPr>
          <p:cNvPr id="3" name="Content Placeholder 2">
            <a:extLst>
              <a:ext uri="{FF2B5EF4-FFF2-40B4-BE49-F238E27FC236}">
                <a16:creationId xmlns:a16="http://schemas.microsoft.com/office/drawing/2014/main" id="{BC1AE788-A590-CC5E-97A3-039149DE02BD}"/>
              </a:ext>
            </a:extLst>
          </p:cNvPr>
          <p:cNvSpPr>
            <a:spLocks noGrp="1"/>
          </p:cNvSpPr>
          <p:nvPr>
            <p:ph idx="1"/>
          </p:nvPr>
        </p:nvSpPr>
        <p:spPr>
          <a:xfrm>
            <a:off x="498835" y="1540628"/>
            <a:ext cx="7155730" cy="5317372"/>
          </a:xfrm>
        </p:spPr>
        <p:txBody>
          <a:bodyPr>
            <a:normAutofit fontScale="92500"/>
          </a:bodyPr>
          <a:lstStyle/>
          <a:p>
            <a:r>
              <a:rPr lang="en-US" sz="2400" dirty="0"/>
              <a:t>AES is an iterative rather than Feistel cipher. It is based on ‘substitution–permutation network’. It comprises of a series of linked operations, some of which involve replacing inputs by specific outputs (substitutions) and others involve shuffling bits around (permutations).</a:t>
            </a:r>
          </a:p>
          <a:p>
            <a:r>
              <a:rPr lang="en-US" sz="2400" dirty="0"/>
              <a:t>Interestingly, AES performs all its computations on bytes rather than bits. Hence, AES treats the 128 bits of a plaintext block as 16 bytes. These 16 bytes are arranged in four columns and four rows for processing as a matrix.</a:t>
            </a:r>
          </a:p>
          <a:p>
            <a:endParaRPr lang="en-US" sz="2400" dirty="0"/>
          </a:p>
          <a:p>
            <a:r>
              <a:rPr lang="en-US" sz="2400" dirty="0"/>
              <a:t>Unlike DES, the number of rounds in AES is variable and depends on the length of the key. AES uses 10 rounds for 128-bit keys, 12 rounds for 192-bit keys and 14 rounds for 256-bit keys. Each of these rounds uses a different 128-bit round key, which is calculated from the original AES key.</a:t>
            </a:r>
          </a:p>
          <a:p>
            <a:endParaRPr lang="en-US" dirty="0"/>
          </a:p>
        </p:txBody>
      </p:sp>
      <p:pic>
        <p:nvPicPr>
          <p:cNvPr id="4" name="Picture 3">
            <a:extLst>
              <a:ext uri="{FF2B5EF4-FFF2-40B4-BE49-F238E27FC236}">
                <a16:creationId xmlns:a16="http://schemas.microsoft.com/office/drawing/2014/main" id="{BC61E7B9-BADD-F885-3E79-56377BB324B4}"/>
              </a:ext>
            </a:extLst>
          </p:cNvPr>
          <p:cNvPicPr>
            <a:picLocks noChangeAspect="1"/>
          </p:cNvPicPr>
          <p:nvPr/>
        </p:nvPicPr>
        <p:blipFill>
          <a:blip r:embed="rId2"/>
          <a:stretch>
            <a:fillRect/>
          </a:stretch>
        </p:blipFill>
        <p:spPr>
          <a:xfrm>
            <a:off x="8107053" y="1344107"/>
            <a:ext cx="3953758" cy="5383313"/>
          </a:xfrm>
          <a:prstGeom prst="rect">
            <a:avLst/>
          </a:prstGeom>
          <a:noFill/>
        </p:spPr>
      </p:pic>
    </p:spTree>
    <p:extLst>
      <p:ext uri="{BB962C8B-B14F-4D97-AF65-F5344CB8AC3E}">
        <p14:creationId xmlns:p14="http://schemas.microsoft.com/office/powerpoint/2010/main" val="168717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87D2-806A-F976-2205-98F5E2431641}"/>
              </a:ext>
            </a:extLst>
          </p:cNvPr>
          <p:cNvSpPr>
            <a:spLocks noGrp="1"/>
          </p:cNvSpPr>
          <p:nvPr>
            <p:ph type="title"/>
          </p:nvPr>
        </p:nvSpPr>
        <p:spPr/>
        <p:txBody>
          <a:bodyPr/>
          <a:lstStyle/>
          <a:p>
            <a:pPr algn="ctr"/>
            <a:r>
              <a:rPr lang="en-US" b="1" dirty="0">
                <a:solidFill>
                  <a:srgbClr val="FF0000"/>
                </a:solidFill>
              </a:rPr>
              <a:t>Secret Key (Key)</a:t>
            </a:r>
          </a:p>
        </p:txBody>
      </p:sp>
      <p:sp>
        <p:nvSpPr>
          <p:cNvPr id="3" name="Content Placeholder 2">
            <a:extLst>
              <a:ext uri="{FF2B5EF4-FFF2-40B4-BE49-F238E27FC236}">
                <a16:creationId xmlns:a16="http://schemas.microsoft.com/office/drawing/2014/main" id="{49E85E2F-AA2D-7F4C-D70A-90EE9F56DF89}"/>
              </a:ext>
            </a:extLst>
          </p:cNvPr>
          <p:cNvSpPr>
            <a:spLocks noGrp="1"/>
          </p:cNvSpPr>
          <p:nvPr>
            <p:ph idx="1"/>
          </p:nvPr>
        </p:nvSpPr>
        <p:spPr/>
        <p:txBody>
          <a:bodyPr>
            <a:normAutofit/>
          </a:bodyPr>
          <a:lstStyle/>
          <a:p>
            <a:r>
              <a:rPr lang="en-US" sz="2400" dirty="0"/>
              <a:t>A required part of AES.</a:t>
            </a:r>
          </a:p>
          <a:p>
            <a:r>
              <a:rPr lang="en-US" sz="2400" dirty="0"/>
              <a:t>It’s the main secret used to encrypt and decrypt the data.</a:t>
            </a:r>
          </a:p>
          <a:p>
            <a:r>
              <a:rPr lang="en-US" sz="2400" dirty="0"/>
              <a:t>AES supports key sizes of 128, 192, or 256 bits.</a:t>
            </a:r>
          </a:p>
          <a:p>
            <a:r>
              <a:rPr lang="en-US" sz="2400" dirty="0"/>
              <a:t>Must be kept secret – if someone has it, they can decrypt your data.</a:t>
            </a:r>
          </a:p>
          <a:p>
            <a:endParaRPr lang="en-US" sz="2400" dirty="0"/>
          </a:p>
          <a:p>
            <a:r>
              <a:rPr lang="en-US" altLang="en-US" sz="2200" dirty="0">
                <a:latin typeface="Arial" panose="020B0604020202020204" pitchFamily="34" charset="0"/>
              </a:rPr>
              <a:t>Example:</a:t>
            </a:r>
          </a:p>
          <a:p>
            <a:pPr marL="0" indent="0">
              <a:buNone/>
            </a:pPr>
            <a:br>
              <a:rPr lang="en-US" altLang="en-US" sz="2200" dirty="0">
                <a:latin typeface="Arial" panose="020B0604020202020204" pitchFamily="34" charset="0"/>
              </a:rPr>
            </a:br>
            <a:r>
              <a:rPr lang="en-US" altLang="en-US" sz="2200" dirty="0">
                <a:latin typeface="Arial" panose="020B0604020202020204" pitchFamily="34" charset="0"/>
              </a:rPr>
              <a:t>128-bit key = 16 bytes</a:t>
            </a:r>
          </a:p>
          <a:p>
            <a:pPr marL="0" indent="0">
              <a:buNone/>
            </a:pPr>
            <a:br>
              <a:rPr lang="en-US" altLang="en-US" sz="2200" dirty="0">
                <a:latin typeface="Arial" panose="020B0604020202020204" pitchFamily="34" charset="0"/>
              </a:rPr>
            </a:br>
            <a:r>
              <a:rPr lang="en-US" altLang="en-US" sz="2200" dirty="0">
                <a:latin typeface="Arial Unicode MS"/>
              </a:rPr>
              <a:t>b"mysecretkey12345"</a:t>
            </a:r>
            <a:r>
              <a:rPr lang="en-US" altLang="en-US" sz="2200" dirty="0"/>
              <a:t> (16 characters) </a:t>
            </a:r>
            <a:endParaRPr lang="en-US" altLang="en-US" sz="2200" dirty="0">
              <a:latin typeface="Arial" panose="020B0604020202020204" pitchFamily="34" charset="0"/>
            </a:endParaRPr>
          </a:p>
          <a:p>
            <a:endParaRPr lang="en-US" sz="2400" dirty="0"/>
          </a:p>
        </p:txBody>
      </p:sp>
    </p:spTree>
    <p:extLst>
      <p:ext uri="{BB962C8B-B14F-4D97-AF65-F5344CB8AC3E}">
        <p14:creationId xmlns:p14="http://schemas.microsoft.com/office/powerpoint/2010/main" val="316424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2EA5-4A43-8F1A-37BB-F9EC4F759931}"/>
              </a:ext>
            </a:extLst>
          </p:cNvPr>
          <p:cNvSpPr>
            <a:spLocks noGrp="1"/>
          </p:cNvSpPr>
          <p:nvPr>
            <p:ph type="title"/>
          </p:nvPr>
        </p:nvSpPr>
        <p:spPr/>
        <p:txBody>
          <a:bodyPr/>
          <a:lstStyle/>
          <a:p>
            <a:pPr algn="ctr"/>
            <a:r>
              <a:rPr lang="en-US" b="1" dirty="0">
                <a:solidFill>
                  <a:srgbClr val="FF0000"/>
                </a:solidFill>
              </a:rPr>
              <a:t>IV (Initialization Vector)</a:t>
            </a:r>
          </a:p>
        </p:txBody>
      </p:sp>
      <p:sp>
        <p:nvSpPr>
          <p:cNvPr id="3" name="Content Placeholder 2">
            <a:extLst>
              <a:ext uri="{FF2B5EF4-FFF2-40B4-BE49-F238E27FC236}">
                <a16:creationId xmlns:a16="http://schemas.microsoft.com/office/drawing/2014/main" id="{0FA20CB8-BD7B-BFBD-14BE-C96F1B5C621D}"/>
              </a:ext>
            </a:extLst>
          </p:cNvPr>
          <p:cNvSpPr>
            <a:spLocks noGrp="1"/>
          </p:cNvSpPr>
          <p:nvPr>
            <p:ph idx="1"/>
          </p:nvPr>
        </p:nvSpPr>
        <p:spPr>
          <a:xfrm>
            <a:off x="838200" y="1825625"/>
            <a:ext cx="6448720" cy="4351338"/>
          </a:xfrm>
        </p:spPr>
        <p:txBody>
          <a:bodyPr>
            <a:normAutofit/>
          </a:bodyPr>
          <a:lstStyle/>
          <a:p>
            <a:r>
              <a:rPr lang="en-US" sz="2400" dirty="0"/>
              <a:t>Used only in some AES modes (like CBC, CFB, OFB).</a:t>
            </a:r>
          </a:p>
          <a:p>
            <a:r>
              <a:rPr lang="en-US" sz="2400" dirty="0"/>
              <a:t>The IV is not secret, but it must be unique and random for each encryption.</a:t>
            </a:r>
          </a:p>
          <a:p>
            <a:r>
              <a:rPr lang="en-US" sz="2400" dirty="0"/>
              <a:t>Purpose: To ensure different ciphertexts even when encrypting the same plaintext with the same key.</a:t>
            </a:r>
          </a:p>
          <a:p>
            <a:r>
              <a:rPr lang="en-US" sz="2400" dirty="0"/>
              <a:t>IV is usually the same size as the AES block size (16 bytes for AES).</a:t>
            </a:r>
          </a:p>
          <a:p>
            <a:r>
              <a:rPr lang="en-US" sz="2400" dirty="0"/>
              <a:t>IV is sent along with the ciphertext so the receiver can decrypt correctly.</a:t>
            </a:r>
          </a:p>
        </p:txBody>
      </p:sp>
      <p:pic>
        <p:nvPicPr>
          <p:cNvPr id="4" name="Content Placeholder 5">
            <a:extLst>
              <a:ext uri="{FF2B5EF4-FFF2-40B4-BE49-F238E27FC236}">
                <a16:creationId xmlns:a16="http://schemas.microsoft.com/office/drawing/2014/main" id="{FE769D05-2D7D-8357-8C92-DE8EC5F4B564}"/>
              </a:ext>
            </a:extLst>
          </p:cNvPr>
          <p:cNvPicPr>
            <a:picLocks noChangeAspect="1"/>
          </p:cNvPicPr>
          <p:nvPr/>
        </p:nvPicPr>
        <p:blipFill>
          <a:blip r:embed="rId2"/>
          <a:stretch>
            <a:fillRect/>
          </a:stretch>
        </p:blipFill>
        <p:spPr>
          <a:xfrm>
            <a:off x="7211112" y="2231930"/>
            <a:ext cx="4914900" cy="3538728"/>
          </a:xfrm>
          <a:prstGeom prst="rect">
            <a:avLst/>
          </a:prstGeom>
        </p:spPr>
      </p:pic>
    </p:spTree>
    <p:extLst>
      <p:ext uri="{BB962C8B-B14F-4D97-AF65-F5344CB8AC3E}">
        <p14:creationId xmlns:p14="http://schemas.microsoft.com/office/powerpoint/2010/main" val="371334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010F-1D4F-0FAC-DCC3-8E434E8141C4}"/>
              </a:ext>
            </a:extLst>
          </p:cNvPr>
          <p:cNvSpPr>
            <a:spLocks noGrp="1"/>
          </p:cNvSpPr>
          <p:nvPr>
            <p:ph type="title"/>
          </p:nvPr>
        </p:nvSpPr>
        <p:spPr/>
        <p:txBody>
          <a:bodyPr/>
          <a:lstStyle/>
          <a:p>
            <a:pPr algn="ctr"/>
            <a:r>
              <a:rPr lang="en-US" b="1" dirty="0">
                <a:solidFill>
                  <a:srgbClr val="FF0000"/>
                </a:solidFill>
              </a:rPr>
              <a:t>Analogy + Final Notes:</a:t>
            </a:r>
          </a:p>
        </p:txBody>
      </p:sp>
      <p:sp>
        <p:nvSpPr>
          <p:cNvPr id="3" name="Content Placeholder 2">
            <a:extLst>
              <a:ext uri="{FF2B5EF4-FFF2-40B4-BE49-F238E27FC236}">
                <a16:creationId xmlns:a16="http://schemas.microsoft.com/office/drawing/2014/main" id="{F8184D2B-9C3A-52EA-1E45-D803E840FC11}"/>
              </a:ext>
            </a:extLst>
          </p:cNvPr>
          <p:cNvSpPr>
            <a:spLocks noGrp="1"/>
          </p:cNvSpPr>
          <p:nvPr>
            <p:ph idx="1"/>
          </p:nvPr>
        </p:nvSpPr>
        <p:spPr/>
        <p:txBody>
          <a:bodyPr>
            <a:normAutofit/>
          </a:bodyPr>
          <a:lstStyle/>
          <a:p>
            <a:pPr marL="0" indent="0">
              <a:buNone/>
            </a:pPr>
            <a:r>
              <a:rPr lang="en-US" dirty="0">
                <a:solidFill>
                  <a:srgbClr val="FF0000"/>
                </a:solidFill>
              </a:rPr>
              <a:t>Analogy</a:t>
            </a:r>
            <a:r>
              <a:rPr lang="en-US" dirty="0"/>
              <a:t>:</a:t>
            </a:r>
          </a:p>
          <a:p>
            <a:r>
              <a:rPr lang="en-US" sz="2400" dirty="0"/>
              <a:t>Secret key = your password</a:t>
            </a:r>
          </a:p>
          <a:p>
            <a:r>
              <a:rPr lang="en-US" sz="2400" dirty="0"/>
              <a:t>IV = a random salt or number added to avoid repetition</a:t>
            </a:r>
          </a:p>
          <a:p>
            <a:r>
              <a:rPr lang="en-US" sz="2400" dirty="0"/>
              <a:t>Together, they make encryption secure and unpredictable</a:t>
            </a:r>
          </a:p>
          <a:p>
            <a:endParaRPr lang="en-US" dirty="0"/>
          </a:p>
          <a:p>
            <a:pPr marL="0" indent="0">
              <a:buNone/>
            </a:pPr>
            <a:r>
              <a:rPr lang="en-US" dirty="0">
                <a:solidFill>
                  <a:srgbClr val="FF0000"/>
                </a:solidFill>
              </a:rPr>
              <a:t>Final Notes</a:t>
            </a:r>
            <a:r>
              <a:rPr lang="en-US" dirty="0"/>
              <a:t>:</a:t>
            </a:r>
          </a:p>
          <a:p>
            <a:r>
              <a:rPr lang="en-US" sz="2400" dirty="0"/>
              <a:t>Key = secret and shared securely between sender/receiver</a:t>
            </a:r>
          </a:p>
          <a:p>
            <a:r>
              <a:rPr lang="en-US" sz="2400" dirty="0"/>
              <a:t>IV = not secret, but must be unique per encryption session</a:t>
            </a:r>
          </a:p>
          <a:p>
            <a:r>
              <a:rPr lang="en-US" sz="2400" dirty="0"/>
              <a:t>Reusing an IV with the same key can break encryption security</a:t>
            </a:r>
          </a:p>
        </p:txBody>
      </p:sp>
    </p:spTree>
    <p:extLst>
      <p:ext uri="{BB962C8B-B14F-4D97-AF65-F5344CB8AC3E}">
        <p14:creationId xmlns:p14="http://schemas.microsoft.com/office/powerpoint/2010/main" val="214043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7197-DC13-435B-961C-0529DB79A385}"/>
              </a:ext>
            </a:extLst>
          </p:cNvPr>
          <p:cNvSpPr>
            <a:spLocks noGrp="1"/>
          </p:cNvSpPr>
          <p:nvPr>
            <p:ph type="title"/>
          </p:nvPr>
        </p:nvSpPr>
        <p:spPr/>
        <p:txBody>
          <a:bodyPr/>
          <a:lstStyle/>
          <a:p>
            <a:pPr algn="ctr"/>
            <a:r>
              <a:rPr lang="en-US" b="1" dirty="0">
                <a:solidFill>
                  <a:srgbClr val="FF0000"/>
                </a:solidFill>
              </a:rPr>
              <a:t>Electronic Code Book (ECB)</a:t>
            </a:r>
            <a:endParaRPr lang="en-US" dirty="0">
              <a:solidFill>
                <a:srgbClr val="FF0000"/>
              </a:solidFill>
            </a:endParaRPr>
          </a:p>
        </p:txBody>
      </p:sp>
      <p:sp>
        <p:nvSpPr>
          <p:cNvPr id="3" name="Content Placeholder 2">
            <a:extLst>
              <a:ext uri="{FF2B5EF4-FFF2-40B4-BE49-F238E27FC236}">
                <a16:creationId xmlns:a16="http://schemas.microsoft.com/office/drawing/2014/main" id="{F4954C72-F26E-70A7-6B30-72397B7A62DA}"/>
              </a:ext>
            </a:extLst>
          </p:cNvPr>
          <p:cNvSpPr>
            <a:spLocks noGrp="1"/>
          </p:cNvSpPr>
          <p:nvPr>
            <p:ph idx="1"/>
          </p:nvPr>
        </p:nvSpPr>
        <p:spPr>
          <a:xfrm>
            <a:off x="838200" y="1825625"/>
            <a:ext cx="3912909" cy="4351338"/>
          </a:xfrm>
        </p:spPr>
        <p:txBody>
          <a:bodyPr>
            <a:normAutofit lnSpcReduction="10000"/>
          </a:bodyPr>
          <a:lstStyle/>
          <a:p>
            <a:r>
              <a:rPr lang="en-US" sz="2400" dirty="0"/>
              <a:t>Electronic code book is the easiest block cipher mode of functioning. It is easier because of direct encryption of each block of input plaintext and output is in form of blocks of encrypted ciphertext. Generally, if a message is larger than </a:t>
            </a:r>
            <a:r>
              <a:rPr lang="en-US" sz="2400" i="1" dirty="0"/>
              <a:t>b</a:t>
            </a:r>
            <a:r>
              <a:rPr lang="en-US" sz="2400" dirty="0"/>
              <a:t> bits in size, it can be broken down into a bunch of blocks and the procedure is repeated. </a:t>
            </a:r>
          </a:p>
          <a:p>
            <a:pPr marL="0" indent="0">
              <a:buNone/>
            </a:pPr>
            <a:endParaRPr lang="en-US" dirty="0"/>
          </a:p>
        </p:txBody>
      </p:sp>
      <p:pic>
        <p:nvPicPr>
          <p:cNvPr id="4" name="Picture 2" descr="Lightbox">
            <a:extLst>
              <a:ext uri="{FF2B5EF4-FFF2-40B4-BE49-F238E27FC236}">
                <a16:creationId xmlns:a16="http://schemas.microsoft.com/office/drawing/2014/main" id="{1664545E-C593-A9B8-3829-BF10CA667E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0809" y="1690688"/>
            <a:ext cx="7173171" cy="4964636"/>
          </a:xfrm>
          <a:prstGeom prst="rect">
            <a:avLst/>
          </a:prstGeom>
          <a:solidFill>
            <a:srgbClr val="FFFFFF"/>
          </a:solidFill>
        </p:spPr>
      </p:pic>
    </p:spTree>
    <p:extLst>
      <p:ext uri="{BB962C8B-B14F-4D97-AF65-F5344CB8AC3E}">
        <p14:creationId xmlns:p14="http://schemas.microsoft.com/office/powerpoint/2010/main" val="1147790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46</TotalTime>
  <Words>1084</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Calibri</vt:lpstr>
      <vt:lpstr>Calibri Light</vt:lpstr>
      <vt:lpstr>Office Theme</vt:lpstr>
      <vt:lpstr>Basic Definitions:</vt:lpstr>
      <vt:lpstr>How They Work (Simplified):</vt:lpstr>
      <vt:lpstr>Real-Life Use:</vt:lpstr>
      <vt:lpstr>Data Encryption Standard</vt:lpstr>
      <vt:lpstr>Advanced Encryption Standard</vt:lpstr>
      <vt:lpstr>Secret Key (Key)</vt:lpstr>
      <vt:lpstr>IV (Initialization Vector)</vt:lpstr>
      <vt:lpstr>Analogy + Final Notes:</vt:lpstr>
      <vt:lpstr>Electronic Code Book (ECB)</vt:lpstr>
      <vt:lpstr>Cipher Block Chaining (CBC)</vt:lpstr>
      <vt:lpstr>Cipher Feedback Mode (CFB)</vt:lpstr>
      <vt:lpstr>Output Feedback Mode (OFB)</vt:lpstr>
      <vt:lpstr>Counter Mode (CTR)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Ammar AL-hasan</dc:creator>
  <cp:lastModifiedBy>Ammar AL-hasan</cp:lastModifiedBy>
  <cp:revision>1</cp:revision>
  <dcterms:created xsi:type="dcterms:W3CDTF">2025-07-09T21:27:51Z</dcterms:created>
  <dcterms:modified xsi:type="dcterms:W3CDTF">2025-07-09T22:14:46Z</dcterms:modified>
</cp:coreProperties>
</file>