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6"/>
  </p:notesMasterIdLst>
  <p:sldIdLst>
    <p:sldId id="256" r:id="rId5"/>
    <p:sldId id="273" r:id="rId6"/>
    <p:sldId id="274" r:id="rId7"/>
    <p:sldId id="275" r:id="rId8"/>
    <p:sldId id="276" r:id="rId9"/>
    <p:sldId id="277" r:id="rId10"/>
    <p:sldId id="278" r:id="rId11"/>
    <p:sldId id="280" r:id="rId12"/>
    <p:sldId id="281" r:id="rId13"/>
    <p:sldId id="282" r:id="rId14"/>
    <p:sldId id="290" r:id="rId15"/>
    <p:sldId id="283" r:id="rId16"/>
    <p:sldId id="284" r:id="rId17"/>
    <p:sldId id="285" r:id="rId18"/>
    <p:sldId id="286" r:id="rId19"/>
    <p:sldId id="287" r:id="rId20"/>
    <p:sldId id="288" r:id="rId21"/>
    <p:sldId id="289" r:id="rId22"/>
    <p:sldId id="291" r:id="rId23"/>
    <p:sldId id="292" r:id="rId24"/>
    <p:sldId id="293" r:id="rId25"/>
    <p:sldId id="294" r:id="rId26"/>
    <p:sldId id="295" r:id="rId27"/>
    <p:sldId id="297" r:id="rId28"/>
    <p:sldId id="296" r:id="rId29"/>
    <p:sldId id="298" r:id="rId30"/>
    <p:sldId id="299" r:id="rId31"/>
    <p:sldId id="300" r:id="rId32"/>
    <p:sldId id="301" r:id="rId33"/>
    <p:sldId id="302" r:id="rId34"/>
    <p:sldId id="272" r:id="rId35"/>
  </p:sldIdLst>
  <p:sldSz cx="10080625" cy="567055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898"/>
    <a:srgbClr val="062C56"/>
    <a:srgbClr val="022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80845-DF56-4B3E-9E7C-40FAF37FF3A4}" v="391" dt="2024-10-21T09:43:2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29" autoAdjust="0"/>
  </p:normalViewPr>
  <p:slideViewPr>
    <p:cSldViewPr snapToGrid="0">
      <p:cViewPr varScale="1">
        <p:scale>
          <a:sx n="120" d="100"/>
          <a:sy n="120" d="100"/>
        </p:scale>
        <p:origin x="9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41CC1B3-0E05-47AD-B589-A831B22A6A40}" type="datetimeFigureOut">
              <a:rPr lang="it-IT" smtClean="0"/>
              <a:t>22/10/2024</a:t>
            </a:fld>
            <a:endParaRPr lang="it-IT"/>
          </a:p>
        </p:txBody>
      </p:sp>
      <p:sp>
        <p:nvSpPr>
          <p:cNvPr id="4" name="Segnaposto immagine diapositiva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EE8B71-78E8-46A3-80BB-3D549D7B777C}" type="slidenum">
              <a:rPr lang="it-IT" smtClean="0"/>
              <a:t>‹N›</a:t>
            </a:fld>
            <a:endParaRPr lang="it-IT"/>
          </a:p>
        </p:txBody>
      </p:sp>
    </p:spTree>
    <p:extLst>
      <p:ext uri="{BB962C8B-B14F-4D97-AF65-F5344CB8AC3E}">
        <p14:creationId xmlns:p14="http://schemas.microsoft.com/office/powerpoint/2010/main" val="399610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2EE8B71-78E8-46A3-80BB-3D549D7B777C}" type="slidenum">
              <a:rPr lang="it-IT" smtClean="0"/>
              <a:t>1</a:t>
            </a:fld>
            <a:endParaRPr lang="it-IT"/>
          </a:p>
        </p:txBody>
      </p:sp>
    </p:spTree>
    <p:extLst>
      <p:ext uri="{BB962C8B-B14F-4D97-AF65-F5344CB8AC3E}">
        <p14:creationId xmlns:p14="http://schemas.microsoft.com/office/powerpoint/2010/main" val="3934317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 non vengono trovati conflitti, l’algoritmo elabora i blocchi in base a un ordinamento derivato da una visita in ampiezza del </a:t>
            </a:r>
            <a:r>
              <a:rPr lang="it-IT" dirty="0" err="1"/>
              <a:t>block-cutpoint</a:t>
            </a:r>
            <a:r>
              <a:rPr lang="it-IT" dirty="0"/>
              <a:t> </a:t>
            </a:r>
            <a:r>
              <a:rPr lang="it-IT" dirty="0" err="1"/>
              <a:t>tree</a:t>
            </a:r>
            <a:r>
              <a:rPr lang="it-IT" dirty="0"/>
              <a:t>, detto BFS </a:t>
            </a:r>
            <a:r>
              <a:rPr lang="it-IT" dirty="0" err="1"/>
              <a:t>ordering</a:t>
            </a:r>
            <a:r>
              <a:rPr lang="it-IT" dirty="0"/>
              <a:t>.</a:t>
            </a:r>
          </a:p>
        </p:txBody>
      </p:sp>
      <p:sp>
        <p:nvSpPr>
          <p:cNvPr id="4" name="Segnaposto numero diapositiva 3"/>
          <p:cNvSpPr>
            <a:spLocks noGrp="1"/>
          </p:cNvSpPr>
          <p:nvPr>
            <p:ph type="sldNum" sz="quarter" idx="5"/>
          </p:nvPr>
        </p:nvSpPr>
        <p:spPr/>
        <p:txBody>
          <a:bodyPr/>
          <a:lstStyle/>
          <a:p>
            <a:fld id="{F2EE8B71-78E8-46A3-80BB-3D549D7B777C}" type="slidenum">
              <a:rPr lang="it-IT" smtClean="0"/>
              <a:t>10</a:t>
            </a:fld>
            <a:endParaRPr lang="it-IT"/>
          </a:p>
        </p:txBody>
      </p:sp>
    </p:spTree>
    <p:extLst>
      <p:ext uri="{BB962C8B-B14F-4D97-AF65-F5344CB8AC3E}">
        <p14:creationId xmlns:p14="http://schemas.microsoft.com/office/powerpoint/2010/main" val="60202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11</a:t>
            </a:fld>
            <a:endParaRPr lang="it-IT"/>
          </a:p>
        </p:txBody>
      </p:sp>
    </p:spTree>
    <p:extLst>
      <p:ext uri="{BB962C8B-B14F-4D97-AF65-F5344CB8AC3E}">
        <p14:creationId xmlns:p14="http://schemas.microsoft.com/office/powerpoint/2010/main" val="3476949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12</a:t>
            </a:fld>
            <a:endParaRPr lang="it-IT"/>
          </a:p>
        </p:txBody>
      </p:sp>
    </p:spTree>
    <p:extLst>
      <p:ext uri="{BB962C8B-B14F-4D97-AF65-F5344CB8AC3E}">
        <p14:creationId xmlns:p14="http://schemas.microsoft.com/office/powerpoint/2010/main" val="79758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13</a:t>
            </a:fld>
            <a:endParaRPr lang="it-IT"/>
          </a:p>
        </p:txBody>
      </p:sp>
    </p:spTree>
    <p:extLst>
      <p:ext uri="{BB962C8B-B14F-4D97-AF65-F5344CB8AC3E}">
        <p14:creationId xmlns:p14="http://schemas.microsoft.com/office/powerpoint/2010/main" val="793573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14</a:t>
            </a:fld>
            <a:endParaRPr lang="it-IT"/>
          </a:p>
        </p:txBody>
      </p:sp>
    </p:spTree>
    <p:extLst>
      <p:ext uri="{BB962C8B-B14F-4D97-AF65-F5344CB8AC3E}">
        <p14:creationId xmlns:p14="http://schemas.microsoft.com/office/powerpoint/2010/main" val="295691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15</a:t>
            </a:fld>
            <a:endParaRPr lang="it-IT"/>
          </a:p>
        </p:txBody>
      </p:sp>
    </p:spTree>
    <p:extLst>
      <p:ext uri="{BB962C8B-B14F-4D97-AF65-F5344CB8AC3E}">
        <p14:creationId xmlns:p14="http://schemas.microsoft.com/office/powerpoint/2010/main" val="104885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16</a:t>
            </a:fld>
            <a:endParaRPr lang="it-IT"/>
          </a:p>
        </p:txBody>
      </p:sp>
    </p:spTree>
    <p:extLst>
      <p:ext uri="{BB962C8B-B14F-4D97-AF65-F5344CB8AC3E}">
        <p14:creationId xmlns:p14="http://schemas.microsoft.com/office/powerpoint/2010/main" val="16065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17</a:t>
            </a:fld>
            <a:endParaRPr lang="it-IT"/>
          </a:p>
        </p:txBody>
      </p:sp>
    </p:spTree>
    <p:extLst>
      <p:ext uri="{BB962C8B-B14F-4D97-AF65-F5344CB8AC3E}">
        <p14:creationId xmlns:p14="http://schemas.microsoft.com/office/powerpoint/2010/main" val="155689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L'elaborazione consiste nel combinare gli embedding dei blocchi passo dopo passo, aggiungendo l'embedding di ogni blocco a quello costruito finora. Quando tutti i blocchi sono stati elaborati, si ottiene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18</a:t>
            </a:fld>
            <a:endParaRPr lang="it-IT"/>
          </a:p>
        </p:txBody>
      </p:sp>
    </p:spTree>
    <p:extLst>
      <p:ext uri="{BB962C8B-B14F-4D97-AF65-F5344CB8AC3E}">
        <p14:creationId xmlns:p14="http://schemas.microsoft.com/office/powerpoint/2010/main" val="1361327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di enumerazione proposto nella tesi si basa sull'algoritmo appena descritto. Le prime fasi sono analoghe, dunque l'algoritmo verifica che ogni blocco ammetta un 1-page book embedding, radica il </a:t>
            </a:r>
            <a:r>
              <a:rPr lang="it-IT" dirty="0" err="1"/>
              <a:t>block-cutpoint</a:t>
            </a:r>
            <a:r>
              <a:rPr lang="it-IT" dirty="0"/>
              <a:t> </a:t>
            </a:r>
            <a:r>
              <a:rPr lang="it-IT" dirty="0" err="1"/>
              <a:t>tree</a:t>
            </a:r>
            <a:r>
              <a:rPr lang="it-IT" dirty="0"/>
              <a:t> a un blocco arbitrario e verifica che non ci siano conflitti. Successivamente però, l'algoritmo introduce delle modifiche. Per prima cosa viene ricercato un radicamento migliore per il </a:t>
            </a:r>
            <a:r>
              <a:rPr lang="it-IT" dirty="0" err="1"/>
              <a:t>block-cutpoint</a:t>
            </a:r>
            <a:r>
              <a:rPr lang="it-IT" dirty="0"/>
              <a:t> </a:t>
            </a:r>
            <a:r>
              <a:rPr lang="it-IT" dirty="0" err="1"/>
              <a:t>tree</a:t>
            </a:r>
            <a:r>
              <a:rPr lang="it-IT" dirty="0"/>
              <a:t> iniziale. Poi vengono individuati gli insiemi di blocchi del DAG che, se scambiati di posizione nel BFS </a:t>
            </a:r>
            <a:r>
              <a:rPr lang="it-IT" dirty="0" err="1"/>
              <a:t>ordering</a:t>
            </a:r>
            <a:r>
              <a:rPr lang="it-IT" dirty="0"/>
              <a:t>, producono risultati differenti e, una volta individuati questi insiemi di blocchi, vengono generati i diversi BFS </a:t>
            </a:r>
            <a:r>
              <a:rPr lang="it-IT" dirty="0" err="1"/>
              <a:t>ordering</a:t>
            </a:r>
            <a:r>
              <a:rPr lang="it-IT" dirty="0"/>
              <a:t> e, di conseguenza, costruiti i 1-page book embedding corrispondenti.</a:t>
            </a:r>
          </a:p>
        </p:txBody>
      </p:sp>
      <p:sp>
        <p:nvSpPr>
          <p:cNvPr id="4" name="Segnaposto numero diapositiva 3"/>
          <p:cNvSpPr>
            <a:spLocks noGrp="1"/>
          </p:cNvSpPr>
          <p:nvPr>
            <p:ph type="sldNum" sz="quarter" idx="5"/>
          </p:nvPr>
        </p:nvSpPr>
        <p:spPr/>
        <p:txBody>
          <a:bodyPr/>
          <a:lstStyle/>
          <a:p>
            <a:fld id="{F2EE8B71-78E8-46A3-80BB-3D549D7B777C}" type="slidenum">
              <a:rPr lang="it-IT" smtClean="0"/>
              <a:t>19</a:t>
            </a:fld>
            <a:endParaRPr lang="it-IT"/>
          </a:p>
        </p:txBody>
      </p:sp>
    </p:spTree>
    <p:extLst>
      <p:ext uri="{BB962C8B-B14F-4D97-AF65-F5344CB8AC3E}">
        <p14:creationId xmlns:p14="http://schemas.microsoft.com/office/powerpoint/2010/main" val="161720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principale della tesi è la realizzazione di un algoritmo per enumerare, ovvero elencare, tutti i possibili 1-page book embedding ammessi da un grafo diretto aciclico, anche detto DAG. Tale algoritmo è stato poi implementato in C++ e compilato in </a:t>
            </a:r>
            <a:r>
              <a:rPr lang="it-IT" dirty="0" err="1"/>
              <a:t>WebAssembly</a:t>
            </a:r>
            <a:r>
              <a:rPr lang="it-IT" dirty="0"/>
              <a:t> così da poter realizzare un tool efficiente che consente di eseguire l'algoritmo su una pagina web. Un altro obiettivo della tesi consiste nel ricavare una formula per contare quanti sono i 1-page book embedding ammessi da un certo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2</a:t>
            </a:fld>
            <a:endParaRPr lang="it-IT"/>
          </a:p>
        </p:txBody>
      </p:sp>
    </p:spTree>
    <p:extLst>
      <p:ext uri="{BB962C8B-B14F-4D97-AF65-F5344CB8AC3E}">
        <p14:creationId xmlns:p14="http://schemas.microsoft.com/office/powerpoint/2010/main" val="4261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Prima di descrivere queste fasi, è utile definire le diverse tipologie di vertici nei blocchi. Ogni blocco che ammette un 1-page book embedding contiene un vertice senza archi in ingresso detto sorgente, un vertice senza archi in uscita detto pozzo ed eventuali vertici con archi sia in ingresso che in uscita detti intermedi.</a:t>
            </a:r>
          </a:p>
        </p:txBody>
      </p:sp>
      <p:sp>
        <p:nvSpPr>
          <p:cNvPr id="4" name="Segnaposto numero diapositiva 3"/>
          <p:cNvSpPr>
            <a:spLocks noGrp="1"/>
          </p:cNvSpPr>
          <p:nvPr>
            <p:ph type="sldNum" sz="quarter" idx="5"/>
          </p:nvPr>
        </p:nvSpPr>
        <p:spPr/>
        <p:txBody>
          <a:bodyPr/>
          <a:lstStyle/>
          <a:p>
            <a:fld id="{F2EE8B71-78E8-46A3-80BB-3D549D7B777C}" type="slidenum">
              <a:rPr lang="it-IT" smtClean="0"/>
              <a:t>20</a:t>
            </a:fld>
            <a:endParaRPr lang="it-IT"/>
          </a:p>
        </p:txBody>
      </p:sp>
    </p:spTree>
    <p:extLst>
      <p:ext uri="{BB962C8B-B14F-4D97-AF65-F5344CB8AC3E}">
        <p14:creationId xmlns:p14="http://schemas.microsoft.com/office/powerpoint/2010/main" val="2857991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etichetta gli archi del </a:t>
            </a:r>
            <a:r>
              <a:rPr lang="it-IT" dirty="0" err="1"/>
              <a:t>block-cutpoint</a:t>
            </a:r>
            <a:r>
              <a:rPr lang="it-IT" dirty="0"/>
              <a:t> </a:t>
            </a:r>
            <a:r>
              <a:rPr lang="it-IT" dirty="0" err="1"/>
              <a:t>tree</a:t>
            </a:r>
            <a:r>
              <a:rPr lang="it-IT" dirty="0"/>
              <a:t> in base al ruolo del </a:t>
            </a:r>
            <a:r>
              <a:rPr lang="it-IT" dirty="0" err="1"/>
              <a:t>cutpoint</a:t>
            </a:r>
            <a:r>
              <a:rPr lang="it-IT" dirty="0"/>
              <a:t> nel blocco a cui il </a:t>
            </a:r>
            <a:r>
              <a:rPr lang="it-IT" dirty="0" err="1"/>
              <a:t>cutpoint</a:t>
            </a:r>
            <a:r>
              <a:rPr lang="it-IT" dirty="0"/>
              <a:t> è collegato. 0 se il </a:t>
            </a:r>
            <a:r>
              <a:rPr lang="it-IT" dirty="0" err="1"/>
              <a:t>cutpoint</a:t>
            </a:r>
            <a:r>
              <a:rPr lang="it-IT" dirty="0"/>
              <a:t> è sorgente del blocco, 1 se intermedio e 2 se pozzo</a:t>
            </a:r>
          </a:p>
        </p:txBody>
      </p:sp>
      <p:sp>
        <p:nvSpPr>
          <p:cNvPr id="4" name="Segnaposto numero diapositiva 3"/>
          <p:cNvSpPr>
            <a:spLocks noGrp="1"/>
          </p:cNvSpPr>
          <p:nvPr>
            <p:ph type="sldNum" sz="quarter" idx="5"/>
          </p:nvPr>
        </p:nvSpPr>
        <p:spPr/>
        <p:txBody>
          <a:bodyPr/>
          <a:lstStyle/>
          <a:p>
            <a:fld id="{F2EE8B71-78E8-46A3-80BB-3D549D7B777C}" type="slidenum">
              <a:rPr lang="it-IT" smtClean="0"/>
              <a:t>21</a:t>
            </a:fld>
            <a:endParaRPr lang="it-IT"/>
          </a:p>
        </p:txBody>
      </p:sp>
    </p:spTree>
    <p:extLst>
      <p:ext uri="{BB962C8B-B14F-4D97-AF65-F5344CB8AC3E}">
        <p14:creationId xmlns:p14="http://schemas.microsoft.com/office/powerpoint/2010/main" val="249588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ricerca di conflitti nel </a:t>
            </a:r>
            <a:r>
              <a:rPr lang="it-IT" dirty="0" err="1"/>
              <a:t>block-cutpoint</a:t>
            </a:r>
            <a:r>
              <a:rPr lang="it-IT" dirty="0"/>
              <a:t> </a:t>
            </a:r>
            <a:r>
              <a:rPr lang="it-IT" dirty="0" err="1"/>
              <a:t>tree</a:t>
            </a:r>
            <a:r>
              <a:rPr lang="it-IT" dirty="0"/>
              <a:t> può ora essere descritta poiché questa riguarda la ricerca di cammini tra blocchi in cui il primo e l'ultimo arco sono etichettati con 1. se un tale cammino esiste, allora il DAG non ammette un 1-page book embedding. Durante lo sviluppo della tesi è stata trovata un'imprecisione nell'algoritmo di </a:t>
            </a:r>
            <a:r>
              <a:rPr lang="it-IT" dirty="0" err="1"/>
              <a:t>Heat</a:t>
            </a:r>
            <a:r>
              <a:rPr lang="it-IT" dirty="0"/>
              <a:t> e </a:t>
            </a:r>
            <a:r>
              <a:rPr lang="it-IT" dirty="0" err="1"/>
              <a:t>Pemmaraju</a:t>
            </a:r>
            <a:r>
              <a:rPr lang="it-IT" dirty="0"/>
              <a:t> nella procedura che ricerca questi conflitti. La procedura è stata quindi corretta attraverso l'introduzione di una condizione aggiuntiva.</a:t>
            </a:r>
          </a:p>
        </p:txBody>
      </p:sp>
      <p:sp>
        <p:nvSpPr>
          <p:cNvPr id="4" name="Segnaposto numero diapositiva 3"/>
          <p:cNvSpPr>
            <a:spLocks noGrp="1"/>
          </p:cNvSpPr>
          <p:nvPr>
            <p:ph type="sldNum" sz="quarter" idx="5"/>
          </p:nvPr>
        </p:nvSpPr>
        <p:spPr/>
        <p:txBody>
          <a:bodyPr/>
          <a:lstStyle/>
          <a:p>
            <a:fld id="{F2EE8B71-78E8-46A3-80BB-3D549D7B777C}" type="slidenum">
              <a:rPr lang="it-IT" smtClean="0"/>
              <a:t>22</a:t>
            </a:fld>
            <a:endParaRPr lang="it-IT"/>
          </a:p>
        </p:txBody>
      </p:sp>
    </p:spTree>
    <p:extLst>
      <p:ext uri="{BB962C8B-B14F-4D97-AF65-F5344CB8AC3E}">
        <p14:creationId xmlns:p14="http://schemas.microsoft.com/office/powerpoint/2010/main" val="199273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procede con la ricerca di un radicamento migliore. La proprietà principale di questo radicamento risiede nel fatto che non sono presenti </a:t>
            </a:r>
            <a:r>
              <a:rPr lang="it-IT" dirty="0" err="1"/>
              <a:t>cutpoint</a:t>
            </a:r>
            <a:r>
              <a:rPr lang="it-IT" dirty="0"/>
              <a:t> che hanno blocchi figli raggiungibili attraverso un arco di tipo 1. Questo radicamento esiste sempre nei </a:t>
            </a:r>
            <a:r>
              <a:rPr lang="it-IT" dirty="0" err="1"/>
              <a:t>block-cutpoint</a:t>
            </a:r>
            <a:r>
              <a:rPr lang="it-IT" dirty="0"/>
              <a:t> </a:t>
            </a:r>
            <a:r>
              <a:rPr lang="it-IT" dirty="0" err="1"/>
              <a:t>tree</a:t>
            </a:r>
            <a:r>
              <a:rPr lang="it-IT" dirty="0"/>
              <a:t> in cui non ci sono conflitti e può essere trovato in tempo lineare.</a:t>
            </a:r>
          </a:p>
        </p:txBody>
      </p:sp>
      <p:sp>
        <p:nvSpPr>
          <p:cNvPr id="4" name="Segnaposto numero diapositiva 3"/>
          <p:cNvSpPr>
            <a:spLocks noGrp="1"/>
          </p:cNvSpPr>
          <p:nvPr>
            <p:ph type="sldNum" sz="quarter" idx="5"/>
          </p:nvPr>
        </p:nvSpPr>
        <p:spPr/>
        <p:txBody>
          <a:bodyPr/>
          <a:lstStyle/>
          <a:p>
            <a:fld id="{F2EE8B71-78E8-46A3-80BB-3D549D7B777C}" type="slidenum">
              <a:rPr lang="it-IT" smtClean="0"/>
              <a:t>23</a:t>
            </a:fld>
            <a:endParaRPr lang="it-IT"/>
          </a:p>
        </p:txBody>
      </p:sp>
    </p:spTree>
    <p:extLst>
      <p:ext uri="{BB962C8B-B14F-4D97-AF65-F5344CB8AC3E}">
        <p14:creationId xmlns:p14="http://schemas.microsoft.com/office/powerpoint/2010/main" val="108779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Un'ultima definizione è quella di cammino ristretto, un cammino ristretto è un cammino che ha origine in un </a:t>
            </a:r>
            <a:r>
              <a:rPr lang="it-IT" dirty="0" err="1"/>
              <a:t>cutpoint</a:t>
            </a:r>
            <a:r>
              <a:rPr lang="it-IT" dirty="0"/>
              <a:t> e che termina in un blocco attraverso un arco etichettato con 1</a:t>
            </a:r>
          </a:p>
        </p:txBody>
      </p:sp>
      <p:sp>
        <p:nvSpPr>
          <p:cNvPr id="4" name="Segnaposto numero diapositiva 3"/>
          <p:cNvSpPr>
            <a:spLocks noGrp="1"/>
          </p:cNvSpPr>
          <p:nvPr>
            <p:ph type="sldNum" sz="quarter" idx="5"/>
          </p:nvPr>
        </p:nvSpPr>
        <p:spPr/>
        <p:txBody>
          <a:bodyPr/>
          <a:lstStyle/>
          <a:p>
            <a:fld id="{F2EE8B71-78E8-46A3-80BB-3D549D7B777C}" type="slidenum">
              <a:rPr lang="it-IT" smtClean="0"/>
              <a:t>24</a:t>
            </a:fld>
            <a:endParaRPr lang="it-IT"/>
          </a:p>
        </p:txBody>
      </p:sp>
    </p:spTree>
    <p:extLst>
      <p:ext uri="{BB962C8B-B14F-4D97-AF65-F5344CB8AC3E}">
        <p14:creationId xmlns:p14="http://schemas.microsoft.com/office/powerpoint/2010/main" val="3654338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questo punto è possibile individuare i blocchi che possono essere permutati tra loro per ottenere risultati differenti. Tali blocchi permutabili risultano essere i blocchi collegati ad uno stesso </a:t>
            </a:r>
            <a:r>
              <a:rPr lang="it-IT" dirty="0" err="1"/>
              <a:t>cutpoint</a:t>
            </a:r>
            <a:r>
              <a:rPr lang="it-IT" dirty="0"/>
              <a:t> nel </a:t>
            </a:r>
            <a:r>
              <a:rPr lang="it-IT" dirty="0" err="1"/>
              <a:t>block-cutpoint</a:t>
            </a:r>
            <a:r>
              <a:rPr lang="it-IT" dirty="0"/>
              <a:t> </a:t>
            </a:r>
            <a:r>
              <a:rPr lang="it-IT" dirty="0" err="1"/>
              <a:t>tree</a:t>
            </a:r>
            <a:r>
              <a:rPr lang="it-IT" dirty="0"/>
              <a:t> attraverso archi dello stesso tipo, di tipo 0 o di tipo 2. Ad eccezione dei blocchi che si trovano su un cammino ristretto che ha origine nel </a:t>
            </a:r>
            <a:r>
              <a:rPr lang="it-IT" dirty="0" err="1"/>
              <a:t>cutpoint</a:t>
            </a:r>
            <a:r>
              <a:rPr lang="it-IT" dirty="0"/>
              <a:t> considerato. Questi insiemi di blocchi possono essere individuati in tempo lineare.</a:t>
            </a:r>
          </a:p>
        </p:txBody>
      </p:sp>
      <p:sp>
        <p:nvSpPr>
          <p:cNvPr id="4" name="Segnaposto numero diapositiva 3"/>
          <p:cNvSpPr>
            <a:spLocks noGrp="1"/>
          </p:cNvSpPr>
          <p:nvPr>
            <p:ph type="sldNum" sz="quarter" idx="5"/>
          </p:nvPr>
        </p:nvSpPr>
        <p:spPr/>
        <p:txBody>
          <a:bodyPr/>
          <a:lstStyle/>
          <a:p>
            <a:fld id="{F2EE8B71-78E8-46A3-80BB-3D549D7B777C}" type="slidenum">
              <a:rPr lang="it-IT" smtClean="0"/>
              <a:t>25</a:t>
            </a:fld>
            <a:endParaRPr lang="it-IT"/>
          </a:p>
        </p:txBody>
      </p:sp>
    </p:spTree>
    <p:extLst>
      <p:ext uri="{BB962C8B-B14F-4D97-AF65-F5344CB8AC3E}">
        <p14:creationId xmlns:p14="http://schemas.microsoft.com/office/powerpoint/2010/main" val="3721157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quindi procede con la generazione di tutti i BFS </a:t>
            </a:r>
            <a:r>
              <a:rPr lang="it-IT" dirty="0" err="1"/>
              <a:t>ordering</a:t>
            </a:r>
            <a:r>
              <a:rPr lang="it-IT" dirty="0"/>
              <a:t> che contengono le diverse permutazioni dei blocchi individuati. questo viene fatto attraverso radicamenti alternativi del </a:t>
            </a:r>
            <a:r>
              <a:rPr lang="it-IT" dirty="0" err="1"/>
              <a:t>block-cutpoint</a:t>
            </a:r>
            <a:r>
              <a:rPr lang="it-IT" dirty="0"/>
              <a:t> </a:t>
            </a:r>
            <a:r>
              <a:rPr lang="it-IT" dirty="0" err="1"/>
              <a:t>tree</a:t>
            </a:r>
            <a:r>
              <a:rPr lang="it-IT" dirty="0"/>
              <a:t> e permutazioni di blocchi figli di uno stesso </a:t>
            </a:r>
            <a:r>
              <a:rPr lang="it-IT" dirty="0" err="1"/>
              <a:t>cutpoint</a:t>
            </a:r>
            <a:r>
              <a:rPr lang="it-IT" dirty="0"/>
              <a:t> e permutabili fra loro. La generazione del BFS </a:t>
            </a:r>
            <a:r>
              <a:rPr lang="it-IT" dirty="0" err="1"/>
              <a:t>ordering</a:t>
            </a:r>
            <a:r>
              <a:rPr lang="it-IT" dirty="0"/>
              <a:t> successivo richiede tempo lineare e, come visto nell'algoritmo di </a:t>
            </a:r>
            <a:r>
              <a:rPr lang="it-IT" dirty="0" err="1"/>
              <a:t>Heat</a:t>
            </a:r>
            <a:r>
              <a:rPr lang="it-IT" dirty="0"/>
              <a:t> e </a:t>
            </a:r>
            <a:r>
              <a:rPr lang="it-IT" dirty="0" err="1"/>
              <a:t>Pemmaraju</a:t>
            </a:r>
            <a:r>
              <a:rPr lang="it-IT" dirty="0"/>
              <a:t>, anche la costruzione di un 1-page book embedding a partire da un BFS </a:t>
            </a:r>
            <a:r>
              <a:rPr lang="it-IT" dirty="0" err="1"/>
              <a:t>ordering</a:t>
            </a:r>
            <a:r>
              <a:rPr lang="it-IT" dirty="0"/>
              <a:t> richiede tempo lineare. Dunque il delay temporale tra un risultato e il successivo nell'algoritmo di enumerazione è lineare rispetto al numero di vertici del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26</a:t>
            </a:fld>
            <a:endParaRPr lang="it-IT"/>
          </a:p>
        </p:txBody>
      </p:sp>
    </p:spTree>
    <p:extLst>
      <p:ext uri="{BB962C8B-B14F-4D97-AF65-F5344CB8AC3E}">
        <p14:creationId xmlns:p14="http://schemas.microsoft.com/office/powerpoint/2010/main" val="1566476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altro risultato della tesi riguarda la formula che consente di contare quanti sono i possibili 1-page book embedding di un DAG, qui riportata. Tale formula consiste in una moltiplicazione del numero di permutazioni per ogni insieme di blocchi permutabili per ogni radicamento del </a:t>
            </a:r>
            <a:r>
              <a:rPr lang="it-IT" dirty="0" err="1"/>
              <a:t>block-cutpoint</a:t>
            </a:r>
            <a:r>
              <a:rPr lang="it-IT" dirty="0"/>
              <a:t> </a:t>
            </a:r>
            <a:r>
              <a:rPr lang="it-IT" dirty="0" err="1"/>
              <a:t>tree</a:t>
            </a:r>
            <a:r>
              <a:rPr lang="it-IT" dirty="0"/>
              <a:t> trovato dall'algoritmo.</a:t>
            </a:r>
          </a:p>
        </p:txBody>
      </p:sp>
      <p:sp>
        <p:nvSpPr>
          <p:cNvPr id="4" name="Segnaposto numero diapositiva 3"/>
          <p:cNvSpPr>
            <a:spLocks noGrp="1"/>
          </p:cNvSpPr>
          <p:nvPr>
            <p:ph type="sldNum" sz="quarter" idx="5"/>
          </p:nvPr>
        </p:nvSpPr>
        <p:spPr/>
        <p:txBody>
          <a:bodyPr/>
          <a:lstStyle/>
          <a:p>
            <a:fld id="{F2EE8B71-78E8-46A3-80BB-3D549D7B777C}" type="slidenum">
              <a:rPr lang="it-IT" smtClean="0"/>
              <a:t>27</a:t>
            </a:fld>
            <a:endParaRPr lang="it-IT"/>
          </a:p>
        </p:txBody>
      </p:sp>
    </p:spTree>
    <p:extLst>
      <p:ext uri="{BB962C8B-B14F-4D97-AF65-F5344CB8AC3E}">
        <p14:creationId xmlns:p14="http://schemas.microsoft.com/office/powerpoint/2010/main" val="1095930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un risultato pratico della tesi riguarda un tool web che consente di eseguire l'algoritmo di enumerazione su una pagina web e di esplorare i diversi risultati. Questo strumento utilizza la tecnologia </a:t>
            </a:r>
            <a:r>
              <a:rPr lang="it-IT" dirty="0" err="1"/>
              <a:t>WebAssembly</a:t>
            </a:r>
            <a:r>
              <a:rPr lang="it-IT" dirty="0"/>
              <a:t> ed è quindi molto efficiente. Inoltre, il numero di possibili risultati è calcolato attraverso la formula di </a:t>
            </a:r>
            <a:r>
              <a:rPr lang="it-IT" dirty="0" err="1"/>
              <a:t>counting</a:t>
            </a:r>
            <a:r>
              <a:rPr lang="it-IT" dirty="0"/>
              <a:t> e riportato a schermo.</a:t>
            </a:r>
          </a:p>
        </p:txBody>
      </p:sp>
      <p:sp>
        <p:nvSpPr>
          <p:cNvPr id="4" name="Segnaposto numero diapositiva 3"/>
          <p:cNvSpPr>
            <a:spLocks noGrp="1"/>
          </p:cNvSpPr>
          <p:nvPr>
            <p:ph type="sldNum" sz="quarter" idx="5"/>
          </p:nvPr>
        </p:nvSpPr>
        <p:spPr/>
        <p:txBody>
          <a:bodyPr/>
          <a:lstStyle/>
          <a:p>
            <a:fld id="{F2EE8B71-78E8-46A3-80BB-3D549D7B777C}" type="slidenum">
              <a:rPr lang="it-IT" smtClean="0"/>
              <a:t>28</a:t>
            </a:fld>
            <a:endParaRPr lang="it-IT"/>
          </a:p>
        </p:txBody>
      </p:sp>
    </p:spTree>
    <p:extLst>
      <p:ext uri="{BB962C8B-B14F-4D97-AF65-F5344CB8AC3E}">
        <p14:creationId xmlns:p14="http://schemas.microsoft.com/office/powerpoint/2010/main" val="216813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un risultato pratico della tesi riguarda un tool web che consente di eseguire l'algoritmo di enumerazione su una pagina web e di esplorare i diversi risultati. Questo strumento utilizza la tecnologia </a:t>
            </a:r>
            <a:r>
              <a:rPr lang="it-IT" dirty="0" err="1"/>
              <a:t>WebAssembly</a:t>
            </a:r>
            <a:r>
              <a:rPr lang="it-IT" dirty="0"/>
              <a:t> ed è quindi molto efficiente. Inoltre, il numero di possibili risultati è calcolato attraverso la formula di </a:t>
            </a:r>
            <a:r>
              <a:rPr lang="it-IT" dirty="0" err="1"/>
              <a:t>counting</a:t>
            </a:r>
            <a:r>
              <a:rPr lang="it-IT" dirty="0"/>
              <a:t> e riportato a schermo.</a:t>
            </a:r>
          </a:p>
        </p:txBody>
      </p:sp>
      <p:sp>
        <p:nvSpPr>
          <p:cNvPr id="4" name="Segnaposto numero diapositiva 3"/>
          <p:cNvSpPr>
            <a:spLocks noGrp="1"/>
          </p:cNvSpPr>
          <p:nvPr>
            <p:ph type="sldNum" sz="quarter" idx="5"/>
          </p:nvPr>
        </p:nvSpPr>
        <p:spPr/>
        <p:txBody>
          <a:bodyPr/>
          <a:lstStyle/>
          <a:p>
            <a:fld id="{F2EE8B71-78E8-46A3-80BB-3D549D7B777C}" type="slidenum">
              <a:rPr lang="it-IT" smtClean="0"/>
              <a:t>29</a:t>
            </a:fld>
            <a:endParaRPr lang="it-IT"/>
          </a:p>
        </p:txBody>
      </p:sp>
    </p:spTree>
    <p:extLst>
      <p:ext uri="{BB962C8B-B14F-4D97-AF65-F5344CB8AC3E}">
        <p14:creationId xmlns:p14="http://schemas.microsoft.com/office/powerpoint/2010/main" val="304220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DAG è un grafo diretto privo di cicli diretti, dove non è quindi possibile percorrere un cammino che attraversa più volte uno stesso vertice.</a:t>
            </a:r>
          </a:p>
        </p:txBody>
      </p:sp>
      <p:sp>
        <p:nvSpPr>
          <p:cNvPr id="4" name="Segnaposto numero diapositiva 3"/>
          <p:cNvSpPr>
            <a:spLocks noGrp="1"/>
          </p:cNvSpPr>
          <p:nvPr>
            <p:ph type="sldNum" sz="quarter" idx="5"/>
          </p:nvPr>
        </p:nvSpPr>
        <p:spPr/>
        <p:txBody>
          <a:bodyPr/>
          <a:lstStyle/>
          <a:p>
            <a:fld id="{F2EE8B71-78E8-46A3-80BB-3D549D7B777C}" type="slidenum">
              <a:rPr lang="it-IT" smtClean="0"/>
              <a:t>3</a:t>
            </a:fld>
            <a:endParaRPr lang="it-IT"/>
          </a:p>
        </p:txBody>
      </p:sp>
    </p:spTree>
    <p:extLst>
      <p:ext uri="{BB962C8B-B14F-4D97-AF65-F5344CB8AC3E}">
        <p14:creationId xmlns:p14="http://schemas.microsoft.com/office/powerpoint/2010/main" val="182798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un risultato pratico della tesi riguarda un tool web che consente di eseguire l'algoritmo di enumerazione su una pagina web e di esplorare i diversi risultati. Questo strumento utilizza la tecnologia </a:t>
            </a:r>
            <a:r>
              <a:rPr lang="it-IT" dirty="0" err="1"/>
              <a:t>WebAssembly</a:t>
            </a:r>
            <a:r>
              <a:rPr lang="it-IT" dirty="0"/>
              <a:t> ed è quindi molto efficiente. Inoltre, il numero di possibili risultati è calcolato attraverso la formula di </a:t>
            </a:r>
            <a:r>
              <a:rPr lang="it-IT" dirty="0" err="1"/>
              <a:t>counting</a:t>
            </a:r>
            <a:r>
              <a:rPr lang="it-IT" dirty="0"/>
              <a:t> e riportato a schermo.</a:t>
            </a:r>
          </a:p>
        </p:txBody>
      </p:sp>
      <p:sp>
        <p:nvSpPr>
          <p:cNvPr id="4" name="Segnaposto numero diapositiva 3"/>
          <p:cNvSpPr>
            <a:spLocks noGrp="1"/>
          </p:cNvSpPr>
          <p:nvPr>
            <p:ph type="sldNum" sz="quarter" idx="5"/>
          </p:nvPr>
        </p:nvSpPr>
        <p:spPr/>
        <p:txBody>
          <a:bodyPr/>
          <a:lstStyle/>
          <a:p>
            <a:fld id="{F2EE8B71-78E8-46A3-80BB-3D549D7B777C}" type="slidenum">
              <a:rPr lang="it-IT" smtClean="0"/>
              <a:t>30</a:t>
            </a:fld>
            <a:endParaRPr lang="it-IT"/>
          </a:p>
        </p:txBody>
      </p:sp>
    </p:spTree>
    <p:extLst>
      <p:ext uri="{BB962C8B-B14F-4D97-AF65-F5344CB8AC3E}">
        <p14:creationId xmlns:p14="http://schemas.microsoft.com/office/powerpoint/2010/main" val="188110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book embedding di un DAG consiste in un disegno in cui i vertici del DAG sono ordinati lungo una linea, detta spina, e gli archi sono assegnati a diverse pagine con l'obiettivo di non avere incroci tra di essi. Inoltre, poiché il DAG è un grafo diretto, l'ordinamento dei vertici deve anche rispettare la direzione degli archi.</a:t>
            </a:r>
          </a:p>
        </p:txBody>
      </p:sp>
      <p:sp>
        <p:nvSpPr>
          <p:cNvPr id="4" name="Segnaposto numero diapositiva 3"/>
          <p:cNvSpPr>
            <a:spLocks noGrp="1"/>
          </p:cNvSpPr>
          <p:nvPr>
            <p:ph type="sldNum" sz="quarter" idx="5"/>
          </p:nvPr>
        </p:nvSpPr>
        <p:spPr/>
        <p:txBody>
          <a:bodyPr/>
          <a:lstStyle/>
          <a:p>
            <a:fld id="{F2EE8B71-78E8-46A3-80BB-3D549D7B777C}" type="slidenum">
              <a:rPr lang="it-IT" smtClean="0"/>
              <a:t>4</a:t>
            </a:fld>
            <a:endParaRPr lang="it-IT"/>
          </a:p>
        </p:txBody>
      </p:sp>
    </p:spTree>
    <p:extLst>
      <p:ext uri="{BB962C8B-B14F-4D97-AF65-F5344CB8AC3E}">
        <p14:creationId xmlns:p14="http://schemas.microsoft.com/office/powerpoint/2010/main" val="41142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1-page book embedding è un caso particolare dove tutti gli archi devono essere disegnati su una singola pagina senza incroci, mantenendo la corretta direzione.</a:t>
            </a:r>
          </a:p>
        </p:txBody>
      </p:sp>
      <p:sp>
        <p:nvSpPr>
          <p:cNvPr id="4" name="Segnaposto numero diapositiva 3"/>
          <p:cNvSpPr>
            <a:spLocks noGrp="1"/>
          </p:cNvSpPr>
          <p:nvPr>
            <p:ph type="sldNum" sz="quarter" idx="5"/>
          </p:nvPr>
        </p:nvSpPr>
        <p:spPr/>
        <p:txBody>
          <a:bodyPr/>
          <a:lstStyle/>
          <a:p>
            <a:fld id="{F2EE8B71-78E8-46A3-80BB-3D549D7B777C}" type="slidenum">
              <a:rPr lang="it-IT" smtClean="0"/>
              <a:t>5</a:t>
            </a:fld>
            <a:endParaRPr lang="it-IT"/>
          </a:p>
        </p:txBody>
      </p:sp>
    </p:spTree>
    <p:extLst>
      <p:ext uri="{BB962C8B-B14F-4D97-AF65-F5344CB8AC3E}">
        <p14:creationId xmlns:p14="http://schemas.microsoft.com/office/powerpoint/2010/main" val="123160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poter realizzare l'algoritmo di enumerazione è stato necessario studiare un algoritmo descritto da </a:t>
            </a:r>
            <a:r>
              <a:rPr lang="it-IT" dirty="0" err="1"/>
              <a:t>Heat</a:t>
            </a:r>
            <a:r>
              <a:rPr lang="it-IT" dirty="0"/>
              <a:t> e </a:t>
            </a:r>
            <a:r>
              <a:rPr lang="it-IT" dirty="0" err="1"/>
              <a:t>Pemmaraju</a:t>
            </a:r>
            <a:r>
              <a:rPr lang="it-IT" dirty="0"/>
              <a:t> più di 20 anni fa che verifica se un DAG ammette un 1-page book embedding. L'algoritmo è suddiviso in due fasi: nella prima fase viene verificato che ogni blocco del grafo ammetta un 1-page book embedding, nella seconda fase l'algoritmo tenta di combinare gli embedding dei blocchi per costruire un 1-page book embedding dell'intero DAG.</a:t>
            </a:r>
          </a:p>
        </p:txBody>
      </p:sp>
      <p:sp>
        <p:nvSpPr>
          <p:cNvPr id="4" name="Segnaposto numero diapositiva 3"/>
          <p:cNvSpPr>
            <a:spLocks noGrp="1"/>
          </p:cNvSpPr>
          <p:nvPr>
            <p:ph type="sldNum" sz="quarter" idx="5"/>
          </p:nvPr>
        </p:nvSpPr>
        <p:spPr/>
        <p:txBody>
          <a:bodyPr/>
          <a:lstStyle/>
          <a:p>
            <a:fld id="{F2EE8B71-78E8-46A3-80BB-3D549D7B777C}" type="slidenum">
              <a:rPr lang="it-IT" smtClean="0"/>
              <a:t>6</a:t>
            </a:fld>
            <a:endParaRPr lang="it-IT"/>
          </a:p>
        </p:txBody>
      </p:sp>
    </p:spTree>
    <p:extLst>
      <p:ext uri="{BB962C8B-B14F-4D97-AF65-F5344CB8AC3E}">
        <p14:creationId xmlns:p14="http://schemas.microsoft.com/office/powerpoint/2010/main" val="285923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prima fase suddivide il DAG nelle sue componenti </a:t>
            </a:r>
            <a:r>
              <a:rPr lang="it-IT" dirty="0" err="1"/>
              <a:t>biconnesse</a:t>
            </a:r>
            <a:r>
              <a:rPr lang="it-IT" dirty="0"/>
              <a:t>, chiamate anche blocchi. Un blocco è un </a:t>
            </a:r>
            <a:r>
              <a:rPr lang="it-IT" dirty="0" err="1"/>
              <a:t>sottografo</a:t>
            </a:r>
            <a:r>
              <a:rPr lang="it-IT" dirty="0"/>
              <a:t> massimale in cui la rimozione di un suo vertice non aumenta il numero di componenti connesse. I vertici che, se rimossi, aumentano il numero di componenti connesse del grafo sono detti </a:t>
            </a:r>
            <a:r>
              <a:rPr lang="it-IT" dirty="0" err="1"/>
              <a:t>cutpoint</a:t>
            </a:r>
            <a:r>
              <a:rPr lang="it-IT" dirty="0"/>
              <a:t> e sono qui evidenziati in rosso.</a:t>
            </a:r>
          </a:p>
        </p:txBody>
      </p:sp>
      <p:sp>
        <p:nvSpPr>
          <p:cNvPr id="4" name="Segnaposto numero diapositiva 3"/>
          <p:cNvSpPr>
            <a:spLocks noGrp="1"/>
          </p:cNvSpPr>
          <p:nvPr>
            <p:ph type="sldNum" sz="quarter" idx="5"/>
          </p:nvPr>
        </p:nvSpPr>
        <p:spPr/>
        <p:txBody>
          <a:bodyPr/>
          <a:lstStyle/>
          <a:p>
            <a:fld id="{F2EE8B71-78E8-46A3-80BB-3D549D7B777C}" type="slidenum">
              <a:rPr lang="it-IT" smtClean="0"/>
              <a:t>7</a:t>
            </a:fld>
            <a:endParaRPr lang="it-IT"/>
          </a:p>
        </p:txBody>
      </p:sp>
    </p:spTree>
    <p:extLst>
      <p:ext uri="{BB962C8B-B14F-4D97-AF65-F5344CB8AC3E}">
        <p14:creationId xmlns:p14="http://schemas.microsoft.com/office/powerpoint/2010/main" val="60771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prima fase, l'algoritmo cerca di ricavare il 1-page book embedding di ogni blocco del DAG. Se invece viene trovato un blocco che non ammette un 1-page book embedding allora l'algoritmo fallisce.</a:t>
            </a:r>
          </a:p>
        </p:txBody>
      </p:sp>
      <p:sp>
        <p:nvSpPr>
          <p:cNvPr id="4" name="Segnaposto numero diapositiva 3"/>
          <p:cNvSpPr>
            <a:spLocks noGrp="1"/>
          </p:cNvSpPr>
          <p:nvPr>
            <p:ph type="sldNum" sz="quarter" idx="5"/>
          </p:nvPr>
        </p:nvSpPr>
        <p:spPr/>
        <p:txBody>
          <a:bodyPr/>
          <a:lstStyle/>
          <a:p>
            <a:fld id="{F2EE8B71-78E8-46A3-80BB-3D549D7B777C}" type="slidenum">
              <a:rPr lang="it-IT" smtClean="0"/>
              <a:t>8</a:t>
            </a:fld>
            <a:endParaRPr lang="it-IT"/>
          </a:p>
        </p:txBody>
      </p:sp>
    </p:spTree>
    <p:extLst>
      <p:ext uri="{BB962C8B-B14F-4D97-AF65-F5344CB8AC3E}">
        <p14:creationId xmlns:p14="http://schemas.microsoft.com/office/powerpoint/2010/main" val="55936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seconda fase utilizza un albero chiamato </a:t>
            </a:r>
            <a:r>
              <a:rPr lang="it-IT" dirty="0" err="1"/>
              <a:t>block-cutpoint</a:t>
            </a:r>
            <a:r>
              <a:rPr lang="it-IT" dirty="0"/>
              <a:t> </a:t>
            </a:r>
            <a:r>
              <a:rPr lang="it-IT" dirty="0" err="1"/>
              <a:t>tree</a:t>
            </a:r>
            <a:r>
              <a:rPr lang="it-IT" dirty="0"/>
              <a:t>. Questo albero descrive la struttura del DAG ed è composto da nodi associati ai blocchi e ai </a:t>
            </a:r>
            <a:r>
              <a:rPr lang="it-IT" dirty="0" err="1"/>
              <a:t>cutpoint</a:t>
            </a:r>
            <a:r>
              <a:rPr lang="it-IT" dirty="0"/>
              <a:t> del DAG. Gli archi del </a:t>
            </a:r>
            <a:r>
              <a:rPr lang="it-IT" dirty="0" err="1"/>
              <a:t>block-cutpoint</a:t>
            </a:r>
            <a:r>
              <a:rPr lang="it-IT" dirty="0"/>
              <a:t> </a:t>
            </a:r>
            <a:r>
              <a:rPr lang="it-IT" dirty="0" err="1"/>
              <a:t>tree</a:t>
            </a:r>
            <a:r>
              <a:rPr lang="it-IT" dirty="0"/>
              <a:t> collegano i </a:t>
            </a:r>
            <a:r>
              <a:rPr lang="it-IT" dirty="0" err="1"/>
              <a:t>cutpoint</a:t>
            </a:r>
            <a:r>
              <a:rPr lang="it-IT" dirty="0"/>
              <a:t> ai blocchi a cui questi appartengono. L'albero viene radicato a un blocco arbitrario, e l'algoritmo cerca eventuali conflitti, vedremo più avanti in cosa consiste la ricerca di questi conflitti.</a:t>
            </a:r>
          </a:p>
        </p:txBody>
      </p:sp>
      <p:sp>
        <p:nvSpPr>
          <p:cNvPr id="4" name="Segnaposto numero diapositiva 3"/>
          <p:cNvSpPr>
            <a:spLocks noGrp="1"/>
          </p:cNvSpPr>
          <p:nvPr>
            <p:ph type="sldNum" sz="quarter" idx="5"/>
          </p:nvPr>
        </p:nvSpPr>
        <p:spPr/>
        <p:txBody>
          <a:bodyPr/>
          <a:lstStyle/>
          <a:p>
            <a:fld id="{F2EE8B71-78E8-46A3-80BB-3D549D7B777C}" type="slidenum">
              <a:rPr lang="it-IT" smtClean="0"/>
              <a:t>9</a:t>
            </a:fld>
            <a:endParaRPr lang="it-IT"/>
          </a:p>
        </p:txBody>
      </p:sp>
    </p:spTree>
    <p:extLst>
      <p:ext uri="{BB962C8B-B14F-4D97-AF65-F5344CB8AC3E}">
        <p14:creationId xmlns:p14="http://schemas.microsoft.com/office/powerpoint/2010/main" val="360764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3200" b="0" strike="noStrike" spc="-1">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3200" b="0" strike="noStrike" spc="-1">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3200" b="0" strike="noStrike" spc="-1">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3200" b="0" strike="noStrike" spc="-1">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3200" b="0" strike="noStrike" spc="-1">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3200" b="0" strike="noStrike" spc="-1">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fontScale="94000"/>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1" y="0"/>
            <a:ext cx="10080625" cy="566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2000" b="0" strike="noStrike" spc="-1" dirty="0">
                <a:solidFill>
                  <a:srgbClr val="000000"/>
                </a:solidFill>
                <a:latin typeface="TeX Gyre Cursor"/>
                <a:ea typeface="DejaVu Sans"/>
              </a:rPr>
              <a:t>Laureando</a:t>
            </a:r>
            <a:endParaRPr lang="it-IT" sz="2000" b="0" strike="noStrike" spc="-1" dirty="0">
              <a:latin typeface="Arial"/>
            </a:endParaRPr>
          </a:p>
          <a:p>
            <a:pPr algn="ctr">
              <a:lnSpc>
                <a:spcPct val="100000"/>
              </a:lnSpc>
            </a:pPr>
            <a:r>
              <a:rPr lang="it-IT" sz="2200" b="1" strike="noStrike" spc="-1" dirty="0">
                <a:solidFill>
                  <a:srgbClr val="000000"/>
                </a:solidFill>
                <a:latin typeface="TeX Gyre Cursor"/>
                <a:ea typeface="DejaVu Sans"/>
              </a:rPr>
              <a:t>Ivan </a:t>
            </a:r>
            <a:r>
              <a:rPr lang="it-IT" sz="2200" b="1" spc="-1" dirty="0">
                <a:solidFill>
                  <a:srgbClr val="000000"/>
                </a:solidFill>
                <a:latin typeface="TeX Gyre Cursor"/>
                <a:ea typeface="DejaVu Sans"/>
              </a:rPr>
              <a:t>Carlini</a:t>
            </a:r>
            <a:endParaRPr lang="it-IT" sz="2200" b="0" strike="noStrike" spc="-1" dirty="0">
              <a:latin typeface="Arial"/>
            </a:endParaRPr>
          </a:p>
          <a:p>
            <a:pPr algn="ctr">
              <a:lnSpc>
                <a:spcPct val="100000"/>
              </a:lnSpc>
            </a:pPr>
            <a:r>
              <a:rPr lang="it-IT" sz="2000" b="0" strike="noStrike" spc="-1" dirty="0">
                <a:solidFill>
                  <a:srgbClr val="000000"/>
                </a:solidFill>
                <a:latin typeface="TeX Gyre Cursor"/>
                <a:ea typeface="DejaVu Sans"/>
              </a:rPr>
              <a:t>Matricola 549086</a:t>
            </a:r>
            <a:endParaRPr lang="it-IT" sz="2000" spc="-1" dirty="0">
              <a:solidFill>
                <a:srgbClr val="000000"/>
              </a:solidFill>
              <a:latin typeface="Arial"/>
              <a:ea typeface="DejaVu Sans"/>
            </a:endParaRPr>
          </a:p>
          <a:p>
            <a:pPr algn="ctr">
              <a:lnSpc>
                <a:spcPct val="100000"/>
              </a:lnSpc>
            </a:pPr>
            <a:endParaRPr lang="it-IT" sz="2000" b="0" strike="noStrike" spc="-1" dirty="0">
              <a:latin typeface="Arial"/>
            </a:endParaRPr>
          </a:p>
          <a:p>
            <a:pPr algn="ctr">
              <a:lnSpc>
                <a:spcPct val="100000"/>
              </a:lnSpc>
            </a:pPr>
            <a:endParaRPr lang="it-IT" sz="2000" b="0" strike="noStrike" spc="-1" dirty="0">
              <a:latin typeface="Arial"/>
            </a:endParaRPr>
          </a:p>
          <a:p>
            <a:pPr algn="ctr">
              <a:lnSpc>
                <a:spcPct val="100000"/>
              </a:lnSpc>
            </a:pPr>
            <a:r>
              <a:rPr lang="it-IT" sz="2000" b="0" strike="noStrike" spc="-1" dirty="0">
                <a:solidFill>
                  <a:srgbClr val="000000"/>
                </a:solidFill>
                <a:latin typeface="TeX Gyre Cursor"/>
                <a:ea typeface="DejaVu Sans"/>
              </a:rPr>
              <a:t>Tesi di Laurea Magistrale</a:t>
            </a:r>
            <a:endParaRPr lang="it-IT" sz="2000" b="0" strike="noStrike" spc="-1" dirty="0">
              <a:latin typeface="Arial"/>
            </a:endParaRPr>
          </a:p>
          <a:p>
            <a:pPr algn="ctr">
              <a:lnSpc>
                <a:spcPct val="100000"/>
              </a:lnSpc>
            </a:pPr>
            <a:r>
              <a:rPr lang="it-IT" sz="2200" b="1" strike="noStrike" spc="-1" dirty="0">
                <a:solidFill>
                  <a:srgbClr val="000000"/>
                </a:solidFill>
                <a:latin typeface="TeX Gyre Cursor"/>
                <a:ea typeface="DejaVu Sans"/>
              </a:rPr>
              <a:t>Enumerazione di 1-Page Book Embedding</a:t>
            </a:r>
            <a:endParaRPr lang="it-IT" sz="2200" b="1" spc="-1" dirty="0">
              <a:solidFill>
                <a:srgbClr val="000000"/>
              </a:solidFill>
              <a:latin typeface="TeX Gyre Cursor"/>
              <a:ea typeface="DejaVu Sans"/>
            </a:endParaRPr>
          </a:p>
          <a:p>
            <a:pPr algn="ctr">
              <a:lnSpc>
                <a:spcPct val="100000"/>
              </a:lnSpc>
            </a:pPr>
            <a:r>
              <a:rPr lang="it-IT" sz="2200" b="1" spc="-1" dirty="0">
                <a:solidFill>
                  <a:srgbClr val="000000"/>
                </a:solidFill>
                <a:latin typeface="TeX Gyre Cursor"/>
                <a:ea typeface="DejaVu Sans"/>
              </a:rPr>
              <a:t>di Grafi Diretti Aciclici</a:t>
            </a:r>
            <a:endParaRPr lang="it-IT" sz="2200" b="1" strike="noStrike" spc="-1" dirty="0">
              <a:solidFill>
                <a:srgbClr val="000000"/>
              </a:solidFill>
              <a:latin typeface="TeX Gyre Cursor"/>
              <a:ea typeface="DejaVu Sans"/>
            </a:endParaRPr>
          </a:p>
          <a:p>
            <a:pPr algn="ctr">
              <a:lnSpc>
                <a:spcPct val="100000"/>
              </a:lnSpc>
            </a:pPr>
            <a:endParaRPr lang="it-IT" sz="2200" b="0" strike="noStrike" spc="-1" dirty="0">
              <a:latin typeface="Arial"/>
            </a:endParaRPr>
          </a:p>
          <a:p>
            <a:pPr algn="ctr">
              <a:lnSpc>
                <a:spcPct val="100000"/>
              </a:lnSpc>
            </a:pPr>
            <a:r>
              <a:rPr lang="it-IT" sz="1800" b="0" strike="noStrike" spc="-1" dirty="0">
                <a:solidFill>
                  <a:srgbClr val="000000"/>
                </a:solidFill>
                <a:latin typeface="TeX Gyre Cursor"/>
                <a:ea typeface="DejaVu Sans"/>
              </a:rPr>
              <a:t>Relatore</a:t>
            </a:r>
            <a:endParaRPr lang="it-IT" sz="1800" b="0" strike="noStrike" spc="-1" dirty="0">
              <a:latin typeface="Arial"/>
            </a:endParaRPr>
          </a:p>
          <a:p>
            <a:pPr algn="ctr">
              <a:lnSpc>
                <a:spcPct val="100000"/>
              </a:lnSpc>
            </a:pPr>
            <a:r>
              <a:rPr lang="it-IT" sz="1800" b="1" strike="noStrike" spc="-1" dirty="0">
                <a:solidFill>
                  <a:srgbClr val="000000"/>
                </a:solidFill>
                <a:latin typeface="TeX Gyre Cursor"/>
                <a:ea typeface="DejaVu Sans"/>
              </a:rPr>
              <a:t>Prof. Giordano Da Lozzo</a:t>
            </a:r>
            <a:endParaRPr lang="it-IT" sz="1800" b="0" strike="noStrike" spc="-1" dirty="0">
              <a:latin typeface="Arial"/>
            </a:endParaRPr>
          </a:p>
          <a:p>
            <a:pPr algn="ctr">
              <a:lnSpc>
                <a:spcPct val="100000"/>
              </a:lnSpc>
            </a:pPr>
            <a:endParaRPr lang="it-IT" sz="1800" b="0" strike="noStrike" spc="-1" dirty="0">
              <a:latin typeface="Arial"/>
            </a:endParaRPr>
          </a:p>
          <a:p>
            <a:pPr algn="ctr">
              <a:lnSpc>
                <a:spcPct val="100000"/>
              </a:lnSpc>
            </a:pPr>
            <a:r>
              <a:rPr lang="it-IT" sz="1800" b="0" strike="noStrike" spc="-1" dirty="0">
                <a:solidFill>
                  <a:srgbClr val="000000"/>
                </a:solidFill>
                <a:latin typeface="TeX Gyre Cursor"/>
                <a:ea typeface="DejaVu Sans"/>
              </a:rPr>
              <a:t>Dipartimento di Ingegneria</a:t>
            </a:r>
            <a:endParaRPr lang="it-IT" sz="1800" b="0" strike="noStrike" spc="-1" dirty="0">
              <a:latin typeface="Arial"/>
            </a:endParaRPr>
          </a:p>
          <a:p>
            <a:pPr algn="ctr">
              <a:lnSpc>
                <a:spcPct val="100000"/>
              </a:lnSpc>
            </a:pPr>
            <a:r>
              <a:rPr lang="it-IT" sz="1800" b="0" strike="noStrike" spc="-1" dirty="0">
                <a:solidFill>
                  <a:srgbClr val="000000"/>
                </a:solidFill>
                <a:latin typeface="TeX Gyre Cursor"/>
                <a:ea typeface="DejaVu Sans"/>
              </a:rPr>
              <a:t>Anno Accademico</a:t>
            </a:r>
            <a:endParaRPr lang="it-IT" sz="1800" b="0" strike="noStrike" spc="-1" dirty="0">
              <a:latin typeface="Arial"/>
            </a:endParaRPr>
          </a:p>
          <a:p>
            <a:pPr algn="ctr">
              <a:lnSpc>
                <a:spcPct val="100000"/>
              </a:lnSpc>
            </a:pPr>
            <a:r>
              <a:rPr lang="it-IT" sz="1800" b="0" strike="noStrike" spc="-1" dirty="0">
                <a:solidFill>
                  <a:srgbClr val="000000"/>
                </a:solidFill>
                <a:latin typeface="TeX Gyre Cursor"/>
                <a:ea typeface="DejaVu Sans"/>
              </a:rPr>
              <a:t>2023 / 2024</a:t>
            </a:r>
            <a:endParaRPr lang="it-IT" sz="1800" b="0" strike="noStrike" spc="-1" dirty="0">
              <a:latin typeface="Arial"/>
            </a:endParaRPr>
          </a:p>
        </p:txBody>
      </p:sp>
      <p:pic>
        <p:nvPicPr>
          <p:cNvPr id="40" name="Immagine 42"/>
          <p:cNvPicPr/>
          <p:nvPr/>
        </p:nvPicPr>
        <p:blipFill>
          <a:blip r:embed="rId3"/>
          <a:stretch/>
        </p:blipFill>
        <p:spPr>
          <a:xfrm>
            <a:off x="-1" y="0"/>
            <a:ext cx="2187261" cy="120396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2284536"/>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Se non sono presenti conflitti, i blocchi vengono elaborati seguendo l’ordine di una visita in ampiezza (BFS) del </a:t>
                </a:r>
                <a:r>
                  <a:rPr lang="it-IT" sz="2000" dirty="0" err="1">
                    <a:latin typeface="TeX Gyre Cursor"/>
                  </a:rPr>
                  <a:t>block-cutpoint</a:t>
                </a:r>
                <a:r>
                  <a:rPr lang="it-IT" sz="2000" dirty="0">
                    <a:latin typeface="TeX Gyre Cursor"/>
                  </a:rPr>
                  <a:t> </a:t>
                </a:r>
                <a:r>
                  <a:rPr lang="it-IT" sz="2000" dirty="0" err="1">
                    <a:latin typeface="TeX Gyre Cursor"/>
                  </a:rPr>
                  <a:t>tree</a:t>
                </a:r>
                <a:endParaRPr lang="it-IT" sz="2000" dirty="0">
                  <a:latin typeface="TeX Gyre Cursor"/>
                </a:endParaRP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2284536"/>
              </a:xfrm>
              <a:prstGeom prst="rect">
                <a:avLst/>
              </a:prstGeom>
              <a:blipFill>
                <a:blip r:embed="rId4"/>
                <a:stretch>
                  <a:fillRect t="-1600" r="-1451" b="-2667"/>
                </a:stretch>
              </a:blipFill>
            </p:spPr>
            <p:txBody>
              <a:bodyPr/>
              <a:lstStyle/>
              <a:p>
                <a:r>
                  <a:rPr lang="it-IT">
                    <a:noFill/>
                  </a:rPr>
                  <a:t> </a:t>
                </a:r>
              </a:p>
            </p:txBody>
          </p:sp>
        </mc:Fallback>
      </mc:AlternateContent>
      <p:pic>
        <p:nvPicPr>
          <p:cNvPr id="12" name="Immagine 11" descr="Immagine che contiene cerchio, diagramma, schizzo&#10;&#10;Descrizione generata automaticamente">
            <a:extLst>
              <a:ext uri="{FF2B5EF4-FFF2-40B4-BE49-F238E27FC236}">
                <a16:creationId xmlns:a16="http://schemas.microsoft.com/office/drawing/2014/main" id="{2ABEA7C8-B40D-0C74-8798-5A37BD485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7153" y="873654"/>
            <a:ext cx="3059745" cy="4361763"/>
          </a:xfrm>
          <a:prstGeom prst="rect">
            <a:avLst/>
          </a:prstGeom>
        </p:spPr>
      </p:pic>
    </p:spTree>
    <p:extLst>
      <p:ext uri="{BB962C8B-B14F-4D97-AF65-F5344CB8AC3E}">
        <p14:creationId xmlns:p14="http://schemas.microsoft.com/office/powerpoint/2010/main" val="350637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solidFill>
                              <a:srgbClr val="FF0000"/>
                            </a:solidFill>
                            <a:latin typeface="Cambria Math" panose="02040503050406030204" pitchFamily="18" charset="0"/>
                          </a:rPr>
                        </m:ctrlPr>
                      </m:sSubPr>
                      <m:e>
                        <m:acc>
                          <m:accPr>
                            <m:chr m:val="⃗"/>
                            <m:ctrlPr>
                              <a:rPr lang="it-IT" sz="2000" b="0" i="1" smtClean="0">
                                <a:solidFill>
                                  <a:srgbClr val="FF0000"/>
                                </a:solidFill>
                                <a:latin typeface="Cambria Math" panose="02040503050406030204" pitchFamily="18" charset="0"/>
                              </a:rPr>
                            </m:ctrlPr>
                          </m:accPr>
                          <m:e>
                            <m:r>
                              <a:rPr lang="it-IT" sz="2000" b="0" i="1" smtClean="0">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7" name="Immagine 16" descr="Immagine che contiene disegno, testo, schizzo, illustrazione&#10;&#10;Descrizione generata automaticamente">
            <a:extLst>
              <a:ext uri="{FF2B5EF4-FFF2-40B4-BE49-F238E27FC236}">
                <a16:creationId xmlns:a16="http://schemas.microsoft.com/office/drawing/2014/main" id="{BF752A80-2663-E9E0-E43E-0035B2E2A849}"/>
              </a:ext>
            </a:extLst>
          </p:cNvPr>
          <p:cNvPicPr>
            <a:picLocks noChangeAspect="1"/>
          </p:cNvPicPr>
          <p:nvPr/>
        </p:nvPicPr>
        <p:blipFill>
          <a:blip r:embed="rId5">
            <a:extLst>
              <a:ext uri="{28A0092B-C50C-407E-A947-70E740481C1C}">
                <a14:useLocalDpi xmlns:a14="http://schemas.microsoft.com/office/drawing/2010/main" val="0"/>
              </a:ext>
            </a:extLst>
          </a:blip>
          <a:srcRect l="-146" t="20" r="80311" b="90833"/>
          <a:stretch/>
        </p:blipFill>
        <p:spPr>
          <a:xfrm>
            <a:off x="4334122" y="3281219"/>
            <a:ext cx="1412380" cy="745653"/>
          </a:xfrm>
          <a:prstGeom prst="rect">
            <a:avLst/>
          </a:prstGeom>
        </p:spPr>
      </p:pic>
      <p:pic>
        <p:nvPicPr>
          <p:cNvPr id="7" name="Immagine 6" descr="Immagine che contiene disegno, schizzo, cerchio, cartone animato&#10;&#10;Descrizione generata automaticamente">
            <a:extLst>
              <a:ext uri="{FF2B5EF4-FFF2-40B4-BE49-F238E27FC236}">
                <a16:creationId xmlns:a16="http://schemas.microsoft.com/office/drawing/2014/main" id="{6DDE4ECE-A649-07B2-71B8-4DE68C1F15C8}"/>
              </a:ext>
            </a:extLst>
          </p:cNvPr>
          <p:cNvPicPr>
            <a:picLocks noChangeAspect="1"/>
          </p:cNvPicPr>
          <p:nvPr/>
        </p:nvPicPr>
        <p:blipFill>
          <a:blip r:embed="rId6">
            <a:extLst>
              <a:ext uri="{28A0092B-C50C-407E-A947-70E740481C1C}">
                <a14:useLocalDpi xmlns:a14="http://schemas.microsoft.com/office/drawing/2010/main" val="0"/>
              </a:ext>
            </a:extLst>
          </a:blip>
          <a:srcRect l="7125" r="64842" b="71893"/>
          <a:stretch/>
        </p:blipFill>
        <p:spPr>
          <a:xfrm>
            <a:off x="6915068" y="1197546"/>
            <a:ext cx="1359481" cy="870274"/>
          </a:xfrm>
          <a:prstGeom prst="rect">
            <a:avLst/>
          </a:prstGeom>
        </p:spPr>
      </p:pic>
      <p:sp>
        <p:nvSpPr>
          <p:cNvPr id="9" name="Rettangolo 8">
            <a:extLst>
              <a:ext uri="{FF2B5EF4-FFF2-40B4-BE49-F238E27FC236}">
                <a16:creationId xmlns:a16="http://schemas.microsoft.com/office/drawing/2014/main" id="{828A8BB0-64A8-DDD9-1BFE-76F592F58A33}"/>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0169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6" name="Immagine 15" descr="Immagine che contiene disegno, testo, schizzo, illustrazione&#10;&#10;Descrizione generata automaticamente">
            <a:extLst>
              <a:ext uri="{FF2B5EF4-FFF2-40B4-BE49-F238E27FC236}">
                <a16:creationId xmlns:a16="http://schemas.microsoft.com/office/drawing/2014/main" id="{D73C9AE9-5936-1F1C-4518-BDA2E5AB872C}"/>
              </a:ext>
            </a:extLst>
          </p:cNvPr>
          <p:cNvPicPr>
            <a:picLocks noChangeAspect="1"/>
          </p:cNvPicPr>
          <p:nvPr/>
        </p:nvPicPr>
        <p:blipFill>
          <a:blip r:embed="rId5">
            <a:extLst>
              <a:ext uri="{28A0092B-C50C-407E-A947-70E740481C1C}">
                <a14:useLocalDpi xmlns:a14="http://schemas.microsoft.com/office/drawing/2010/main" val="0"/>
              </a:ext>
            </a:extLst>
          </a:blip>
          <a:srcRect l="41462" t="113" r="31792" b="90741"/>
          <a:stretch/>
        </p:blipFill>
        <p:spPr>
          <a:xfrm>
            <a:off x="4088126" y="3281219"/>
            <a:ext cx="1904372" cy="745653"/>
          </a:xfrm>
          <a:prstGeom prst="rect">
            <a:avLst/>
          </a:prstGeom>
        </p:spPr>
      </p:pic>
      <p:pic>
        <p:nvPicPr>
          <p:cNvPr id="22" name="Immagine 21" descr="Immagine che contiene disegno, schizzo, cerchio, cartone animato&#10;&#10;Descrizione generata automaticamente">
            <a:extLst>
              <a:ext uri="{FF2B5EF4-FFF2-40B4-BE49-F238E27FC236}">
                <a16:creationId xmlns:a16="http://schemas.microsoft.com/office/drawing/2014/main" id="{CE1F8AC4-DF48-B2C4-E1FC-C1A2C20D94C2}"/>
              </a:ext>
            </a:extLst>
          </p:cNvPr>
          <p:cNvPicPr>
            <a:picLocks noChangeAspect="1"/>
          </p:cNvPicPr>
          <p:nvPr/>
        </p:nvPicPr>
        <p:blipFill>
          <a:blip r:embed="rId6">
            <a:extLst>
              <a:ext uri="{28A0092B-C50C-407E-A947-70E740481C1C}">
                <a14:useLocalDpi xmlns:a14="http://schemas.microsoft.com/office/drawing/2010/main" val="0"/>
              </a:ext>
            </a:extLst>
          </a:blip>
          <a:srcRect l="44680" r="28985" b="72381"/>
          <a:stretch/>
        </p:blipFill>
        <p:spPr>
          <a:xfrm>
            <a:off x="6956240" y="1199658"/>
            <a:ext cx="1277138" cy="855160"/>
          </a:xfrm>
          <a:prstGeom prst="rect">
            <a:avLst/>
          </a:prstGeom>
        </p:spPr>
      </p:pic>
      <p:sp>
        <p:nvSpPr>
          <p:cNvPr id="23" name="Rettangolo 22">
            <a:extLst>
              <a:ext uri="{FF2B5EF4-FFF2-40B4-BE49-F238E27FC236}">
                <a16:creationId xmlns:a16="http://schemas.microsoft.com/office/drawing/2014/main" id="{580F534B-0D65-5B30-B1C3-61442ACF1DA1}"/>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2444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5" name="Immagine 14" descr="Immagine che contiene disegno, testo, schizzo, illustrazione&#10;&#10;Descrizione generata automaticamente">
            <a:extLst>
              <a:ext uri="{FF2B5EF4-FFF2-40B4-BE49-F238E27FC236}">
                <a16:creationId xmlns:a16="http://schemas.microsoft.com/office/drawing/2014/main" id="{BD17A8A6-8395-D602-939A-DFBC2A986B98}"/>
              </a:ext>
            </a:extLst>
          </p:cNvPr>
          <p:cNvPicPr>
            <a:picLocks noChangeAspect="1"/>
          </p:cNvPicPr>
          <p:nvPr/>
        </p:nvPicPr>
        <p:blipFill>
          <a:blip r:embed="rId5">
            <a:extLst>
              <a:ext uri="{28A0092B-C50C-407E-A947-70E740481C1C}">
                <a14:useLocalDpi xmlns:a14="http://schemas.microsoft.com/office/drawing/2010/main" val="0"/>
              </a:ext>
            </a:extLst>
          </a:blip>
          <a:srcRect l="-173" t="10951" r="55360" b="76712"/>
          <a:stretch/>
        </p:blipFill>
        <p:spPr>
          <a:xfrm>
            <a:off x="3444912" y="3151162"/>
            <a:ext cx="3190800" cy="1005766"/>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11F377A3-B578-CDD6-ED56-04A6AF9228FE}"/>
              </a:ext>
            </a:extLst>
          </p:cNvPr>
          <p:cNvPicPr>
            <a:picLocks noChangeAspect="1"/>
          </p:cNvPicPr>
          <p:nvPr/>
        </p:nvPicPr>
        <p:blipFill>
          <a:blip r:embed="rId6">
            <a:extLst>
              <a:ext uri="{28A0092B-C50C-407E-A947-70E740481C1C}">
                <a14:useLocalDpi xmlns:a14="http://schemas.microsoft.com/office/drawing/2010/main" val="0"/>
              </a:ext>
            </a:extLst>
          </a:blip>
          <a:srcRect t="39091" r="59527" b="35038"/>
          <a:stretch/>
        </p:blipFill>
        <p:spPr>
          <a:xfrm>
            <a:off x="6613424" y="1226715"/>
            <a:ext cx="1962770" cy="801045"/>
          </a:xfrm>
          <a:prstGeom prst="rect">
            <a:avLst/>
          </a:prstGeom>
        </p:spPr>
      </p:pic>
      <p:sp>
        <p:nvSpPr>
          <p:cNvPr id="4" name="Rettangolo 3">
            <a:extLst>
              <a:ext uri="{FF2B5EF4-FFF2-40B4-BE49-F238E27FC236}">
                <a16:creationId xmlns:a16="http://schemas.microsoft.com/office/drawing/2014/main" id="{108B7A0F-47D6-6E9A-93A6-183C5CED1A15}"/>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2515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4" name="Immagine 13" descr="Immagine che contiene disegno, testo, schizzo, illustrazione&#10;&#10;Descrizione generata automaticamente">
            <a:extLst>
              <a:ext uri="{FF2B5EF4-FFF2-40B4-BE49-F238E27FC236}">
                <a16:creationId xmlns:a16="http://schemas.microsoft.com/office/drawing/2014/main" id="{52590322-9033-90D6-4712-7E0FD309BE64}"/>
              </a:ext>
            </a:extLst>
          </p:cNvPr>
          <p:cNvPicPr>
            <a:picLocks noChangeAspect="1"/>
          </p:cNvPicPr>
          <p:nvPr/>
        </p:nvPicPr>
        <p:blipFill>
          <a:blip r:embed="rId5">
            <a:extLst>
              <a:ext uri="{28A0092B-C50C-407E-A947-70E740481C1C}">
                <a14:useLocalDpi xmlns:a14="http://schemas.microsoft.com/office/drawing/2010/main" val="0"/>
              </a:ext>
            </a:extLst>
          </a:blip>
          <a:srcRect l="50148" t="9826" r="40" b="76362"/>
          <a:stretch/>
        </p:blipFill>
        <p:spPr>
          <a:xfrm>
            <a:off x="3266915" y="3091047"/>
            <a:ext cx="3546793" cy="1125996"/>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C1B6A9E4-1FD1-8685-899C-CED971E49672}"/>
              </a:ext>
            </a:extLst>
          </p:cNvPr>
          <p:cNvPicPr>
            <a:picLocks noChangeAspect="1"/>
          </p:cNvPicPr>
          <p:nvPr/>
        </p:nvPicPr>
        <p:blipFill>
          <a:blip r:embed="rId6">
            <a:extLst>
              <a:ext uri="{28A0092B-C50C-407E-A947-70E740481C1C}">
                <a14:useLocalDpi xmlns:a14="http://schemas.microsoft.com/office/drawing/2010/main" val="0"/>
              </a:ext>
            </a:extLst>
          </a:blip>
          <a:srcRect l="44057" t="40067" r="29140" b="34062"/>
          <a:stretch/>
        </p:blipFill>
        <p:spPr>
          <a:xfrm>
            <a:off x="6944904" y="1226715"/>
            <a:ext cx="1299809" cy="801045"/>
          </a:xfrm>
          <a:prstGeom prst="rect">
            <a:avLst/>
          </a:prstGeom>
        </p:spPr>
      </p:pic>
      <p:sp>
        <p:nvSpPr>
          <p:cNvPr id="4" name="Rettangolo 3">
            <a:extLst>
              <a:ext uri="{FF2B5EF4-FFF2-40B4-BE49-F238E27FC236}">
                <a16:creationId xmlns:a16="http://schemas.microsoft.com/office/drawing/2014/main" id="{E8916A10-81D6-4CD6-C6BA-794AFEF4F2BA}"/>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373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3" name="Immagine 12" descr="Immagine che contiene disegno, testo, schizzo, illustrazione&#10;&#10;Descrizione generata automaticamente">
            <a:extLst>
              <a:ext uri="{FF2B5EF4-FFF2-40B4-BE49-F238E27FC236}">
                <a16:creationId xmlns:a16="http://schemas.microsoft.com/office/drawing/2014/main" id="{C68F7000-A202-DFF4-A01B-8465A5850185}"/>
              </a:ext>
            </a:extLst>
          </p:cNvPr>
          <p:cNvPicPr>
            <a:picLocks noChangeAspect="1"/>
          </p:cNvPicPr>
          <p:nvPr/>
        </p:nvPicPr>
        <p:blipFill>
          <a:blip r:embed="rId5">
            <a:extLst>
              <a:ext uri="{28A0092B-C50C-407E-A947-70E740481C1C}">
                <a14:useLocalDpi xmlns:a14="http://schemas.microsoft.com/office/drawing/2010/main" val="0"/>
              </a:ext>
            </a:extLst>
          </a:blip>
          <a:srcRect l="410" t="23608" r="39064" b="59702"/>
          <a:stretch/>
        </p:blipFill>
        <p:spPr>
          <a:xfrm>
            <a:off x="2885489" y="2973730"/>
            <a:ext cx="4309646" cy="1360631"/>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39DC303C-8AA0-908C-E5E5-45C200DF315D}"/>
              </a:ext>
            </a:extLst>
          </p:cNvPr>
          <p:cNvPicPr>
            <a:picLocks noChangeAspect="1"/>
          </p:cNvPicPr>
          <p:nvPr/>
        </p:nvPicPr>
        <p:blipFill>
          <a:blip r:embed="rId6">
            <a:extLst>
              <a:ext uri="{28A0092B-C50C-407E-A947-70E740481C1C}">
                <a14:useLocalDpi xmlns:a14="http://schemas.microsoft.com/office/drawing/2010/main" val="0"/>
              </a:ext>
            </a:extLst>
          </a:blip>
          <a:srcRect l="75379" b="72137"/>
          <a:stretch/>
        </p:blipFill>
        <p:spPr>
          <a:xfrm>
            <a:off x="6997803" y="1195879"/>
            <a:ext cx="1194011" cy="862717"/>
          </a:xfrm>
          <a:prstGeom prst="rect">
            <a:avLst/>
          </a:prstGeom>
        </p:spPr>
      </p:pic>
      <p:sp>
        <p:nvSpPr>
          <p:cNvPr id="4" name="Rettangolo 3">
            <a:extLst>
              <a:ext uri="{FF2B5EF4-FFF2-40B4-BE49-F238E27FC236}">
                <a16:creationId xmlns:a16="http://schemas.microsoft.com/office/drawing/2014/main" id="{03F23568-060E-9378-8616-C2FFEDFD095D}"/>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3086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2" name="Immagine 11" descr="Immagine che contiene disegno, testo, schizzo, illustrazione&#10;&#10;Descrizione generata automaticamente">
            <a:extLst>
              <a:ext uri="{FF2B5EF4-FFF2-40B4-BE49-F238E27FC236}">
                <a16:creationId xmlns:a16="http://schemas.microsoft.com/office/drawing/2014/main" id="{A96316A8-F5AF-938A-1605-1FC6C073C535}"/>
              </a:ext>
            </a:extLst>
          </p:cNvPr>
          <p:cNvPicPr>
            <a:picLocks noChangeAspect="1"/>
          </p:cNvPicPr>
          <p:nvPr/>
        </p:nvPicPr>
        <p:blipFill>
          <a:blip r:embed="rId5">
            <a:extLst>
              <a:ext uri="{28A0092B-C50C-407E-A947-70E740481C1C}">
                <a14:useLocalDpi xmlns:a14="http://schemas.microsoft.com/office/drawing/2010/main" val="0"/>
              </a:ext>
            </a:extLst>
          </a:blip>
          <a:srcRect t="39738" r="31892" b="42688"/>
          <a:stretch/>
        </p:blipFill>
        <p:spPr>
          <a:xfrm>
            <a:off x="2615528" y="2937676"/>
            <a:ext cx="4849567" cy="1432738"/>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6801BA5C-120C-DB96-1614-8291AA40618D}"/>
              </a:ext>
            </a:extLst>
          </p:cNvPr>
          <p:cNvPicPr>
            <a:picLocks noChangeAspect="1"/>
          </p:cNvPicPr>
          <p:nvPr/>
        </p:nvPicPr>
        <p:blipFill>
          <a:blip r:embed="rId6">
            <a:extLst>
              <a:ext uri="{28A0092B-C50C-407E-A947-70E740481C1C}">
                <a14:useLocalDpi xmlns:a14="http://schemas.microsoft.com/office/drawing/2010/main" val="0"/>
              </a:ext>
            </a:extLst>
          </a:blip>
          <a:srcRect l="75379" t="39334" b="34794"/>
          <a:stretch/>
        </p:blipFill>
        <p:spPr>
          <a:xfrm>
            <a:off x="6997803" y="1226715"/>
            <a:ext cx="1194011" cy="801045"/>
          </a:xfrm>
          <a:prstGeom prst="rect">
            <a:avLst/>
          </a:prstGeom>
        </p:spPr>
      </p:pic>
      <p:sp>
        <p:nvSpPr>
          <p:cNvPr id="4" name="Rettangolo 3">
            <a:extLst>
              <a:ext uri="{FF2B5EF4-FFF2-40B4-BE49-F238E27FC236}">
                <a16:creationId xmlns:a16="http://schemas.microsoft.com/office/drawing/2014/main" id="{B94E320C-755F-AFE3-0A94-1A36379045A3}"/>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9570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1" name="Immagine 10" descr="Immagine che contiene disegno, testo, schizzo, illustrazione&#10;&#10;Descrizione generata automaticamente">
            <a:extLst>
              <a:ext uri="{FF2B5EF4-FFF2-40B4-BE49-F238E27FC236}">
                <a16:creationId xmlns:a16="http://schemas.microsoft.com/office/drawing/2014/main" id="{90D66746-2A42-1B80-4CD9-FF17AB300D26}"/>
              </a:ext>
            </a:extLst>
          </p:cNvPr>
          <p:cNvPicPr>
            <a:picLocks noChangeAspect="1"/>
          </p:cNvPicPr>
          <p:nvPr/>
        </p:nvPicPr>
        <p:blipFill>
          <a:blip r:embed="rId5">
            <a:extLst>
              <a:ext uri="{28A0092B-C50C-407E-A947-70E740481C1C}">
                <a14:useLocalDpi xmlns:a14="http://schemas.microsoft.com/office/drawing/2010/main" val="0"/>
              </a:ext>
            </a:extLst>
          </a:blip>
          <a:srcRect t="57561" r="14999" b="22882"/>
          <a:stretch/>
        </p:blipFill>
        <p:spPr>
          <a:xfrm>
            <a:off x="2014115" y="2856864"/>
            <a:ext cx="6052393" cy="1594363"/>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ED7FF6DC-05B9-CDD2-1D2F-F178CB9BC6DC}"/>
              </a:ext>
            </a:extLst>
          </p:cNvPr>
          <p:cNvPicPr>
            <a:picLocks noChangeAspect="1"/>
          </p:cNvPicPr>
          <p:nvPr/>
        </p:nvPicPr>
        <p:blipFill>
          <a:blip r:embed="rId6">
            <a:extLst>
              <a:ext uri="{28A0092B-C50C-407E-A947-70E740481C1C}">
                <a14:useLocalDpi xmlns:a14="http://schemas.microsoft.com/office/drawing/2010/main" val="0"/>
              </a:ext>
            </a:extLst>
          </a:blip>
          <a:srcRect t="79362" r="59371"/>
          <a:stretch/>
        </p:blipFill>
        <p:spPr>
          <a:xfrm>
            <a:off x="6609645" y="1307736"/>
            <a:ext cx="1970327" cy="639004"/>
          </a:xfrm>
          <a:prstGeom prst="rect">
            <a:avLst/>
          </a:prstGeom>
        </p:spPr>
      </p:pic>
      <p:sp>
        <p:nvSpPr>
          <p:cNvPr id="5" name="Rettangolo 4">
            <a:extLst>
              <a:ext uri="{FF2B5EF4-FFF2-40B4-BE49-F238E27FC236}">
                <a16:creationId xmlns:a16="http://schemas.microsoft.com/office/drawing/2014/main" id="{ACC7B9AD-4E97-D585-FBA2-42E9DC4D1C6C}"/>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5341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B48D4ED-FFB4-8B52-CE7E-E230E88E9F05}"/>
                  </a:ext>
                </a:extLst>
              </p:cNvPr>
              <p:cNvSpPr txBox="1"/>
              <p:nvPr/>
            </p:nvSpPr>
            <p:spPr>
              <a:xfrm>
                <a:off x="0" y="1254412"/>
                <a:ext cx="5040312" cy="745653"/>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BFS </a:t>
                </a:r>
                <a:r>
                  <a:rPr lang="it-IT" sz="2000" dirty="0" err="1">
                    <a:latin typeface="TeX Gyre Cursor"/>
                  </a:rPr>
                  <a:t>ordering</a:t>
                </a:r>
                <a:r>
                  <a:rPr lang="it-IT" sz="2000" dirty="0">
                    <a:latin typeface="TeX Gyre Cursor"/>
                  </a:rPr>
                  <a:t> dei blocchi:</a:t>
                </a:r>
              </a:p>
              <a:p>
                <a:pPr marL="1257300" lvl="2" indent="-342900">
                  <a:buFont typeface="Arial" panose="020B0604020202020204" pitchFamily="34" charset="0"/>
                  <a:buChar char="•"/>
                </a:pPr>
                <a14:m>
                  <m:oMath xmlns:m="http://schemas.openxmlformats.org/officeDocument/2006/math">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𝐵</m:t>
                            </m:r>
                          </m:e>
                        </m:acc>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3</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4</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5</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a:rPr lang="it-IT" sz="2000" b="0" i="1" smtClean="0">
                            <a:latin typeface="Cambria Math" panose="02040503050406030204" pitchFamily="18" charset="0"/>
                          </a:rPr>
                          <m:t>6</m:t>
                        </m:r>
                      </m:sub>
                    </m:sSub>
                    <m:r>
                      <a:rPr lang="it-IT" sz="2000" b="0" i="1" smtClean="0">
                        <a:latin typeface="Cambria Math" panose="02040503050406030204" pitchFamily="18" charset="0"/>
                      </a:rPr>
                      <m:t>,</m:t>
                    </m:r>
                    <m:sSub>
                      <m:sSubPr>
                        <m:ctrlPr>
                          <a:rPr lang="it-IT" sz="2000" i="1" smtClean="0">
                            <a:solidFill>
                              <a:srgbClr val="FF0000"/>
                            </a:solidFill>
                            <a:latin typeface="Cambria Math" panose="02040503050406030204" pitchFamily="18" charset="0"/>
                          </a:rPr>
                        </m:ctrlPr>
                      </m:sSubPr>
                      <m:e>
                        <m:acc>
                          <m:accPr>
                            <m:chr m:val="⃗"/>
                            <m:ctrlPr>
                              <a:rPr lang="it-IT" sz="2000" i="1">
                                <a:solidFill>
                                  <a:srgbClr val="FF0000"/>
                                </a:solidFill>
                                <a:latin typeface="Cambria Math" panose="02040503050406030204" pitchFamily="18" charset="0"/>
                              </a:rPr>
                            </m:ctrlPr>
                          </m:accPr>
                          <m:e>
                            <m:r>
                              <a:rPr lang="it-IT" sz="2000" i="1">
                                <a:solidFill>
                                  <a:srgbClr val="FF0000"/>
                                </a:solidFill>
                                <a:latin typeface="Cambria Math" panose="02040503050406030204" pitchFamily="18" charset="0"/>
                              </a:rPr>
                              <m:t>𝐵</m:t>
                            </m:r>
                          </m:e>
                        </m:acc>
                      </m:e>
                      <m:sub>
                        <m:r>
                          <a:rPr lang="it-IT" sz="2000" b="0" i="1" smtClean="0">
                            <a:solidFill>
                              <a:srgbClr val="FF0000"/>
                            </a:solidFill>
                            <a:latin typeface="Cambria Math" panose="02040503050406030204" pitchFamily="18" charset="0"/>
                          </a:rPr>
                          <m:t>7</m:t>
                        </m:r>
                      </m:sub>
                    </m:sSub>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6" name="CasellaDiTesto 5">
                <a:extLst>
                  <a:ext uri="{FF2B5EF4-FFF2-40B4-BE49-F238E27FC236}">
                    <a16:creationId xmlns:a16="http://schemas.microsoft.com/office/drawing/2014/main" id="{6B48D4ED-FFB4-8B52-CE7E-E230E88E9F05}"/>
                  </a:ext>
                </a:extLst>
              </p:cNvPr>
              <p:cNvSpPr txBox="1">
                <a:spLocks noRot="1" noChangeAspect="1" noMove="1" noResize="1" noEditPoints="1" noAdjustHandles="1" noChangeArrowheads="1" noChangeShapeType="1" noTextEdit="1"/>
              </p:cNvSpPr>
              <p:nvPr/>
            </p:nvSpPr>
            <p:spPr>
              <a:xfrm>
                <a:off x="0" y="1254412"/>
                <a:ext cx="5040312" cy="745653"/>
              </a:xfrm>
              <a:prstGeom prst="rect">
                <a:avLst/>
              </a:prstGeom>
              <a:blipFill>
                <a:blip r:embed="rId4"/>
                <a:stretch>
                  <a:fillRect t="-4918" b="-10656"/>
                </a:stretch>
              </a:blipFill>
            </p:spPr>
            <p:txBody>
              <a:bodyPr/>
              <a:lstStyle/>
              <a:p>
                <a:r>
                  <a:rPr lang="it-IT">
                    <a:noFill/>
                  </a:rPr>
                  <a:t> </a:t>
                </a:r>
              </a:p>
            </p:txBody>
          </p:sp>
        </mc:Fallback>
      </mc:AlternateContent>
      <p:pic>
        <p:nvPicPr>
          <p:cNvPr id="10" name="Immagine 9" descr="Immagine che contiene disegno, testo, schizzo, illustrazione&#10;&#10;Descrizione generata automaticamente">
            <a:extLst>
              <a:ext uri="{FF2B5EF4-FFF2-40B4-BE49-F238E27FC236}">
                <a16:creationId xmlns:a16="http://schemas.microsoft.com/office/drawing/2014/main" id="{A734E3B7-C6EB-DA54-AD56-9B79F5E6E18C}"/>
              </a:ext>
            </a:extLst>
          </p:cNvPr>
          <p:cNvPicPr>
            <a:picLocks noChangeAspect="1"/>
          </p:cNvPicPr>
          <p:nvPr/>
        </p:nvPicPr>
        <p:blipFill>
          <a:blip r:embed="rId5">
            <a:extLst>
              <a:ext uri="{28A0092B-C50C-407E-A947-70E740481C1C}">
                <a14:useLocalDpi xmlns:a14="http://schemas.microsoft.com/office/drawing/2010/main" val="0"/>
              </a:ext>
            </a:extLst>
          </a:blip>
          <a:srcRect t="78408" r="5816"/>
          <a:stretch/>
        </p:blipFill>
        <p:spPr>
          <a:xfrm>
            <a:off x="1687182" y="2773904"/>
            <a:ext cx="6706259" cy="1760283"/>
          </a:xfrm>
          <a:prstGeom prst="rect">
            <a:avLst/>
          </a:prstGeom>
        </p:spPr>
      </p:pic>
      <p:pic>
        <p:nvPicPr>
          <p:cNvPr id="3" name="Immagine 2" descr="Immagine che contiene disegno, schizzo, cerchio, cartone animato&#10;&#10;Descrizione generata automaticamente">
            <a:extLst>
              <a:ext uri="{FF2B5EF4-FFF2-40B4-BE49-F238E27FC236}">
                <a16:creationId xmlns:a16="http://schemas.microsoft.com/office/drawing/2014/main" id="{CF015715-DD38-56F7-F6CD-C3DD45CAFEA7}"/>
              </a:ext>
            </a:extLst>
          </p:cNvPr>
          <p:cNvPicPr>
            <a:picLocks noChangeAspect="1"/>
          </p:cNvPicPr>
          <p:nvPr/>
        </p:nvPicPr>
        <p:blipFill>
          <a:blip r:embed="rId6">
            <a:extLst>
              <a:ext uri="{28A0092B-C50C-407E-A947-70E740481C1C}">
                <a14:useLocalDpi xmlns:a14="http://schemas.microsoft.com/office/drawing/2010/main" val="0"/>
              </a:ext>
            </a:extLst>
          </a:blip>
          <a:srcRect l="44525" t="77654" r="29607"/>
          <a:stretch/>
        </p:blipFill>
        <p:spPr>
          <a:xfrm>
            <a:off x="6967576" y="1281286"/>
            <a:ext cx="1254466" cy="691904"/>
          </a:xfrm>
          <a:prstGeom prst="rect">
            <a:avLst/>
          </a:prstGeom>
        </p:spPr>
      </p:pic>
      <p:sp>
        <p:nvSpPr>
          <p:cNvPr id="4" name="Rettangolo 3">
            <a:extLst>
              <a:ext uri="{FF2B5EF4-FFF2-40B4-BE49-F238E27FC236}">
                <a16:creationId xmlns:a16="http://schemas.microsoft.com/office/drawing/2014/main" id="{00B0E9A4-F32C-7BA9-532F-5AF84960A88B}"/>
              </a:ext>
            </a:extLst>
          </p:cNvPr>
          <p:cNvSpPr/>
          <p:nvPr/>
        </p:nvSpPr>
        <p:spPr>
          <a:xfrm>
            <a:off x="6287444" y="1083132"/>
            <a:ext cx="2614730" cy="108821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7858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enumerazione proposto</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9" y="1118386"/>
            <a:ext cx="9025804" cy="3477875"/>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Fasi iniziali dell’algoritmo di enumerazione:</a:t>
            </a:r>
          </a:p>
          <a:p>
            <a:pPr marL="1257300" lvl="2" indent="-342900">
              <a:buFont typeface="Arial" panose="020B0604020202020204" pitchFamily="34" charset="0"/>
              <a:buChar char="•"/>
            </a:pPr>
            <a:r>
              <a:rPr lang="it-IT" sz="2000" dirty="0">
                <a:latin typeface="TeX Gyre Cursor"/>
              </a:rPr>
              <a:t>Verificare che ogni blocco ammetta un 1-page book embedding (fase 1 dell’algoritmo di Heath e </a:t>
            </a:r>
            <a:r>
              <a:rPr lang="it-IT" sz="2000" dirty="0" err="1">
                <a:latin typeface="TeX Gyre Cursor"/>
              </a:rPr>
              <a:t>Pemmaraju</a:t>
            </a:r>
            <a:r>
              <a:rPr lang="it-IT" sz="2000" dirty="0">
                <a:latin typeface="TeX Gyre Cursor"/>
              </a:rPr>
              <a:t>)</a:t>
            </a:r>
          </a:p>
          <a:p>
            <a:pPr marL="1257300" lvl="2" indent="-342900">
              <a:buFont typeface="Arial" panose="020B0604020202020204" pitchFamily="34" charset="0"/>
              <a:buChar char="•"/>
            </a:pPr>
            <a:r>
              <a:rPr lang="it-IT" sz="2000" dirty="0">
                <a:latin typeface="TeX Gyre Cursor"/>
              </a:rPr>
              <a:t>Radicare il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e verificare che non ci siano conflitti (prima parte della fase 2 dell’algoritmo di Heath e </a:t>
            </a:r>
            <a:r>
              <a:rPr lang="it-IT" sz="2000" dirty="0" err="1">
                <a:latin typeface="TeX Gyre Cursor"/>
              </a:rPr>
              <a:t>Pemmaraju</a:t>
            </a:r>
            <a:r>
              <a:rPr lang="it-IT" sz="2000" dirty="0">
                <a:latin typeface="TeX Gyre Cursor"/>
              </a:rPr>
              <a:t>)</a:t>
            </a:r>
          </a:p>
          <a:p>
            <a:pPr marL="1257300" lvl="2"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Fasi successive:</a:t>
            </a:r>
          </a:p>
          <a:p>
            <a:pPr marL="1257300" lvl="2" indent="-342900">
              <a:buFont typeface="Arial" panose="020B0604020202020204" pitchFamily="34" charset="0"/>
              <a:buChar char="•"/>
            </a:pPr>
            <a:r>
              <a:rPr lang="it-IT" sz="2000" dirty="0">
                <a:latin typeface="TeX Gyre Cursor"/>
              </a:rPr>
              <a:t>Ricercare un radicamento migliore per il </a:t>
            </a:r>
            <a:r>
              <a:rPr lang="it-IT" sz="2000" dirty="0" err="1">
                <a:latin typeface="TeX Gyre Cursor"/>
              </a:rPr>
              <a:t>block-cutpoint</a:t>
            </a:r>
            <a:r>
              <a:rPr lang="it-IT" sz="2000" dirty="0">
                <a:latin typeface="TeX Gyre Cursor"/>
              </a:rPr>
              <a:t> </a:t>
            </a:r>
            <a:r>
              <a:rPr lang="it-IT" sz="2000" dirty="0" err="1">
                <a:latin typeface="TeX Gyre Cursor"/>
              </a:rPr>
              <a:t>tree</a:t>
            </a:r>
            <a:endParaRPr lang="it-IT" sz="2000" dirty="0">
              <a:latin typeface="TeX Gyre Cursor"/>
            </a:endParaRPr>
          </a:p>
          <a:p>
            <a:pPr marL="1257300" lvl="2" indent="-342900">
              <a:buFont typeface="Arial" panose="020B0604020202020204" pitchFamily="34" charset="0"/>
              <a:buChar char="•"/>
            </a:pPr>
            <a:r>
              <a:rPr lang="it-IT" sz="2000" dirty="0">
                <a:latin typeface="TeX Gyre Cursor"/>
              </a:rPr>
              <a:t>Identificare quali sono i blocchi che possono essere permutati</a:t>
            </a:r>
          </a:p>
          <a:p>
            <a:pPr marL="1257300" lvl="2" indent="-342900">
              <a:buFont typeface="Arial" panose="020B0604020202020204" pitchFamily="34" charset="0"/>
              <a:buChar char="•"/>
            </a:pPr>
            <a:r>
              <a:rPr lang="it-IT" sz="2000" dirty="0">
                <a:latin typeface="TeX Gyre Cursor"/>
              </a:rPr>
              <a:t>Generare i BFS </a:t>
            </a:r>
            <a:r>
              <a:rPr lang="it-IT" sz="2000" dirty="0" err="1">
                <a:latin typeface="TeX Gyre Cursor"/>
              </a:rPr>
              <a:t>ordering</a:t>
            </a:r>
            <a:r>
              <a:rPr lang="it-IT" sz="2000" dirty="0">
                <a:latin typeface="TeX Gyre Cursor"/>
              </a:rPr>
              <a:t> permutando i blocchi permutabili e restituire in output i 1-page book </a:t>
            </a:r>
            <a:r>
              <a:rPr lang="it-IT" sz="2000" dirty="0" err="1">
                <a:latin typeface="TeX Gyre Cursor"/>
              </a:rPr>
              <a:t>embedding</a:t>
            </a:r>
            <a:r>
              <a:rPr lang="it-IT" sz="2000" dirty="0">
                <a:latin typeface="TeX Gyre Cursor"/>
              </a:rPr>
              <a:t> corrispondenti</a:t>
            </a:r>
          </a:p>
        </p:txBody>
      </p:sp>
    </p:spTree>
    <p:extLst>
      <p:ext uri="{BB962C8B-B14F-4D97-AF65-F5344CB8AC3E}">
        <p14:creationId xmlns:p14="http://schemas.microsoft.com/office/powerpoint/2010/main" val="391696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Obiettivi della tesi</a:t>
            </a:r>
            <a:endParaRPr lang="it-IT" sz="3200" dirty="0"/>
          </a:p>
        </p:txBody>
      </p:sp>
      <p:sp>
        <p:nvSpPr>
          <p:cNvPr id="6" name="CasellaDiTesto 5">
            <a:extLst>
              <a:ext uri="{FF2B5EF4-FFF2-40B4-BE49-F238E27FC236}">
                <a16:creationId xmlns:a16="http://schemas.microsoft.com/office/drawing/2014/main" id="{4A32B021-A103-2575-5C0B-CB7E8D11B566}"/>
              </a:ext>
            </a:extLst>
          </p:cNvPr>
          <p:cNvSpPr txBox="1"/>
          <p:nvPr/>
        </p:nvSpPr>
        <p:spPr>
          <a:xfrm>
            <a:off x="527410" y="1337593"/>
            <a:ext cx="9025804" cy="2246769"/>
          </a:xfrm>
          <a:prstGeom prst="rect">
            <a:avLst/>
          </a:prstGeom>
          <a:noFill/>
        </p:spPr>
        <p:txBody>
          <a:bodyPr wrap="square" rtlCol="0">
            <a:spAutoFit/>
          </a:bodyPr>
          <a:lstStyle/>
          <a:p>
            <a:pPr marL="342900" indent="-342900">
              <a:buFont typeface="Arial" panose="020B0604020202020204" pitchFamily="34" charset="0"/>
              <a:buChar char="•"/>
            </a:pPr>
            <a:r>
              <a:rPr lang="it-IT" sz="2000" dirty="0">
                <a:latin typeface="TeX Gyre Cursor"/>
              </a:rPr>
              <a:t>Realizzare un algoritmo per l’enumerazione di tutti i possibili 1-page book embedding di un grafo diretto aciclico (DAG)</a:t>
            </a:r>
          </a:p>
          <a:p>
            <a:endParaRPr lang="it-IT" sz="2000" dirty="0">
              <a:latin typeface="TeX Gyre Cursor"/>
            </a:endParaRPr>
          </a:p>
          <a:p>
            <a:pPr marL="342900" indent="-342900">
              <a:buFont typeface="Arial" panose="020B0604020202020204" pitchFamily="34" charset="0"/>
              <a:buChar char="•"/>
            </a:pPr>
            <a:r>
              <a:rPr lang="it-IT" sz="2000" dirty="0">
                <a:latin typeface="TeX Gyre Cursor"/>
              </a:rPr>
              <a:t>Sviluppare un tool che consente di eseguire l’algoritmo su una pagina web</a:t>
            </a:r>
          </a:p>
          <a:p>
            <a:pPr marL="342900" indent="-342900">
              <a:buFont typeface="Arial" panose="020B0604020202020204" pitchFamily="34" charset="0"/>
              <a:buChar char="•"/>
            </a:pPr>
            <a:endParaRPr lang="it-IT" sz="2000" dirty="0">
              <a:latin typeface="TeX Gyre Cursor"/>
            </a:endParaRPr>
          </a:p>
          <a:p>
            <a:pPr marL="342900" indent="-342900">
              <a:buFont typeface="Arial" panose="020B0604020202020204" pitchFamily="34" charset="0"/>
              <a:buChar char="•"/>
            </a:pPr>
            <a:r>
              <a:rPr lang="it-IT" sz="2000" dirty="0">
                <a:latin typeface="TeX Gyre Cursor"/>
              </a:rPr>
              <a:t>Ricavare una formula per contare quanti sono i 1-page book </a:t>
            </a:r>
            <a:r>
              <a:rPr lang="it-IT" sz="2000" dirty="0" err="1">
                <a:latin typeface="TeX Gyre Cursor"/>
              </a:rPr>
              <a:t>embedding</a:t>
            </a:r>
            <a:r>
              <a:rPr lang="it-IT" sz="2000" dirty="0">
                <a:latin typeface="TeX Gyre Cursor"/>
              </a:rPr>
              <a:t> ammessi da un determinato DAG</a:t>
            </a:r>
          </a:p>
        </p:txBody>
      </p:sp>
      <p:sp>
        <p:nvSpPr>
          <p:cNvPr id="7" name="Rettangolo 6">
            <a:extLst>
              <a:ext uri="{FF2B5EF4-FFF2-40B4-BE49-F238E27FC236}">
                <a16:creationId xmlns:a16="http://schemas.microsoft.com/office/drawing/2014/main" id="{5DF41AF2-5267-C2C8-3A67-312219CBDD96}"/>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8" name="Rettangolo 7">
            <a:extLst>
              <a:ext uri="{FF2B5EF4-FFF2-40B4-BE49-F238E27FC236}">
                <a16:creationId xmlns:a16="http://schemas.microsoft.com/office/drawing/2014/main" id="{1411B938-2069-6E18-B473-6BAF3DF5DFF3}"/>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212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Vertici sorgente, pozzo e intermedi</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9" y="1118386"/>
            <a:ext cx="9025804" cy="1631216"/>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Ogni blocco che ammette un 1-page book embedding contiene:</a:t>
            </a:r>
          </a:p>
          <a:p>
            <a:pPr marL="1257300" lvl="2" indent="-342900">
              <a:buFont typeface="Arial" panose="020B0604020202020204" pitchFamily="34" charset="0"/>
              <a:buChar char="•"/>
            </a:pPr>
            <a:r>
              <a:rPr lang="it-IT" sz="2000" dirty="0">
                <a:latin typeface="TeX Gyre Cursor"/>
              </a:rPr>
              <a:t>Un vertice sorgente: vertice che ha solo archi in uscita</a:t>
            </a:r>
          </a:p>
          <a:p>
            <a:pPr marL="1257300" lvl="2" indent="-342900">
              <a:buFont typeface="Arial" panose="020B0604020202020204" pitchFamily="34" charset="0"/>
              <a:buChar char="•"/>
            </a:pPr>
            <a:r>
              <a:rPr lang="it-IT" sz="2000" dirty="0">
                <a:latin typeface="TeX Gyre Cursor"/>
              </a:rPr>
              <a:t>Eventuali vertici intermedi: vertici che hanno sia archi in ingresso che archi in uscita</a:t>
            </a:r>
          </a:p>
          <a:p>
            <a:pPr marL="1257300" lvl="2" indent="-342900">
              <a:buFont typeface="Arial" panose="020B0604020202020204" pitchFamily="34" charset="0"/>
              <a:buChar char="•"/>
            </a:pPr>
            <a:r>
              <a:rPr lang="it-IT" sz="2000" dirty="0">
                <a:latin typeface="TeX Gyre Cursor"/>
              </a:rPr>
              <a:t>Un vertice pozzo: vertice che ha solo archi in ingresso</a:t>
            </a:r>
          </a:p>
        </p:txBody>
      </p:sp>
      <p:pic>
        <p:nvPicPr>
          <p:cNvPr id="4" name="Immagine 3" descr="Immagine che contiene disegno, schizzo, cerchio, cartone animato&#10;&#10;Descrizione generata automaticamente">
            <a:extLst>
              <a:ext uri="{FF2B5EF4-FFF2-40B4-BE49-F238E27FC236}">
                <a16:creationId xmlns:a16="http://schemas.microsoft.com/office/drawing/2014/main" id="{1D1DEED4-F67F-9F81-5FDB-3548D1BCA206}"/>
              </a:ext>
            </a:extLst>
          </p:cNvPr>
          <p:cNvPicPr>
            <a:picLocks noChangeAspect="1"/>
          </p:cNvPicPr>
          <p:nvPr/>
        </p:nvPicPr>
        <p:blipFill>
          <a:blip r:embed="rId4">
            <a:extLst>
              <a:ext uri="{28A0092B-C50C-407E-A947-70E740481C1C}">
                <a14:useLocalDpi xmlns:a14="http://schemas.microsoft.com/office/drawing/2010/main" val="0"/>
              </a:ext>
            </a:extLst>
          </a:blip>
          <a:srcRect t="79362" r="59371"/>
          <a:stretch/>
        </p:blipFill>
        <p:spPr>
          <a:xfrm>
            <a:off x="5944662" y="3363009"/>
            <a:ext cx="1970327" cy="639004"/>
          </a:xfrm>
          <a:prstGeom prst="rect">
            <a:avLst/>
          </a:prstGeom>
        </p:spPr>
      </p:pic>
      <p:pic>
        <p:nvPicPr>
          <p:cNvPr id="5" name="Immagine 4" descr="Immagine che contiene disegno, schizzo, cerchio, cartone animato&#10;&#10;Descrizione generata automaticamente">
            <a:extLst>
              <a:ext uri="{FF2B5EF4-FFF2-40B4-BE49-F238E27FC236}">
                <a16:creationId xmlns:a16="http://schemas.microsoft.com/office/drawing/2014/main" id="{D2BD0A17-0746-2B7E-9257-B46754586114}"/>
              </a:ext>
            </a:extLst>
          </p:cNvPr>
          <p:cNvPicPr>
            <a:picLocks noChangeAspect="1"/>
          </p:cNvPicPr>
          <p:nvPr/>
        </p:nvPicPr>
        <p:blipFill>
          <a:blip r:embed="rId4">
            <a:extLst>
              <a:ext uri="{28A0092B-C50C-407E-A947-70E740481C1C}">
                <a14:useLocalDpi xmlns:a14="http://schemas.microsoft.com/office/drawing/2010/main" val="0"/>
              </a:ext>
            </a:extLst>
          </a:blip>
          <a:srcRect l="7125" r="64842" b="71893"/>
          <a:stretch/>
        </p:blipFill>
        <p:spPr>
          <a:xfrm>
            <a:off x="2165636" y="3247374"/>
            <a:ext cx="1359481" cy="870274"/>
          </a:xfrm>
          <a:prstGeom prst="rect">
            <a:avLst/>
          </a:prstGeom>
        </p:spPr>
      </p:pic>
      <p:sp>
        <p:nvSpPr>
          <p:cNvPr id="7" name="CasellaDiTesto 6">
            <a:extLst>
              <a:ext uri="{FF2B5EF4-FFF2-40B4-BE49-F238E27FC236}">
                <a16:creationId xmlns:a16="http://schemas.microsoft.com/office/drawing/2014/main" id="{DFE8ED36-A665-E02A-9091-EAD934E779AD}"/>
              </a:ext>
            </a:extLst>
          </p:cNvPr>
          <p:cNvSpPr txBox="1"/>
          <p:nvPr/>
        </p:nvSpPr>
        <p:spPr>
          <a:xfrm>
            <a:off x="1774742" y="4425936"/>
            <a:ext cx="1171338" cy="369332"/>
          </a:xfrm>
          <a:prstGeom prst="rect">
            <a:avLst/>
          </a:prstGeom>
          <a:noFill/>
        </p:spPr>
        <p:txBody>
          <a:bodyPr wrap="square" rtlCol="0">
            <a:spAutoFit/>
          </a:bodyPr>
          <a:lstStyle/>
          <a:p>
            <a:pPr algn="ctr"/>
            <a:r>
              <a:rPr lang="it-IT" dirty="0">
                <a:latin typeface="TeX Gyre Cursor"/>
              </a:rPr>
              <a:t>sorgente</a:t>
            </a:r>
          </a:p>
        </p:txBody>
      </p:sp>
      <p:sp>
        <p:nvSpPr>
          <p:cNvPr id="8" name="CasellaDiTesto 7">
            <a:extLst>
              <a:ext uri="{FF2B5EF4-FFF2-40B4-BE49-F238E27FC236}">
                <a16:creationId xmlns:a16="http://schemas.microsoft.com/office/drawing/2014/main" id="{F8E04978-02A2-2858-9CDC-472133109E00}"/>
              </a:ext>
            </a:extLst>
          </p:cNvPr>
          <p:cNvSpPr txBox="1"/>
          <p:nvPr/>
        </p:nvSpPr>
        <p:spPr>
          <a:xfrm>
            <a:off x="2913389" y="4431012"/>
            <a:ext cx="1171338" cy="369332"/>
          </a:xfrm>
          <a:prstGeom prst="rect">
            <a:avLst/>
          </a:prstGeom>
          <a:noFill/>
        </p:spPr>
        <p:txBody>
          <a:bodyPr wrap="square" rtlCol="0">
            <a:spAutoFit/>
          </a:bodyPr>
          <a:lstStyle/>
          <a:p>
            <a:pPr algn="ctr"/>
            <a:r>
              <a:rPr lang="it-IT" dirty="0">
                <a:latin typeface="TeX Gyre Cursor"/>
              </a:rPr>
              <a:t>pozzo</a:t>
            </a:r>
          </a:p>
        </p:txBody>
      </p:sp>
      <p:sp>
        <p:nvSpPr>
          <p:cNvPr id="9" name="CasellaDiTesto 8">
            <a:extLst>
              <a:ext uri="{FF2B5EF4-FFF2-40B4-BE49-F238E27FC236}">
                <a16:creationId xmlns:a16="http://schemas.microsoft.com/office/drawing/2014/main" id="{EA322F92-09D9-1C11-A76C-7C1EFB793657}"/>
              </a:ext>
            </a:extLst>
          </p:cNvPr>
          <p:cNvSpPr txBox="1"/>
          <p:nvPr/>
        </p:nvSpPr>
        <p:spPr>
          <a:xfrm>
            <a:off x="5210723" y="4449424"/>
            <a:ext cx="1171338" cy="369332"/>
          </a:xfrm>
          <a:prstGeom prst="rect">
            <a:avLst/>
          </a:prstGeom>
          <a:noFill/>
        </p:spPr>
        <p:txBody>
          <a:bodyPr wrap="square" rtlCol="0">
            <a:spAutoFit/>
          </a:bodyPr>
          <a:lstStyle/>
          <a:p>
            <a:pPr algn="ctr"/>
            <a:r>
              <a:rPr lang="it-IT" dirty="0">
                <a:latin typeface="TeX Gyre Cursor"/>
              </a:rPr>
              <a:t>sorgente</a:t>
            </a:r>
          </a:p>
        </p:txBody>
      </p:sp>
      <p:sp>
        <p:nvSpPr>
          <p:cNvPr id="10" name="CasellaDiTesto 9">
            <a:extLst>
              <a:ext uri="{FF2B5EF4-FFF2-40B4-BE49-F238E27FC236}">
                <a16:creationId xmlns:a16="http://schemas.microsoft.com/office/drawing/2014/main" id="{06E12D4E-113C-A205-3390-A0883DD4C599}"/>
              </a:ext>
            </a:extLst>
          </p:cNvPr>
          <p:cNvSpPr txBox="1"/>
          <p:nvPr/>
        </p:nvSpPr>
        <p:spPr>
          <a:xfrm>
            <a:off x="7582480" y="4432418"/>
            <a:ext cx="1171338" cy="369332"/>
          </a:xfrm>
          <a:prstGeom prst="rect">
            <a:avLst/>
          </a:prstGeom>
          <a:noFill/>
        </p:spPr>
        <p:txBody>
          <a:bodyPr wrap="square" rtlCol="0">
            <a:spAutoFit/>
          </a:bodyPr>
          <a:lstStyle/>
          <a:p>
            <a:pPr algn="ctr"/>
            <a:r>
              <a:rPr lang="it-IT" dirty="0">
                <a:latin typeface="TeX Gyre Cursor"/>
              </a:rPr>
              <a:t>pozzo</a:t>
            </a:r>
          </a:p>
        </p:txBody>
      </p:sp>
      <p:sp>
        <p:nvSpPr>
          <p:cNvPr id="11" name="CasellaDiTesto 10">
            <a:extLst>
              <a:ext uri="{FF2B5EF4-FFF2-40B4-BE49-F238E27FC236}">
                <a16:creationId xmlns:a16="http://schemas.microsoft.com/office/drawing/2014/main" id="{1BF6CC4C-3085-AFE5-AE31-755C1D08BD99}"/>
              </a:ext>
            </a:extLst>
          </p:cNvPr>
          <p:cNvSpPr txBox="1"/>
          <p:nvPr/>
        </p:nvSpPr>
        <p:spPr>
          <a:xfrm>
            <a:off x="6379168" y="4813421"/>
            <a:ext cx="1342279" cy="369332"/>
          </a:xfrm>
          <a:prstGeom prst="rect">
            <a:avLst/>
          </a:prstGeom>
          <a:noFill/>
        </p:spPr>
        <p:txBody>
          <a:bodyPr wrap="square" rtlCol="0">
            <a:spAutoFit/>
          </a:bodyPr>
          <a:lstStyle/>
          <a:p>
            <a:pPr algn="ctr"/>
            <a:r>
              <a:rPr lang="it-IT" dirty="0">
                <a:latin typeface="TeX Gyre Cursor"/>
              </a:rPr>
              <a:t>intermedio</a:t>
            </a:r>
          </a:p>
        </p:txBody>
      </p:sp>
      <p:cxnSp>
        <p:nvCxnSpPr>
          <p:cNvPr id="13" name="Connettore 2 12">
            <a:extLst>
              <a:ext uri="{FF2B5EF4-FFF2-40B4-BE49-F238E27FC236}">
                <a16:creationId xmlns:a16="http://schemas.microsoft.com/office/drawing/2014/main" id="{EEBBB075-C42B-18D8-4596-A98258C57C0F}"/>
              </a:ext>
            </a:extLst>
          </p:cNvPr>
          <p:cNvCxnSpPr>
            <a:cxnSpLocks/>
            <a:stCxn id="7" idx="0"/>
          </p:cNvCxnSpPr>
          <p:nvPr/>
        </p:nvCxnSpPr>
        <p:spPr>
          <a:xfrm flipV="1">
            <a:off x="2360411" y="4002013"/>
            <a:ext cx="189740" cy="4239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97C77F5F-FDA5-E93F-F612-D4E20D7F103E}"/>
              </a:ext>
            </a:extLst>
          </p:cNvPr>
          <p:cNvCxnSpPr>
            <a:cxnSpLocks/>
            <a:stCxn id="8" idx="0"/>
          </p:cNvCxnSpPr>
          <p:nvPr/>
        </p:nvCxnSpPr>
        <p:spPr>
          <a:xfrm flipH="1" flipV="1">
            <a:off x="3309318" y="4002013"/>
            <a:ext cx="189740" cy="42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ttore 2 22">
            <a:extLst>
              <a:ext uri="{FF2B5EF4-FFF2-40B4-BE49-F238E27FC236}">
                <a16:creationId xmlns:a16="http://schemas.microsoft.com/office/drawing/2014/main" id="{74DC2E0A-43E1-34C2-B693-BF0FA7A41313}"/>
              </a:ext>
            </a:extLst>
          </p:cNvPr>
          <p:cNvCxnSpPr>
            <a:cxnSpLocks/>
          </p:cNvCxnSpPr>
          <p:nvPr/>
        </p:nvCxnSpPr>
        <p:spPr>
          <a:xfrm flipV="1">
            <a:off x="6133180" y="4025501"/>
            <a:ext cx="189740" cy="4239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C843C99D-0D08-9B33-566E-CAEBD4C5B34D}"/>
              </a:ext>
            </a:extLst>
          </p:cNvPr>
          <p:cNvCxnSpPr>
            <a:cxnSpLocks/>
          </p:cNvCxnSpPr>
          <p:nvPr/>
        </p:nvCxnSpPr>
        <p:spPr>
          <a:xfrm flipH="1" flipV="1">
            <a:off x="7766789" y="4011670"/>
            <a:ext cx="189740" cy="42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127DC357-08B3-BCDF-F024-DAC80A787887}"/>
              </a:ext>
            </a:extLst>
          </p:cNvPr>
          <p:cNvCxnSpPr>
            <a:cxnSpLocks/>
            <a:stCxn id="11" idx="0"/>
          </p:cNvCxnSpPr>
          <p:nvPr/>
        </p:nvCxnSpPr>
        <p:spPr>
          <a:xfrm flipH="1" flipV="1">
            <a:off x="7050307" y="4117648"/>
            <a:ext cx="1" cy="695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213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Etichette sugli archi del BCT</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8" y="1118386"/>
            <a:ext cx="5110131" cy="3170099"/>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Gli archi del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sono stati etichettati in funzione del rapporto tra il </a:t>
            </a:r>
            <a:r>
              <a:rPr lang="it-IT" sz="2000" dirty="0" err="1">
                <a:latin typeface="TeX Gyre Cursor"/>
              </a:rPr>
              <a:t>cutpoint</a:t>
            </a:r>
            <a:r>
              <a:rPr lang="it-IT" sz="2000" dirty="0">
                <a:latin typeface="TeX Gyre Cursor"/>
              </a:rPr>
              <a:t> e il blocco a cui esso è collegato</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Se il </a:t>
            </a:r>
            <a:r>
              <a:rPr lang="it-IT" sz="2000" dirty="0" err="1">
                <a:latin typeface="TeX Gyre Cursor"/>
              </a:rPr>
              <a:t>cutpoint</a:t>
            </a:r>
            <a:r>
              <a:rPr lang="it-IT" sz="2000" dirty="0">
                <a:latin typeface="TeX Gyre Cursor"/>
              </a:rPr>
              <a:t> è sorgente nel blocco a cui è collegato allora l’arco che collega il </a:t>
            </a:r>
            <a:r>
              <a:rPr lang="it-IT" sz="2000" dirty="0" err="1">
                <a:latin typeface="TeX Gyre Cursor"/>
              </a:rPr>
              <a:t>cutpoint</a:t>
            </a:r>
            <a:r>
              <a:rPr lang="it-IT" sz="2000" dirty="0">
                <a:latin typeface="TeX Gyre Cursor"/>
              </a:rPr>
              <a:t> al blocco nel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è etichettato con 0, se intermedio con 1 e se pozzo con 2</a:t>
            </a:r>
          </a:p>
        </p:txBody>
      </p:sp>
      <p:pic>
        <p:nvPicPr>
          <p:cNvPr id="12" name="Immagine 11" descr="Immagine che contiene cerchio, diagramma, design&#10;&#10;Descrizione generata automaticamente">
            <a:extLst>
              <a:ext uri="{FF2B5EF4-FFF2-40B4-BE49-F238E27FC236}">
                <a16:creationId xmlns:a16="http://schemas.microsoft.com/office/drawing/2014/main" id="{D1F00367-4AE8-7DC8-E9CD-8063DF6BD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104" y="801045"/>
            <a:ext cx="3059746" cy="4349569"/>
          </a:xfrm>
          <a:prstGeom prst="rect">
            <a:avLst/>
          </a:prstGeom>
        </p:spPr>
      </p:pic>
    </p:spTree>
    <p:extLst>
      <p:ext uri="{BB962C8B-B14F-4D97-AF65-F5344CB8AC3E}">
        <p14:creationId xmlns:p14="http://schemas.microsoft.com/office/powerpoint/2010/main" val="256874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Ricerca di conflitti nel BCT</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8" y="1118386"/>
            <a:ext cx="5110131" cy="2554545"/>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La ricerca di conflitti nel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corrisponde alla ricerca di cammini da un blocco ad un altro in cui il primo e l’ultimo arco sono etichettati con 1</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Se nel BCT è presente un cammino di questo tipo allora il DAG non ammette un 1-page book </a:t>
            </a:r>
            <a:r>
              <a:rPr lang="it-IT" sz="2000" dirty="0" err="1">
                <a:latin typeface="TeX Gyre Cursor"/>
              </a:rPr>
              <a:t>embedding</a:t>
            </a:r>
            <a:endParaRPr lang="it-IT" sz="2000" dirty="0">
              <a:latin typeface="TeX Gyre Cursor"/>
            </a:endParaRPr>
          </a:p>
        </p:txBody>
      </p:sp>
      <p:pic>
        <p:nvPicPr>
          <p:cNvPr id="5" name="Immagine 4" descr="Immagine che contiene cerchio, diagramma, schermata, linea&#10;&#10;Descrizione generata automaticamente">
            <a:extLst>
              <a:ext uri="{FF2B5EF4-FFF2-40B4-BE49-F238E27FC236}">
                <a16:creationId xmlns:a16="http://schemas.microsoft.com/office/drawing/2014/main" id="{F0D8816C-F651-F9C1-8D9F-12A846D61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925" y="1183129"/>
            <a:ext cx="3304292" cy="3304292"/>
          </a:xfrm>
          <a:prstGeom prst="rect">
            <a:avLst/>
          </a:prstGeom>
        </p:spPr>
      </p:pic>
    </p:spTree>
    <p:extLst>
      <p:ext uri="{BB962C8B-B14F-4D97-AF65-F5344CB8AC3E}">
        <p14:creationId xmlns:p14="http://schemas.microsoft.com/office/powerpoint/2010/main" val="2042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Ricerca di un radicamento migliore</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BABB1F0-55CB-2F8F-3D60-82FE75A5F98A}"/>
                  </a:ext>
                </a:extLst>
              </p:cNvPr>
              <p:cNvSpPr txBox="1"/>
              <p:nvPr/>
            </p:nvSpPr>
            <p:spPr>
              <a:xfrm>
                <a:off x="527408" y="1118386"/>
                <a:ext cx="5110131" cy="2862322"/>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Un radicamento migliore del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consiste in un radicamento in cui non esistono </a:t>
                </a:r>
                <a:r>
                  <a:rPr lang="it-IT" sz="2000" dirty="0" err="1">
                    <a:latin typeface="TeX Gyre Cursor"/>
                  </a:rPr>
                  <a:t>cutpoint</a:t>
                </a:r>
                <a:r>
                  <a:rPr lang="it-IT" sz="2000" dirty="0">
                    <a:latin typeface="TeX Gyre Cursor"/>
                  </a:rPr>
                  <a:t> che hanno figli raggiungibili attraverso un arco di tipo 1</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Se nel BCT non ci sono conflitti, tale radicamento esiste sempre e può essere trovato in tempo </a:t>
                </a:r>
                <a14:m>
                  <m:oMath xmlns:m="http://schemas.openxmlformats.org/officeDocument/2006/math">
                    <m:r>
                      <a:rPr lang="it-IT" sz="2000" b="0" i="1" smtClean="0">
                        <a:latin typeface="Cambria Math" panose="02040503050406030204" pitchFamily="18" charset="0"/>
                      </a:rPr>
                      <m:t>𝑂</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e>
                    </m:d>
                    <m:r>
                      <a:rPr lang="it-IT" sz="2000" b="0" i="1" smtClean="0">
                        <a:latin typeface="Cambria Math" panose="02040503050406030204" pitchFamily="18" charset="0"/>
                      </a:rPr>
                      <m:t>)</m:t>
                    </m:r>
                  </m:oMath>
                </a14:m>
                <a:endParaRPr lang="it-IT" sz="2000" dirty="0">
                  <a:latin typeface="TeX Gyre Cursor"/>
                </a:endParaRPr>
              </a:p>
            </p:txBody>
          </p:sp>
        </mc:Choice>
        <mc:Fallback xmlns="">
          <p:sp>
            <p:nvSpPr>
              <p:cNvPr id="3" name="CasellaDiTesto 2">
                <a:extLst>
                  <a:ext uri="{FF2B5EF4-FFF2-40B4-BE49-F238E27FC236}">
                    <a16:creationId xmlns:a16="http://schemas.microsoft.com/office/drawing/2014/main" id="{7BABB1F0-55CB-2F8F-3D60-82FE75A5F98A}"/>
                  </a:ext>
                </a:extLst>
              </p:cNvPr>
              <p:cNvSpPr txBox="1">
                <a:spLocks noRot="1" noChangeAspect="1" noMove="1" noResize="1" noEditPoints="1" noAdjustHandles="1" noChangeArrowheads="1" noChangeShapeType="1" noTextEdit="1"/>
              </p:cNvSpPr>
              <p:nvPr/>
            </p:nvSpPr>
            <p:spPr>
              <a:xfrm>
                <a:off x="527408" y="1118386"/>
                <a:ext cx="5110131" cy="2862322"/>
              </a:xfrm>
              <a:prstGeom prst="rect">
                <a:avLst/>
              </a:prstGeom>
              <a:blipFill>
                <a:blip r:embed="rId4"/>
                <a:stretch>
                  <a:fillRect t="-1064" b="-2766"/>
                </a:stretch>
              </a:blipFill>
            </p:spPr>
            <p:txBody>
              <a:bodyPr/>
              <a:lstStyle/>
              <a:p>
                <a:r>
                  <a:rPr lang="it-IT">
                    <a:noFill/>
                  </a:rPr>
                  <a:t> </a:t>
                </a:r>
              </a:p>
            </p:txBody>
          </p:sp>
        </mc:Fallback>
      </mc:AlternateContent>
      <p:pic>
        <p:nvPicPr>
          <p:cNvPr id="6" name="Immagine 5" descr="Immagine che contiene cerchio, diagramma&#10;&#10;Descrizione generata automaticamente">
            <a:extLst>
              <a:ext uri="{FF2B5EF4-FFF2-40B4-BE49-F238E27FC236}">
                <a16:creationId xmlns:a16="http://schemas.microsoft.com/office/drawing/2014/main" id="{1B26A646-14DF-3EAC-E01F-16E677CEB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3439" y="793488"/>
            <a:ext cx="2209355" cy="4375389"/>
          </a:xfrm>
          <a:prstGeom prst="rect">
            <a:avLst/>
          </a:prstGeom>
        </p:spPr>
      </p:pic>
    </p:spTree>
    <p:extLst>
      <p:ext uri="{BB962C8B-B14F-4D97-AF65-F5344CB8AC3E}">
        <p14:creationId xmlns:p14="http://schemas.microsoft.com/office/powerpoint/2010/main" val="215528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modello&#10;&#10;Descrizione generata automaticamente">
            <a:extLst>
              <a:ext uri="{FF2B5EF4-FFF2-40B4-BE49-F238E27FC236}">
                <a16:creationId xmlns:a16="http://schemas.microsoft.com/office/drawing/2014/main" id="{802A2C7E-9795-C1B2-E789-1F11F17A6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14" y="982722"/>
            <a:ext cx="9461395" cy="4143627"/>
          </a:xfrm>
          <a:prstGeom prst="rect">
            <a:avLst/>
          </a:prstGeom>
        </p:spPr>
      </p:pic>
      <p:pic>
        <p:nvPicPr>
          <p:cNvPr id="40" name="Immagine 42"/>
          <p:cNvPicPr/>
          <p:nvPr/>
        </p:nvPicPr>
        <p:blipFill>
          <a:blip r:embed="rId4"/>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Cammini ristretti</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3267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diagramma, cerchio&#10;&#10;Descrizione generata automaticamente">
            <a:extLst>
              <a:ext uri="{FF2B5EF4-FFF2-40B4-BE49-F238E27FC236}">
                <a16:creationId xmlns:a16="http://schemas.microsoft.com/office/drawing/2014/main" id="{E646B8CB-E39A-40F4-0107-621CE80B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995" y="808101"/>
            <a:ext cx="2209355" cy="4368333"/>
          </a:xfrm>
          <a:prstGeom prst="rect">
            <a:avLst/>
          </a:prstGeom>
        </p:spPr>
      </p:pic>
      <p:pic>
        <p:nvPicPr>
          <p:cNvPr id="40" name="Immagine 42"/>
          <p:cNvPicPr/>
          <p:nvPr/>
        </p:nvPicPr>
        <p:blipFill>
          <a:blip r:embed="rId4"/>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Ricerca di blocchi permutabili</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8" y="1118386"/>
            <a:ext cx="5412413" cy="3785652"/>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I blocchi che se permutati tra loro portano alla generazione di un nuovo 1-page book embedding corrispondono ai blocchi che sono collegati ad uno stesso </a:t>
            </a:r>
            <a:r>
              <a:rPr lang="it-IT" sz="2000" dirty="0" err="1">
                <a:latin typeface="TeX Gyre Cursor"/>
              </a:rPr>
              <a:t>cutpoint</a:t>
            </a:r>
            <a:r>
              <a:rPr lang="it-IT" sz="2000" dirty="0">
                <a:latin typeface="TeX Gyre Cursor"/>
              </a:rPr>
              <a:t> attraverso archi dello stesso tipo (0 o 2)</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Questo è vero a eccezione dei blocchi che si trovano su un cammino ristretto che ha origine nel </a:t>
            </a:r>
            <a:r>
              <a:rPr lang="it-IT" sz="2000" dirty="0" err="1">
                <a:latin typeface="TeX Gyre Cursor"/>
              </a:rPr>
              <a:t>cutpoint</a:t>
            </a:r>
            <a:r>
              <a:rPr lang="it-IT" sz="2000" dirty="0">
                <a:latin typeface="TeX Gyre Cursor"/>
              </a:rPr>
              <a:t> considerato</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L’individuazione di tali blocchi richiede tempo lineare</a:t>
            </a:r>
          </a:p>
        </p:txBody>
      </p:sp>
    </p:spTree>
    <p:extLst>
      <p:ext uri="{BB962C8B-B14F-4D97-AF65-F5344CB8AC3E}">
        <p14:creationId xmlns:p14="http://schemas.microsoft.com/office/powerpoint/2010/main" val="356805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Generazione dei risultati</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DC3598E4-5A57-57CD-8D3A-222FEE02EAF0}"/>
                  </a:ext>
                </a:extLst>
              </p:cNvPr>
              <p:cNvSpPr txBox="1"/>
              <p:nvPr/>
            </p:nvSpPr>
            <p:spPr>
              <a:xfrm>
                <a:off x="527409" y="1118386"/>
                <a:ext cx="9025804" cy="2862322"/>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L’algoritmo genera tutti i BFS </a:t>
                </a:r>
                <a:r>
                  <a:rPr lang="it-IT" sz="2000" dirty="0" err="1">
                    <a:latin typeface="TeX Gyre Cursor"/>
                  </a:rPr>
                  <a:t>ordering</a:t>
                </a:r>
                <a:r>
                  <a:rPr lang="it-IT" sz="2000" dirty="0">
                    <a:latin typeface="TeX Gyre Cursor"/>
                  </a:rPr>
                  <a:t> dei blocchi che contengono le diverse permutazioni dei blocchi permutabili</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Utilizzando questi BFS </a:t>
                </a:r>
                <a:r>
                  <a:rPr lang="it-IT" sz="2000" dirty="0" err="1">
                    <a:latin typeface="TeX Gyre Cursor"/>
                  </a:rPr>
                  <a:t>ordering</a:t>
                </a:r>
                <a:r>
                  <a:rPr lang="it-IT" sz="2000" dirty="0">
                    <a:latin typeface="TeX Gyre Cursor"/>
                  </a:rPr>
                  <a:t> per determinare l’ordine con cui combinare i 1-page book embedding dei blocchi possono essere generati tutti i possibili 1-page book embedding del DAG di input </a:t>
                </a:r>
              </a:p>
              <a:p>
                <a:pPr marL="800100" lvl="1" indent="-342900">
                  <a:buFont typeface="Arial" panose="020B0604020202020204" pitchFamily="34" charset="0"/>
                  <a:buChar char="•"/>
                </a:pPr>
                <a:endParaRPr lang="it-IT" sz="2000" dirty="0">
                  <a:latin typeface="TeX Gyre Cursor"/>
                </a:endParaRPr>
              </a:p>
              <a:p>
                <a:pPr marL="800100" lvl="1" indent="-342900">
                  <a:buFont typeface="Arial" panose="020B0604020202020204" pitchFamily="34" charset="0"/>
                  <a:buChar char="•"/>
                </a:pPr>
                <a:r>
                  <a:rPr lang="it-IT" sz="2000" dirty="0">
                    <a:latin typeface="TeX Gyre Cursor"/>
                  </a:rPr>
                  <a:t>L’algoritmo di enumerazione proposto presenta un delay temporale ordine di </a:t>
                </a:r>
                <a14:m>
                  <m:oMath xmlns:m="http://schemas.openxmlformats.org/officeDocument/2006/math">
                    <m:r>
                      <a:rPr lang="it-IT" sz="2000" b="0" i="1" smtClean="0">
                        <a:latin typeface="Cambria Math" panose="02040503050406030204" pitchFamily="18" charset="0"/>
                      </a:rPr>
                      <m:t>𝑂</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e>
                    </m:d>
                    <m:r>
                      <a:rPr lang="it-IT" sz="2000" b="0" i="1" smtClean="0">
                        <a:latin typeface="Cambria Math" panose="02040503050406030204" pitchFamily="18" charset="0"/>
                      </a:rPr>
                      <m:t>)</m:t>
                    </m:r>
                  </m:oMath>
                </a14:m>
                <a:r>
                  <a:rPr lang="it-IT" sz="2000" dirty="0">
                    <a:latin typeface="TeX Gyre Cursor"/>
                  </a:rPr>
                  <a:t> tra un risultato e il successivo</a:t>
                </a:r>
              </a:p>
            </p:txBody>
          </p:sp>
        </mc:Choice>
        <mc:Fallback xmlns="">
          <p:sp>
            <p:nvSpPr>
              <p:cNvPr id="4" name="CasellaDiTesto 3">
                <a:extLst>
                  <a:ext uri="{FF2B5EF4-FFF2-40B4-BE49-F238E27FC236}">
                    <a16:creationId xmlns:a16="http://schemas.microsoft.com/office/drawing/2014/main" id="{DC3598E4-5A57-57CD-8D3A-222FEE02EAF0}"/>
                  </a:ext>
                </a:extLst>
              </p:cNvPr>
              <p:cNvSpPr txBox="1">
                <a:spLocks noRot="1" noChangeAspect="1" noMove="1" noResize="1" noEditPoints="1" noAdjustHandles="1" noChangeArrowheads="1" noChangeShapeType="1" noTextEdit="1"/>
              </p:cNvSpPr>
              <p:nvPr/>
            </p:nvSpPr>
            <p:spPr>
              <a:xfrm>
                <a:off x="527409" y="1118386"/>
                <a:ext cx="9025804" cy="2862322"/>
              </a:xfrm>
              <a:prstGeom prst="rect">
                <a:avLst/>
              </a:prstGeom>
              <a:blipFill>
                <a:blip r:embed="rId4"/>
                <a:stretch>
                  <a:fillRect t="-1064" r="-270" b="-2766"/>
                </a:stretch>
              </a:blipFill>
            </p:spPr>
            <p:txBody>
              <a:bodyPr/>
              <a:lstStyle/>
              <a:p>
                <a:r>
                  <a:rPr lang="it-IT">
                    <a:noFill/>
                  </a:rPr>
                  <a:t> </a:t>
                </a:r>
              </a:p>
            </p:txBody>
          </p:sp>
        </mc:Fallback>
      </mc:AlternateContent>
    </p:spTree>
    <p:extLst>
      <p:ext uri="{BB962C8B-B14F-4D97-AF65-F5344CB8AC3E}">
        <p14:creationId xmlns:p14="http://schemas.microsoft.com/office/powerpoint/2010/main" val="349931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Formula per il </a:t>
            </a:r>
            <a:r>
              <a:rPr lang="it-IT" sz="3200" b="1" dirty="0" err="1">
                <a:latin typeface="TeX Gyre Cursor"/>
              </a:rPr>
              <a:t>counting</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DC3598E4-5A57-57CD-8D3A-222FEE02EAF0}"/>
              </a:ext>
            </a:extLst>
          </p:cNvPr>
          <p:cNvSpPr txBox="1"/>
          <p:nvPr/>
        </p:nvSpPr>
        <p:spPr>
          <a:xfrm>
            <a:off x="527409" y="1118386"/>
            <a:ext cx="9025804" cy="400110"/>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Numero di 1-page book embedding ammessi da un determinato DAG:</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024F5FD8-CC8B-8233-3091-2DD895F3D783}"/>
                  </a:ext>
                </a:extLst>
              </p:cNvPr>
              <p:cNvSpPr txBox="1"/>
              <p:nvPr/>
            </p:nvSpPr>
            <p:spPr>
              <a:xfrm>
                <a:off x="527409" y="3213206"/>
                <a:ext cx="9025804" cy="1668598"/>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Dove:</a:t>
                </a:r>
                <a:endParaRPr lang="it-IT" sz="2000" b="0" i="1" dirty="0">
                  <a:latin typeface="Cambria Math" panose="02040503050406030204" pitchFamily="18" charset="0"/>
                  <a:ea typeface="Cambria Math" panose="02040503050406030204" pitchFamily="18" charset="0"/>
                </a:endParaRPr>
              </a:p>
              <a:p>
                <a:pPr marL="1257300" lvl="2" indent="-342900">
                  <a:buFont typeface="Arial" panose="020B0604020202020204" pitchFamily="34" charset="0"/>
                  <a:buChar char="•"/>
                </a:pPr>
                <a14:m>
                  <m:oMath xmlns:m="http://schemas.openxmlformats.org/officeDocument/2006/math">
                    <m:r>
                      <m:rPr>
                        <m:brk m:alnAt="7"/>
                      </m:rPr>
                      <a:rPr lang="it-IT" sz="2000" b="0" i="1" smtClean="0">
                        <a:latin typeface="Cambria Math" panose="02040503050406030204" pitchFamily="18" charset="0"/>
                        <a:ea typeface="Cambria Math" panose="02040503050406030204" pitchFamily="18" charset="0"/>
                      </a:rPr>
                      <m:t>𝑅</m:t>
                    </m:r>
                  </m:oMath>
                </a14:m>
                <a:r>
                  <a:rPr lang="it-IT" sz="2000" dirty="0">
                    <a:latin typeface="TeX Gyre Cursor"/>
                  </a:rPr>
                  <a:t> è l’insieme dei radicamenti del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trovati dall’algoritmo</a:t>
                </a:r>
              </a:p>
              <a:p>
                <a:pPr marL="1257300" lvl="2" indent="-342900">
                  <a:buFont typeface="Arial" panose="020B0604020202020204" pitchFamily="34" charset="0"/>
                  <a:buChar char="•"/>
                </a:pPr>
                <a14:m>
                  <m:oMath xmlns:m="http://schemas.openxmlformats.org/officeDocument/2006/math">
                    <m:r>
                      <m:rPr>
                        <m:brk m:alnAt="7"/>
                      </m:rP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m:rPr>
                            <m:brk m:alnAt="7"/>
                          </m:rPr>
                          <a:rPr lang="it-IT" sz="2000" b="0" i="1" smtClean="0">
                            <a:latin typeface="Cambria Math" panose="02040503050406030204" pitchFamily="18" charset="0"/>
                            <a:ea typeface="Cambria Math" panose="02040503050406030204" pitchFamily="18" charset="0"/>
                          </a:rPr>
                          <m:t>𝑇</m:t>
                        </m:r>
                      </m:e>
                      <m:sub>
                        <m:r>
                          <m:rPr>
                            <m:brk m:alnAt="7"/>
                          </m:rPr>
                          <a:rPr lang="it-IT" sz="2000" b="0" i="1" smtClean="0">
                            <a:latin typeface="Cambria Math" panose="02040503050406030204" pitchFamily="18" charset="0"/>
                            <a:ea typeface="Cambria Math" panose="02040503050406030204" pitchFamily="18" charset="0"/>
                          </a:rPr>
                          <m:t>𝑖</m:t>
                        </m:r>
                      </m:sub>
                    </m:sSub>
                    <m:r>
                      <m:rPr>
                        <m:brk m:alnAt="7"/>
                      </m:rPr>
                      <a:rPr lang="it-IT" sz="2000" b="0" i="1" smtClean="0">
                        <a:latin typeface="Cambria Math" panose="02040503050406030204" pitchFamily="18" charset="0"/>
                        <a:ea typeface="Cambria Math" panose="02040503050406030204" pitchFamily="18" charset="0"/>
                      </a:rPr>
                      <m:t>)</m:t>
                    </m:r>
                  </m:oMath>
                </a14:m>
                <a:r>
                  <a:rPr lang="it-IT" sz="2000" dirty="0">
                    <a:latin typeface="TeX Gyre Cursor"/>
                  </a:rPr>
                  <a:t> è l’insieme degli insiemi di blocchi permutabili nel </a:t>
                </a:r>
                <a:r>
                  <a:rPr lang="it-IT" sz="2000" dirty="0" err="1">
                    <a:latin typeface="TeX Gyre Cursor"/>
                  </a:rPr>
                  <a:t>block-cutpoint</a:t>
                </a:r>
                <a:r>
                  <a:rPr lang="it-IT" sz="2000" dirty="0">
                    <a:latin typeface="TeX Gyre Cursor"/>
                  </a:rPr>
                  <a:t> </a:t>
                </a:r>
                <a:r>
                  <a:rPr lang="it-IT" sz="2000" dirty="0" err="1">
                    <a:latin typeface="TeX Gyre Cursor"/>
                  </a:rPr>
                  <a:t>tree</a:t>
                </a:r>
                <a:r>
                  <a:rPr lang="it-IT" sz="2000" dirty="0">
                    <a:latin typeface="TeX Gyre Cursor"/>
                  </a:rPr>
                  <a:t> radicato alla componente </a:t>
                </a:r>
                <a14:m>
                  <m:oMath xmlns:m="http://schemas.openxmlformats.org/officeDocument/2006/math">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𝐵</m:t>
                            </m:r>
                          </m:e>
                        </m:acc>
                      </m:e>
                      <m:sub>
                        <m:r>
                          <m:rPr>
                            <m:brk m:alnAt="7"/>
                          </m:rPr>
                          <a:rPr lang="it-IT" sz="2000" i="1">
                            <a:latin typeface="Cambria Math" panose="02040503050406030204" pitchFamily="18" charset="0"/>
                          </a:rPr>
                          <m:t>𝑖</m:t>
                        </m:r>
                      </m:sub>
                    </m:sSub>
                  </m:oMath>
                </a14:m>
                <a:endParaRPr lang="it-IT" sz="2000" dirty="0">
                  <a:latin typeface="TeX Gyre Cursor"/>
                </a:endParaRPr>
              </a:p>
            </p:txBody>
          </p:sp>
        </mc:Choice>
        <mc:Fallback xmlns="">
          <p:sp>
            <p:nvSpPr>
              <p:cNvPr id="3" name="CasellaDiTesto 2">
                <a:extLst>
                  <a:ext uri="{FF2B5EF4-FFF2-40B4-BE49-F238E27FC236}">
                    <a16:creationId xmlns:a16="http://schemas.microsoft.com/office/drawing/2014/main" id="{024F5FD8-CC8B-8233-3091-2DD895F3D783}"/>
                  </a:ext>
                </a:extLst>
              </p:cNvPr>
              <p:cNvSpPr txBox="1">
                <a:spLocks noRot="1" noChangeAspect="1" noMove="1" noResize="1" noEditPoints="1" noAdjustHandles="1" noChangeArrowheads="1" noChangeShapeType="1" noTextEdit="1"/>
              </p:cNvSpPr>
              <p:nvPr/>
            </p:nvSpPr>
            <p:spPr>
              <a:xfrm>
                <a:off x="527409" y="3213206"/>
                <a:ext cx="9025804" cy="1668598"/>
              </a:xfrm>
              <a:prstGeom prst="rect">
                <a:avLst/>
              </a:prstGeom>
              <a:blipFill>
                <a:blip r:embed="rId4"/>
                <a:stretch>
                  <a:fillRect t="-1825" b="-547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E47ED379-9DBE-D07A-FEBF-A3BFBDFF54ED}"/>
                  </a:ext>
                </a:extLst>
              </p:cNvPr>
              <p:cNvSpPr txBox="1"/>
              <p:nvPr/>
            </p:nvSpPr>
            <p:spPr>
              <a:xfrm>
                <a:off x="527409" y="1907231"/>
                <a:ext cx="9025804" cy="917239"/>
              </a:xfrm>
              <a:prstGeom prst="rect">
                <a:avLst/>
              </a:prstGeom>
              <a:noFill/>
            </p:spPr>
            <p:txBody>
              <a:bodyPr wrap="square" rtlCol="0">
                <a:spAutoFit/>
              </a:bodyPr>
              <a:lstStyle/>
              <a:p>
                <a:pPr lvl="1" algn="ctr"/>
                <a14:m>
                  <m:oMathPara xmlns:m="http://schemas.openxmlformats.org/officeDocument/2006/math">
                    <m:oMathParaPr>
                      <m:jc m:val="centerGroup"/>
                    </m:oMathParaPr>
                    <m:oMath xmlns:m="http://schemas.openxmlformats.org/officeDocument/2006/math">
                      <m:nary>
                        <m:naryPr>
                          <m:chr m:val="∑"/>
                          <m:supHide m:val="on"/>
                          <m:ctrlPr>
                            <a:rPr lang="it-IT" sz="2000" i="1" smtClean="0">
                              <a:latin typeface="Cambria Math" panose="02040503050406030204" pitchFamily="18" charset="0"/>
                            </a:rPr>
                          </m:ctrlPr>
                        </m:naryPr>
                        <m:sub>
                          <m:sSub>
                            <m:sSubPr>
                              <m:ctrlPr>
                                <a:rPr lang="it-IT" sz="2000" b="0" i="1" smtClean="0">
                                  <a:latin typeface="Cambria Math" panose="02040503050406030204" pitchFamily="18" charset="0"/>
                                </a:rPr>
                              </m:ctrlPr>
                            </m:sSubPr>
                            <m:e>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𝐵</m:t>
                                  </m:r>
                                </m:e>
                              </m:acc>
                            </m:e>
                            <m:sub>
                              <m:r>
                                <m:rPr>
                                  <m:brk m:alnAt="7"/>
                                </m:rPr>
                                <a:rPr lang="it-IT" sz="2000" b="0" i="1" smtClean="0">
                                  <a:latin typeface="Cambria Math" panose="02040503050406030204" pitchFamily="18" charset="0"/>
                                </a:rPr>
                                <m:t>𝑖</m:t>
                              </m:r>
                            </m:sub>
                          </m:sSub>
                          <m:r>
                            <m:rPr>
                              <m:brk m:alnAt="7"/>
                            </m:rP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sub>
                        <m:sup/>
                        <m:e>
                          <m:nary>
                            <m:naryPr>
                              <m:chr m:val="∏"/>
                              <m:supHide m:val="on"/>
                              <m:ctrlPr>
                                <a:rPr lang="it-IT" sz="2000" i="1" smtClean="0">
                                  <a:latin typeface="Cambria Math" panose="02040503050406030204" pitchFamily="18" charset="0"/>
                                </a:rPr>
                              </m:ctrlPr>
                            </m:naryPr>
                            <m:sub>
                              <m:r>
                                <m:rPr>
                                  <m:brk m:alnAt="7"/>
                                </m:rPr>
                                <a:rPr lang="it-IT" sz="2000" b="0" i="1" smtClean="0">
                                  <a:latin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m:rPr>
                                      <m:brk m:alnAt="7"/>
                                    </m:rPr>
                                    <a:rPr lang="it-IT" sz="2000" b="0" i="1" smtClean="0">
                                      <a:latin typeface="Cambria Math" panose="02040503050406030204" pitchFamily="18" charset="0"/>
                                      <a:ea typeface="Cambria Math" panose="02040503050406030204" pitchFamily="18" charset="0"/>
                                    </a:rPr>
                                    <m:t>𝑇</m:t>
                                  </m:r>
                                </m:e>
                                <m:sub>
                                  <m:r>
                                    <m:rPr>
                                      <m:brk m:alnAt="7"/>
                                    </m:rPr>
                                    <a:rPr lang="it-IT" sz="2000" b="0" i="1" smtClean="0">
                                      <a:latin typeface="Cambria Math" panose="02040503050406030204" pitchFamily="18" charset="0"/>
                                      <a:ea typeface="Cambria Math" panose="02040503050406030204" pitchFamily="18" charset="0"/>
                                    </a:rPr>
                                    <m:t>𝑖</m:t>
                                  </m:r>
                                </m:sub>
                              </m:sSub>
                              <m:r>
                                <m:rPr>
                                  <m:brk m:alnAt="7"/>
                                </m:rPr>
                                <a:rPr lang="it-IT" sz="2000" b="0" i="1" smtClean="0">
                                  <a:latin typeface="Cambria Math" panose="02040503050406030204" pitchFamily="18" charset="0"/>
                                  <a:ea typeface="Cambria Math" panose="02040503050406030204" pitchFamily="18" charset="0"/>
                                </a:rPr>
                                <m:t>)</m:t>
                              </m:r>
                            </m:sub>
                            <m:sup/>
                            <m:e>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𝑝</m:t>
                                  </m:r>
                                </m:e>
                              </m:d>
                              <m:r>
                                <a:rPr lang="it-IT" sz="2000" b="0" i="1" smtClean="0">
                                  <a:latin typeface="Cambria Math" panose="02040503050406030204" pitchFamily="18" charset="0"/>
                                </a:rPr>
                                <m:t>!</m:t>
                              </m:r>
                            </m:e>
                          </m:nary>
                        </m:e>
                      </m:nary>
                    </m:oMath>
                  </m:oMathPara>
                </a14:m>
                <a:endParaRPr lang="it-IT" sz="2000" dirty="0">
                  <a:latin typeface="TeX Gyre Cursor"/>
                </a:endParaRPr>
              </a:p>
            </p:txBody>
          </p:sp>
        </mc:Choice>
        <mc:Fallback xmlns="">
          <p:sp>
            <p:nvSpPr>
              <p:cNvPr id="5" name="CasellaDiTesto 4">
                <a:extLst>
                  <a:ext uri="{FF2B5EF4-FFF2-40B4-BE49-F238E27FC236}">
                    <a16:creationId xmlns:a16="http://schemas.microsoft.com/office/drawing/2014/main" id="{E47ED379-9DBE-D07A-FEBF-A3BFBDFF54ED}"/>
                  </a:ext>
                </a:extLst>
              </p:cNvPr>
              <p:cNvSpPr txBox="1">
                <a:spLocks noRot="1" noChangeAspect="1" noMove="1" noResize="1" noEditPoints="1" noAdjustHandles="1" noChangeArrowheads="1" noChangeShapeType="1" noTextEdit="1"/>
              </p:cNvSpPr>
              <p:nvPr/>
            </p:nvSpPr>
            <p:spPr>
              <a:xfrm>
                <a:off x="527409" y="1907231"/>
                <a:ext cx="9025804" cy="917239"/>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54993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Tool web</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62D3DC2F-E062-99AA-0B09-244247B509B8}"/>
              </a:ext>
            </a:extLst>
          </p:cNvPr>
          <p:cNvPicPr>
            <a:picLocks noChangeAspect="1"/>
          </p:cNvPicPr>
          <p:nvPr/>
        </p:nvPicPr>
        <p:blipFill>
          <a:blip r:embed="rId4"/>
          <a:srcRect b="28223"/>
          <a:stretch/>
        </p:blipFill>
        <p:spPr>
          <a:xfrm>
            <a:off x="216" y="1019580"/>
            <a:ext cx="10080409" cy="4069910"/>
          </a:xfrm>
          <a:prstGeom prst="rect">
            <a:avLst/>
          </a:prstGeom>
        </p:spPr>
      </p:pic>
    </p:spTree>
    <p:extLst>
      <p:ext uri="{BB962C8B-B14F-4D97-AF65-F5344CB8AC3E}">
        <p14:creationId xmlns:p14="http://schemas.microsoft.com/office/powerpoint/2010/main" val="216551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Tool web</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5A4BE8D2-6D7E-20C9-606F-A852E0E88B0B}"/>
              </a:ext>
            </a:extLst>
          </p:cNvPr>
          <p:cNvPicPr>
            <a:picLocks noChangeAspect="1"/>
          </p:cNvPicPr>
          <p:nvPr/>
        </p:nvPicPr>
        <p:blipFill>
          <a:blip r:embed="rId4"/>
          <a:srcRect b="28223"/>
          <a:stretch/>
        </p:blipFill>
        <p:spPr>
          <a:xfrm>
            <a:off x="0" y="1011839"/>
            <a:ext cx="10081322" cy="4070278"/>
          </a:xfrm>
          <a:prstGeom prst="rect">
            <a:avLst/>
          </a:prstGeom>
        </p:spPr>
      </p:pic>
    </p:spTree>
    <p:extLst>
      <p:ext uri="{BB962C8B-B14F-4D97-AF65-F5344CB8AC3E}">
        <p14:creationId xmlns:p14="http://schemas.microsoft.com/office/powerpoint/2010/main" val="27404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Grafi diretti aciclici (DAG)</a:t>
            </a:r>
            <a:endParaRPr lang="it-IT" sz="3200" dirty="0"/>
          </a:p>
        </p:txBody>
      </p:sp>
      <p:sp>
        <p:nvSpPr>
          <p:cNvPr id="6" name="CasellaDiTesto 5">
            <a:extLst>
              <a:ext uri="{FF2B5EF4-FFF2-40B4-BE49-F238E27FC236}">
                <a16:creationId xmlns:a16="http://schemas.microsoft.com/office/drawing/2014/main" id="{4A32B021-A103-2575-5C0B-CB7E8D11B566}"/>
              </a:ext>
            </a:extLst>
          </p:cNvPr>
          <p:cNvSpPr txBox="1"/>
          <p:nvPr/>
        </p:nvSpPr>
        <p:spPr>
          <a:xfrm>
            <a:off x="527409" y="1118386"/>
            <a:ext cx="9025804" cy="400110"/>
          </a:xfrm>
          <a:prstGeom prst="rect">
            <a:avLst/>
          </a:prstGeom>
          <a:noFill/>
        </p:spPr>
        <p:txBody>
          <a:bodyPr wrap="square" rtlCol="0">
            <a:spAutoFit/>
          </a:bodyPr>
          <a:lstStyle/>
          <a:p>
            <a:pPr marL="342900" indent="-342900">
              <a:buFont typeface="Arial" panose="020B0604020202020204" pitchFamily="34" charset="0"/>
              <a:buChar char="•"/>
            </a:pPr>
            <a:r>
              <a:rPr lang="it-IT" sz="2000" dirty="0">
                <a:latin typeface="TeX Gyre Cursor"/>
              </a:rPr>
              <a:t>Un DAG è un grafo diretto che non contiene cicli diretti</a:t>
            </a:r>
          </a:p>
        </p:txBody>
      </p:sp>
      <p:pic>
        <p:nvPicPr>
          <p:cNvPr id="4" name="Immagine 3" descr="Immagine che contiene cerchio, linea, diagramma&#10;&#10;Descrizione generata automaticamente">
            <a:extLst>
              <a:ext uri="{FF2B5EF4-FFF2-40B4-BE49-F238E27FC236}">
                <a16:creationId xmlns:a16="http://schemas.microsoft.com/office/drawing/2014/main" id="{4440C4AA-173D-D79D-307E-A56FBD3C4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817" y="2154192"/>
            <a:ext cx="3130989" cy="2514045"/>
          </a:xfrm>
          <a:prstGeom prst="rect">
            <a:avLst/>
          </a:prstGeom>
        </p:spPr>
      </p:pic>
      <p:sp>
        <p:nvSpPr>
          <p:cNvPr id="3" name="Rettangolo 2">
            <a:extLst>
              <a:ext uri="{FF2B5EF4-FFF2-40B4-BE49-F238E27FC236}">
                <a16:creationId xmlns:a16="http://schemas.microsoft.com/office/drawing/2014/main" id="{230E4D69-5AC3-E53B-44DD-EA094446E511}"/>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5" name="Rettangolo 4">
            <a:extLst>
              <a:ext uri="{FF2B5EF4-FFF2-40B4-BE49-F238E27FC236}">
                <a16:creationId xmlns:a16="http://schemas.microsoft.com/office/drawing/2014/main" id="{F4313049-8A2A-CB89-82C8-01EA57D513D9}"/>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100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Tool web</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8F708B7-76C1-E23E-8529-678F8E6C51EC}"/>
              </a:ext>
            </a:extLst>
          </p:cNvPr>
          <p:cNvPicPr>
            <a:picLocks noChangeAspect="1"/>
          </p:cNvPicPr>
          <p:nvPr/>
        </p:nvPicPr>
        <p:blipFill>
          <a:blip r:embed="rId4"/>
          <a:srcRect b="28223"/>
          <a:stretch/>
        </p:blipFill>
        <p:spPr>
          <a:xfrm>
            <a:off x="0" y="1015320"/>
            <a:ext cx="10081322" cy="4070278"/>
          </a:xfrm>
          <a:prstGeom prst="rect">
            <a:avLst/>
          </a:prstGeom>
        </p:spPr>
      </p:pic>
    </p:spTree>
    <p:extLst>
      <p:ext uri="{BB962C8B-B14F-4D97-AF65-F5344CB8AC3E}">
        <p14:creationId xmlns:p14="http://schemas.microsoft.com/office/powerpoint/2010/main" val="397186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2"/>
          <a:stretch/>
        </p:blipFill>
        <p:spPr>
          <a:xfrm>
            <a:off x="0" y="0"/>
            <a:ext cx="1455276" cy="801045"/>
          </a:xfrm>
          <a:prstGeom prst="rect">
            <a:avLst/>
          </a:prstGeom>
          <a:ln>
            <a:noFill/>
          </a:ln>
        </p:spPr>
      </p:pic>
      <p:sp>
        <p:nvSpPr>
          <p:cNvPr id="2" name="CustomShape 1">
            <a:extLst>
              <a:ext uri="{FF2B5EF4-FFF2-40B4-BE49-F238E27FC236}">
                <a16:creationId xmlns:a16="http://schemas.microsoft.com/office/drawing/2014/main" id="{0D7590DB-0FCB-CEC5-0308-901E7991F4F3}"/>
              </a:ext>
            </a:extLst>
          </p:cNvPr>
          <p:cNvSpPr/>
          <p:nvPr/>
        </p:nvSpPr>
        <p:spPr>
          <a:xfrm>
            <a:off x="1" y="2463521"/>
            <a:ext cx="10080624" cy="7435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it-IT" sz="3200" b="1" strike="noStrike" spc="-1" dirty="0">
                <a:solidFill>
                  <a:srgbClr val="000000"/>
                </a:solidFill>
                <a:latin typeface="TeX Gyre Cursor"/>
                <a:ea typeface="DejaVu Sans"/>
              </a:rPr>
              <a:t>Grazie per l’attenzione!</a:t>
            </a:r>
            <a:endParaRPr lang="it-IT" sz="3200" b="0" strike="noStrike" spc="-1" dirty="0">
              <a:latin typeface="Arial"/>
            </a:endParaRPr>
          </a:p>
        </p:txBody>
      </p:sp>
      <p:sp>
        <p:nvSpPr>
          <p:cNvPr id="11" name="Rettangolo 10">
            <a:extLst>
              <a:ext uri="{FF2B5EF4-FFF2-40B4-BE49-F238E27FC236}">
                <a16:creationId xmlns:a16="http://schemas.microsoft.com/office/drawing/2014/main" id="{D27A6600-4CB0-34D3-1A86-615A6C6EA8D3}"/>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12" name="Rettangolo 11">
            <a:extLst>
              <a:ext uri="{FF2B5EF4-FFF2-40B4-BE49-F238E27FC236}">
                <a16:creationId xmlns:a16="http://schemas.microsoft.com/office/drawing/2014/main" id="{969E6AD7-810B-13CA-7A8A-59C0BFBA35F6}"/>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5623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Book embedding di un DAG</a:t>
            </a:r>
            <a:endParaRPr lang="it-IT" sz="3200" dirty="0"/>
          </a:p>
        </p:txBody>
      </p:sp>
      <p:pic>
        <p:nvPicPr>
          <p:cNvPr id="9" name="Immagine 8" descr="Immagine che contiene cerchio, linea, schizzo&#10;&#10;Descrizione generata automaticamente">
            <a:extLst>
              <a:ext uri="{FF2B5EF4-FFF2-40B4-BE49-F238E27FC236}">
                <a16:creationId xmlns:a16="http://schemas.microsoft.com/office/drawing/2014/main" id="{3A405DAE-114D-CB2A-A499-2269AAF50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592" y="1889760"/>
            <a:ext cx="2350390" cy="1891030"/>
          </a:xfrm>
          <a:prstGeom prst="rect">
            <a:avLst/>
          </a:prstGeom>
        </p:spPr>
      </p:pic>
      <p:pic>
        <p:nvPicPr>
          <p:cNvPr id="11" name="Immagine 10">
            <a:extLst>
              <a:ext uri="{FF2B5EF4-FFF2-40B4-BE49-F238E27FC236}">
                <a16:creationId xmlns:a16="http://schemas.microsoft.com/office/drawing/2014/main" id="{EA8C9D3D-6E95-8DF2-14F8-88C0385F6FB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78643" y="978890"/>
            <a:ext cx="3060481" cy="3932138"/>
          </a:xfrm>
          <a:prstGeom prst="rect">
            <a:avLst/>
          </a:prstGeom>
        </p:spPr>
      </p:pic>
      <p:sp>
        <p:nvSpPr>
          <p:cNvPr id="12" name="Freccia a destra 11">
            <a:extLst>
              <a:ext uri="{FF2B5EF4-FFF2-40B4-BE49-F238E27FC236}">
                <a16:creationId xmlns:a16="http://schemas.microsoft.com/office/drawing/2014/main" id="{FFA2D79C-FC27-23B7-DE3A-86CBED59F7F6}"/>
              </a:ext>
            </a:extLst>
          </p:cNvPr>
          <p:cNvSpPr/>
          <p:nvPr/>
        </p:nvSpPr>
        <p:spPr>
          <a:xfrm>
            <a:off x="4744011" y="2506438"/>
            <a:ext cx="599583" cy="657674"/>
          </a:xfrm>
          <a:prstGeom prst="rightArrow">
            <a:avLst>
              <a:gd name="adj1" fmla="val 32938"/>
              <a:gd name="adj2" fmla="val 50000"/>
            </a:avLst>
          </a:prstGeom>
          <a:solidFill>
            <a:srgbClr val="0A589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B1193FA0-328E-E2D4-2F16-FAF3F002F796}"/>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2" name="Rettangolo 21">
            <a:extLst>
              <a:ext uri="{FF2B5EF4-FFF2-40B4-BE49-F238E27FC236}">
                <a16:creationId xmlns:a16="http://schemas.microsoft.com/office/drawing/2014/main" id="{923B7267-6346-3A15-B617-74BD8731B9A8}"/>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2367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1-page book embedding di un DAG</a:t>
            </a:r>
            <a:endParaRPr lang="it-IT" sz="3200" dirty="0"/>
          </a:p>
        </p:txBody>
      </p:sp>
      <p:pic>
        <p:nvPicPr>
          <p:cNvPr id="4" name="Immagine 3" descr="Immagine che contiene linea, diagramma, cerchio&#10;&#10;Descrizione generata automaticamente">
            <a:extLst>
              <a:ext uri="{FF2B5EF4-FFF2-40B4-BE49-F238E27FC236}">
                <a16:creationId xmlns:a16="http://schemas.microsoft.com/office/drawing/2014/main" id="{9E9F19A4-8007-59A6-A270-16AB36C1FB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1" y="1600547"/>
            <a:ext cx="3555744" cy="2469454"/>
          </a:xfrm>
          <a:prstGeom prst="rect">
            <a:avLst/>
          </a:prstGeom>
        </p:spPr>
      </p:pic>
      <p:pic>
        <p:nvPicPr>
          <p:cNvPr id="6" name="Immagine 5" descr="Immagine che contiene schizzo, Line art, bianco, disegno&#10;&#10;Descrizione generata automaticamente">
            <a:extLst>
              <a:ext uri="{FF2B5EF4-FFF2-40B4-BE49-F238E27FC236}">
                <a16:creationId xmlns:a16="http://schemas.microsoft.com/office/drawing/2014/main" id="{989C481F-0394-986B-86E0-40D7733D5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396" y="2113477"/>
            <a:ext cx="5095508" cy="1443595"/>
          </a:xfrm>
          <a:prstGeom prst="rect">
            <a:avLst/>
          </a:prstGeom>
        </p:spPr>
      </p:pic>
      <p:sp>
        <p:nvSpPr>
          <p:cNvPr id="8" name="Freccia a destra 7">
            <a:extLst>
              <a:ext uri="{FF2B5EF4-FFF2-40B4-BE49-F238E27FC236}">
                <a16:creationId xmlns:a16="http://schemas.microsoft.com/office/drawing/2014/main" id="{1DCA3B8A-55B2-7A7A-2518-B6ADDDA7206D}"/>
              </a:ext>
            </a:extLst>
          </p:cNvPr>
          <p:cNvSpPr/>
          <p:nvPr/>
        </p:nvSpPr>
        <p:spPr>
          <a:xfrm>
            <a:off x="3971122" y="2506437"/>
            <a:ext cx="599583" cy="657674"/>
          </a:xfrm>
          <a:prstGeom prst="rightArrow">
            <a:avLst>
              <a:gd name="adj1" fmla="val 32938"/>
              <a:gd name="adj2" fmla="val 50000"/>
            </a:avLst>
          </a:prstGeom>
          <a:solidFill>
            <a:srgbClr val="0A589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659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(1999)</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BABB1F0-55CB-2F8F-3D60-82FE75A5F98A}"/>
                  </a:ext>
                </a:extLst>
              </p:cNvPr>
              <p:cNvSpPr txBox="1"/>
              <p:nvPr/>
            </p:nvSpPr>
            <p:spPr>
              <a:xfrm>
                <a:off x="527409" y="1118386"/>
                <a:ext cx="9025804" cy="1978362"/>
              </a:xfrm>
              <a:prstGeom prst="rect">
                <a:avLst/>
              </a:prstGeom>
              <a:noFill/>
            </p:spPr>
            <p:txBody>
              <a:bodyPr wrap="square" rtlCol="0">
                <a:spAutoFit/>
              </a:bodyPr>
              <a:lstStyle/>
              <a:p>
                <a:pPr marL="342900" indent="-342900">
                  <a:buFont typeface="Arial" panose="020B0604020202020204" pitchFamily="34" charset="0"/>
                  <a:buChar char="•"/>
                </a:pPr>
                <a:r>
                  <a:rPr lang="it-IT" sz="2000" dirty="0">
                    <a:latin typeface="TeX Gyre Cursor"/>
                  </a:rPr>
                  <a:t>Algoritmo che determina se un DAG connesso </a:t>
                </a:r>
                <a14:m>
                  <m:oMath xmlns:m="http://schemas.openxmlformats.org/officeDocument/2006/math">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𝐺</m:t>
                        </m:r>
                      </m:e>
                    </m:acc>
                    <m:r>
                      <a:rPr lang="it-IT" sz="2000" b="0" i="1" smtClean="0">
                        <a:latin typeface="Cambria Math" panose="02040503050406030204" pitchFamily="18" charset="0"/>
                      </a:rPr>
                      <m:t>=(</m:t>
                    </m:r>
                    <m:r>
                      <a:rPr lang="it-IT" sz="2000" b="0" i="1" smtClean="0">
                        <a:latin typeface="Cambria Math" panose="02040503050406030204" pitchFamily="18" charset="0"/>
                      </a:rPr>
                      <m:t>𝑉</m:t>
                    </m:r>
                    <m:r>
                      <a:rPr lang="it-IT" sz="2000" b="0" i="1" smtClean="0">
                        <a:latin typeface="Cambria Math" panose="02040503050406030204" pitchFamily="18" charset="0"/>
                      </a:rPr>
                      <m:t>,</m:t>
                    </m:r>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𝐸</m:t>
                        </m:r>
                      </m:e>
                    </m:acc>
                    <m:r>
                      <a:rPr lang="it-IT" sz="2000" b="0" i="1" smtClean="0">
                        <a:latin typeface="Cambria Math" panose="02040503050406030204" pitchFamily="18" charset="0"/>
                      </a:rPr>
                      <m:t>)</m:t>
                    </m:r>
                  </m:oMath>
                </a14:m>
                <a:r>
                  <a:rPr lang="it-IT" sz="2000" dirty="0">
                    <a:latin typeface="TeX Gyre Cursor"/>
                  </a:rPr>
                  <a:t> ammette un 1-page book </a:t>
                </a:r>
                <a:r>
                  <a:rPr lang="it-IT" sz="2000" dirty="0" err="1">
                    <a:latin typeface="TeX Gyre Cursor"/>
                  </a:rPr>
                  <a:t>embedding</a:t>
                </a:r>
                <a:r>
                  <a:rPr lang="it-IT" sz="2000" dirty="0">
                    <a:latin typeface="TeX Gyre Cursor"/>
                  </a:rPr>
                  <a:t> in tempo </a:t>
                </a:r>
                <a14:m>
                  <m:oMath xmlns:m="http://schemas.openxmlformats.org/officeDocument/2006/math">
                    <m:r>
                      <a:rPr lang="it-IT" sz="2000" b="0" i="1" smtClean="0">
                        <a:latin typeface="Cambria Math" panose="02040503050406030204" pitchFamily="18" charset="0"/>
                      </a:rPr>
                      <m:t>𝑂</m:t>
                    </m:r>
                    <m:d>
                      <m:dPr>
                        <m:ctrlPr>
                          <a:rPr lang="it-IT" sz="2000" b="0" i="1" smtClean="0">
                            <a:latin typeface="Cambria Math" panose="02040503050406030204" pitchFamily="18" charset="0"/>
                          </a:rPr>
                        </m:ctrlPr>
                      </m:dPr>
                      <m:e>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e>
                        </m:d>
                      </m:e>
                    </m:d>
                  </m:oMath>
                </a14:m>
                <a:r>
                  <a:rPr lang="it-IT" sz="2000" dirty="0">
                    <a:latin typeface="TeX Gyre Cursor"/>
                  </a:rPr>
                  <a:t>.</a:t>
                </a:r>
              </a:p>
              <a:p>
                <a:pPr marL="342900" indent="-342900">
                  <a:buFont typeface="Arial" panose="020B0604020202020204" pitchFamily="34" charset="0"/>
                  <a:buChar char="•"/>
                </a:pPr>
                <a:endParaRPr lang="it-IT" sz="2000" dirty="0">
                  <a:latin typeface="TeX Gyre Cursor"/>
                </a:endParaRPr>
              </a:p>
              <a:p>
                <a:pPr marL="342900" indent="-342900">
                  <a:buFont typeface="Arial" panose="020B0604020202020204" pitchFamily="34" charset="0"/>
                  <a:buChar char="•"/>
                </a:pPr>
                <a:r>
                  <a:rPr lang="it-IT" sz="2000" dirty="0">
                    <a:latin typeface="TeX Gyre Cursor"/>
                  </a:rPr>
                  <a:t>L’algoritmo è composto da due fasi:</a:t>
                </a:r>
              </a:p>
              <a:p>
                <a:pPr marL="914400" lvl="1" indent="-457200">
                  <a:buFont typeface="+mj-lt"/>
                  <a:buAutoNum type="arabicPeriod"/>
                </a:pPr>
                <a:r>
                  <a:rPr lang="it-IT" sz="2000" dirty="0">
                    <a:latin typeface="TeX Gyre Cursor"/>
                  </a:rPr>
                  <a:t>Verifica se ogni blocco del DAG ammette un 1-page book embedding</a:t>
                </a:r>
              </a:p>
              <a:p>
                <a:pPr marL="914400" lvl="1" indent="-457200">
                  <a:buFont typeface="+mj-lt"/>
                  <a:buAutoNum type="arabicPeriod"/>
                </a:pPr>
                <a:r>
                  <a:rPr lang="it-IT" sz="2000" dirty="0">
                    <a:latin typeface="TeX Gyre Cursor"/>
                  </a:rPr>
                  <a:t>Prova a costruire un 1-page book </a:t>
                </a:r>
                <a:r>
                  <a:rPr lang="it-IT" sz="2000" dirty="0" err="1">
                    <a:latin typeface="TeX Gyre Cursor"/>
                  </a:rPr>
                  <a:t>embedding</a:t>
                </a:r>
                <a:r>
                  <a:rPr lang="it-IT" sz="2000" dirty="0">
                    <a:latin typeface="TeX Gyre Cursor"/>
                  </a:rPr>
                  <a:t> dell’intero DAG</a:t>
                </a:r>
              </a:p>
            </p:txBody>
          </p:sp>
        </mc:Choice>
        <mc:Fallback xmlns="">
          <p:sp>
            <p:nvSpPr>
              <p:cNvPr id="3" name="CasellaDiTesto 2">
                <a:extLst>
                  <a:ext uri="{FF2B5EF4-FFF2-40B4-BE49-F238E27FC236}">
                    <a16:creationId xmlns:a16="http://schemas.microsoft.com/office/drawing/2014/main" id="{7BABB1F0-55CB-2F8F-3D60-82FE75A5F98A}"/>
                  </a:ext>
                </a:extLst>
              </p:cNvPr>
              <p:cNvSpPr txBox="1">
                <a:spLocks noRot="1" noChangeAspect="1" noMove="1" noResize="1" noEditPoints="1" noAdjustHandles="1" noChangeArrowheads="1" noChangeShapeType="1" noTextEdit="1"/>
              </p:cNvSpPr>
              <p:nvPr/>
            </p:nvSpPr>
            <p:spPr>
              <a:xfrm>
                <a:off x="527409" y="1118386"/>
                <a:ext cx="9025804" cy="1978362"/>
              </a:xfrm>
              <a:prstGeom prst="rect">
                <a:avLst/>
              </a:prstGeom>
              <a:blipFill>
                <a:blip r:embed="rId4"/>
                <a:stretch>
                  <a:fillRect l="-608" t="-4000" b="-4615"/>
                </a:stretch>
              </a:blipFill>
            </p:spPr>
            <p:txBody>
              <a:bodyPr/>
              <a:lstStyle/>
              <a:p>
                <a:r>
                  <a:rPr lang="it-IT">
                    <a:noFill/>
                  </a:rPr>
                  <a:t> </a:t>
                </a:r>
              </a:p>
            </p:txBody>
          </p:sp>
        </mc:Fallback>
      </mc:AlternateContent>
    </p:spTree>
    <p:extLst>
      <p:ext uri="{BB962C8B-B14F-4D97-AF65-F5344CB8AC3E}">
        <p14:creationId xmlns:p14="http://schemas.microsoft.com/office/powerpoint/2010/main" val="418334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magine 42"/>
          <p:cNvPicPr/>
          <p:nvPr/>
        </p:nvPicPr>
        <p:blipFill>
          <a:blip r:embed="rId3"/>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1</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BABB1F0-55CB-2F8F-3D60-82FE75A5F98A}"/>
              </a:ext>
            </a:extLst>
          </p:cNvPr>
          <p:cNvSpPr txBox="1"/>
          <p:nvPr/>
        </p:nvSpPr>
        <p:spPr>
          <a:xfrm>
            <a:off x="527409" y="1118386"/>
            <a:ext cx="9025804" cy="707886"/>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Individuazione delle componenti </a:t>
            </a:r>
            <a:r>
              <a:rPr lang="it-IT" sz="2000" dirty="0" err="1">
                <a:latin typeface="TeX Gyre Cursor"/>
              </a:rPr>
              <a:t>biconnesse</a:t>
            </a:r>
            <a:r>
              <a:rPr lang="it-IT" sz="2000" dirty="0">
                <a:latin typeface="TeX Gyre Cursor"/>
              </a:rPr>
              <a:t> (blocchi) e dei </a:t>
            </a:r>
            <a:r>
              <a:rPr lang="it-IT" sz="2000" dirty="0" err="1">
                <a:latin typeface="TeX Gyre Cursor"/>
              </a:rPr>
              <a:t>cutpoint</a:t>
            </a:r>
            <a:endParaRPr lang="it-IT" sz="2000" dirty="0">
              <a:latin typeface="TeX Gyre Cursor"/>
            </a:endParaRPr>
          </a:p>
          <a:p>
            <a:pPr marL="914400" lvl="1" indent="-457200">
              <a:buFont typeface="+mj-lt"/>
              <a:buAutoNum type="arabicPeriod"/>
            </a:pPr>
            <a:endParaRPr lang="it-IT" sz="2000" dirty="0">
              <a:latin typeface="TeX Gyre Cursor"/>
            </a:endParaRPr>
          </a:p>
        </p:txBody>
      </p:sp>
      <p:pic>
        <p:nvPicPr>
          <p:cNvPr id="5" name="Immagine 4" descr="Immagine che contiene cerchio, diagramma, disegno, schizzo&#10;&#10;Descrizione generata automaticamente">
            <a:extLst>
              <a:ext uri="{FF2B5EF4-FFF2-40B4-BE49-F238E27FC236}">
                <a16:creationId xmlns:a16="http://schemas.microsoft.com/office/drawing/2014/main" id="{A532D2B5-6AFF-D2F7-F270-9737445E0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5" y="2026590"/>
            <a:ext cx="3713372" cy="3019824"/>
          </a:xfrm>
          <a:prstGeom prst="rect">
            <a:avLst/>
          </a:prstGeom>
        </p:spPr>
      </p:pic>
    </p:spTree>
    <p:extLst>
      <p:ext uri="{BB962C8B-B14F-4D97-AF65-F5344CB8AC3E}">
        <p14:creationId xmlns:p14="http://schemas.microsoft.com/office/powerpoint/2010/main" val="346126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Immagine che contiene disegno, schizzo, cerchio, diagramma&#10;&#10;Descrizione generata automaticamente">
            <a:extLst>
              <a:ext uri="{FF2B5EF4-FFF2-40B4-BE49-F238E27FC236}">
                <a16:creationId xmlns:a16="http://schemas.microsoft.com/office/drawing/2014/main" id="{259BE0E1-46BB-CDB6-4326-56F7308EF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9" y="1544623"/>
            <a:ext cx="3713372" cy="3019824"/>
          </a:xfrm>
          <a:prstGeom prst="rect">
            <a:avLst/>
          </a:prstGeom>
        </p:spPr>
      </p:pic>
      <p:pic>
        <p:nvPicPr>
          <p:cNvPr id="40" name="Immagine 42"/>
          <p:cNvPicPr/>
          <p:nvPr/>
        </p:nvPicPr>
        <p:blipFill>
          <a:blip r:embed="rId4"/>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1</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Freccia a destra 4">
            <a:extLst>
              <a:ext uri="{FF2B5EF4-FFF2-40B4-BE49-F238E27FC236}">
                <a16:creationId xmlns:a16="http://schemas.microsoft.com/office/drawing/2014/main" id="{EE9908AF-B2AA-092A-88C5-8190C266252C}"/>
              </a:ext>
            </a:extLst>
          </p:cNvPr>
          <p:cNvSpPr/>
          <p:nvPr/>
        </p:nvSpPr>
        <p:spPr>
          <a:xfrm>
            <a:off x="3971122" y="2506437"/>
            <a:ext cx="599583" cy="657674"/>
          </a:xfrm>
          <a:prstGeom prst="rightArrow">
            <a:avLst>
              <a:gd name="adj1" fmla="val 32938"/>
              <a:gd name="adj2" fmla="val 50000"/>
            </a:avLst>
          </a:prstGeom>
          <a:solidFill>
            <a:srgbClr val="0A589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disegno, schizzo, cerchio, cartone animato&#10;&#10;Descrizione generata automaticamente">
            <a:extLst>
              <a:ext uri="{FF2B5EF4-FFF2-40B4-BE49-F238E27FC236}">
                <a16:creationId xmlns:a16="http://schemas.microsoft.com/office/drawing/2014/main" id="{59B08FFE-EC53-4970-0E16-48AA2625D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80" y="1396833"/>
            <a:ext cx="4849554" cy="3096254"/>
          </a:xfrm>
          <a:prstGeom prst="rect">
            <a:avLst/>
          </a:prstGeom>
        </p:spPr>
      </p:pic>
    </p:spTree>
    <p:extLst>
      <p:ext uri="{BB962C8B-B14F-4D97-AF65-F5344CB8AC3E}">
        <p14:creationId xmlns:p14="http://schemas.microsoft.com/office/powerpoint/2010/main" val="44132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descr="Immagine che contiene cerchio, diagramma, schizzo&#10;&#10;Descrizione generata automaticamente">
            <a:extLst>
              <a:ext uri="{FF2B5EF4-FFF2-40B4-BE49-F238E27FC236}">
                <a16:creationId xmlns:a16="http://schemas.microsoft.com/office/drawing/2014/main" id="{2ABEA7C8-B40D-0C74-8798-5A37BD485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153" y="873654"/>
            <a:ext cx="3059745" cy="4361763"/>
          </a:xfrm>
          <a:prstGeom prst="rect">
            <a:avLst/>
          </a:prstGeom>
        </p:spPr>
      </p:pic>
      <p:pic>
        <p:nvPicPr>
          <p:cNvPr id="40" name="Immagine 42"/>
          <p:cNvPicPr/>
          <p:nvPr/>
        </p:nvPicPr>
        <p:blipFill>
          <a:blip r:embed="rId4"/>
          <a:stretch/>
        </p:blipFill>
        <p:spPr>
          <a:xfrm>
            <a:off x="0" y="0"/>
            <a:ext cx="1455276" cy="801045"/>
          </a:xfrm>
          <a:prstGeom prst="rect">
            <a:avLst/>
          </a:prstGeom>
          <a:ln>
            <a:noFill/>
          </a:ln>
        </p:spPr>
      </p:pic>
      <p:sp>
        <p:nvSpPr>
          <p:cNvPr id="2" name="Titolo 1">
            <a:extLst>
              <a:ext uri="{FF2B5EF4-FFF2-40B4-BE49-F238E27FC236}">
                <a16:creationId xmlns:a16="http://schemas.microsoft.com/office/drawing/2014/main" id="{52AA3639-CF5B-EE61-DD4C-CEDC7A0140CC}"/>
              </a:ext>
            </a:extLst>
          </p:cNvPr>
          <p:cNvSpPr>
            <a:spLocks noGrp="1"/>
          </p:cNvSpPr>
          <p:nvPr>
            <p:ph type="title"/>
          </p:nvPr>
        </p:nvSpPr>
        <p:spPr>
          <a:xfrm>
            <a:off x="0" y="0"/>
            <a:ext cx="10080625" cy="801045"/>
          </a:xfrm>
        </p:spPr>
        <p:txBody>
          <a:bodyPr/>
          <a:lstStyle/>
          <a:p>
            <a:pPr algn="ctr"/>
            <a:r>
              <a:rPr lang="it-IT" sz="3200" b="1" dirty="0">
                <a:latin typeface="TeX Gyre Cursor"/>
              </a:rPr>
              <a:t>Algoritmo di Heath e </a:t>
            </a:r>
            <a:r>
              <a:rPr lang="it-IT" sz="3200" b="1" dirty="0" err="1">
                <a:latin typeface="TeX Gyre Cursor"/>
              </a:rPr>
              <a:t>Pemmaraju</a:t>
            </a:r>
            <a:r>
              <a:rPr lang="it-IT" sz="3200" b="1" dirty="0">
                <a:latin typeface="TeX Gyre Cursor"/>
              </a:rPr>
              <a:t>: fase 2</a:t>
            </a:r>
            <a:endParaRPr lang="it-IT" sz="3200" dirty="0"/>
          </a:p>
        </p:txBody>
      </p:sp>
      <p:sp>
        <p:nvSpPr>
          <p:cNvPr id="19" name="Rettangolo 18">
            <a:extLst>
              <a:ext uri="{FF2B5EF4-FFF2-40B4-BE49-F238E27FC236}">
                <a16:creationId xmlns:a16="http://schemas.microsoft.com/office/drawing/2014/main" id="{27A0A061-A527-1863-2156-155AA134331C}"/>
              </a:ext>
            </a:extLst>
          </p:cNvPr>
          <p:cNvSpPr/>
          <p:nvPr/>
        </p:nvSpPr>
        <p:spPr>
          <a:xfrm>
            <a:off x="0" y="5343979"/>
            <a:ext cx="10080625" cy="326571"/>
          </a:xfrm>
          <a:prstGeom prst="rect">
            <a:avLst/>
          </a:prstGeom>
          <a:solidFill>
            <a:srgbClr val="06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latin typeface="TeX Gyre Cursor"/>
              </a:rPr>
              <a:t>Enumerazione di 1-Page Book Embedding di Grafi Diretti Aciclici - Ivan Carlini</a:t>
            </a:r>
          </a:p>
        </p:txBody>
      </p:sp>
      <p:sp>
        <p:nvSpPr>
          <p:cNvPr id="20" name="Rettangolo 19">
            <a:extLst>
              <a:ext uri="{FF2B5EF4-FFF2-40B4-BE49-F238E27FC236}">
                <a16:creationId xmlns:a16="http://schemas.microsoft.com/office/drawing/2014/main" id="{396607E9-3F2D-16CB-C677-39126F093E3D}"/>
              </a:ext>
            </a:extLst>
          </p:cNvPr>
          <p:cNvSpPr/>
          <p:nvPr/>
        </p:nvSpPr>
        <p:spPr>
          <a:xfrm>
            <a:off x="0" y="5308026"/>
            <a:ext cx="10080625" cy="71906"/>
          </a:xfrm>
          <a:prstGeom prst="rect">
            <a:avLst/>
          </a:prstGeom>
          <a:solidFill>
            <a:srgbClr val="0A5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6B48D4ED-FFB4-8B52-CE7E-E230E88E9F05}"/>
              </a:ext>
            </a:extLst>
          </p:cNvPr>
          <p:cNvSpPr txBox="1"/>
          <p:nvPr/>
        </p:nvSpPr>
        <p:spPr>
          <a:xfrm>
            <a:off x="527409" y="1118386"/>
            <a:ext cx="5654237" cy="707886"/>
          </a:xfrm>
          <a:prstGeom prst="rect">
            <a:avLst/>
          </a:prstGeom>
          <a:noFill/>
        </p:spPr>
        <p:txBody>
          <a:bodyPr wrap="square" rtlCol="0">
            <a:spAutoFit/>
          </a:bodyPr>
          <a:lstStyle/>
          <a:p>
            <a:pPr marL="800100" lvl="1" indent="-342900">
              <a:buFont typeface="Arial" panose="020B0604020202020204" pitchFamily="34" charset="0"/>
              <a:buChar char="•"/>
            </a:pPr>
            <a:r>
              <a:rPr lang="it-IT" sz="2000" dirty="0">
                <a:latin typeface="TeX Gyre Cursor"/>
              </a:rPr>
              <a:t>Radicamento del </a:t>
            </a:r>
            <a:r>
              <a:rPr lang="it-IT" sz="2000" dirty="0" err="1">
                <a:latin typeface="TeX Gyre Cursor"/>
              </a:rPr>
              <a:t>block-cutpoint</a:t>
            </a:r>
            <a:r>
              <a:rPr lang="it-IT" sz="2000" dirty="0">
                <a:latin typeface="TeX Gyre Cursor"/>
              </a:rPr>
              <a:t> </a:t>
            </a:r>
            <a:r>
              <a:rPr lang="it-IT" sz="2000" dirty="0" err="1">
                <a:latin typeface="TeX Gyre Cursor"/>
              </a:rPr>
              <a:t>tree</a:t>
            </a:r>
            <a:endParaRPr lang="it-IT" sz="2000" dirty="0">
              <a:latin typeface="TeX Gyre Cursor"/>
            </a:endParaRPr>
          </a:p>
          <a:p>
            <a:pPr marL="914400" lvl="1" indent="-457200">
              <a:buFont typeface="+mj-lt"/>
              <a:buAutoNum type="arabicPeriod"/>
            </a:pPr>
            <a:endParaRPr lang="it-IT" sz="2000" dirty="0">
              <a:latin typeface="TeX Gyre Cursor"/>
            </a:endParaRPr>
          </a:p>
        </p:txBody>
      </p:sp>
      <p:pic>
        <p:nvPicPr>
          <p:cNvPr id="7" name="Immagine 6">
            <a:extLst>
              <a:ext uri="{FF2B5EF4-FFF2-40B4-BE49-F238E27FC236}">
                <a16:creationId xmlns:a16="http://schemas.microsoft.com/office/drawing/2014/main" id="{9B66E418-C69E-FC67-D968-7B1039F1ED0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69757" y="1654200"/>
            <a:ext cx="3713372" cy="3019823"/>
          </a:xfrm>
          <a:prstGeom prst="rect">
            <a:avLst/>
          </a:prstGeom>
        </p:spPr>
      </p:pic>
      <p:sp>
        <p:nvSpPr>
          <p:cNvPr id="9" name="Freccia a destra 8">
            <a:extLst>
              <a:ext uri="{FF2B5EF4-FFF2-40B4-BE49-F238E27FC236}">
                <a16:creationId xmlns:a16="http://schemas.microsoft.com/office/drawing/2014/main" id="{DD0B9B9D-FA46-F6A7-14C7-0F53F2FBD016}"/>
              </a:ext>
            </a:extLst>
          </p:cNvPr>
          <p:cNvSpPr/>
          <p:nvPr/>
        </p:nvSpPr>
        <p:spPr>
          <a:xfrm>
            <a:off x="4740519" y="2592474"/>
            <a:ext cx="599583" cy="657674"/>
          </a:xfrm>
          <a:prstGeom prst="rightArrow">
            <a:avLst>
              <a:gd name="adj1" fmla="val 32938"/>
              <a:gd name="adj2" fmla="val 50000"/>
            </a:avLst>
          </a:prstGeom>
          <a:solidFill>
            <a:srgbClr val="0A589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3703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0E25A177DBE194CA7DDF0CC303C92DA" ma:contentTypeVersion="10" ma:contentTypeDescription="Creare un nuovo documento." ma:contentTypeScope="" ma:versionID="05058989819870a140977de707ec0a06">
  <xsd:schema xmlns:xsd="http://www.w3.org/2001/XMLSchema" xmlns:xs="http://www.w3.org/2001/XMLSchema" xmlns:p="http://schemas.microsoft.com/office/2006/metadata/properties" xmlns:ns3="c8d8867b-9144-4820-a959-3365945bb6b6" xmlns:ns4="b7d7a78c-ebd1-4b8e-b94b-7acbb09560d1" targetNamespace="http://schemas.microsoft.com/office/2006/metadata/properties" ma:root="true" ma:fieldsID="cb63b33f685a06f3c93a2c5945a88841" ns3:_="" ns4:_="">
    <xsd:import namespace="c8d8867b-9144-4820-a959-3365945bb6b6"/>
    <xsd:import namespace="b7d7a78c-ebd1-4b8e-b94b-7acbb09560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8867b-9144-4820-a959-3365945bb6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d7a78c-ebd1-4b8e-b94b-7acbb09560d1"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E49FA3-402E-4649-B24F-B0ECF50FD8FF}">
  <ds:schemaRefs>
    <ds:schemaRef ds:uri="http://schemas.microsoft.com/sharepoint/v3/contenttype/forms"/>
  </ds:schemaRefs>
</ds:datastoreItem>
</file>

<file path=customXml/itemProps2.xml><?xml version="1.0" encoding="utf-8"?>
<ds:datastoreItem xmlns:ds="http://schemas.openxmlformats.org/officeDocument/2006/customXml" ds:itemID="{8A345D12-53A4-4083-9E18-7AF0C28962D0}">
  <ds:schemaRefs>
    <ds:schemaRef ds:uri="http://purl.org/dc/dcmitype/"/>
    <ds:schemaRef ds:uri="http://schemas.openxmlformats.org/package/2006/metadata/core-properties"/>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schemas.microsoft.com/office/2006/metadata/properties"/>
    <ds:schemaRef ds:uri="b7d7a78c-ebd1-4b8e-b94b-7acbb09560d1"/>
    <ds:schemaRef ds:uri="c8d8867b-9144-4820-a959-3365945bb6b6"/>
  </ds:schemaRefs>
</ds:datastoreItem>
</file>

<file path=customXml/itemProps3.xml><?xml version="1.0" encoding="utf-8"?>
<ds:datastoreItem xmlns:ds="http://schemas.openxmlformats.org/officeDocument/2006/customXml" ds:itemID="{B62EAF85-E27C-4CFA-987C-F2FFC8626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8867b-9144-4820-a959-3365945bb6b6"/>
    <ds:schemaRef ds:uri="b7d7a78c-ebd1-4b8e-b94b-7acbb09560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3437</TotalTime>
  <Words>2984</Words>
  <Application>Microsoft Office PowerPoint</Application>
  <PresentationFormat>Personalizzato</PresentationFormat>
  <Paragraphs>208</Paragraphs>
  <Slides>31</Slides>
  <Notes>30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Aptos</vt:lpstr>
      <vt:lpstr>Arial</vt:lpstr>
      <vt:lpstr>Cambria Math</vt:lpstr>
      <vt:lpstr>Symbol</vt:lpstr>
      <vt:lpstr>TeX Gyre Cursor</vt:lpstr>
      <vt:lpstr>Wingdings</vt:lpstr>
      <vt:lpstr>Office Theme</vt:lpstr>
      <vt:lpstr>Presentazione standard di PowerPoint</vt:lpstr>
      <vt:lpstr>Obiettivi della tesi</vt:lpstr>
      <vt:lpstr>Grafi diretti aciclici (DAG)</vt:lpstr>
      <vt:lpstr>Book embedding di un DAG</vt:lpstr>
      <vt:lpstr>1-page book embedding di un DAG</vt:lpstr>
      <vt:lpstr>Algoritmo di Heath e Pemmaraju (1999)</vt:lpstr>
      <vt:lpstr>Algoritmo di Heath e Pemmaraju: fase 1</vt:lpstr>
      <vt:lpstr>Algoritmo di Heath e Pemmaraju: fase 1</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Heath e Pemmaraju: fase 2</vt:lpstr>
      <vt:lpstr>Algoritmo di enumerazione proposto</vt:lpstr>
      <vt:lpstr>Vertici sorgente, pozzo e intermedi</vt:lpstr>
      <vt:lpstr>Etichette sugli archi del BCT</vt:lpstr>
      <vt:lpstr>Ricerca di conflitti nel BCT</vt:lpstr>
      <vt:lpstr>Ricerca di un radicamento migliore</vt:lpstr>
      <vt:lpstr>Cammini ristretti</vt:lpstr>
      <vt:lpstr>Ricerca di blocchi permutabili</vt:lpstr>
      <vt:lpstr>Generazione dei risultati</vt:lpstr>
      <vt:lpstr>Formula per il counting</vt:lpstr>
      <vt:lpstr>Tool web</vt:lpstr>
      <vt:lpstr>Tool web</vt:lpstr>
      <vt:lpstr>Tool web</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D56SQ92</dc:creator>
  <dc:description/>
  <cp:lastModifiedBy>IVAN CARLINI</cp:lastModifiedBy>
  <cp:revision>41</cp:revision>
  <dcterms:created xsi:type="dcterms:W3CDTF">2020-10-25T17:44:13Z</dcterms:created>
  <dcterms:modified xsi:type="dcterms:W3CDTF">2024-10-21T22:39:20Z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Personalizzato</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y fmtid="{D5CDD505-2E9C-101B-9397-08002B2CF9AE}" pid="12" name="ContentTypeId">
    <vt:lpwstr>0x01010090E25A177DBE194CA7DDF0CC303C92DA</vt:lpwstr>
  </property>
</Properties>
</file>