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sldIdLst>
    <p:sldId id="256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72" r:id="rId17"/>
  </p:sldIdLst>
  <p:sldSz cx="10080625" cy="5670550"/>
  <p:notesSz cx="7559675" cy="10691813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5898"/>
    <a:srgbClr val="062C56"/>
    <a:srgbClr val="0223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78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it-IT" sz="4400" b="0" strike="noStrike" spc="-1">
                <a:latin typeface="Arial"/>
              </a:rPr>
              <a:t>Fai clic per modificare il formato del testo del titolo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 fontScale="94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3200" b="0" strike="noStrike" spc="-1">
                <a:latin typeface="Arial"/>
              </a:rPr>
              <a:t>Fai clic per modificare il formato del testo della struttura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800" b="0" strike="noStrike" spc="-1">
                <a:latin typeface="Arial"/>
              </a:rPr>
              <a:t>Secondo livello struttura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400" b="0" strike="noStrike" spc="-1">
                <a:latin typeface="Arial"/>
              </a:rPr>
              <a:t>Terzo livello struttura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000" b="0" strike="noStrike" spc="-1">
                <a:latin typeface="Arial"/>
              </a:rPr>
              <a:t>Quarto livello struttura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Quinto livello struttura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Sesto livello struttura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Settimo livello struttura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-1" y="0"/>
            <a:ext cx="10080625" cy="566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2000" b="0" strike="noStrike" spc="-1" dirty="0">
                <a:solidFill>
                  <a:srgbClr val="000000"/>
                </a:solidFill>
                <a:latin typeface="TeX Gyre Cursor"/>
                <a:ea typeface="DejaVu Sans"/>
              </a:rPr>
              <a:t>Laureando</a:t>
            </a:r>
            <a:endParaRPr lang="it-IT" sz="2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it-IT" sz="2200" b="1" strike="noStrike" spc="-1" dirty="0">
                <a:solidFill>
                  <a:srgbClr val="000000"/>
                </a:solidFill>
                <a:latin typeface="TeX Gyre Cursor"/>
                <a:ea typeface="DejaVu Sans"/>
              </a:rPr>
              <a:t>Ivan </a:t>
            </a:r>
            <a:r>
              <a:rPr lang="it-IT" sz="2200" b="1" spc="-1" dirty="0">
                <a:solidFill>
                  <a:srgbClr val="000000"/>
                </a:solidFill>
                <a:latin typeface="TeX Gyre Cursor"/>
                <a:ea typeface="DejaVu Sans"/>
              </a:rPr>
              <a:t>Carlini</a:t>
            </a:r>
            <a:endParaRPr lang="it-IT" sz="2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it-IT" sz="2000" b="0" strike="noStrike" spc="-1" dirty="0">
                <a:solidFill>
                  <a:srgbClr val="000000"/>
                </a:solidFill>
                <a:latin typeface="TeX Gyre Cursor"/>
                <a:ea typeface="DejaVu Sans"/>
              </a:rPr>
              <a:t>Matricola 549086</a:t>
            </a:r>
            <a:endParaRPr lang="it-IT" sz="2000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 algn="ctr">
              <a:lnSpc>
                <a:spcPct val="100000"/>
              </a:lnSpc>
            </a:pPr>
            <a:endParaRPr lang="it-IT" sz="2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it-IT" sz="2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it-IT" sz="2000" b="0" strike="noStrike" spc="-1" dirty="0">
                <a:solidFill>
                  <a:srgbClr val="000000"/>
                </a:solidFill>
                <a:latin typeface="TeX Gyre Cursor"/>
                <a:ea typeface="DejaVu Sans"/>
              </a:rPr>
              <a:t>Tesi di Laurea Magistrale</a:t>
            </a:r>
            <a:endParaRPr lang="it-IT" sz="2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it-IT" sz="2200" b="1" strike="noStrike" spc="-1" dirty="0">
                <a:solidFill>
                  <a:srgbClr val="000000"/>
                </a:solidFill>
                <a:latin typeface="TeX Gyre Cursor"/>
                <a:ea typeface="DejaVu Sans"/>
              </a:rPr>
              <a:t>Enumerazione di 1-Page Book Embedding</a:t>
            </a:r>
            <a:endParaRPr lang="it-IT" sz="2200" b="1" spc="-1" dirty="0">
              <a:solidFill>
                <a:srgbClr val="000000"/>
              </a:solidFill>
              <a:latin typeface="TeX Gyre Cursor"/>
              <a:ea typeface="DejaVu Sans"/>
            </a:endParaRPr>
          </a:p>
          <a:p>
            <a:pPr algn="ctr">
              <a:lnSpc>
                <a:spcPct val="100000"/>
              </a:lnSpc>
            </a:pPr>
            <a:r>
              <a:rPr lang="it-IT" sz="2200" b="1" spc="-1" dirty="0">
                <a:solidFill>
                  <a:srgbClr val="000000"/>
                </a:solidFill>
                <a:latin typeface="TeX Gyre Cursor"/>
                <a:ea typeface="DejaVu Sans"/>
              </a:rPr>
              <a:t>di Grafi Diretti Aciclici</a:t>
            </a:r>
            <a:endParaRPr lang="it-IT" sz="2200" b="1" strike="noStrike" spc="-1" dirty="0">
              <a:solidFill>
                <a:srgbClr val="000000"/>
              </a:solidFill>
              <a:latin typeface="TeX Gyre Cursor"/>
              <a:ea typeface="DejaVu Sans"/>
            </a:endParaRPr>
          </a:p>
          <a:p>
            <a:pPr algn="ctr">
              <a:lnSpc>
                <a:spcPct val="100000"/>
              </a:lnSpc>
            </a:pPr>
            <a:endParaRPr lang="it-IT" sz="2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it-IT" sz="1800" b="0" strike="noStrike" spc="-1" dirty="0">
                <a:solidFill>
                  <a:srgbClr val="000000"/>
                </a:solidFill>
                <a:latin typeface="TeX Gyre Cursor"/>
                <a:ea typeface="DejaVu Sans"/>
              </a:rPr>
              <a:t>Relatore</a:t>
            </a:r>
            <a:endParaRPr lang="it-IT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it-IT" sz="1800" b="1" strike="noStrike" spc="-1" dirty="0">
                <a:solidFill>
                  <a:srgbClr val="000000"/>
                </a:solidFill>
                <a:latin typeface="TeX Gyre Cursor"/>
                <a:ea typeface="DejaVu Sans"/>
              </a:rPr>
              <a:t>Prof. Giordano Da Lozzo</a:t>
            </a:r>
            <a:endParaRPr lang="it-IT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it-IT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it-IT" sz="1800" b="0" strike="noStrike" spc="-1" dirty="0">
                <a:solidFill>
                  <a:srgbClr val="000000"/>
                </a:solidFill>
                <a:latin typeface="TeX Gyre Cursor"/>
                <a:ea typeface="DejaVu Sans"/>
              </a:rPr>
              <a:t>Dipartimento di Ingegneria</a:t>
            </a:r>
            <a:endParaRPr lang="it-IT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it-IT" sz="1800" b="0" strike="noStrike" spc="-1" dirty="0">
                <a:solidFill>
                  <a:srgbClr val="000000"/>
                </a:solidFill>
                <a:latin typeface="TeX Gyre Cursor"/>
                <a:ea typeface="DejaVu Sans"/>
              </a:rPr>
              <a:t>Anno Accademico</a:t>
            </a:r>
            <a:endParaRPr lang="it-IT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it-IT" sz="1800" b="0" strike="noStrike" spc="-1" dirty="0">
                <a:solidFill>
                  <a:srgbClr val="000000"/>
                </a:solidFill>
                <a:latin typeface="TeX Gyre Cursor"/>
                <a:ea typeface="DejaVu Sans"/>
              </a:rPr>
              <a:t>2023 / 2024</a:t>
            </a:r>
            <a:endParaRPr lang="it-IT" sz="1800" b="0" strike="noStrike" spc="-1" dirty="0">
              <a:latin typeface="Arial"/>
            </a:endParaRPr>
          </a:p>
        </p:txBody>
      </p:sp>
      <p:pic>
        <p:nvPicPr>
          <p:cNvPr id="40" name="Immagine 42"/>
          <p:cNvPicPr/>
          <p:nvPr/>
        </p:nvPicPr>
        <p:blipFill>
          <a:blip r:embed="rId2"/>
          <a:stretch/>
        </p:blipFill>
        <p:spPr>
          <a:xfrm>
            <a:off x="-1" y="0"/>
            <a:ext cx="2187261" cy="1203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magine 42"/>
          <p:cNvPicPr/>
          <p:nvPr/>
        </p:nvPicPr>
        <p:blipFill>
          <a:blip r:embed="rId2"/>
          <a:stretch/>
        </p:blipFill>
        <p:spPr>
          <a:xfrm>
            <a:off x="0" y="0"/>
            <a:ext cx="1455276" cy="801045"/>
          </a:xfrm>
          <a:prstGeom prst="rect">
            <a:avLst/>
          </a:prstGeom>
          <a:ln>
            <a:noFill/>
          </a:ln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52AA3639-CF5B-EE61-DD4C-CEDC7A014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5276" y="0"/>
            <a:ext cx="8625349" cy="801045"/>
          </a:xfrm>
        </p:spPr>
        <p:txBody>
          <a:bodyPr/>
          <a:lstStyle/>
          <a:p>
            <a:pPr algn="ctr"/>
            <a:r>
              <a:rPr lang="it-IT" sz="3200" b="1" dirty="0">
                <a:latin typeface="TeX Gyre Cursor"/>
              </a:rPr>
              <a:t>Algoritmo di Heath e </a:t>
            </a:r>
            <a:r>
              <a:rPr lang="it-IT" sz="3200" b="1" dirty="0" err="1">
                <a:latin typeface="TeX Gyre Cursor"/>
              </a:rPr>
              <a:t>Pemmaraju</a:t>
            </a:r>
            <a:r>
              <a:rPr lang="it-IT" sz="3200" b="1" dirty="0">
                <a:latin typeface="TeX Gyre Cursor"/>
              </a:rPr>
              <a:t>: fase 2</a:t>
            </a:r>
            <a:endParaRPr lang="it-IT" sz="3200" dirty="0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27A0A061-A527-1863-2156-155AA134331C}"/>
              </a:ext>
            </a:extLst>
          </p:cNvPr>
          <p:cNvSpPr/>
          <p:nvPr/>
        </p:nvSpPr>
        <p:spPr>
          <a:xfrm>
            <a:off x="0" y="5343979"/>
            <a:ext cx="10080625" cy="326571"/>
          </a:xfrm>
          <a:prstGeom prst="rect">
            <a:avLst/>
          </a:prstGeom>
          <a:solidFill>
            <a:srgbClr val="062C5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TeX Gyre Cursor"/>
              </a:rPr>
              <a:t>Enumerazione di 1-Page Book Embedding di Grafi Diretti Aciclici - Ivan Carlini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396607E9-3F2D-16CB-C677-39126F093E3D}"/>
              </a:ext>
            </a:extLst>
          </p:cNvPr>
          <p:cNvSpPr/>
          <p:nvPr/>
        </p:nvSpPr>
        <p:spPr>
          <a:xfrm>
            <a:off x="0" y="5308026"/>
            <a:ext cx="10080625" cy="71906"/>
          </a:xfrm>
          <a:prstGeom prst="rect">
            <a:avLst/>
          </a:prstGeom>
          <a:solidFill>
            <a:srgbClr val="0A589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B48D4ED-FFB4-8B52-CE7E-E230E88E9F05}"/>
              </a:ext>
            </a:extLst>
          </p:cNvPr>
          <p:cNvSpPr txBox="1"/>
          <p:nvPr/>
        </p:nvSpPr>
        <p:spPr>
          <a:xfrm>
            <a:off x="527409" y="1118386"/>
            <a:ext cx="90258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TeX Gyre Cursor"/>
              </a:rPr>
              <a:t>Costruzione del </a:t>
            </a:r>
            <a:r>
              <a:rPr lang="it-IT" sz="2000" dirty="0" err="1">
                <a:latin typeface="TeX Gyre Cursor"/>
              </a:rPr>
              <a:t>block-cutpoint</a:t>
            </a:r>
            <a:r>
              <a:rPr lang="it-IT" sz="2000" dirty="0">
                <a:latin typeface="TeX Gyre Cursor"/>
              </a:rPr>
              <a:t> </a:t>
            </a:r>
            <a:r>
              <a:rPr lang="it-IT" sz="2000" dirty="0" err="1">
                <a:latin typeface="TeX Gyre Cursor"/>
              </a:rPr>
              <a:t>tree</a:t>
            </a:r>
            <a:endParaRPr lang="it-IT" sz="2000" dirty="0">
              <a:latin typeface="TeX Gyre Cursor"/>
            </a:endParaRPr>
          </a:p>
          <a:p>
            <a:pPr marL="914400" lvl="1" indent="-457200">
              <a:buFont typeface="+mj-lt"/>
              <a:buAutoNum type="arabicPeriod"/>
            </a:pPr>
            <a:endParaRPr lang="it-IT" sz="2000" dirty="0">
              <a:latin typeface="TeX Gyre Cursor"/>
            </a:endParaRPr>
          </a:p>
        </p:txBody>
      </p:sp>
      <p:pic>
        <p:nvPicPr>
          <p:cNvPr id="7" name="Immagine 6" descr="Immagine che contiene disegno, schizzo, cerchio, diagramma&#10;&#10;Descrizione generata automaticamente">
            <a:extLst>
              <a:ext uri="{FF2B5EF4-FFF2-40B4-BE49-F238E27FC236}">
                <a16:creationId xmlns:a16="http://schemas.microsoft.com/office/drawing/2014/main" id="{9B66E418-C69E-FC67-D968-7B1039F1ED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757" y="1654200"/>
            <a:ext cx="3713372" cy="3019824"/>
          </a:xfrm>
          <a:prstGeom prst="rect">
            <a:avLst/>
          </a:prstGeom>
        </p:spPr>
      </p:pic>
      <p:sp>
        <p:nvSpPr>
          <p:cNvPr id="9" name="Freccia a destra 8">
            <a:extLst>
              <a:ext uri="{FF2B5EF4-FFF2-40B4-BE49-F238E27FC236}">
                <a16:creationId xmlns:a16="http://schemas.microsoft.com/office/drawing/2014/main" id="{DD0B9B9D-FA46-F6A7-14C7-0F53F2FBD016}"/>
              </a:ext>
            </a:extLst>
          </p:cNvPr>
          <p:cNvSpPr/>
          <p:nvPr/>
        </p:nvSpPr>
        <p:spPr>
          <a:xfrm>
            <a:off x="4740519" y="2592474"/>
            <a:ext cx="599583" cy="657674"/>
          </a:xfrm>
          <a:prstGeom prst="rightArrow">
            <a:avLst>
              <a:gd name="adj1" fmla="val 32938"/>
              <a:gd name="adj2" fmla="val 50000"/>
            </a:avLst>
          </a:prstGeom>
          <a:solidFill>
            <a:srgbClr val="0A589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2" name="Immagine 11" descr="Immagine che contiene cerchio, diagramma, schizzo&#10;&#10;Descrizione generata automaticamente">
            <a:extLst>
              <a:ext uri="{FF2B5EF4-FFF2-40B4-BE49-F238E27FC236}">
                <a16:creationId xmlns:a16="http://schemas.microsoft.com/office/drawing/2014/main" id="{2ABEA7C8-B40D-0C74-8798-5A37BD4857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7153" y="873654"/>
            <a:ext cx="3059745" cy="4361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034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magine 42"/>
          <p:cNvPicPr/>
          <p:nvPr/>
        </p:nvPicPr>
        <p:blipFill>
          <a:blip r:embed="rId2"/>
          <a:stretch/>
        </p:blipFill>
        <p:spPr>
          <a:xfrm>
            <a:off x="0" y="0"/>
            <a:ext cx="1455276" cy="801045"/>
          </a:xfrm>
          <a:prstGeom prst="rect">
            <a:avLst/>
          </a:prstGeom>
          <a:ln>
            <a:noFill/>
          </a:ln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52AA3639-CF5B-EE61-DD4C-CEDC7A014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5276" y="0"/>
            <a:ext cx="8625349" cy="801045"/>
          </a:xfrm>
        </p:spPr>
        <p:txBody>
          <a:bodyPr/>
          <a:lstStyle/>
          <a:p>
            <a:pPr algn="ctr"/>
            <a:r>
              <a:rPr lang="it-IT" sz="3200" b="1" dirty="0">
                <a:latin typeface="TeX Gyre Cursor"/>
              </a:rPr>
              <a:t>Algoritmo di Heath e </a:t>
            </a:r>
            <a:r>
              <a:rPr lang="it-IT" sz="3200" b="1" dirty="0" err="1">
                <a:latin typeface="TeX Gyre Cursor"/>
              </a:rPr>
              <a:t>Pemmaraju</a:t>
            </a:r>
            <a:r>
              <a:rPr lang="it-IT" sz="3200" b="1" dirty="0">
                <a:latin typeface="TeX Gyre Cursor"/>
              </a:rPr>
              <a:t>: fase 2</a:t>
            </a:r>
            <a:endParaRPr lang="it-IT" sz="3200" dirty="0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27A0A061-A527-1863-2156-155AA134331C}"/>
              </a:ext>
            </a:extLst>
          </p:cNvPr>
          <p:cNvSpPr/>
          <p:nvPr/>
        </p:nvSpPr>
        <p:spPr>
          <a:xfrm>
            <a:off x="0" y="5343979"/>
            <a:ext cx="10080625" cy="326571"/>
          </a:xfrm>
          <a:prstGeom prst="rect">
            <a:avLst/>
          </a:prstGeom>
          <a:solidFill>
            <a:srgbClr val="062C5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TeX Gyre Cursor"/>
              </a:rPr>
              <a:t>Enumerazione di 1-Page Book Embedding di Grafi Diretti Aciclici - Ivan Carlini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396607E9-3F2D-16CB-C677-39126F093E3D}"/>
              </a:ext>
            </a:extLst>
          </p:cNvPr>
          <p:cNvSpPr/>
          <p:nvPr/>
        </p:nvSpPr>
        <p:spPr>
          <a:xfrm>
            <a:off x="0" y="5308026"/>
            <a:ext cx="10080625" cy="71906"/>
          </a:xfrm>
          <a:prstGeom prst="rect">
            <a:avLst/>
          </a:prstGeom>
          <a:solidFill>
            <a:srgbClr val="0A589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6B48D4ED-FFB4-8B52-CE7E-E230E88E9F05}"/>
                  </a:ext>
                </a:extLst>
              </p:cNvPr>
              <p:cNvSpPr txBox="1"/>
              <p:nvPr/>
            </p:nvSpPr>
            <p:spPr>
              <a:xfrm>
                <a:off x="0" y="1254412"/>
                <a:ext cx="5040312" cy="2592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it-IT" sz="2000" dirty="0">
                    <a:latin typeface="TeX Gyre Cursor"/>
                  </a:rPr>
                  <a:t>Se non sono presenti conflitti, le componenti </a:t>
                </a:r>
                <a:r>
                  <a:rPr lang="it-IT" sz="2000" dirty="0" err="1">
                    <a:latin typeface="TeX Gyre Cursor"/>
                  </a:rPr>
                  <a:t>biconnesse</a:t>
                </a:r>
                <a:r>
                  <a:rPr lang="it-IT" sz="2000" dirty="0">
                    <a:latin typeface="TeX Gyre Cursor"/>
                  </a:rPr>
                  <a:t> vengono elaborate seguendo l’ordine di una visita in ampiezza del </a:t>
                </a:r>
                <a:r>
                  <a:rPr lang="it-IT" sz="2000" dirty="0" err="1">
                    <a:latin typeface="TeX Gyre Cursor"/>
                  </a:rPr>
                  <a:t>block-cutpoint</a:t>
                </a:r>
                <a:r>
                  <a:rPr lang="it-IT" sz="2000" dirty="0">
                    <a:latin typeface="TeX Gyre Cursor"/>
                  </a:rPr>
                  <a:t> </a:t>
                </a:r>
                <a:r>
                  <a:rPr lang="it-IT" sz="2000" dirty="0" err="1">
                    <a:latin typeface="TeX Gyre Cursor"/>
                  </a:rPr>
                  <a:t>tree</a:t>
                </a:r>
                <a:endParaRPr lang="it-IT" sz="2000" dirty="0">
                  <a:latin typeface="TeX Gyre Cursor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it-IT" sz="2000" dirty="0">
                  <a:latin typeface="TeX Gyre Cursor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it-IT" sz="2000" dirty="0">
                    <a:latin typeface="TeX Gyre Cursor"/>
                  </a:rPr>
                  <a:t>BFS </a:t>
                </a:r>
                <a:r>
                  <a:rPr lang="it-IT" sz="2000" dirty="0" err="1">
                    <a:latin typeface="TeX Gyre Cursor"/>
                  </a:rPr>
                  <a:t>ordering</a:t>
                </a:r>
                <a:r>
                  <a:rPr lang="it-IT" sz="2000" dirty="0">
                    <a:latin typeface="TeX Gyre Cursor"/>
                  </a:rPr>
                  <a:t> dei blocchi: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it-IT" sz="2000" dirty="0">
                  <a:latin typeface="TeX Gyre Cursor"/>
                </a:endParaRPr>
              </a:p>
            </p:txBody>
          </p:sp>
        </mc:Choice>
        <mc:Fallback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6B48D4ED-FFB4-8B52-CE7E-E230E88E9F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54412"/>
                <a:ext cx="5040312" cy="2592313"/>
              </a:xfrm>
              <a:prstGeom prst="rect">
                <a:avLst/>
              </a:prstGeom>
              <a:blipFill>
                <a:blip r:embed="rId3"/>
                <a:stretch>
                  <a:fillRect t="-1412" b="-235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Immagine 11" descr="Immagine che contiene cerchio, diagramma, schizzo&#10;&#10;Descrizione generata automaticamente">
            <a:extLst>
              <a:ext uri="{FF2B5EF4-FFF2-40B4-BE49-F238E27FC236}">
                <a16:creationId xmlns:a16="http://schemas.microsoft.com/office/drawing/2014/main" id="{2ABEA7C8-B40D-0C74-8798-5A37BD4857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7153" y="873654"/>
            <a:ext cx="3059745" cy="4361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370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magine 42"/>
          <p:cNvPicPr/>
          <p:nvPr/>
        </p:nvPicPr>
        <p:blipFill>
          <a:blip r:embed="rId2"/>
          <a:stretch/>
        </p:blipFill>
        <p:spPr>
          <a:xfrm>
            <a:off x="0" y="0"/>
            <a:ext cx="1455276" cy="801045"/>
          </a:xfrm>
          <a:prstGeom prst="rect">
            <a:avLst/>
          </a:prstGeom>
          <a:ln>
            <a:noFill/>
          </a:ln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52AA3639-CF5B-EE61-DD4C-CEDC7A014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5276" y="0"/>
            <a:ext cx="8625349" cy="801045"/>
          </a:xfrm>
        </p:spPr>
        <p:txBody>
          <a:bodyPr/>
          <a:lstStyle/>
          <a:p>
            <a:pPr algn="ctr"/>
            <a:r>
              <a:rPr lang="it-IT" sz="3200" b="1" dirty="0">
                <a:latin typeface="TeX Gyre Cursor"/>
              </a:rPr>
              <a:t>Algoritmo di Heath e </a:t>
            </a:r>
            <a:r>
              <a:rPr lang="it-IT" sz="3200" b="1" dirty="0" err="1">
                <a:latin typeface="TeX Gyre Cursor"/>
              </a:rPr>
              <a:t>Pemmaraju</a:t>
            </a:r>
            <a:r>
              <a:rPr lang="it-IT" sz="3200" b="1" dirty="0">
                <a:latin typeface="TeX Gyre Cursor"/>
              </a:rPr>
              <a:t>: fase 2</a:t>
            </a:r>
            <a:endParaRPr lang="it-IT" sz="3200" dirty="0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27A0A061-A527-1863-2156-155AA134331C}"/>
              </a:ext>
            </a:extLst>
          </p:cNvPr>
          <p:cNvSpPr/>
          <p:nvPr/>
        </p:nvSpPr>
        <p:spPr>
          <a:xfrm>
            <a:off x="0" y="5343979"/>
            <a:ext cx="10080625" cy="326571"/>
          </a:xfrm>
          <a:prstGeom prst="rect">
            <a:avLst/>
          </a:prstGeom>
          <a:solidFill>
            <a:srgbClr val="062C5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TeX Gyre Cursor"/>
              </a:rPr>
              <a:t>Enumerazione di 1-Page Book Embedding di Grafi Diretti Aciclici - Ivan Carlini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396607E9-3F2D-16CB-C677-39126F093E3D}"/>
              </a:ext>
            </a:extLst>
          </p:cNvPr>
          <p:cNvSpPr/>
          <p:nvPr/>
        </p:nvSpPr>
        <p:spPr>
          <a:xfrm>
            <a:off x="0" y="5308026"/>
            <a:ext cx="10080625" cy="71906"/>
          </a:xfrm>
          <a:prstGeom prst="rect">
            <a:avLst/>
          </a:prstGeom>
          <a:solidFill>
            <a:srgbClr val="0A589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6B48D4ED-FFB4-8B52-CE7E-E230E88E9F05}"/>
                  </a:ext>
                </a:extLst>
              </p:cNvPr>
              <p:cNvSpPr txBox="1"/>
              <p:nvPr/>
            </p:nvSpPr>
            <p:spPr>
              <a:xfrm>
                <a:off x="0" y="1254412"/>
                <a:ext cx="5040312" cy="7456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it-IT" sz="2000" dirty="0">
                    <a:latin typeface="TeX Gyre Cursor"/>
                  </a:rPr>
                  <a:t>BFS </a:t>
                </a:r>
                <a:r>
                  <a:rPr lang="it-IT" sz="2000" dirty="0" err="1">
                    <a:latin typeface="TeX Gyre Cursor"/>
                  </a:rPr>
                  <a:t>ordering</a:t>
                </a:r>
                <a:r>
                  <a:rPr lang="it-IT" sz="2000" dirty="0">
                    <a:latin typeface="TeX Gyre Cursor"/>
                  </a:rPr>
                  <a:t> dei blocchi: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it-IT" sz="2000" dirty="0">
                  <a:latin typeface="TeX Gyre Cursor"/>
                </a:endParaRPr>
              </a:p>
            </p:txBody>
          </p:sp>
        </mc:Choice>
        <mc:Fallback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6B48D4ED-FFB4-8B52-CE7E-E230E88E9F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54412"/>
                <a:ext cx="5040312" cy="745653"/>
              </a:xfrm>
              <a:prstGeom prst="rect">
                <a:avLst/>
              </a:prstGeom>
              <a:blipFill>
                <a:blip r:embed="rId3"/>
                <a:stretch>
                  <a:fillRect t="-4918" b="-1065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magine 3" descr="Immagine che contiene disegno, testo, schizzo, illustrazione&#10;&#10;Descrizione generata automaticamente">
            <a:extLst>
              <a:ext uri="{FF2B5EF4-FFF2-40B4-BE49-F238E27FC236}">
                <a16:creationId xmlns:a16="http://schemas.microsoft.com/office/drawing/2014/main" id="{23060A32-06DF-79AB-2873-1BCC9695DE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738" r="5816"/>
          <a:stretch/>
        </p:blipFill>
        <p:spPr>
          <a:xfrm>
            <a:off x="5176562" y="1465022"/>
            <a:ext cx="4904063" cy="3592528"/>
          </a:xfrm>
          <a:prstGeom prst="rect">
            <a:avLst/>
          </a:prstGeom>
        </p:spPr>
      </p:pic>
      <p:pic>
        <p:nvPicPr>
          <p:cNvPr id="5" name="Immagine 4" descr="Immagine che contiene disegno, testo, schizzo, illustrazione&#10;&#10;Descrizione generata automaticamente">
            <a:extLst>
              <a:ext uri="{FF2B5EF4-FFF2-40B4-BE49-F238E27FC236}">
                <a16:creationId xmlns:a16="http://schemas.microsoft.com/office/drawing/2014/main" id="{C9338A03-D86F-4DE8-8628-BF52AF98B5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974"/>
          <a:stretch/>
        </p:blipFill>
        <p:spPr>
          <a:xfrm>
            <a:off x="0" y="2370305"/>
            <a:ext cx="5040312" cy="230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446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magine 42"/>
          <p:cNvPicPr/>
          <p:nvPr/>
        </p:nvPicPr>
        <p:blipFill>
          <a:blip r:embed="rId2"/>
          <a:stretch/>
        </p:blipFill>
        <p:spPr>
          <a:xfrm>
            <a:off x="0" y="0"/>
            <a:ext cx="1455276" cy="801045"/>
          </a:xfrm>
          <a:prstGeom prst="rect">
            <a:avLst/>
          </a:prstGeom>
          <a:ln>
            <a:noFill/>
          </a:ln>
        </p:spPr>
      </p:pic>
      <p:sp>
        <p:nvSpPr>
          <p:cNvPr id="2" name="CustomShape 1">
            <a:extLst>
              <a:ext uri="{FF2B5EF4-FFF2-40B4-BE49-F238E27FC236}">
                <a16:creationId xmlns:a16="http://schemas.microsoft.com/office/drawing/2014/main" id="{0D7590DB-0FCB-CEC5-0308-901E7991F4F3}"/>
              </a:ext>
            </a:extLst>
          </p:cNvPr>
          <p:cNvSpPr/>
          <p:nvPr/>
        </p:nvSpPr>
        <p:spPr>
          <a:xfrm>
            <a:off x="1" y="2463521"/>
            <a:ext cx="10080624" cy="7435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3200" b="1" strike="noStrike" spc="-1" dirty="0">
                <a:solidFill>
                  <a:srgbClr val="000000"/>
                </a:solidFill>
                <a:latin typeface="TeX Gyre Cursor"/>
                <a:ea typeface="DejaVu Sans"/>
              </a:rPr>
              <a:t>Grazie per l’attenzione!</a:t>
            </a:r>
            <a:endParaRPr lang="it-IT" sz="3200" b="0" strike="noStrike" spc="-1" dirty="0">
              <a:latin typeface="Arial"/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27A6600-4CB0-34D3-1A86-615A6C6EA8D3}"/>
              </a:ext>
            </a:extLst>
          </p:cNvPr>
          <p:cNvSpPr/>
          <p:nvPr/>
        </p:nvSpPr>
        <p:spPr>
          <a:xfrm>
            <a:off x="0" y="5343979"/>
            <a:ext cx="10080625" cy="326571"/>
          </a:xfrm>
          <a:prstGeom prst="rect">
            <a:avLst/>
          </a:prstGeom>
          <a:solidFill>
            <a:srgbClr val="062C5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TeX Gyre Cursor"/>
              </a:rPr>
              <a:t>Enumerazione di 1-Page Book Embedding di Grafi Diretti Aciclici - Ivan Carlini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969E6AD7-810B-13CA-7A8A-59C0BFBA35F6}"/>
              </a:ext>
            </a:extLst>
          </p:cNvPr>
          <p:cNvSpPr/>
          <p:nvPr/>
        </p:nvSpPr>
        <p:spPr>
          <a:xfrm>
            <a:off x="0" y="5308026"/>
            <a:ext cx="10080625" cy="71906"/>
          </a:xfrm>
          <a:prstGeom prst="rect">
            <a:avLst/>
          </a:prstGeom>
          <a:solidFill>
            <a:srgbClr val="0A589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6234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magine 42"/>
          <p:cNvPicPr/>
          <p:nvPr/>
        </p:nvPicPr>
        <p:blipFill>
          <a:blip r:embed="rId2"/>
          <a:stretch/>
        </p:blipFill>
        <p:spPr>
          <a:xfrm>
            <a:off x="0" y="0"/>
            <a:ext cx="1455276" cy="801045"/>
          </a:xfrm>
          <a:prstGeom prst="rect">
            <a:avLst/>
          </a:prstGeom>
          <a:ln>
            <a:noFill/>
          </a:ln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52AA3639-CF5B-EE61-DD4C-CEDC7A014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5276" y="0"/>
            <a:ext cx="8625349" cy="801045"/>
          </a:xfrm>
        </p:spPr>
        <p:txBody>
          <a:bodyPr/>
          <a:lstStyle/>
          <a:p>
            <a:pPr algn="ctr"/>
            <a:r>
              <a:rPr lang="it-IT" sz="3200" b="1" dirty="0">
                <a:latin typeface="TeX Gyre Cursor"/>
              </a:rPr>
              <a:t>Obiettivi della tesi</a:t>
            </a:r>
            <a:endParaRPr lang="it-IT" sz="3200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A32B021-A103-2575-5C0B-CB7E8D11B566}"/>
              </a:ext>
            </a:extLst>
          </p:cNvPr>
          <p:cNvSpPr txBox="1"/>
          <p:nvPr/>
        </p:nvSpPr>
        <p:spPr>
          <a:xfrm>
            <a:off x="527410" y="1337593"/>
            <a:ext cx="902580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TeX Gyre Cursor"/>
              </a:rPr>
              <a:t>Realizzare un algoritmo per l’enumerazione di tutti i possibili 1-page book embedding di un grafo diretto aciclico (DAG)</a:t>
            </a:r>
          </a:p>
          <a:p>
            <a:endParaRPr lang="it-IT" sz="2000" dirty="0">
              <a:latin typeface="TeX Gyre Cursor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TeX Gyre Cursor"/>
              </a:rPr>
              <a:t>Sviluppare un tool che consente di utilizzare l’algoritmo su una pagina web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000" dirty="0">
              <a:latin typeface="TeX Gyre Cursor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TeX Gyre Cursor"/>
              </a:rPr>
              <a:t>Ricavare una formula per contare quanti sono i 1-page book </a:t>
            </a:r>
            <a:r>
              <a:rPr lang="it-IT" sz="2000" dirty="0" err="1">
                <a:latin typeface="TeX Gyre Cursor"/>
              </a:rPr>
              <a:t>embedding</a:t>
            </a:r>
            <a:r>
              <a:rPr lang="it-IT" sz="2000" dirty="0">
                <a:latin typeface="TeX Gyre Cursor"/>
              </a:rPr>
              <a:t> ammessi da un determinato DAG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5DF41AF2-5267-C2C8-3A67-312219CBDD96}"/>
              </a:ext>
            </a:extLst>
          </p:cNvPr>
          <p:cNvSpPr/>
          <p:nvPr/>
        </p:nvSpPr>
        <p:spPr>
          <a:xfrm>
            <a:off x="0" y="5343979"/>
            <a:ext cx="10080625" cy="326571"/>
          </a:xfrm>
          <a:prstGeom prst="rect">
            <a:avLst/>
          </a:prstGeom>
          <a:solidFill>
            <a:srgbClr val="062C5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TeX Gyre Cursor"/>
              </a:rPr>
              <a:t>Enumerazione di 1-Page Book Embedding di Grafi Diretti Aciclici - Ivan Carlini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1411B938-2069-6E18-B473-6BAF3DF5DFF3}"/>
              </a:ext>
            </a:extLst>
          </p:cNvPr>
          <p:cNvSpPr/>
          <p:nvPr/>
        </p:nvSpPr>
        <p:spPr>
          <a:xfrm>
            <a:off x="0" y="5308026"/>
            <a:ext cx="10080625" cy="71906"/>
          </a:xfrm>
          <a:prstGeom prst="rect">
            <a:avLst/>
          </a:prstGeom>
          <a:solidFill>
            <a:srgbClr val="0A589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2120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magine 42"/>
          <p:cNvPicPr/>
          <p:nvPr/>
        </p:nvPicPr>
        <p:blipFill>
          <a:blip r:embed="rId2"/>
          <a:stretch/>
        </p:blipFill>
        <p:spPr>
          <a:xfrm>
            <a:off x="0" y="0"/>
            <a:ext cx="1455276" cy="801045"/>
          </a:xfrm>
          <a:prstGeom prst="rect">
            <a:avLst/>
          </a:prstGeom>
          <a:ln>
            <a:noFill/>
          </a:ln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52AA3639-CF5B-EE61-DD4C-CEDC7A014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5276" y="0"/>
            <a:ext cx="8625349" cy="801045"/>
          </a:xfrm>
        </p:spPr>
        <p:txBody>
          <a:bodyPr/>
          <a:lstStyle/>
          <a:p>
            <a:pPr algn="ctr"/>
            <a:r>
              <a:rPr lang="it-IT" sz="3200" b="1" dirty="0">
                <a:latin typeface="TeX Gyre Cursor"/>
              </a:rPr>
              <a:t>Grafi diretti aciclici (DAG)</a:t>
            </a:r>
            <a:endParaRPr lang="it-IT" sz="3200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A32B021-A103-2575-5C0B-CB7E8D11B566}"/>
              </a:ext>
            </a:extLst>
          </p:cNvPr>
          <p:cNvSpPr txBox="1"/>
          <p:nvPr/>
        </p:nvSpPr>
        <p:spPr>
          <a:xfrm>
            <a:off x="527409" y="1118386"/>
            <a:ext cx="902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TeX Gyre Cursor"/>
              </a:rPr>
              <a:t>Un DAG è un grafo diretto che non contiene cicli diretti</a:t>
            </a:r>
          </a:p>
        </p:txBody>
      </p:sp>
      <p:pic>
        <p:nvPicPr>
          <p:cNvPr id="4" name="Immagine 3" descr="Immagine che contiene cerchio, linea, diagramma&#10;&#10;Descrizione generata automaticamente">
            <a:extLst>
              <a:ext uri="{FF2B5EF4-FFF2-40B4-BE49-F238E27FC236}">
                <a16:creationId xmlns:a16="http://schemas.microsoft.com/office/drawing/2014/main" id="{4440C4AA-173D-D79D-307E-A56FBD3C4D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817" y="2154192"/>
            <a:ext cx="3130989" cy="2514045"/>
          </a:xfrm>
          <a:prstGeom prst="rect">
            <a:avLst/>
          </a:prstGeom>
        </p:spPr>
      </p:pic>
      <p:sp>
        <p:nvSpPr>
          <p:cNvPr id="12" name="Rettangolo 11">
            <a:extLst>
              <a:ext uri="{FF2B5EF4-FFF2-40B4-BE49-F238E27FC236}">
                <a16:creationId xmlns:a16="http://schemas.microsoft.com/office/drawing/2014/main" id="{CD4B5AD3-529D-3691-28CE-C9189E843B98}"/>
              </a:ext>
            </a:extLst>
          </p:cNvPr>
          <p:cNvSpPr/>
          <p:nvPr/>
        </p:nvSpPr>
        <p:spPr>
          <a:xfrm>
            <a:off x="0" y="5343979"/>
            <a:ext cx="10080625" cy="326571"/>
          </a:xfrm>
          <a:prstGeom prst="rect">
            <a:avLst/>
          </a:prstGeom>
          <a:solidFill>
            <a:srgbClr val="062C5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TeX Gyre Cursor"/>
              </a:rPr>
              <a:t>Enumerazione di 1-Page Book Embedding di Grafi Diretti Aciclici - Ivan Carlini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4E118AD4-549D-CA63-9E1D-E119CB613F21}"/>
              </a:ext>
            </a:extLst>
          </p:cNvPr>
          <p:cNvSpPr/>
          <p:nvPr/>
        </p:nvSpPr>
        <p:spPr>
          <a:xfrm>
            <a:off x="0" y="5308026"/>
            <a:ext cx="10080625" cy="71906"/>
          </a:xfrm>
          <a:prstGeom prst="rect">
            <a:avLst/>
          </a:prstGeom>
          <a:solidFill>
            <a:srgbClr val="0A589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1008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magine 42"/>
          <p:cNvPicPr/>
          <p:nvPr/>
        </p:nvPicPr>
        <p:blipFill>
          <a:blip r:embed="rId2"/>
          <a:stretch/>
        </p:blipFill>
        <p:spPr>
          <a:xfrm>
            <a:off x="0" y="0"/>
            <a:ext cx="1455276" cy="801045"/>
          </a:xfrm>
          <a:prstGeom prst="rect">
            <a:avLst/>
          </a:prstGeom>
          <a:ln>
            <a:noFill/>
          </a:ln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52AA3639-CF5B-EE61-DD4C-CEDC7A014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5276" y="0"/>
            <a:ext cx="8625349" cy="801045"/>
          </a:xfrm>
        </p:spPr>
        <p:txBody>
          <a:bodyPr/>
          <a:lstStyle/>
          <a:p>
            <a:pPr algn="ctr"/>
            <a:r>
              <a:rPr lang="it-IT" sz="3200" b="1" dirty="0">
                <a:latin typeface="TeX Gyre Cursor"/>
              </a:rPr>
              <a:t>Book embedding di un DAG</a:t>
            </a:r>
            <a:endParaRPr lang="it-IT" sz="3200" dirty="0"/>
          </a:p>
        </p:txBody>
      </p:sp>
      <p:pic>
        <p:nvPicPr>
          <p:cNvPr id="9" name="Immagine 8" descr="Immagine che contiene cerchio, linea, schizzo&#10;&#10;Descrizione generata automaticamente">
            <a:extLst>
              <a:ext uri="{FF2B5EF4-FFF2-40B4-BE49-F238E27FC236}">
                <a16:creationId xmlns:a16="http://schemas.microsoft.com/office/drawing/2014/main" id="{3A405DAE-114D-CB2A-A499-2269AAF50B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592" y="1889760"/>
            <a:ext cx="2350390" cy="1891030"/>
          </a:xfrm>
          <a:prstGeom prst="rect">
            <a:avLst/>
          </a:prstGeom>
        </p:spPr>
      </p:pic>
      <p:pic>
        <p:nvPicPr>
          <p:cNvPr id="11" name="Immagine 10" descr="Immagine che contiene disegno, clipart, Line art, illustrazione&#10;&#10;Descrizione generata automaticamente">
            <a:extLst>
              <a:ext uri="{FF2B5EF4-FFF2-40B4-BE49-F238E27FC236}">
                <a16:creationId xmlns:a16="http://schemas.microsoft.com/office/drawing/2014/main" id="{EA8C9D3D-6E95-8DF2-14F8-88C0385F6F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643" y="978890"/>
            <a:ext cx="3060482" cy="3932138"/>
          </a:xfrm>
          <a:prstGeom prst="rect">
            <a:avLst/>
          </a:prstGeom>
        </p:spPr>
      </p:pic>
      <p:sp>
        <p:nvSpPr>
          <p:cNvPr id="12" name="Freccia a destra 11">
            <a:extLst>
              <a:ext uri="{FF2B5EF4-FFF2-40B4-BE49-F238E27FC236}">
                <a16:creationId xmlns:a16="http://schemas.microsoft.com/office/drawing/2014/main" id="{FFA2D79C-FC27-23B7-DE3A-86CBED59F7F6}"/>
              </a:ext>
            </a:extLst>
          </p:cNvPr>
          <p:cNvSpPr/>
          <p:nvPr/>
        </p:nvSpPr>
        <p:spPr>
          <a:xfrm>
            <a:off x="4744011" y="2506438"/>
            <a:ext cx="599583" cy="657674"/>
          </a:xfrm>
          <a:prstGeom prst="rightArrow">
            <a:avLst>
              <a:gd name="adj1" fmla="val 32938"/>
              <a:gd name="adj2" fmla="val 50000"/>
            </a:avLst>
          </a:prstGeom>
          <a:solidFill>
            <a:srgbClr val="0A589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B1193FA0-328E-E2D4-2F16-FAF3F002F796}"/>
              </a:ext>
            </a:extLst>
          </p:cNvPr>
          <p:cNvSpPr/>
          <p:nvPr/>
        </p:nvSpPr>
        <p:spPr>
          <a:xfrm>
            <a:off x="0" y="5343979"/>
            <a:ext cx="10080625" cy="326571"/>
          </a:xfrm>
          <a:prstGeom prst="rect">
            <a:avLst/>
          </a:prstGeom>
          <a:solidFill>
            <a:srgbClr val="062C5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TeX Gyre Cursor"/>
              </a:rPr>
              <a:t>Enumerazione di 1-Page Book Embedding di Grafi Diretti Aciclici - Ivan Carlini</a:t>
            </a:r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923B7267-6346-3A15-B617-74BD8731B9A8}"/>
              </a:ext>
            </a:extLst>
          </p:cNvPr>
          <p:cNvSpPr/>
          <p:nvPr/>
        </p:nvSpPr>
        <p:spPr>
          <a:xfrm>
            <a:off x="0" y="5308026"/>
            <a:ext cx="10080625" cy="71906"/>
          </a:xfrm>
          <a:prstGeom prst="rect">
            <a:avLst/>
          </a:prstGeom>
          <a:solidFill>
            <a:srgbClr val="0A589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23677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magine 42"/>
          <p:cNvPicPr/>
          <p:nvPr/>
        </p:nvPicPr>
        <p:blipFill>
          <a:blip r:embed="rId2"/>
          <a:stretch/>
        </p:blipFill>
        <p:spPr>
          <a:xfrm>
            <a:off x="0" y="0"/>
            <a:ext cx="1455276" cy="801045"/>
          </a:xfrm>
          <a:prstGeom prst="rect">
            <a:avLst/>
          </a:prstGeom>
          <a:ln>
            <a:noFill/>
          </a:ln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52AA3639-CF5B-EE61-DD4C-CEDC7A014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5276" y="0"/>
            <a:ext cx="8625349" cy="801045"/>
          </a:xfrm>
        </p:spPr>
        <p:txBody>
          <a:bodyPr/>
          <a:lstStyle/>
          <a:p>
            <a:pPr algn="ctr"/>
            <a:r>
              <a:rPr lang="it-IT" sz="3200" b="1" dirty="0">
                <a:latin typeface="TeX Gyre Cursor"/>
              </a:rPr>
              <a:t>1-page book embedding di un DAG</a:t>
            </a:r>
            <a:endParaRPr lang="it-IT" sz="3200" dirty="0"/>
          </a:p>
        </p:txBody>
      </p:sp>
      <p:pic>
        <p:nvPicPr>
          <p:cNvPr id="4" name="Immagine 3" descr="Immagine che contiene linea, diagramma, cerchio&#10;&#10;Descrizione generata automaticamente">
            <a:extLst>
              <a:ext uri="{FF2B5EF4-FFF2-40B4-BE49-F238E27FC236}">
                <a16:creationId xmlns:a16="http://schemas.microsoft.com/office/drawing/2014/main" id="{9E9F19A4-8007-59A6-A270-16AB36C1FB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21" y="1600547"/>
            <a:ext cx="3555744" cy="2469454"/>
          </a:xfrm>
          <a:prstGeom prst="rect">
            <a:avLst/>
          </a:prstGeom>
        </p:spPr>
      </p:pic>
      <p:pic>
        <p:nvPicPr>
          <p:cNvPr id="6" name="Immagine 5" descr="Immagine che contiene schizzo, Line art, bianco, disegno&#10;&#10;Descrizione generata automaticamente">
            <a:extLst>
              <a:ext uri="{FF2B5EF4-FFF2-40B4-BE49-F238E27FC236}">
                <a16:creationId xmlns:a16="http://schemas.microsoft.com/office/drawing/2014/main" id="{989C481F-0394-986B-86E0-40D7733D54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396" y="2113477"/>
            <a:ext cx="5095508" cy="1443595"/>
          </a:xfrm>
          <a:prstGeom prst="rect">
            <a:avLst/>
          </a:prstGeom>
        </p:spPr>
      </p:pic>
      <p:sp>
        <p:nvSpPr>
          <p:cNvPr id="8" name="Freccia a destra 7">
            <a:extLst>
              <a:ext uri="{FF2B5EF4-FFF2-40B4-BE49-F238E27FC236}">
                <a16:creationId xmlns:a16="http://schemas.microsoft.com/office/drawing/2014/main" id="{1DCA3B8A-55B2-7A7A-2518-B6ADDDA7206D}"/>
              </a:ext>
            </a:extLst>
          </p:cNvPr>
          <p:cNvSpPr/>
          <p:nvPr/>
        </p:nvSpPr>
        <p:spPr>
          <a:xfrm>
            <a:off x="3971122" y="2506437"/>
            <a:ext cx="599583" cy="657674"/>
          </a:xfrm>
          <a:prstGeom prst="rightArrow">
            <a:avLst>
              <a:gd name="adj1" fmla="val 32938"/>
              <a:gd name="adj2" fmla="val 50000"/>
            </a:avLst>
          </a:prstGeom>
          <a:solidFill>
            <a:srgbClr val="0A589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27A0A061-A527-1863-2156-155AA134331C}"/>
              </a:ext>
            </a:extLst>
          </p:cNvPr>
          <p:cNvSpPr/>
          <p:nvPr/>
        </p:nvSpPr>
        <p:spPr>
          <a:xfrm>
            <a:off x="0" y="5343979"/>
            <a:ext cx="10080625" cy="326571"/>
          </a:xfrm>
          <a:prstGeom prst="rect">
            <a:avLst/>
          </a:prstGeom>
          <a:solidFill>
            <a:srgbClr val="062C5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TeX Gyre Cursor"/>
              </a:rPr>
              <a:t>Enumerazione di 1-Page Book Embedding di Grafi Diretti Aciclici - Ivan Carlini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396607E9-3F2D-16CB-C677-39126F093E3D}"/>
              </a:ext>
            </a:extLst>
          </p:cNvPr>
          <p:cNvSpPr/>
          <p:nvPr/>
        </p:nvSpPr>
        <p:spPr>
          <a:xfrm>
            <a:off x="0" y="5308026"/>
            <a:ext cx="10080625" cy="71906"/>
          </a:xfrm>
          <a:prstGeom prst="rect">
            <a:avLst/>
          </a:prstGeom>
          <a:solidFill>
            <a:srgbClr val="0A589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593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magine 42"/>
          <p:cNvPicPr/>
          <p:nvPr/>
        </p:nvPicPr>
        <p:blipFill>
          <a:blip r:embed="rId2"/>
          <a:stretch/>
        </p:blipFill>
        <p:spPr>
          <a:xfrm>
            <a:off x="0" y="0"/>
            <a:ext cx="1455276" cy="801045"/>
          </a:xfrm>
          <a:prstGeom prst="rect">
            <a:avLst/>
          </a:prstGeom>
          <a:ln>
            <a:noFill/>
          </a:ln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52AA3639-CF5B-EE61-DD4C-CEDC7A014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5276" y="0"/>
            <a:ext cx="8625349" cy="801045"/>
          </a:xfrm>
        </p:spPr>
        <p:txBody>
          <a:bodyPr/>
          <a:lstStyle/>
          <a:p>
            <a:pPr algn="ctr"/>
            <a:r>
              <a:rPr lang="it-IT" sz="3200" b="1" dirty="0">
                <a:latin typeface="TeX Gyre Cursor"/>
              </a:rPr>
              <a:t>Algoritmo di Heath e </a:t>
            </a:r>
            <a:r>
              <a:rPr lang="it-IT" sz="3200" b="1" dirty="0" err="1">
                <a:latin typeface="TeX Gyre Cursor"/>
              </a:rPr>
              <a:t>Pemmaraju</a:t>
            </a:r>
            <a:r>
              <a:rPr lang="it-IT" sz="3200" b="1" dirty="0">
                <a:latin typeface="TeX Gyre Cursor"/>
              </a:rPr>
              <a:t> (1999)</a:t>
            </a:r>
            <a:endParaRPr lang="it-IT" sz="3200" dirty="0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27A0A061-A527-1863-2156-155AA134331C}"/>
              </a:ext>
            </a:extLst>
          </p:cNvPr>
          <p:cNvSpPr/>
          <p:nvPr/>
        </p:nvSpPr>
        <p:spPr>
          <a:xfrm>
            <a:off x="0" y="5343979"/>
            <a:ext cx="10080625" cy="326571"/>
          </a:xfrm>
          <a:prstGeom prst="rect">
            <a:avLst/>
          </a:prstGeom>
          <a:solidFill>
            <a:srgbClr val="062C5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TeX Gyre Cursor"/>
              </a:rPr>
              <a:t>Enumerazione di 1-Page Book Embedding di Grafi Diretti Aciclici - Ivan Carlini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396607E9-3F2D-16CB-C677-39126F093E3D}"/>
              </a:ext>
            </a:extLst>
          </p:cNvPr>
          <p:cNvSpPr/>
          <p:nvPr/>
        </p:nvSpPr>
        <p:spPr>
          <a:xfrm>
            <a:off x="0" y="5308026"/>
            <a:ext cx="10080625" cy="71906"/>
          </a:xfrm>
          <a:prstGeom prst="rect">
            <a:avLst/>
          </a:prstGeom>
          <a:solidFill>
            <a:srgbClr val="0A589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7BABB1F0-55CB-2F8F-3D60-82FE75A5F98A}"/>
              </a:ext>
            </a:extLst>
          </p:cNvPr>
          <p:cNvSpPr txBox="1"/>
          <p:nvPr/>
        </p:nvSpPr>
        <p:spPr>
          <a:xfrm>
            <a:off x="527409" y="1118386"/>
            <a:ext cx="902580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TeX Gyre Cursor"/>
              </a:rPr>
              <a:t>Algoritmo che determina se un DAG ammette un 1-page book </a:t>
            </a:r>
            <a:r>
              <a:rPr lang="it-IT" sz="2000" dirty="0" err="1">
                <a:latin typeface="TeX Gyre Cursor"/>
              </a:rPr>
              <a:t>embedding</a:t>
            </a:r>
            <a:endParaRPr lang="it-IT" sz="2000" dirty="0">
              <a:latin typeface="TeX Gyre Cursor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000" dirty="0">
              <a:latin typeface="TeX Gyre Cursor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TeX Gyre Cursor"/>
              </a:rPr>
              <a:t>L’algoritmo è composto da due fasi:</a:t>
            </a:r>
          </a:p>
          <a:p>
            <a:pPr marL="914400" lvl="1" indent="-457200">
              <a:buFont typeface="+mj-lt"/>
              <a:buAutoNum type="arabicPeriod"/>
            </a:pPr>
            <a:r>
              <a:rPr lang="it-IT" sz="2000" dirty="0">
                <a:latin typeface="TeX Gyre Cursor"/>
              </a:rPr>
              <a:t>Verifica se ogni componente </a:t>
            </a:r>
            <a:r>
              <a:rPr lang="it-IT" sz="2000" dirty="0" err="1">
                <a:latin typeface="TeX Gyre Cursor"/>
              </a:rPr>
              <a:t>biconnessa</a:t>
            </a:r>
            <a:r>
              <a:rPr lang="it-IT" sz="2000" dirty="0">
                <a:latin typeface="TeX Gyre Cursor"/>
              </a:rPr>
              <a:t> del DAG ammette un 1-page book </a:t>
            </a:r>
            <a:r>
              <a:rPr lang="it-IT" sz="2000" dirty="0" err="1">
                <a:latin typeface="TeX Gyre Cursor"/>
              </a:rPr>
              <a:t>embedding</a:t>
            </a:r>
            <a:endParaRPr lang="it-IT" sz="2000" dirty="0">
              <a:latin typeface="TeX Gyre Cursor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it-IT" sz="2000" dirty="0">
                <a:latin typeface="TeX Gyre Cursor"/>
              </a:rPr>
              <a:t>Prova a costruire un 1-page book </a:t>
            </a:r>
            <a:r>
              <a:rPr lang="it-IT" sz="2000" dirty="0" err="1">
                <a:latin typeface="TeX Gyre Cursor"/>
              </a:rPr>
              <a:t>embedding</a:t>
            </a:r>
            <a:r>
              <a:rPr lang="it-IT" sz="2000" dirty="0">
                <a:latin typeface="TeX Gyre Cursor"/>
              </a:rPr>
              <a:t> dell’intero DAG</a:t>
            </a:r>
          </a:p>
          <a:p>
            <a:pPr marL="914400" lvl="1" indent="-457200">
              <a:buFont typeface="+mj-lt"/>
              <a:buAutoNum type="arabicPeriod"/>
            </a:pPr>
            <a:endParaRPr lang="it-IT" sz="2000" dirty="0">
              <a:latin typeface="TeX Gyre Cursor"/>
            </a:endParaRPr>
          </a:p>
          <a:p>
            <a:pPr marL="914400" lvl="1" indent="-457200">
              <a:buFont typeface="+mj-lt"/>
              <a:buAutoNum type="arabicPeriod"/>
            </a:pPr>
            <a:endParaRPr lang="it-IT" sz="2000" dirty="0">
              <a:latin typeface="TeX Gyre Cursor"/>
            </a:endParaRPr>
          </a:p>
        </p:txBody>
      </p:sp>
    </p:spTree>
    <p:extLst>
      <p:ext uri="{BB962C8B-B14F-4D97-AF65-F5344CB8AC3E}">
        <p14:creationId xmlns:p14="http://schemas.microsoft.com/office/powerpoint/2010/main" val="4183343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magine 42"/>
          <p:cNvPicPr/>
          <p:nvPr/>
        </p:nvPicPr>
        <p:blipFill>
          <a:blip r:embed="rId2"/>
          <a:stretch/>
        </p:blipFill>
        <p:spPr>
          <a:xfrm>
            <a:off x="0" y="0"/>
            <a:ext cx="1455276" cy="801045"/>
          </a:xfrm>
          <a:prstGeom prst="rect">
            <a:avLst/>
          </a:prstGeom>
          <a:ln>
            <a:noFill/>
          </a:ln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52AA3639-CF5B-EE61-DD4C-CEDC7A014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5276" y="0"/>
            <a:ext cx="8625349" cy="801045"/>
          </a:xfrm>
        </p:spPr>
        <p:txBody>
          <a:bodyPr/>
          <a:lstStyle/>
          <a:p>
            <a:pPr algn="ctr"/>
            <a:r>
              <a:rPr lang="it-IT" sz="3200" b="1" dirty="0">
                <a:latin typeface="TeX Gyre Cursor"/>
              </a:rPr>
              <a:t>Algoritmo di Heath e </a:t>
            </a:r>
            <a:r>
              <a:rPr lang="it-IT" sz="3200" b="1" dirty="0" err="1">
                <a:latin typeface="TeX Gyre Cursor"/>
              </a:rPr>
              <a:t>Pemmaraju</a:t>
            </a:r>
            <a:r>
              <a:rPr lang="it-IT" sz="3200" b="1" dirty="0">
                <a:latin typeface="TeX Gyre Cursor"/>
              </a:rPr>
              <a:t>: fase 1</a:t>
            </a:r>
            <a:endParaRPr lang="it-IT" sz="3200" dirty="0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27A0A061-A527-1863-2156-155AA134331C}"/>
              </a:ext>
            </a:extLst>
          </p:cNvPr>
          <p:cNvSpPr/>
          <p:nvPr/>
        </p:nvSpPr>
        <p:spPr>
          <a:xfrm>
            <a:off x="0" y="5343979"/>
            <a:ext cx="10080625" cy="326571"/>
          </a:xfrm>
          <a:prstGeom prst="rect">
            <a:avLst/>
          </a:prstGeom>
          <a:solidFill>
            <a:srgbClr val="062C5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TeX Gyre Cursor"/>
              </a:rPr>
              <a:t>Enumerazione di 1-Page Book Embedding di Grafi Diretti Aciclici - Ivan Carlini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396607E9-3F2D-16CB-C677-39126F093E3D}"/>
              </a:ext>
            </a:extLst>
          </p:cNvPr>
          <p:cNvSpPr/>
          <p:nvPr/>
        </p:nvSpPr>
        <p:spPr>
          <a:xfrm>
            <a:off x="0" y="5308026"/>
            <a:ext cx="10080625" cy="71906"/>
          </a:xfrm>
          <a:prstGeom prst="rect">
            <a:avLst/>
          </a:prstGeom>
          <a:solidFill>
            <a:srgbClr val="0A589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7BABB1F0-55CB-2F8F-3D60-82FE75A5F98A}"/>
              </a:ext>
            </a:extLst>
          </p:cNvPr>
          <p:cNvSpPr txBox="1"/>
          <p:nvPr/>
        </p:nvSpPr>
        <p:spPr>
          <a:xfrm>
            <a:off x="527409" y="1118386"/>
            <a:ext cx="90258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TeX Gyre Cursor"/>
              </a:rPr>
              <a:t>Verifica se ogni componente </a:t>
            </a:r>
            <a:r>
              <a:rPr lang="it-IT" sz="2000" dirty="0" err="1">
                <a:latin typeface="TeX Gyre Cursor"/>
              </a:rPr>
              <a:t>biconnessa</a:t>
            </a:r>
            <a:r>
              <a:rPr lang="it-IT" sz="2000" dirty="0">
                <a:latin typeface="TeX Gyre Cursor"/>
              </a:rPr>
              <a:t> del DAG ammette un 1-page book </a:t>
            </a:r>
            <a:r>
              <a:rPr lang="it-IT" sz="2000" dirty="0" err="1">
                <a:latin typeface="TeX Gyre Cursor"/>
              </a:rPr>
              <a:t>embedding</a:t>
            </a:r>
            <a:endParaRPr lang="it-IT" sz="2000" dirty="0">
              <a:latin typeface="TeX Gyre Cursor"/>
            </a:endParaRPr>
          </a:p>
          <a:p>
            <a:pPr marL="914400" lvl="1" indent="-457200">
              <a:buFont typeface="+mj-lt"/>
              <a:buAutoNum type="arabicPeriod"/>
            </a:pPr>
            <a:endParaRPr lang="it-IT" sz="2000" dirty="0">
              <a:latin typeface="TeX Gyre Cursor"/>
            </a:endParaRPr>
          </a:p>
        </p:txBody>
      </p:sp>
      <p:pic>
        <p:nvPicPr>
          <p:cNvPr id="5" name="Immagine 4" descr="Immagine che contiene cerchio, diagramma, disegno, schizzo&#10;&#10;Descrizione generata automaticamente">
            <a:extLst>
              <a:ext uri="{FF2B5EF4-FFF2-40B4-BE49-F238E27FC236}">
                <a16:creationId xmlns:a16="http://schemas.microsoft.com/office/drawing/2014/main" id="{A532D2B5-6AFF-D2F7-F270-9737445E0C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625" y="2026590"/>
            <a:ext cx="3713372" cy="301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268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magine 42"/>
          <p:cNvPicPr/>
          <p:nvPr/>
        </p:nvPicPr>
        <p:blipFill>
          <a:blip r:embed="rId2"/>
          <a:stretch/>
        </p:blipFill>
        <p:spPr>
          <a:xfrm>
            <a:off x="0" y="0"/>
            <a:ext cx="1455276" cy="801045"/>
          </a:xfrm>
          <a:prstGeom prst="rect">
            <a:avLst/>
          </a:prstGeom>
          <a:ln>
            <a:noFill/>
          </a:ln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52AA3639-CF5B-EE61-DD4C-CEDC7A014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5276" y="0"/>
            <a:ext cx="8625349" cy="801045"/>
          </a:xfrm>
        </p:spPr>
        <p:txBody>
          <a:bodyPr/>
          <a:lstStyle/>
          <a:p>
            <a:pPr algn="ctr"/>
            <a:r>
              <a:rPr lang="it-IT" sz="3200" b="1" dirty="0">
                <a:latin typeface="TeX Gyre Cursor"/>
              </a:rPr>
              <a:t>Algoritmo di Heath e </a:t>
            </a:r>
            <a:r>
              <a:rPr lang="it-IT" sz="3200" b="1" dirty="0" err="1">
                <a:latin typeface="TeX Gyre Cursor"/>
              </a:rPr>
              <a:t>Pemmaraju</a:t>
            </a:r>
            <a:r>
              <a:rPr lang="it-IT" sz="3200" b="1" dirty="0">
                <a:latin typeface="TeX Gyre Cursor"/>
              </a:rPr>
              <a:t>: fase 1</a:t>
            </a:r>
            <a:endParaRPr lang="it-IT" sz="3200" dirty="0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27A0A061-A527-1863-2156-155AA134331C}"/>
              </a:ext>
            </a:extLst>
          </p:cNvPr>
          <p:cNvSpPr/>
          <p:nvPr/>
        </p:nvSpPr>
        <p:spPr>
          <a:xfrm>
            <a:off x="0" y="5343979"/>
            <a:ext cx="10080625" cy="326571"/>
          </a:xfrm>
          <a:prstGeom prst="rect">
            <a:avLst/>
          </a:prstGeom>
          <a:solidFill>
            <a:srgbClr val="062C5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TeX Gyre Cursor"/>
              </a:rPr>
              <a:t>Enumerazione di 1-Page Book Embedding di Grafi Diretti Aciclici - Ivan Carlini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396607E9-3F2D-16CB-C677-39126F093E3D}"/>
              </a:ext>
            </a:extLst>
          </p:cNvPr>
          <p:cNvSpPr/>
          <p:nvPr/>
        </p:nvSpPr>
        <p:spPr>
          <a:xfrm>
            <a:off x="0" y="5308026"/>
            <a:ext cx="10080625" cy="71906"/>
          </a:xfrm>
          <a:prstGeom prst="rect">
            <a:avLst/>
          </a:prstGeom>
          <a:solidFill>
            <a:srgbClr val="0A589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7BABB1F0-55CB-2F8F-3D60-82FE75A5F98A}"/>
              </a:ext>
            </a:extLst>
          </p:cNvPr>
          <p:cNvSpPr txBox="1"/>
          <p:nvPr/>
        </p:nvSpPr>
        <p:spPr>
          <a:xfrm>
            <a:off x="527409" y="1118386"/>
            <a:ext cx="90258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TeX Gyre Cursor"/>
              </a:rPr>
              <a:t>Ogni componente </a:t>
            </a:r>
            <a:r>
              <a:rPr lang="it-IT" sz="2000" dirty="0" err="1">
                <a:latin typeface="TeX Gyre Cursor"/>
              </a:rPr>
              <a:t>biconnessa</a:t>
            </a:r>
            <a:r>
              <a:rPr lang="it-IT" sz="2000" dirty="0">
                <a:latin typeface="TeX Gyre Cursor"/>
              </a:rPr>
              <a:t> deve essere </a:t>
            </a:r>
            <a:r>
              <a:rPr lang="it-IT" sz="2000" dirty="0" err="1">
                <a:latin typeface="TeX Gyre Cursor"/>
              </a:rPr>
              <a:t>outerplanare</a:t>
            </a:r>
            <a:r>
              <a:rPr lang="it-IT" sz="2000" dirty="0">
                <a:latin typeface="TeX Gyre Cursor"/>
              </a:rPr>
              <a:t> e deve contenere un cammino Hamiltoniano che attraversa la </a:t>
            </a:r>
            <a:r>
              <a:rPr lang="it-IT" sz="2000" dirty="0" err="1">
                <a:latin typeface="TeX Gyre Cursor"/>
              </a:rPr>
              <a:t>outer</a:t>
            </a:r>
            <a:r>
              <a:rPr lang="it-IT" sz="2000" dirty="0">
                <a:latin typeface="TeX Gyre Cursor"/>
              </a:rPr>
              <a:t> face di un suo </a:t>
            </a:r>
            <a:r>
              <a:rPr lang="it-IT" sz="2000" dirty="0" err="1">
                <a:latin typeface="TeX Gyre Cursor"/>
              </a:rPr>
              <a:t>embedding</a:t>
            </a:r>
            <a:r>
              <a:rPr lang="it-IT" sz="2000" dirty="0">
                <a:latin typeface="TeX Gyre Cursor"/>
              </a:rPr>
              <a:t> </a:t>
            </a:r>
            <a:r>
              <a:rPr lang="it-IT" sz="2000" dirty="0" err="1">
                <a:latin typeface="TeX Gyre Cursor"/>
              </a:rPr>
              <a:t>outerplanare</a:t>
            </a:r>
            <a:endParaRPr lang="it-IT" sz="2000" dirty="0">
              <a:latin typeface="TeX Gyre Cursor"/>
            </a:endParaRPr>
          </a:p>
          <a:p>
            <a:pPr marL="914400" lvl="1" indent="-457200">
              <a:buFont typeface="+mj-lt"/>
              <a:buAutoNum type="arabicPeriod"/>
            </a:pPr>
            <a:endParaRPr lang="it-IT" sz="2000" dirty="0">
              <a:latin typeface="TeX Gyre Cursor"/>
            </a:endParaRPr>
          </a:p>
        </p:txBody>
      </p:sp>
      <p:pic>
        <p:nvPicPr>
          <p:cNvPr id="6" name="Immagine 5" descr="Immagine che contiene diagramma, cerchio, linea&#10;&#10;Descrizione generata automaticamente">
            <a:extLst>
              <a:ext uri="{FF2B5EF4-FFF2-40B4-BE49-F238E27FC236}">
                <a16:creationId xmlns:a16="http://schemas.microsoft.com/office/drawing/2014/main" id="{A311B99D-D354-9328-E0CB-5E1003B944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147" y="2144944"/>
            <a:ext cx="4258330" cy="304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334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 descr="Immagine che contiene disegno, schizzo, cerchio, diagramma&#10;&#10;Descrizione generata automaticamente">
            <a:extLst>
              <a:ext uri="{FF2B5EF4-FFF2-40B4-BE49-F238E27FC236}">
                <a16:creationId xmlns:a16="http://schemas.microsoft.com/office/drawing/2014/main" id="{259BE0E1-46BB-CDB6-4326-56F7308EF7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59" y="1544623"/>
            <a:ext cx="3713372" cy="3019824"/>
          </a:xfrm>
          <a:prstGeom prst="rect">
            <a:avLst/>
          </a:prstGeom>
        </p:spPr>
      </p:pic>
      <p:pic>
        <p:nvPicPr>
          <p:cNvPr id="40" name="Immagine 42"/>
          <p:cNvPicPr/>
          <p:nvPr/>
        </p:nvPicPr>
        <p:blipFill>
          <a:blip r:embed="rId3"/>
          <a:stretch/>
        </p:blipFill>
        <p:spPr>
          <a:xfrm>
            <a:off x="0" y="0"/>
            <a:ext cx="1455276" cy="801045"/>
          </a:xfrm>
          <a:prstGeom prst="rect">
            <a:avLst/>
          </a:prstGeom>
          <a:ln>
            <a:noFill/>
          </a:ln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52AA3639-CF5B-EE61-DD4C-CEDC7A014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5276" y="0"/>
            <a:ext cx="8625349" cy="801045"/>
          </a:xfrm>
        </p:spPr>
        <p:txBody>
          <a:bodyPr/>
          <a:lstStyle/>
          <a:p>
            <a:pPr algn="ctr"/>
            <a:r>
              <a:rPr lang="it-IT" sz="3200" b="1" dirty="0">
                <a:latin typeface="TeX Gyre Cursor"/>
              </a:rPr>
              <a:t>Algoritmo di Heath e </a:t>
            </a:r>
            <a:r>
              <a:rPr lang="it-IT" sz="3200" b="1" dirty="0" err="1">
                <a:latin typeface="TeX Gyre Cursor"/>
              </a:rPr>
              <a:t>Pemmaraju</a:t>
            </a:r>
            <a:r>
              <a:rPr lang="it-IT" sz="3200" b="1" dirty="0">
                <a:latin typeface="TeX Gyre Cursor"/>
              </a:rPr>
              <a:t>: fase 1</a:t>
            </a:r>
            <a:endParaRPr lang="it-IT" sz="3200" dirty="0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27A0A061-A527-1863-2156-155AA134331C}"/>
              </a:ext>
            </a:extLst>
          </p:cNvPr>
          <p:cNvSpPr/>
          <p:nvPr/>
        </p:nvSpPr>
        <p:spPr>
          <a:xfrm>
            <a:off x="0" y="5343979"/>
            <a:ext cx="10080625" cy="326571"/>
          </a:xfrm>
          <a:prstGeom prst="rect">
            <a:avLst/>
          </a:prstGeom>
          <a:solidFill>
            <a:srgbClr val="062C5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TeX Gyre Cursor"/>
              </a:rPr>
              <a:t>Enumerazione di 1-Page Book Embedding di Grafi Diretti Aciclici - Ivan Carlini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396607E9-3F2D-16CB-C677-39126F093E3D}"/>
              </a:ext>
            </a:extLst>
          </p:cNvPr>
          <p:cNvSpPr/>
          <p:nvPr/>
        </p:nvSpPr>
        <p:spPr>
          <a:xfrm>
            <a:off x="0" y="5308026"/>
            <a:ext cx="10080625" cy="71906"/>
          </a:xfrm>
          <a:prstGeom prst="rect">
            <a:avLst/>
          </a:prstGeom>
          <a:solidFill>
            <a:srgbClr val="0A589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Freccia a destra 4">
            <a:extLst>
              <a:ext uri="{FF2B5EF4-FFF2-40B4-BE49-F238E27FC236}">
                <a16:creationId xmlns:a16="http://schemas.microsoft.com/office/drawing/2014/main" id="{EE9908AF-B2AA-092A-88C5-8190C266252C}"/>
              </a:ext>
            </a:extLst>
          </p:cNvPr>
          <p:cNvSpPr/>
          <p:nvPr/>
        </p:nvSpPr>
        <p:spPr>
          <a:xfrm>
            <a:off x="3971122" y="2506437"/>
            <a:ext cx="599583" cy="657674"/>
          </a:xfrm>
          <a:prstGeom prst="rightArrow">
            <a:avLst>
              <a:gd name="adj1" fmla="val 32938"/>
              <a:gd name="adj2" fmla="val 50000"/>
            </a:avLst>
          </a:prstGeom>
          <a:solidFill>
            <a:srgbClr val="0A589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8" name="Immagine 7" descr="Immagine che contiene disegno, schizzo, cerchio, cartone animato&#10;&#10;Descrizione generata automaticamente">
            <a:extLst>
              <a:ext uri="{FF2B5EF4-FFF2-40B4-BE49-F238E27FC236}">
                <a16:creationId xmlns:a16="http://schemas.microsoft.com/office/drawing/2014/main" id="{59B08FFE-EC53-4970-0E16-48AA2625D4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680" y="1396833"/>
            <a:ext cx="4849554" cy="3096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323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0E25A177DBE194CA7DDF0CC303C92DA" ma:contentTypeVersion="8" ma:contentTypeDescription="Creare un nuovo documento." ma:contentTypeScope="" ma:versionID="54ed76d39ba610490d0c4f12c2ed89a1">
  <xsd:schema xmlns:xsd="http://www.w3.org/2001/XMLSchema" xmlns:xs="http://www.w3.org/2001/XMLSchema" xmlns:p="http://schemas.microsoft.com/office/2006/metadata/properties" xmlns:ns3="c8d8867b-9144-4820-a959-3365945bb6b6" xmlns:ns4="b7d7a78c-ebd1-4b8e-b94b-7acbb09560d1" targetNamespace="http://schemas.microsoft.com/office/2006/metadata/properties" ma:root="true" ma:fieldsID="9233a1fbbd8b5d1a970a083739430a70" ns3:_="" ns4:_="">
    <xsd:import namespace="c8d8867b-9144-4820-a959-3365945bb6b6"/>
    <xsd:import namespace="b7d7a78c-ebd1-4b8e-b94b-7acbb09560d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d8867b-9144-4820-a959-3365945bb6b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d7a78c-ebd1-4b8e-b94b-7acbb09560d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ash suggerimento condivisione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A345D12-53A4-4083-9E18-7AF0C28962D0}">
  <ds:schemaRefs>
    <ds:schemaRef ds:uri="c8d8867b-9144-4820-a959-3365945bb6b6"/>
    <ds:schemaRef ds:uri="http://schemas.microsoft.com/office/2006/metadata/properties"/>
    <ds:schemaRef ds:uri="http://schemas.openxmlformats.org/package/2006/metadata/core-properties"/>
    <ds:schemaRef ds:uri="b7d7a78c-ebd1-4b8e-b94b-7acbb09560d1"/>
    <ds:schemaRef ds:uri="http://schemas.microsoft.com/office/infopath/2007/PartnerControls"/>
    <ds:schemaRef ds:uri="http://schemas.microsoft.com/office/2006/documentManagement/types"/>
    <ds:schemaRef ds:uri="http://purl.org/dc/dcmitype/"/>
    <ds:schemaRef ds:uri="http://www.w3.org/XML/1998/namespace"/>
    <ds:schemaRef ds:uri="http://purl.org/dc/terms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61CF3FB3-637E-411C-BA1B-B4B26E80FA1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8d8867b-9144-4820-a959-3365945bb6b6"/>
    <ds:schemaRef ds:uri="b7d7a78c-ebd1-4b8e-b94b-7acbb09560d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0E49FA3-402E-4649-B24F-B0ECF50FD8F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3048</TotalTime>
  <Words>457</Words>
  <Application>Microsoft Office PowerPoint</Application>
  <PresentationFormat>Personalizzato</PresentationFormat>
  <Paragraphs>59</Paragraphs>
  <Slides>13</Slides>
  <Notes>0</Notes>
  <HiddenSlides>1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9" baseType="lpstr">
      <vt:lpstr>Arial</vt:lpstr>
      <vt:lpstr>Cambria Math</vt:lpstr>
      <vt:lpstr>Symbol</vt:lpstr>
      <vt:lpstr>TeX Gyre Cursor</vt:lpstr>
      <vt:lpstr>Wingdings</vt:lpstr>
      <vt:lpstr>Office Theme</vt:lpstr>
      <vt:lpstr>Presentazione standard di PowerPoint</vt:lpstr>
      <vt:lpstr>Obiettivi della tesi</vt:lpstr>
      <vt:lpstr>Grafi diretti aciclici (DAG)</vt:lpstr>
      <vt:lpstr>Book embedding di un DAG</vt:lpstr>
      <vt:lpstr>1-page book embedding di un DAG</vt:lpstr>
      <vt:lpstr>Algoritmo di Heath e Pemmaraju (1999)</vt:lpstr>
      <vt:lpstr>Algoritmo di Heath e Pemmaraju: fase 1</vt:lpstr>
      <vt:lpstr>Algoritmo di Heath e Pemmaraju: fase 1</vt:lpstr>
      <vt:lpstr>Algoritmo di Heath e Pemmaraju: fase 1</vt:lpstr>
      <vt:lpstr>Algoritmo di Heath e Pemmaraju: fase 2</vt:lpstr>
      <vt:lpstr>Algoritmo di Heath e Pemmaraju: fase 2</vt:lpstr>
      <vt:lpstr>Algoritmo di Heath e Pemmaraju: fase 2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subject/>
  <dc:creator>D56SQ92</dc:creator>
  <dc:description/>
  <cp:lastModifiedBy>IVAN CARLINI</cp:lastModifiedBy>
  <cp:revision>37</cp:revision>
  <dcterms:created xsi:type="dcterms:W3CDTF">2020-10-25T17:44:13Z</dcterms:created>
  <dcterms:modified xsi:type="dcterms:W3CDTF">2024-10-17T16:34:59Z</dcterms:modified>
  <dc:language>it-IT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Personalizzato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16</vt:i4>
  </property>
  <property fmtid="{D5CDD505-2E9C-101B-9397-08002B2CF9AE}" pid="12" name="ContentTypeId">
    <vt:lpwstr>0x01010090E25A177DBE194CA7DDF0CC303C92DA</vt:lpwstr>
  </property>
</Properties>
</file>