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6"/>
  </p:notesMasterIdLst>
  <p:sldIdLst>
    <p:sldId id="256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90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2" r:id="rId24"/>
    <p:sldId id="293" r:id="rId25"/>
    <p:sldId id="294" r:id="rId26"/>
    <p:sldId id="295" r:id="rId27"/>
    <p:sldId id="297" r:id="rId28"/>
    <p:sldId id="296" r:id="rId29"/>
    <p:sldId id="298" r:id="rId30"/>
    <p:sldId id="299" r:id="rId31"/>
    <p:sldId id="300" r:id="rId32"/>
    <p:sldId id="301" r:id="rId33"/>
    <p:sldId id="302" r:id="rId34"/>
    <p:sldId id="272" r:id="rId35"/>
  </p:sldIdLst>
  <p:sldSz cx="10080625" cy="567055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898"/>
    <a:srgbClr val="062C56"/>
    <a:srgbClr val="022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80845-DF56-4B3E-9E7C-40FAF37FF3A4}" v="391" dt="2024-10-21T09:43:2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C1B3-0E05-47AD-B589-A831B22A6A40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E8B71-78E8-46A3-80BB-3D549D7B77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10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E8B71-78E8-46A3-80BB-3D549D7B77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64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1" y="0"/>
            <a:ext cx="10080625" cy="56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Laureando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Ivan </a:t>
            </a:r>
            <a:r>
              <a:rPr lang="it-IT" sz="2200" b="1" spc="-1" dirty="0">
                <a:solidFill>
                  <a:srgbClr val="000000"/>
                </a:solidFill>
                <a:latin typeface="TeX Gyre Cursor"/>
                <a:ea typeface="DejaVu Sans"/>
              </a:rPr>
              <a:t>Carlini</a:t>
            </a:r>
            <a:endParaRPr lang="it-IT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Matricola 549086</a:t>
            </a:r>
            <a:endParaRPr lang="it-IT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Tesi di Laurea Magistrale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Enumerazione di 1-Page Book Embedding</a:t>
            </a:r>
            <a:endParaRPr lang="it-IT" sz="2200" b="1" spc="-1" dirty="0">
              <a:solidFill>
                <a:srgbClr val="000000"/>
              </a:solidFill>
              <a:latin typeface="TeX Gyre Cursor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it-IT" sz="2200" b="1" spc="-1" dirty="0">
                <a:solidFill>
                  <a:srgbClr val="000000"/>
                </a:solidFill>
                <a:latin typeface="TeX Gyre Cursor"/>
                <a:ea typeface="DejaVu Sans"/>
              </a:rPr>
              <a:t>di Grafi Diretti Aciclici</a:t>
            </a:r>
            <a:endParaRPr lang="it-IT" sz="2200" b="1" strike="noStrike" spc="-1" dirty="0">
              <a:solidFill>
                <a:srgbClr val="000000"/>
              </a:solidFill>
              <a:latin typeface="TeX Gyre Cursor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Relatore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Prof. Giordano Da Lozzo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Dipartimento di Ingegneria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Anno Accademico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2023 / 2024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-1" y="0"/>
            <a:ext cx="2187261" cy="120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228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Se non sono presenti conflitti, i blocchi vengono elaborati seguendo l’ordine di una visita in ampiezza (BFS)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2284536"/>
              </a:xfrm>
              <a:prstGeom prst="rect">
                <a:avLst/>
              </a:prstGeom>
              <a:blipFill>
                <a:blip r:embed="rId3"/>
                <a:stretch>
                  <a:fillRect t="-1600" r="-1451" b="-2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cerchio, diagramma, schizzo&#10;&#10;Descrizione generata automaticamente">
            <a:extLst>
              <a:ext uri="{FF2B5EF4-FFF2-40B4-BE49-F238E27FC236}">
                <a16:creationId xmlns:a16="http://schemas.microsoft.com/office/drawing/2014/main" id="{2ABEA7C8-B40D-0C74-8798-5A37BD485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3" y="873654"/>
            <a:ext cx="3059745" cy="43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7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BF752A80-2663-E9E0-E43E-0035B2E2A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" t="20" r="80311" b="90833"/>
          <a:stretch/>
        </p:blipFill>
        <p:spPr>
          <a:xfrm>
            <a:off x="4334122" y="3281219"/>
            <a:ext cx="1412380" cy="745653"/>
          </a:xfrm>
          <a:prstGeom prst="rect">
            <a:avLst/>
          </a:prstGeom>
        </p:spPr>
      </p:pic>
      <p:pic>
        <p:nvPicPr>
          <p:cNvPr id="7" name="Immagine 6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6DDE4ECE-A649-07B2-71B8-4DE68C1F1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r="64842" b="71893"/>
          <a:stretch/>
        </p:blipFill>
        <p:spPr>
          <a:xfrm>
            <a:off x="6915068" y="1197546"/>
            <a:ext cx="1359481" cy="87027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28A8BB0-64A8-DDD9-1BFE-76F592F58A33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69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D73C9AE9-5936-1F1C-4518-BDA2E5AB8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2" t="113" r="31792" b="90741"/>
          <a:stretch/>
        </p:blipFill>
        <p:spPr>
          <a:xfrm>
            <a:off x="4088126" y="3281219"/>
            <a:ext cx="1904372" cy="745653"/>
          </a:xfrm>
          <a:prstGeom prst="rect">
            <a:avLst/>
          </a:prstGeom>
        </p:spPr>
      </p:pic>
      <p:pic>
        <p:nvPicPr>
          <p:cNvPr id="22" name="Immagine 21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CE1F8AC4-DF48-B2C4-E1FC-C1A2C20D9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0" r="28985" b="72381"/>
          <a:stretch/>
        </p:blipFill>
        <p:spPr>
          <a:xfrm>
            <a:off x="6956240" y="1199658"/>
            <a:ext cx="1277138" cy="855160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580F534B-0D65-5B30-B1C3-61442ACF1DA1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44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BD17A8A6-8395-D602-939A-DFBC2A986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" t="10951" r="55360" b="76712"/>
          <a:stretch/>
        </p:blipFill>
        <p:spPr>
          <a:xfrm>
            <a:off x="3444912" y="3151162"/>
            <a:ext cx="3190800" cy="1005766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11F377A3-B578-CDD6-ED56-04A6AF922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1" r="59527" b="35038"/>
          <a:stretch/>
        </p:blipFill>
        <p:spPr>
          <a:xfrm>
            <a:off x="6613424" y="1226715"/>
            <a:ext cx="1962770" cy="80104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08B7A0F-47D6-6E9A-93A6-183C5CED1A15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15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52590322-9033-90D6-4712-7E0FD309B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8" t="9826" r="40" b="76362"/>
          <a:stretch/>
        </p:blipFill>
        <p:spPr>
          <a:xfrm>
            <a:off x="3266915" y="3091047"/>
            <a:ext cx="3546793" cy="1125996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C1B6A9E4-1FD1-8685-899C-CED971E49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7" t="40067" r="29140" b="34062"/>
          <a:stretch/>
        </p:blipFill>
        <p:spPr>
          <a:xfrm>
            <a:off x="6944904" y="1226715"/>
            <a:ext cx="1299809" cy="80104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8916A10-81D6-4CD6-C6BA-794AFEF4F2BA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31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C68F7000-A202-DFF4-A01B-8465A5850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23608" r="39064" b="59702"/>
          <a:stretch/>
        </p:blipFill>
        <p:spPr>
          <a:xfrm>
            <a:off x="2885489" y="2973730"/>
            <a:ext cx="4309646" cy="1360631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39DC303C-8AA0-908C-E5E5-45C200DF3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9" b="72137"/>
          <a:stretch/>
        </p:blipFill>
        <p:spPr>
          <a:xfrm>
            <a:off x="6997803" y="1195879"/>
            <a:ext cx="1194011" cy="86271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3F23568-060E-9378-8616-C2FFEDFD095D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86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A96316A8-F5AF-938A-1605-1FC6C073C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8" r="31892" b="42688"/>
          <a:stretch/>
        </p:blipFill>
        <p:spPr>
          <a:xfrm>
            <a:off x="2615528" y="2937676"/>
            <a:ext cx="4849567" cy="1432738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6801BA5C-120C-DB96-1614-8291AA406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9" t="39334" b="34794"/>
          <a:stretch/>
        </p:blipFill>
        <p:spPr>
          <a:xfrm>
            <a:off x="6997803" y="1226715"/>
            <a:ext cx="1194011" cy="80104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94E320C-755F-AFE3-0A94-1A36379045A3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70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90D66746-2A42-1B80-4CD9-FF17AB300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61" r="14999" b="22882"/>
          <a:stretch/>
        </p:blipFill>
        <p:spPr>
          <a:xfrm>
            <a:off x="2014115" y="2856864"/>
            <a:ext cx="6052393" cy="1594363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ED7FF6DC-05B9-CDD2-1D2F-F178CB9BC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2" r="59371"/>
          <a:stretch/>
        </p:blipFill>
        <p:spPr>
          <a:xfrm>
            <a:off x="6609645" y="1307736"/>
            <a:ext cx="1970327" cy="63900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CC7B9AD-4E97-D585-FBA2-42E9DC4D1C6C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41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/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B48D4ED-FFB4-8B52-CE7E-E230E88E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4412"/>
                <a:ext cx="5040312" cy="745653"/>
              </a:xfrm>
              <a:prstGeom prst="rect">
                <a:avLst/>
              </a:prstGeom>
              <a:blipFill>
                <a:blip r:embed="rId3"/>
                <a:stretch>
                  <a:fillRect t="-4918" b="-106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disegno, testo, schizzo, illustrazione&#10;&#10;Descrizione generata automaticamente">
            <a:extLst>
              <a:ext uri="{FF2B5EF4-FFF2-40B4-BE49-F238E27FC236}">
                <a16:creationId xmlns:a16="http://schemas.microsoft.com/office/drawing/2014/main" id="{A734E3B7-C6EB-DA54-AD56-9B79F5E6E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08" r="5816"/>
          <a:stretch/>
        </p:blipFill>
        <p:spPr>
          <a:xfrm>
            <a:off x="1687182" y="2773904"/>
            <a:ext cx="6706259" cy="1760283"/>
          </a:xfrm>
          <a:prstGeom prst="rect">
            <a:avLst/>
          </a:prstGeom>
        </p:spPr>
      </p:pic>
      <p:pic>
        <p:nvPicPr>
          <p:cNvPr id="3" name="Immagine 2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CF015715-DD38-56F7-F6CD-C3DD45CAF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5" t="77654" r="29607"/>
          <a:stretch/>
        </p:blipFill>
        <p:spPr>
          <a:xfrm>
            <a:off x="6967576" y="1281286"/>
            <a:ext cx="1254466" cy="69190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0B0E9A4-F32C-7BA9-532F-5AF84960A88B}"/>
              </a:ext>
            </a:extLst>
          </p:cNvPr>
          <p:cNvSpPr/>
          <p:nvPr/>
        </p:nvSpPr>
        <p:spPr>
          <a:xfrm>
            <a:off x="6287444" y="1083132"/>
            <a:ext cx="2614730" cy="108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8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enumerazione proposto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Fasi iniziali dell’algoritmo di enumerazione: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Verificare che ogni blocco ammetta un 1-page book embedding (fase 1 dell’algoritmo di Heath e </a:t>
            </a:r>
            <a:r>
              <a:rPr lang="it-IT" sz="2000" dirty="0" err="1">
                <a:latin typeface="TeX Gyre Cursor"/>
              </a:rPr>
              <a:t>Pemmaraju</a:t>
            </a:r>
            <a:r>
              <a:rPr lang="it-IT" sz="2000" dirty="0">
                <a:latin typeface="TeX Gyre Cursor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Radicare il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e verificare che non ci siano conflitti (prima parte della fase 2 dell’algoritmo di Heath e </a:t>
            </a:r>
            <a:r>
              <a:rPr lang="it-IT" sz="2000" dirty="0" err="1">
                <a:latin typeface="TeX Gyre Cursor"/>
              </a:rPr>
              <a:t>Pemmaraju</a:t>
            </a:r>
            <a:r>
              <a:rPr lang="it-IT" sz="2000" dirty="0">
                <a:latin typeface="TeX Gyre Cursor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Fasi successive: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Ricercare un radicamento migliore per il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endParaRPr lang="it-IT" sz="2000" dirty="0">
              <a:latin typeface="TeX Gyre Curso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Identificare quali sono i blocchi che possono essere permutati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Generare i BFS </a:t>
            </a:r>
            <a:r>
              <a:rPr lang="it-IT" sz="2000" dirty="0" err="1">
                <a:latin typeface="TeX Gyre Cursor"/>
              </a:rPr>
              <a:t>ordering</a:t>
            </a:r>
            <a:r>
              <a:rPr lang="it-IT" sz="2000" dirty="0">
                <a:latin typeface="TeX Gyre Cursor"/>
              </a:rPr>
              <a:t> permutando i blocchi permutabili e restituire in output i 1-page book </a:t>
            </a:r>
            <a:r>
              <a:rPr lang="it-IT" sz="2000" dirty="0" err="1">
                <a:latin typeface="TeX Gyre Cursor"/>
              </a:rPr>
              <a:t>embedding</a:t>
            </a:r>
            <a:r>
              <a:rPr lang="it-IT" sz="2000" dirty="0">
                <a:latin typeface="TeX Gyre Cursor"/>
              </a:rPr>
              <a:t> corrispondenti</a:t>
            </a:r>
          </a:p>
        </p:txBody>
      </p:sp>
    </p:spTree>
    <p:extLst>
      <p:ext uri="{BB962C8B-B14F-4D97-AF65-F5344CB8AC3E}">
        <p14:creationId xmlns:p14="http://schemas.microsoft.com/office/powerpoint/2010/main" val="391696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Obiettivi della tesi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32B021-A103-2575-5C0B-CB7E8D11B566}"/>
              </a:ext>
            </a:extLst>
          </p:cNvPr>
          <p:cNvSpPr txBox="1"/>
          <p:nvPr/>
        </p:nvSpPr>
        <p:spPr>
          <a:xfrm>
            <a:off x="527410" y="1337593"/>
            <a:ext cx="9025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Realizzare un algoritmo per l’enumerazione di tutti i possibili 1-page book embedding di un grafo diretto aciclico (DAG)</a:t>
            </a:r>
          </a:p>
          <a:p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Sviluppare un tool che consente di eseguire l’algoritmo su una pagina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Ricavare una formula per contare quanti sono i 1-page book </a:t>
            </a:r>
            <a:r>
              <a:rPr lang="it-IT" sz="2000" dirty="0" err="1">
                <a:latin typeface="TeX Gyre Cursor"/>
              </a:rPr>
              <a:t>embedding</a:t>
            </a:r>
            <a:r>
              <a:rPr lang="it-IT" sz="2000" dirty="0">
                <a:latin typeface="TeX Gyre Cursor"/>
              </a:rPr>
              <a:t> ammessi da un determinato DAG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DF41AF2-5267-C2C8-3A67-312219CBDD96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411B938-2069-6E18-B473-6BAF3DF5DFF3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12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Vertici sorgente, pozzo e intermedi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Ogni blocco che ammette un 1-page book embedding contiene: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vertice sorgente: vertice che ha solo archi in uscita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Eventuali vertici intermedi: vertici che hanno sia archi in ingresso che archi in uscita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vertice pozzo: vertice che ha solo archi in ingresso</a:t>
            </a:r>
          </a:p>
        </p:txBody>
      </p:sp>
      <p:pic>
        <p:nvPicPr>
          <p:cNvPr id="4" name="Immagine 3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1D1DEED4-F67F-9F81-5FDB-3548D1BCA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2" r="59371"/>
          <a:stretch/>
        </p:blipFill>
        <p:spPr>
          <a:xfrm>
            <a:off x="5944662" y="3363009"/>
            <a:ext cx="1970327" cy="639004"/>
          </a:xfrm>
          <a:prstGeom prst="rect">
            <a:avLst/>
          </a:prstGeom>
        </p:spPr>
      </p:pic>
      <p:pic>
        <p:nvPicPr>
          <p:cNvPr id="5" name="Immagine 4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D2BD0A17-0746-2B7E-9257-B46754586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r="64842" b="71893"/>
          <a:stretch/>
        </p:blipFill>
        <p:spPr>
          <a:xfrm>
            <a:off x="2165636" y="3247374"/>
            <a:ext cx="1359481" cy="8702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E8ED36-A665-E02A-9091-EAD934E779AD}"/>
              </a:ext>
            </a:extLst>
          </p:cNvPr>
          <p:cNvSpPr txBox="1"/>
          <p:nvPr/>
        </p:nvSpPr>
        <p:spPr>
          <a:xfrm>
            <a:off x="1774742" y="4425936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sorgente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E04978-02A2-2858-9CDC-472133109E00}"/>
              </a:ext>
            </a:extLst>
          </p:cNvPr>
          <p:cNvSpPr txBox="1"/>
          <p:nvPr/>
        </p:nvSpPr>
        <p:spPr>
          <a:xfrm>
            <a:off x="2913389" y="4431012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pozzo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322F92-09D9-1C11-A76C-7C1EFB793657}"/>
              </a:ext>
            </a:extLst>
          </p:cNvPr>
          <p:cNvSpPr txBox="1"/>
          <p:nvPr/>
        </p:nvSpPr>
        <p:spPr>
          <a:xfrm>
            <a:off x="5210723" y="4449424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sorgente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E12D4E-113C-A205-3390-A0883DD4C599}"/>
              </a:ext>
            </a:extLst>
          </p:cNvPr>
          <p:cNvSpPr txBox="1"/>
          <p:nvPr/>
        </p:nvSpPr>
        <p:spPr>
          <a:xfrm>
            <a:off x="7582480" y="4432418"/>
            <a:ext cx="11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pozzo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BF6CC4C-3085-AFE5-AE31-755C1D08BD99}"/>
              </a:ext>
            </a:extLst>
          </p:cNvPr>
          <p:cNvSpPr txBox="1"/>
          <p:nvPr/>
        </p:nvSpPr>
        <p:spPr>
          <a:xfrm>
            <a:off x="6379168" y="4813421"/>
            <a:ext cx="134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eX Gyre Cursor"/>
              </a:rPr>
              <a:t>intermedio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EBBB075-C42B-18D8-4596-A98258C57C0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360411" y="4002013"/>
            <a:ext cx="189740" cy="423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7C77F5F-FDA5-E93F-F612-D4E20D7F103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309318" y="4002013"/>
            <a:ext cx="189740" cy="42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4DC2E0A-43E1-34C2-B693-BF0FA7A41313}"/>
              </a:ext>
            </a:extLst>
          </p:cNvPr>
          <p:cNvCxnSpPr>
            <a:cxnSpLocks/>
          </p:cNvCxnSpPr>
          <p:nvPr/>
        </p:nvCxnSpPr>
        <p:spPr>
          <a:xfrm flipV="1">
            <a:off x="6133180" y="4025501"/>
            <a:ext cx="189740" cy="423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843C99D-0D08-9B33-566E-CAEBD4C5B34D}"/>
              </a:ext>
            </a:extLst>
          </p:cNvPr>
          <p:cNvCxnSpPr>
            <a:cxnSpLocks/>
          </p:cNvCxnSpPr>
          <p:nvPr/>
        </p:nvCxnSpPr>
        <p:spPr>
          <a:xfrm flipH="1" flipV="1">
            <a:off x="7766789" y="4011670"/>
            <a:ext cx="189740" cy="42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27DC357-08B3-BCDF-F024-DAC80A78788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050307" y="4117648"/>
            <a:ext cx="1" cy="695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3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Etichette sugli archi del BCT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8" y="1118386"/>
            <a:ext cx="51101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Gli archi del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sono stati etichettati in funzione del rapporto tra il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e il blocco a cui esso è collegato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Se il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è sorgente nel blocco a cui è collegato allora l’arco che collega il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al blocco nel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è etichettato con 0, se intermedio con 1 e se pozzo con 2</a:t>
            </a:r>
          </a:p>
        </p:txBody>
      </p:sp>
      <p:pic>
        <p:nvPicPr>
          <p:cNvPr id="12" name="Immagine 11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D1F00367-4AE8-7DC8-E9CD-8063DF6BD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04" y="801045"/>
            <a:ext cx="3059746" cy="43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Ricerca di conflitti nel BCT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8" y="1118386"/>
            <a:ext cx="51101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La ricerca di conflitti nel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r>
              <a:rPr lang="it-IT" sz="2000" dirty="0">
                <a:latin typeface="TeX Gyre Cursor"/>
              </a:rPr>
              <a:t> corrisponde alla ricerca di cammini da un blocco ad un altro in cui il primo e l’ultimo arco sono etichettati con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Se nel BCT è presente un cammino di questo tipo allora il DAG non ammette un 1-page book </a:t>
            </a:r>
            <a:r>
              <a:rPr lang="it-IT" sz="2000" dirty="0" err="1">
                <a:latin typeface="TeX Gyre Cursor"/>
              </a:rPr>
              <a:t>embedding</a:t>
            </a:r>
            <a:endParaRPr lang="it-IT" sz="2000" dirty="0">
              <a:latin typeface="TeX Gyre Cursor"/>
            </a:endParaRPr>
          </a:p>
        </p:txBody>
      </p:sp>
      <p:pic>
        <p:nvPicPr>
          <p:cNvPr id="5" name="Immagine 4" descr="Immagine che contiene cerchio, diagramma, schermata, linea&#10;&#10;Descrizione generata automaticamente">
            <a:extLst>
              <a:ext uri="{FF2B5EF4-FFF2-40B4-BE49-F238E27FC236}">
                <a16:creationId xmlns:a16="http://schemas.microsoft.com/office/drawing/2014/main" id="{F0D8816C-F651-F9C1-8D9F-12A846D6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25" y="1183129"/>
            <a:ext cx="3304292" cy="33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52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Ricerca di un radicamento migliore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/>
              <p:nvPr/>
            </p:nvSpPr>
            <p:spPr>
              <a:xfrm>
                <a:off x="527408" y="1118386"/>
                <a:ext cx="511013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Un radicamento migliore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r>
                  <a:rPr lang="it-IT" sz="2000" dirty="0">
                    <a:latin typeface="TeX Gyre Cursor"/>
                  </a:rPr>
                  <a:t> consiste in un radicamento in cui non esistono </a:t>
                </a:r>
                <a:r>
                  <a:rPr lang="it-IT" sz="2000" dirty="0" err="1">
                    <a:latin typeface="TeX Gyre Cursor"/>
                  </a:rPr>
                  <a:t>cutpoint</a:t>
                </a:r>
                <a:r>
                  <a:rPr lang="it-IT" sz="2000" dirty="0">
                    <a:latin typeface="TeX Gyre Cursor"/>
                  </a:rPr>
                  <a:t> che hanno figli raggiungibili attraverso un arco di tipo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Se nel BCT non ci sono conflitti, tale radicamento esiste sempre e può essere trovato in tempo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8" y="1118386"/>
                <a:ext cx="5110131" cy="2862322"/>
              </a:xfrm>
              <a:prstGeom prst="rect">
                <a:avLst/>
              </a:prstGeom>
              <a:blipFill>
                <a:blip r:embed="rId3"/>
                <a:stretch>
                  <a:fillRect t="-1064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cerchio, diagramma&#10;&#10;Descrizione generata automaticamente">
            <a:extLst>
              <a:ext uri="{FF2B5EF4-FFF2-40B4-BE49-F238E27FC236}">
                <a16:creationId xmlns:a16="http://schemas.microsoft.com/office/drawing/2014/main" id="{1B26A646-14DF-3EAC-E01F-16E677CEB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39" y="793488"/>
            <a:ext cx="2209355" cy="43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88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odello&#10;&#10;Descrizione generata automaticamente">
            <a:extLst>
              <a:ext uri="{FF2B5EF4-FFF2-40B4-BE49-F238E27FC236}">
                <a16:creationId xmlns:a16="http://schemas.microsoft.com/office/drawing/2014/main" id="{802A2C7E-9795-C1B2-E789-1F11F17A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4" y="982722"/>
            <a:ext cx="9461395" cy="4143627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Cammini ristretti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679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cerchio&#10;&#10;Descrizione generata automaticamente">
            <a:extLst>
              <a:ext uri="{FF2B5EF4-FFF2-40B4-BE49-F238E27FC236}">
                <a16:creationId xmlns:a16="http://schemas.microsoft.com/office/drawing/2014/main" id="{E646B8CB-E39A-40F4-0107-621CE80BC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95" y="808101"/>
            <a:ext cx="2209355" cy="4368333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Ricerca di blocchi permutabili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8" y="1118386"/>
            <a:ext cx="5412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 blocchi che se permutati tra loro portano alla generazione di un nuovo 1-page book embedding corrispondono ai blocchi che sono collegati ad uno stesso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attraverso archi dello stesso tipo (0 o 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Questo è vero a eccezione dei blocchi che si trovano su un cammino ristretto che ha origine nel </a:t>
            </a:r>
            <a:r>
              <a:rPr lang="it-IT" sz="2000" dirty="0" err="1">
                <a:latin typeface="TeX Gyre Cursor"/>
              </a:rPr>
              <a:t>cutpoint</a:t>
            </a:r>
            <a:r>
              <a:rPr lang="it-IT" sz="2000" dirty="0">
                <a:latin typeface="TeX Gyre Cursor"/>
              </a:rPr>
              <a:t> considerato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L’individuazione di tali blocchi richiede tempo lineare</a:t>
            </a:r>
          </a:p>
        </p:txBody>
      </p:sp>
    </p:spTree>
    <p:extLst>
      <p:ext uri="{BB962C8B-B14F-4D97-AF65-F5344CB8AC3E}">
        <p14:creationId xmlns:p14="http://schemas.microsoft.com/office/powerpoint/2010/main" val="3568054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Generazione dei risultati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98E4-5A57-57CD-8D3A-222FEE02EAF0}"/>
                  </a:ext>
                </a:extLst>
              </p:cNvPr>
              <p:cNvSpPr txBox="1"/>
              <p:nvPr/>
            </p:nvSpPr>
            <p:spPr>
              <a:xfrm>
                <a:off x="527409" y="1118386"/>
                <a:ext cx="902580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L’algoritmo genera tutti i 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dei blocchi che contengono le diverse permutazioni dei blocchi permutabili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Utilizzando questi BFS </a:t>
                </a:r>
                <a:r>
                  <a:rPr lang="it-IT" sz="2000" dirty="0" err="1">
                    <a:latin typeface="TeX Gyre Cursor"/>
                  </a:rPr>
                  <a:t>ordering</a:t>
                </a:r>
                <a:r>
                  <a:rPr lang="it-IT" sz="2000" dirty="0">
                    <a:latin typeface="TeX Gyre Cursor"/>
                  </a:rPr>
                  <a:t> per determinare l’ordine con cui combinare i 1-page book embedding dei blocchi possono essere generati tutti i possibili 1-page book embedding del DAG di input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L’algoritmo di enumerazione proposto presenta un delay temporale ordine di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TeX Gyre Cursor"/>
                  </a:rPr>
                  <a:t> tra un risultato e il successivo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98E4-5A57-57CD-8D3A-222FEE02E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1118386"/>
                <a:ext cx="9025804" cy="2862322"/>
              </a:xfrm>
              <a:prstGeom prst="rect">
                <a:avLst/>
              </a:prstGeom>
              <a:blipFill>
                <a:blip r:embed="rId3"/>
                <a:stretch>
                  <a:fillRect t="-1064" r="-270" b="-27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31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Formula per il </a:t>
            </a:r>
            <a:r>
              <a:rPr lang="it-IT" sz="3200" b="1" dirty="0" err="1">
                <a:latin typeface="TeX Gyre Cursor"/>
              </a:rPr>
              <a:t>counting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3598E4-5A57-57CD-8D3A-222FEE02EAF0}"/>
              </a:ext>
            </a:extLst>
          </p:cNvPr>
          <p:cNvSpPr txBox="1"/>
          <p:nvPr/>
        </p:nvSpPr>
        <p:spPr>
          <a:xfrm>
            <a:off x="527409" y="1118386"/>
            <a:ext cx="902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Numero di 1-page book embedding ammessi da un determinato DAG: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24F5FD8-CC8B-8233-3091-2DD895F3D783}"/>
                  </a:ext>
                </a:extLst>
              </p:cNvPr>
              <p:cNvSpPr txBox="1"/>
              <p:nvPr/>
            </p:nvSpPr>
            <p:spPr>
              <a:xfrm>
                <a:off x="527409" y="3213206"/>
                <a:ext cx="9025804" cy="166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Dove:</a:t>
                </a:r>
                <a:endParaRPr lang="it-IT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sz="2000" dirty="0">
                    <a:latin typeface="TeX Gyre Cursor"/>
                  </a:rPr>
                  <a:t> è l’insieme dei radicamenti del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r>
                  <a:rPr lang="it-IT" sz="2000" dirty="0">
                    <a:latin typeface="TeX Gyre Cursor"/>
                  </a:rPr>
                  <a:t> trovati dall’algoritmo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TeX Gyre Cursor"/>
                  </a:rPr>
                  <a:t> è l’insieme degli insiemi di blocchi permutabili nel </a:t>
                </a:r>
                <a:r>
                  <a:rPr lang="it-IT" sz="2000" dirty="0" err="1">
                    <a:latin typeface="TeX Gyre Cursor"/>
                  </a:rPr>
                  <a:t>block-cutpoint</a:t>
                </a:r>
                <a:r>
                  <a:rPr lang="it-IT" sz="2000" dirty="0">
                    <a:latin typeface="TeX Gyre Cursor"/>
                  </a:rPr>
                  <a:t> </a:t>
                </a:r>
                <a:r>
                  <a:rPr lang="it-IT" sz="2000" dirty="0" err="1">
                    <a:latin typeface="TeX Gyre Cursor"/>
                  </a:rPr>
                  <a:t>tree</a:t>
                </a:r>
                <a:r>
                  <a:rPr lang="it-IT" sz="2000" dirty="0">
                    <a:latin typeface="TeX Gyre Cursor"/>
                  </a:rPr>
                  <a:t> radicato alla componente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m:rPr>
                            <m:brk m:alnAt="7"/>
                          </m:rP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24F5FD8-CC8B-8233-3091-2DD895F3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3213206"/>
                <a:ext cx="9025804" cy="1668598"/>
              </a:xfrm>
              <a:prstGeom prst="rect">
                <a:avLst/>
              </a:prstGeom>
              <a:blipFill>
                <a:blip r:embed="rId3"/>
                <a:stretch>
                  <a:fillRect t="-1825" b="-5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47ED379-9DBE-D07A-FEBF-A3BFBDFF54ED}"/>
                  </a:ext>
                </a:extLst>
              </p:cNvPr>
              <p:cNvSpPr txBox="1"/>
              <p:nvPr/>
            </p:nvSpPr>
            <p:spPr>
              <a:xfrm>
                <a:off x="527409" y="1907231"/>
                <a:ext cx="9025804" cy="917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2000" dirty="0">
                  <a:latin typeface="TeX Gyre Cursor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47ED379-9DBE-D07A-FEBF-A3BFBDFF5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1907231"/>
                <a:ext cx="9025804" cy="9172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936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Tool web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2D3DC2F-E062-99AA-0B09-244247B5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223"/>
          <a:stretch/>
        </p:blipFill>
        <p:spPr>
          <a:xfrm>
            <a:off x="216" y="1019580"/>
            <a:ext cx="10080409" cy="4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14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Tool web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A4BE8D2-6D7E-20C9-606F-A852E0E8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223"/>
          <a:stretch/>
        </p:blipFill>
        <p:spPr>
          <a:xfrm>
            <a:off x="0" y="1011839"/>
            <a:ext cx="10081322" cy="40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Grafi diretti aciclici (DAG)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32B021-A103-2575-5C0B-CB7E8D11B566}"/>
              </a:ext>
            </a:extLst>
          </p:cNvPr>
          <p:cNvSpPr txBox="1"/>
          <p:nvPr/>
        </p:nvSpPr>
        <p:spPr>
          <a:xfrm>
            <a:off x="527409" y="1118386"/>
            <a:ext cx="902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DAG è un grafo diretto che non contiene cicli diretti</a:t>
            </a:r>
          </a:p>
        </p:txBody>
      </p:sp>
      <p:pic>
        <p:nvPicPr>
          <p:cNvPr id="4" name="Immagine 3" descr="Immagine che contiene cerchio, linea, diagramma&#10;&#10;Descrizione generata automaticamente">
            <a:extLst>
              <a:ext uri="{FF2B5EF4-FFF2-40B4-BE49-F238E27FC236}">
                <a16:creationId xmlns:a16="http://schemas.microsoft.com/office/drawing/2014/main" id="{4440C4AA-173D-D79D-307E-A56FBD3C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17" y="2154192"/>
            <a:ext cx="3130989" cy="251404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230E4D69-5AC3-E53B-44DD-EA094446E511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313049-8A2A-CB89-82C8-01EA57D513D9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08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Tool web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F708B7-76C1-E23E-8529-678F8E6C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223"/>
          <a:stretch/>
        </p:blipFill>
        <p:spPr>
          <a:xfrm>
            <a:off x="0" y="1015320"/>
            <a:ext cx="10081322" cy="40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0D7590DB-0FCB-CEC5-0308-901E7991F4F3}"/>
              </a:ext>
            </a:extLst>
          </p:cNvPr>
          <p:cNvSpPr/>
          <p:nvPr/>
        </p:nvSpPr>
        <p:spPr>
          <a:xfrm>
            <a:off x="1" y="2463521"/>
            <a:ext cx="10080624" cy="743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Grazie per l’attenzione!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A6600-4CB0-34D3-1A86-615A6C6EA8D3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9E6AD7-810B-13CA-7A8A-59C0BFBA35F6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23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Book embedding di un DAG</a:t>
            </a:r>
            <a:endParaRPr lang="it-IT" sz="3200" dirty="0"/>
          </a:p>
        </p:txBody>
      </p:sp>
      <p:pic>
        <p:nvPicPr>
          <p:cNvPr id="9" name="Immagine 8" descr="Immagine che contiene cerchio, linea, schizzo&#10;&#10;Descrizione generata automaticamente">
            <a:extLst>
              <a:ext uri="{FF2B5EF4-FFF2-40B4-BE49-F238E27FC236}">
                <a16:creationId xmlns:a16="http://schemas.microsoft.com/office/drawing/2014/main" id="{3A405DAE-114D-CB2A-A499-2269AAF50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92" y="1889760"/>
            <a:ext cx="2350390" cy="18910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A8C9D3D-6E95-8DF2-14F8-88C0385F6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643" y="978890"/>
            <a:ext cx="3060481" cy="3932138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FFA2D79C-FC27-23B7-DE3A-86CBED59F7F6}"/>
              </a:ext>
            </a:extLst>
          </p:cNvPr>
          <p:cNvSpPr/>
          <p:nvPr/>
        </p:nvSpPr>
        <p:spPr>
          <a:xfrm>
            <a:off x="4744011" y="2506438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1193FA0-328E-E2D4-2F16-FAF3F002F796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23B7267-6346-3A15-B617-74BD8731B9A8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67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1-page book embedding di un DAG</a:t>
            </a:r>
            <a:endParaRPr lang="it-IT" sz="3200" dirty="0"/>
          </a:p>
        </p:txBody>
      </p:sp>
      <p:pic>
        <p:nvPicPr>
          <p:cNvPr id="4" name="Immagine 3" descr="Immagine che contiene linea, diagramma, cerchio&#10;&#10;Descrizione generata automaticamente">
            <a:extLst>
              <a:ext uri="{FF2B5EF4-FFF2-40B4-BE49-F238E27FC236}">
                <a16:creationId xmlns:a16="http://schemas.microsoft.com/office/drawing/2014/main" id="{9E9F19A4-8007-59A6-A270-16AB36C1F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600547"/>
            <a:ext cx="3555744" cy="2469454"/>
          </a:xfrm>
          <a:prstGeom prst="rect">
            <a:avLst/>
          </a:prstGeom>
        </p:spPr>
      </p:pic>
      <p:pic>
        <p:nvPicPr>
          <p:cNvPr id="6" name="Immagine 5" descr="Immagine che contiene schizzo, Line art, bianco, disegno&#10;&#10;Descrizione generata automaticamente">
            <a:extLst>
              <a:ext uri="{FF2B5EF4-FFF2-40B4-BE49-F238E27FC236}">
                <a16:creationId xmlns:a16="http://schemas.microsoft.com/office/drawing/2014/main" id="{989C481F-0394-986B-86E0-40D7733D5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96" y="2113477"/>
            <a:ext cx="5095508" cy="1443595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1DCA3B8A-55B2-7A7A-2518-B6ADDDA7206D}"/>
              </a:ext>
            </a:extLst>
          </p:cNvPr>
          <p:cNvSpPr/>
          <p:nvPr/>
        </p:nvSpPr>
        <p:spPr>
          <a:xfrm>
            <a:off x="3971122" y="2506437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9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 (1999)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/>
              <p:nvPr/>
            </p:nvSpPr>
            <p:spPr>
              <a:xfrm>
                <a:off x="527409" y="1118386"/>
                <a:ext cx="9025804" cy="1978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Algoritmo che determina se un DAG connesso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latin typeface="TeX Gyre Cursor"/>
                  </a:rPr>
                  <a:t> ammette un 1-page book </a:t>
                </a:r>
                <a:r>
                  <a:rPr lang="it-IT" sz="2000" dirty="0" err="1">
                    <a:latin typeface="TeX Gyre Cursor"/>
                  </a:rPr>
                  <a:t>embedding</a:t>
                </a:r>
                <a:r>
                  <a:rPr lang="it-IT" sz="2000" dirty="0">
                    <a:latin typeface="TeX Gyre Cursor"/>
                  </a:rPr>
                  <a:t> in tempo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it-IT" sz="2000" dirty="0">
                    <a:latin typeface="TeX Gyre Cursor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sz="2000" dirty="0">
                  <a:latin typeface="TeX Gyre Cursor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TeX Gyre Cursor"/>
                  </a:rPr>
                  <a:t>L’algoritmo è composto da due fasi: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dirty="0">
                    <a:latin typeface="TeX Gyre Cursor"/>
                  </a:rPr>
                  <a:t>Verifica se ogni blocco del DAG ammette un 1-page book embedding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dirty="0">
                    <a:latin typeface="TeX Gyre Cursor"/>
                  </a:rPr>
                  <a:t>Prova a costruire un 1-page book </a:t>
                </a:r>
                <a:r>
                  <a:rPr lang="it-IT" sz="2000" dirty="0" err="1">
                    <a:latin typeface="TeX Gyre Cursor"/>
                  </a:rPr>
                  <a:t>embedding</a:t>
                </a:r>
                <a:r>
                  <a:rPr lang="it-IT" sz="2000" dirty="0">
                    <a:latin typeface="TeX Gyre Cursor"/>
                  </a:rPr>
                  <a:t> dell’intero DAG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BABB1F0-55CB-2F8F-3D60-82FE75A5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9" y="1118386"/>
                <a:ext cx="9025804" cy="1978362"/>
              </a:xfrm>
              <a:prstGeom prst="rect">
                <a:avLst/>
              </a:prstGeom>
              <a:blipFill>
                <a:blip r:embed="rId3"/>
                <a:stretch>
                  <a:fillRect l="-608" t="-4000" b="-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34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1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BB1F0-55CB-2F8F-3D60-82FE75A5F98A}"/>
              </a:ext>
            </a:extLst>
          </p:cNvPr>
          <p:cNvSpPr txBox="1"/>
          <p:nvPr/>
        </p:nvSpPr>
        <p:spPr>
          <a:xfrm>
            <a:off x="527409" y="1118386"/>
            <a:ext cx="902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Individuazione delle componenti </a:t>
            </a:r>
            <a:r>
              <a:rPr lang="it-IT" sz="2000" dirty="0" err="1">
                <a:latin typeface="TeX Gyre Cursor"/>
              </a:rPr>
              <a:t>biconnesse</a:t>
            </a:r>
            <a:r>
              <a:rPr lang="it-IT" sz="2000" dirty="0">
                <a:latin typeface="TeX Gyre Cursor"/>
              </a:rPr>
              <a:t> (blocchi) e dei </a:t>
            </a:r>
            <a:r>
              <a:rPr lang="it-IT" sz="2000" dirty="0" err="1">
                <a:latin typeface="TeX Gyre Cursor"/>
              </a:rPr>
              <a:t>cutpoint</a:t>
            </a: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</p:txBody>
      </p:sp>
      <p:pic>
        <p:nvPicPr>
          <p:cNvPr id="5" name="Immagine 4" descr="Immagine che contiene cerchio, diagramma, disegno, schizzo&#10;&#10;Descrizione generata automaticamente">
            <a:extLst>
              <a:ext uri="{FF2B5EF4-FFF2-40B4-BE49-F238E27FC236}">
                <a16:creationId xmlns:a16="http://schemas.microsoft.com/office/drawing/2014/main" id="{A532D2B5-6AFF-D2F7-F270-9737445E0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25" y="2026590"/>
            <a:ext cx="3713372" cy="30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disegno, schizzo, cerchio, diagramma&#10;&#10;Descrizione generata automaticamente">
            <a:extLst>
              <a:ext uri="{FF2B5EF4-FFF2-40B4-BE49-F238E27FC236}">
                <a16:creationId xmlns:a16="http://schemas.microsoft.com/office/drawing/2014/main" id="{259BE0E1-46BB-CDB6-4326-56F7308EF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9" y="1544623"/>
            <a:ext cx="3713372" cy="3019824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3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1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EE9908AF-B2AA-092A-88C5-8190C266252C}"/>
              </a:ext>
            </a:extLst>
          </p:cNvPr>
          <p:cNvSpPr/>
          <p:nvPr/>
        </p:nvSpPr>
        <p:spPr>
          <a:xfrm>
            <a:off x="3971122" y="2506437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disegno, schizzo, cerchio, cartone animato&#10;&#10;Descrizione generata automaticamente">
            <a:extLst>
              <a:ext uri="{FF2B5EF4-FFF2-40B4-BE49-F238E27FC236}">
                <a16:creationId xmlns:a16="http://schemas.microsoft.com/office/drawing/2014/main" id="{59B08FFE-EC53-4970-0E16-48AA2625D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80" y="1396833"/>
            <a:ext cx="4849554" cy="309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cerchio, diagramma, schizzo&#10;&#10;Descrizione generata automaticamente">
            <a:extLst>
              <a:ext uri="{FF2B5EF4-FFF2-40B4-BE49-F238E27FC236}">
                <a16:creationId xmlns:a16="http://schemas.microsoft.com/office/drawing/2014/main" id="{2ABEA7C8-B40D-0C74-8798-5A37BD48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53" y="873654"/>
            <a:ext cx="3059745" cy="4361763"/>
          </a:xfrm>
          <a:prstGeom prst="rect">
            <a:avLst/>
          </a:prstGeom>
        </p:spPr>
      </p:pic>
      <p:pic>
        <p:nvPicPr>
          <p:cNvPr id="40" name="Immagine 42"/>
          <p:cNvPicPr/>
          <p:nvPr/>
        </p:nvPicPr>
        <p:blipFill>
          <a:blip r:embed="rId4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801045"/>
          </a:xfrm>
        </p:spPr>
        <p:txBody>
          <a:bodyPr/>
          <a:lstStyle/>
          <a:p>
            <a:pPr algn="ctr"/>
            <a:r>
              <a:rPr lang="it-IT" sz="3200" b="1" dirty="0">
                <a:latin typeface="TeX Gyre Cursor"/>
              </a:rPr>
              <a:t>Algoritmo di Heath e </a:t>
            </a:r>
            <a:r>
              <a:rPr lang="it-IT" sz="3200" b="1" dirty="0" err="1">
                <a:latin typeface="TeX Gyre Cursor"/>
              </a:rPr>
              <a:t>Pemmaraju</a:t>
            </a:r>
            <a:r>
              <a:rPr lang="it-IT" sz="3200" b="1" dirty="0">
                <a:latin typeface="TeX Gyre Cursor"/>
              </a:rPr>
              <a:t>: fase 2</a:t>
            </a:r>
            <a:endParaRPr lang="it-IT" sz="3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48D4ED-FFB4-8B52-CE7E-E230E88E9F05}"/>
              </a:ext>
            </a:extLst>
          </p:cNvPr>
          <p:cNvSpPr txBox="1"/>
          <p:nvPr/>
        </p:nvSpPr>
        <p:spPr>
          <a:xfrm>
            <a:off x="527409" y="1118386"/>
            <a:ext cx="565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Radicamento del </a:t>
            </a:r>
            <a:r>
              <a:rPr lang="it-IT" sz="2000" dirty="0" err="1">
                <a:latin typeface="TeX Gyre Cursor"/>
              </a:rPr>
              <a:t>block-cutpoint</a:t>
            </a:r>
            <a:r>
              <a:rPr lang="it-IT" sz="2000" dirty="0">
                <a:latin typeface="TeX Gyre Cursor"/>
              </a:rPr>
              <a:t> </a:t>
            </a:r>
            <a:r>
              <a:rPr lang="it-IT" sz="2000" dirty="0" err="1">
                <a:latin typeface="TeX Gyre Cursor"/>
              </a:rPr>
              <a:t>tree</a:t>
            </a:r>
            <a:endParaRPr lang="it-IT" sz="2000" dirty="0">
              <a:latin typeface="TeX Gyre Cursor"/>
            </a:endParaRPr>
          </a:p>
          <a:p>
            <a:pPr marL="914400" lvl="1" indent="-457200">
              <a:buFont typeface="+mj-lt"/>
              <a:buAutoNum type="arabicPeriod"/>
            </a:pPr>
            <a:endParaRPr lang="it-IT" sz="2000" dirty="0">
              <a:latin typeface="TeX Gyre Cursor"/>
            </a:endParaRPr>
          </a:p>
        </p:txBody>
      </p:sp>
      <p:pic>
        <p:nvPicPr>
          <p:cNvPr id="7" name="Immagine 6" descr="Immagine che contiene disegno, schizzo, cerchio, diagramma&#10;&#10;Descrizione generata automaticamente">
            <a:extLst>
              <a:ext uri="{FF2B5EF4-FFF2-40B4-BE49-F238E27FC236}">
                <a16:creationId xmlns:a16="http://schemas.microsoft.com/office/drawing/2014/main" id="{9B66E418-C69E-FC67-D968-7B1039F1E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57" y="1654200"/>
            <a:ext cx="3713372" cy="3019824"/>
          </a:xfrm>
          <a:prstGeom prst="rect">
            <a:avLst/>
          </a:prstGeom>
        </p:spPr>
      </p:pic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D0B9B9D-FA46-F6A7-14C7-0F53F2FBD016}"/>
              </a:ext>
            </a:extLst>
          </p:cNvPr>
          <p:cNvSpPr/>
          <p:nvPr/>
        </p:nvSpPr>
        <p:spPr>
          <a:xfrm>
            <a:off x="4740519" y="2592474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0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10" ma:contentTypeDescription="Creare un nuovo documento." ma:contentTypeScope="" ma:versionID="05058989819870a140977de707ec0a06">
  <xsd:schema xmlns:xsd="http://www.w3.org/2001/XMLSchema" xmlns:xs="http://www.w3.org/2001/XMLSchema" xmlns:p="http://schemas.microsoft.com/office/2006/metadata/properties" xmlns:ns3="c8d8867b-9144-4820-a959-3365945bb6b6" xmlns:ns4="b7d7a78c-ebd1-4b8e-b94b-7acbb09560d1" targetNamespace="http://schemas.microsoft.com/office/2006/metadata/properties" ma:root="true" ma:fieldsID="cb63b33f685a06f3c93a2c5945a88841" ns3:_="" ns4:_="">
    <xsd:import namespace="c8d8867b-9144-4820-a959-3365945bb6b6"/>
    <xsd:import namespace="b7d7a78c-ebd1-4b8e-b94b-7acbb09560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E49FA3-402E-4649-B24F-B0ECF50FD8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345D12-53A4-4083-9E18-7AF0C28962D0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b7d7a78c-ebd1-4b8e-b94b-7acbb09560d1"/>
    <ds:schemaRef ds:uri="c8d8867b-9144-4820-a959-3365945bb6b6"/>
  </ds:schemaRefs>
</ds:datastoreItem>
</file>

<file path=customXml/itemProps3.xml><?xml version="1.0" encoding="utf-8"?>
<ds:datastoreItem xmlns:ds="http://schemas.openxmlformats.org/officeDocument/2006/customXml" ds:itemID="{B62EAF85-E27C-4CFA-987C-F2FFC8626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8867b-9144-4820-a959-3365945bb6b6"/>
    <ds:schemaRef ds:uri="b7d7a78c-ebd1-4b8e-b94b-7acbb09560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</TotalTime>
  <Words>1369</Words>
  <Application>Microsoft Office PowerPoint</Application>
  <PresentationFormat>Personalizzato</PresentationFormat>
  <Paragraphs>150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Aptos</vt:lpstr>
      <vt:lpstr>Arial</vt:lpstr>
      <vt:lpstr>Cambria Math</vt:lpstr>
      <vt:lpstr>Symbol</vt:lpstr>
      <vt:lpstr>TeX Gyre Cursor</vt:lpstr>
      <vt:lpstr>Wingdings</vt:lpstr>
      <vt:lpstr>Office Theme</vt:lpstr>
      <vt:lpstr>Presentazione standard di PowerPoint</vt:lpstr>
      <vt:lpstr>Obiettivi della tesi</vt:lpstr>
      <vt:lpstr>Grafi diretti aciclici (DAG)</vt:lpstr>
      <vt:lpstr>Book embedding di un DAG</vt:lpstr>
      <vt:lpstr>1-page book embedding di un DAG</vt:lpstr>
      <vt:lpstr>Algoritmo di Heath e Pemmaraju (1999)</vt:lpstr>
      <vt:lpstr>Algoritmo di Heath e Pemmaraju: fase 1</vt:lpstr>
      <vt:lpstr>Algoritmo di Heath e Pemmaraju: fase 1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Heath e Pemmaraju: fase 2</vt:lpstr>
      <vt:lpstr>Algoritmo di enumerazione proposto</vt:lpstr>
      <vt:lpstr>Vertici sorgente, pozzo e intermedi</vt:lpstr>
      <vt:lpstr>Etichette sugli archi del BCT</vt:lpstr>
      <vt:lpstr>Ricerca di conflitti nel BCT</vt:lpstr>
      <vt:lpstr>Ricerca di un radicamento migliore</vt:lpstr>
      <vt:lpstr>Cammini ristretti</vt:lpstr>
      <vt:lpstr>Ricerca di blocchi permutabili</vt:lpstr>
      <vt:lpstr>Generazione dei risultati</vt:lpstr>
      <vt:lpstr>Formula per il counting</vt:lpstr>
      <vt:lpstr>Tool web</vt:lpstr>
      <vt:lpstr>Tool web</vt:lpstr>
      <vt:lpstr>Tool web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D56SQ92</dc:creator>
  <dc:description/>
  <cp:lastModifiedBy>IVAN CARLINI</cp:lastModifiedBy>
  <cp:revision>39</cp:revision>
  <dcterms:created xsi:type="dcterms:W3CDTF">2020-10-25T17:44:13Z</dcterms:created>
  <dcterms:modified xsi:type="dcterms:W3CDTF">2024-10-21T09:55:46Z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ContentTypeId">
    <vt:lpwstr>0x01010090E25A177DBE194CA7DDF0CC303C92DA</vt:lpwstr>
  </property>
</Properties>
</file>