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9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303" r:id="rId31"/>
    <p:sldId id="299" r:id="rId32"/>
    <p:sldId id="300" r:id="rId33"/>
    <p:sldId id="301" r:id="rId34"/>
    <p:sldId id="302" r:id="rId35"/>
    <p:sldId id="272" r:id="rId36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  <a:srgbClr val="FFE389"/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80845-DF56-4B3E-9E7C-40FAF37FF3A4}" v="391" dt="2024-10-21T09:43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29" autoAdjust="0"/>
  </p:normalViewPr>
  <p:slideViewPr>
    <p:cSldViewPr snapToGrid="0">
      <p:cViewPr varScale="1">
        <p:scale>
          <a:sx n="120" d="100"/>
          <a:sy n="12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C1B3-0E05-47AD-B589-A831B22A6A40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8B71-78E8-46A3-80BB-3D549D7B77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0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31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2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94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58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57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91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5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5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89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327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991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73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7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38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15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476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2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30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1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98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09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2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60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23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1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36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doi.org/10.1137/S009753979529155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non sono presenti conflitti, i blocchi vengono elaborati seguendo l’ordine di una visita in ampiezza (BFS)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blipFill>
                <a:blip r:embed="rId4"/>
                <a:stretch>
                  <a:fillRect t="-1600" r="-1451" b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F752A80-2663-E9E0-E43E-0035B2E2A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20" r="80311" b="90833"/>
          <a:stretch/>
        </p:blipFill>
        <p:spPr>
          <a:xfrm>
            <a:off x="4334122" y="3281219"/>
            <a:ext cx="1412380" cy="745653"/>
          </a:xfrm>
          <a:prstGeom prst="rect">
            <a:avLst/>
          </a:prstGeom>
        </p:spPr>
      </p:pic>
      <p:pic>
        <p:nvPicPr>
          <p:cNvPr id="7" name="Immagine 6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DDE4ECE-A649-07B2-71B8-4DE68C1F1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6915068" y="1197546"/>
            <a:ext cx="1359481" cy="87027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28A8BB0-64A8-DDD9-1BFE-76F592F58A3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6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D73C9AE9-5936-1F1C-4518-BDA2E5AB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2" t="113" r="31792" b="90741"/>
          <a:stretch/>
        </p:blipFill>
        <p:spPr>
          <a:xfrm>
            <a:off x="4088126" y="3281219"/>
            <a:ext cx="1904372" cy="745653"/>
          </a:xfrm>
          <a:prstGeom prst="rect">
            <a:avLst/>
          </a:prstGeom>
        </p:spPr>
      </p:pic>
      <p:pic>
        <p:nvPicPr>
          <p:cNvPr id="22" name="Immagine 21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E1F8AC4-DF48-B2C4-E1FC-C1A2C20D9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0" r="28985" b="72381"/>
          <a:stretch/>
        </p:blipFill>
        <p:spPr>
          <a:xfrm>
            <a:off x="6956240" y="1199658"/>
            <a:ext cx="1277138" cy="85516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80F534B-0D65-5B30-B1C3-61442ACF1DA1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D17A8A6-8395-D602-939A-DFBC2A986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10951" r="55360" b="76712"/>
          <a:stretch/>
        </p:blipFill>
        <p:spPr>
          <a:xfrm>
            <a:off x="3444912" y="3151162"/>
            <a:ext cx="3190800" cy="100576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1F377A3-B578-CDD6-ED56-04A6AF922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1" r="59527" b="35038"/>
          <a:stretch/>
        </p:blipFill>
        <p:spPr>
          <a:xfrm>
            <a:off x="6613424" y="1226715"/>
            <a:ext cx="1962770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8B7A0F-47D6-6E9A-93A6-183C5CED1A15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1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52590322-9033-90D6-4712-7E0FD309B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8" t="9826" r="40" b="76362"/>
          <a:stretch/>
        </p:blipFill>
        <p:spPr>
          <a:xfrm>
            <a:off x="3266915" y="3091047"/>
            <a:ext cx="3546793" cy="112599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1B6A9E4-1FD1-8685-899C-CED971E49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7" t="40067" r="29140" b="34062"/>
          <a:stretch/>
        </p:blipFill>
        <p:spPr>
          <a:xfrm>
            <a:off x="6944904" y="1226715"/>
            <a:ext cx="1299809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8916A10-81D6-4CD6-C6BA-794AFEF4F2BA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C68F7000-A202-DFF4-A01B-8465A585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23608" r="39064" b="59702"/>
          <a:stretch/>
        </p:blipFill>
        <p:spPr>
          <a:xfrm>
            <a:off x="2885489" y="2973730"/>
            <a:ext cx="4309646" cy="1360631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39DC303C-8AA0-908C-E5E5-45C200DF3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b="72137"/>
          <a:stretch/>
        </p:blipFill>
        <p:spPr>
          <a:xfrm>
            <a:off x="6997803" y="1195879"/>
            <a:ext cx="1194011" cy="86271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3F23568-060E-9378-8616-C2FFEDFD095D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6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96316A8-F5AF-938A-1605-1FC6C073C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r="31892" b="42688"/>
          <a:stretch/>
        </p:blipFill>
        <p:spPr>
          <a:xfrm>
            <a:off x="2615528" y="2937676"/>
            <a:ext cx="4849567" cy="1432738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801BA5C-120C-DB96-1614-8291AA40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t="39334" b="34794"/>
          <a:stretch/>
        </p:blipFill>
        <p:spPr>
          <a:xfrm>
            <a:off x="6997803" y="1226715"/>
            <a:ext cx="1194011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4E320C-755F-AFE3-0A94-1A36379045A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0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90D66746-2A42-1B80-4CD9-FF17AB300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1" r="14999" b="22882"/>
          <a:stretch/>
        </p:blipFill>
        <p:spPr>
          <a:xfrm>
            <a:off x="2014115" y="2856864"/>
            <a:ext cx="6052393" cy="159436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ED7FF6DC-05B9-CDD2-1D2F-F178CB9BC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6609645" y="1307736"/>
            <a:ext cx="1970327" cy="6390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CC7B9AD-4E97-D585-FBA2-42E9DC4D1C6C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734E3B7-C6EB-DA54-AD56-9B79F5E6E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8" r="5816"/>
          <a:stretch/>
        </p:blipFill>
        <p:spPr>
          <a:xfrm>
            <a:off x="1687182" y="2773904"/>
            <a:ext cx="6706259" cy="176028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F015715-DD38-56F7-F6CD-C3DD45CAF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 t="77654" r="29607"/>
          <a:stretch/>
        </p:blipFill>
        <p:spPr>
          <a:xfrm>
            <a:off x="6967576" y="1281286"/>
            <a:ext cx="1254466" cy="69190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0B0E9A4-F32C-7BA9-532F-5AF84960A88B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8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enumerazione proposto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iniziali dell’algoritmo di enumerazione: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Verificare che ogni blocco ammetta un 1-page book embedding (fase 1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Radicare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e verificare che non ci siano conflitti (prima parte della fase 2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successive: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Ricercare un radicamento migliore per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Identificare quali sono i blocchi che possono essere permutati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Generare i BFS </a:t>
            </a:r>
            <a:r>
              <a:rPr lang="it-IT" sz="2000" dirty="0" err="1">
                <a:latin typeface="TeX Gyre Cursor"/>
              </a:rPr>
              <a:t>ordering</a:t>
            </a:r>
            <a:r>
              <a:rPr lang="it-IT" sz="2000" dirty="0">
                <a:latin typeface="TeX Gyre Cursor"/>
              </a:rPr>
              <a:t> permutando i blocchi permutabili e restituire in output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corrispondenti</a:t>
            </a:r>
          </a:p>
        </p:txBody>
      </p:sp>
    </p:spTree>
    <p:extLst>
      <p:ext uri="{BB962C8B-B14F-4D97-AF65-F5344CB8AC3E}">
        <p14:creationId xmlns:p14="http://schemas.microsoft.com/office/powerpoint/2010/main" val="39169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Obiettivi della tesi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 con </a:t>
            </a:r>
            <a:r>
              <a:rPr lang="it-IT" sz="2000" dirty="0" err="1">
                <a:latin typeface="TeX Gyre Cursor"/>
              </a:rPr>
              <a:t>worst</a:t>
            </a:r>
            <a:r>
              <a:rPr lang="it-IT" sz="2000" dirty="0">
                <a:latin typeface="TeX Gyre Cursor"/>
              </a:rPr>
              <a:t>-case delay lineare</a:t>
            </a:r>
          </a:p>
          <a:p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l’algoritmo in C++ e creare delle API che ne consentono l’utilizzo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Implementare un tool che consente di eseguire l’algoritmo su una pagina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ammessi da un determinato DAG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Vertici sorgente, pozzo e intermedi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Ogni blocco che ammette un 1-page book embedding contiene: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sorgente: vertice che ha solo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Eventuali vertici intermedi: vertici che hanno sia archi in ingresso che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pozzo: vertice che ha solo archi in ingresso</a:t>
            </a:r>
          </a:p>
        </p:txBody>
      </p:sp>
      <p:pic>
        <p:nvPicPr>
          <p:cNvPr id="4" name="Immagine 3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D1DEED4-F67F-9F81-5FDB-3548D1BCA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5944662" y="3363009"/>
            <a:ext cx="1970327" cy="639004"/>
          </a:xfrm>
          <a:prstGeom prst="rect">
            <a:avLst/>
          </a:prstGeom>
        </p:spPr>
      </p:pic>
      <p:pic>
        <p:nvPicPr>
          <p:cNvPr id="5" name="Immagine 4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D2BD0A17-0746-2B7E-9257-B46754586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2165636" y="3247374"/>
            <a:ext cx="1359481" cy="8702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E8ED36-A665-E02A-9091-EAD934E779AD}"/>
              </a:ext>
            </a:extLst>
          </p:cNvPr>
          <p:cNvSpPr txBox="1"/>
          <p:nvPr/>
        </p:nvSpPr>
        <p:spPr>
          <a:xfrm>
            <a:off x="1774742" y="4425936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E04978-02A2-2858-9CDC-472133109E00}"/>
              </a:ext>
            </a:extLst>
          </p:cNvPr>
          <p:cNvSpPr txBox="1"/>
          <p:nvPr/>
        </p:nvSpPr>
        <p:spPr>
          <a:xfrm>
            <a:off x="2913389" y="4431012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322F92-09D9-1C11-A76C-7C1EFB793657}"/>
              </a:ext>
            </a:extLst>
          </p:cNvPr>
          <p:cNvSpPr txBox="1"/>
          <p:nvPr/>
        </p:nvSpPr>
        <p:spPr>
          <a:xfrm>
            <a:off x="5210723" y="4449424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E12D4E-113C-A205-3390-A0883DD4C599}"/>
              </a:ext>
            </a:extLst>
          </p:cNvPr>
          <p:cNvSpPr txBox="1"/>
          <p:nvPr/>
        </p:nvSpPr>
        <p:spPr>
          <a:xfrm>
            <a:off x="7582480" y="4432418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F6CC4C-3085-AFE5-AE31-755C1D08BD99}"/>
              </a:ext>
            </a:extLst>
          </p:cNvPr>
          <p:cNvSpPr txBox="1"/>
          <p:nvPr/>
        </p:nvSpPr>
        <p:spPr>
          <a:xfrm>
            <a:off x="6379168" y="4813421"/>
            <a:ext cx="13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intermedio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EBBB075-C42B-18D8-4596-A98258C57C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360411" y="4002013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7C77F5F-FDA5-E93F-F612-D4E20D7F103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309318" y="4002013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4DC2E0A-43E1-34C2-B693-BF0FA7A41313}"/>
              </a:ext>
            </a:extLst>
          </p:cNvPr>
          <p:cNvCxnSpPr>
            <a:cxnSpLocks/>
          </p:cNvCxnSpPr>
          <p:nvPr/>
        </p:nvCxnSpPr>
        <p:spPr>
          <a:xfrm flipV="1">
            <a:off x="6133180" y="4025501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843C99D-0D08-9B33-566E-CAEBD4C5B34D}"/>
              </a:ext>
            </a:extLst>
          </p:cNvPr>
          <p:cNvCxnSpPr>
            <a:cxnSpLocks/>
          </p:cNvCxnSpPr>
          <p:nvPr/>
        </p:nvCxnSpPr>
        <p:spPr>
          <a:xfrm flipH="1" flipV="1">
            <a:off x="7766789" y="4011670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27DC357-08B3-BCDF-F024-DAC80A78788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50307" y="4117648"/>
            <a:ext cx="1" cy="695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3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Etichette sugli archi del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Gli archi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sono stati etichettati in funzione del rapporto tra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e il blocco a cui esso è collegato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è sorgente nel blocco a cui è collegato allora l’arco che collega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al blocco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è etichettato con 0, se intermedio con 1 e se pozzo con 2</a:t>
            </a:r>
          </a:p>
        </p:txBody>
      </p:sp>
      <p:pic>
        <p:nvPicPr>
          <p:cNvPr id="12" name="Immagine 11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D1F00367-4AE8-7DC8-E9CD-8063DF6BD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04" y="801045"/>
            <a:ext cx="3059746" cy="43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conflitti nel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La ricerca di conflitti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corrisponde alla ricerca di cammini da un blocco ad un altro in cui il primo e l’ultimo arco sono etichettati con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nel BCT è presente un cammino di questo tipo allora il DAG non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schermata, linea&#10;&#10;Descrizione generata automaticamente">
            <a:extLst>
              <a:ext uri="{FF2B5EF4-FFF2-40B4-BE49-F238E27FC236}">
                <a16:creationId xmlns:a16="http://schemas.microsoft.com/office/drawing/2014/main" id="{F0D8816C-F651-F9C1-8D9F-12A846D6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25" y="1183129"/>
            <a:ext cx="3304292" cy="33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un radicamento migliore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Un radicamento migliore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consiste in un radicamento in cui non esistono </a:t>
                </a:r>
                <a:r>
                  <a:rPr lang="it-IT" sz="2000" dirty="0" err="1">
                    <a:latin typeface="TeX Gyre Cursor"/>
                  </a:rPr>
                  <a:t>cutpoint</a:t>
                </a:r>
                <a:r>
                  <a:rPr lang="it-IT" sz="2000" dirty="0">
                    <a:latin typeface="TeX Gyre Cursor"/>
                  </a:rPr>
                  <a:t> che hanno figli raggiungibili attraverso un arco di tipo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nel BCT non ci sono conflitti, tale radicamento esiste sempre e può essere trovato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blipFill>
                <a:blip r:embed="rId4"/>
                <a:stretch>
                  <a:fillRect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erchio, diagramma&#10;&#10;Descrizione generata automaticamente">
            <a:extLst>
              <a:ext uri="{FF2B5EF4-FFF2-40B4-BE49-F238E27FC236}">
                <a16:creationId xmlns:a16="http://schemas.microsoft.com/office/drawing/2014/main" id="{1B26A646-14DF-3EAC-E01F-16E677CEB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39" y="793488"/>
            <a:ext cx="220935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odello&#10;&#10;Descrizione generata automaticamente">
            <a:extLst>
              <a:ext uri="{FF2B5EF4-FFF2-40B4-BE49-F238E27FC236}">
                <a16:creationId xmlns:a16="http://schemas.microsoft.com/office/drawing/2014/main" id="{802A2C7E-9795-C1B2-E789-1F11F17A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" y="982722"/>
            <a:ext cx="9461395" cy="4143627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Cammini ristretti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67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cerchio&#10;&#10;Descrizione generata automaticamente">
            <a:extLst>
              <a:ext uri="{FF2B5EF4-FFF2-40B4-BE49-F238E27FC236}">
                <a16:creationId xmlns:a16="http://schemas.microsoft.com/office/drawing/2014/main" id="{E646B8CB-E39A-40F4-0107-621CE80B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95" y="808101"/>
            <a:ext cx="2209355" cy="436833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blocchi permutabili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412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 blocchi che se permutati tra loro portano alla generazione di un nuovo 1-page book embedding corrispondono ai blocchi che sono collegati ad uno stesso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attraverso archi dello stesso tipo (0 o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Questo è vero a eccezione dei blocchi che si trovano su un cammino ristretto che ha origine nel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considerato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L’individuazione di tali blocchi richiede tempo lineare</a:t>
            </a:r>
          </a:p>
        </p:txBody>
      </p:sp>
    </p:spTree>
    <p:extLst>
      <p:ext uri="{BB962C8B-B14F-4D97-AF65-F5344CB8AC3E}">
        <p14:creationId xmlns:p14="http://schemas.microsoft.com/office/powerpoint/2010/main" val="356805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Generazione dei risultati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genera tutti 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 che contengono le diverse permutazioni dei blocchi permutabili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Utilizzando questi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per determinare l’ordine con cui combinare i 1-page book embedding dei blocchi possono essere generati tutti i possibili 1-page book embedding del DAG di input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di enumerazione proposto presenta un delay temporale 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tra un risultato e il successivo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blipFill>
                <a:blip r:embed="rId4"/>
                <a:stretch>
                  <a:fillRect t="-1064" r="-270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1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Risultati teorici della tesi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EFEC6D5-F164-8373-5209-DC23262C53C1}"/>
              </a:ext>
            </a:extLst>
          </p:cNvPr>
          <p:cNvSpPr/>
          <p:nvPr/>
        </p:nvSpPr>
        <p:spPr>
          <a:xfrm>
            <a:off x="1049948" y="1141768"/>
            <a:ext cx="7980728" cy="8332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BA29191-CE40-5B5F-2238-185FBC490E18}"/>
              </a:ext>
            </a:extLst>
          </p:cNvPr>
          <p:cNvSpPr txBox="1">
            <a:spLocks/>
          </p:cNvSpPr>
          <p:nvPr/>
        </p:nvSpPr>
        <p:spPr>
          <a:xfrm>
            <a:off x="1049945" y="1229621"/>
            <a:ext cx="7980729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TEOREMA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Esiste un algoritmo che consente di enumerare tutti i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di un DAG senza ripetizioni con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worst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-case delay lineare.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55BF3E-EC4B-0B14-8859-4ED64E201F6E}"/>
              </a:ext>
            </a:extLst>
          </p:cNvPr>
          <p:cNvSpPr/>
          <p:nvPr/>
        </p:nvSpPr>
        <p:spPr>
          <a:xfrm>
            <a:off x="1812268" y="2240609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8794155-6965-23E6-CC36-952D160C3E77}"/>
              </a:ext>
            </a:extLst>
          </p:cNvPr>
          <p:cNvSpPr txBox="1">
            <a:spLocks/>
          </p:cNvSpPr>
          <p:nvPr/>
        </p:nvSpPr>
        <p:spPr>
          <a:xfrm>
            <a:off x="1812266" y="2328462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1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Ogni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generato dall’algoritmo proposto è un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valido del DAG di input.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93ECC14-B400-201D-144D-A21A8728D2CA}"/>
              </a:ext>
            </a:extLst>
          </p:cNvPr>
          <p:cNvSpPr/>
          <p:nvPr/>
        </p:nvSpPr>
        <p:spPr>
          <a:xfrm>
            <a:off x="1812270" y="3225533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F279BE7D-90A7-F1F1-E656-EB04316C92F7}"/>
              </a:ext>
            </a:extLst>
          </p:cNvPr>
          <p:cNvSpPr txBox="1">
            <a:spLocks/>
          </p:cNvSpPr>
          <p:nvPr/>
        </p:nvSpPr>
        <p:spPr>
          <a:xfrm>
            <a:off x="1812268" y="3313386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2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L’algoritmo proposto non genera lo stesso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più di una volta.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FFB0595-F2B1-5B3D-EE8B-CED8623907A6}"/>
              </a:ext>
            </a:extLst>
          </p:cNvPr>
          <p:cNvSpPr/>
          <p:nvPr/>
        </p:nvSpPr>
        <p:spPr>
          <a:xfrm>
            <a:off x="1812268" y="4209185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A58ABC14-4038-67BA-B670-C5B7DE12A896}"/>
              </a:ext>
            </a:extLst>
          </p:cNvPr>
          <p:cNvSpPr txBox="1">
            <a:spLocks/>
          </p:cNvSpPr>
          <p:nvPr/>
        </p:nvSpPr>
        <p:spPr>
          <a:xfrm>
            <a:off x="1812266" y="4297038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3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Se il DAG di input ammette un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, allora questo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verrà generato dall’algoritmo proposto.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6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Formula per il </a:t>
            </a:r>
            <a:r>
              <a:rPr lang="it-IT" sz="3200" b="1" dirty="0" err="1">
                <a:latin typeface="TeX Gyre Cursor"/>
              </a:rPr>
              <a:t>counting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3598E4-5A57-57CD-8D3A-222FEE02EAF0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Numero di 1-page book embedding ammessi da un determinato DAG: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/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Dove:</a:t>
                </a:r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dei radicamenti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trovati dall’algoritmo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degli insiemi di blocchi permutabili nel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radicato alla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blipFill>
                <a:blip r:embed="rId4"/>
                <a:stretch>
                  <a:fillRect t="-1825" b="-5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/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3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D3DC2F-E062-99AA-0B09-244247B5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216" y="1019580"/>
            <a:ext cx="10080409" cy="4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Grafi diretti aciclici (DAG)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30E4D69-5AC3-E53B-44DD-EA094446E511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13049-8A2A-CB89-82C8-01EA57D513D9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4BE8D2-6D7E-20C9-606F-A852E0E8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0" y="1011839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F708B7-76C1-E23E-8529-678F8E6C51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0" y="1015320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Book embedding di un DAG</a:t>
            </a:r>
            <a:endParaRPr lang="it-IT" sz="3200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43" y="978890"/>
            <a:ext cx="3060481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1-page book embedding di un DAG</a:t>
            </a:r>
            <a:endParaRPr lang="it-IT" sz="3200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 (1999)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Algoritmo che determina se un DAG connesso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ammette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2000" dirty="0">
                    <a:latin typeface="TeX Gyre Cursor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è composto da due fasi: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Verifica se ogni blocco del DAG ammette un 1-page book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Prova a costruire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dell’intero DAG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blipFill>
                <a:blip r:embed="rId4"/>
                <a:stretch>
                  <a:fillRect l="-608" t="-4000"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424447-16AD-E381-7A1E-2BBFC3A7EE9D}"/>
              </a:ext>
            </a:extLst>
          </p:cNvPr>
          <p:cNvSpPr txBox="1"/>
          <p:nvPr/>
        </p:nvSpPr>
        <p:spPr>
          <a:xfrm>
            <a:off x="2519085" y="4832742"/>
            <a:ext cx="504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b="0" i="0" u="sng" dirty="0">
                <a:solidFill>
                  <a:srgbClr val="3677B5"/>
                </a:solidFill>
                <a:effectLst/>
                <a:latin typeface="TeX Gyre Cursor"/>
                <a:hlinkClick r:id="rId5"/>
              </a:rPr>
              <a:t>https://doi.org/10.1137/S0097539795291550</a:t>
            </a:r>
            <a:endParaRPr lang="it-IT" sz="1200" dirty="0">
              <a:latin typeface="TeX Gyre Cursor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2B89B33-E05F-7CA9-4BFC-2155D255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153" y="3904169"/>
            <a:ext cx="5348316" cy="7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Individuazione delle componenti </a:t>
            </a:r>
            <a:r>
              <a:rPr lang="it-IT" sz="2000" dirty="0" err="1">
                <a:latin typeface="TeX Gyre Cursor"/>
              </a:rPr>
              <a:t>biconnesse</a:t>
            </a:r>
            <a:r>
              <a:rPr lang="it-IT" sz="2000" dirty="0">
                <a:latin typeface="TeX Gyre Cursor"/>
              </a:rPr>
              <a:t> (blocchi) e dei </a:t>
            </a:r>
            <a:r>
              <a:rPr lang="it-IT" sz="2000" dirty="0" err="1">
                <a:latin typeface="TeX Gyre Cursor"/>
              </a:rPr>
              <a:t>cutpoint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disegno, schizzo&#10;&#10;Descrizione generata automaticamente">
            <a:extLst>
              <a:ext uri="{FF2B5EF4-FFF2-40B4-BE49-F238E27FC236}">
                <a16:creationId xmlns:a16="http://schemas.microsoft.com/office/drawing/2014/main" id="{A532D2B5-6AFF-D2F7-F270-9737445E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25" y="2026590"/>
            <a:ext cx="3713372" cy="3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259BE0E1-46BB-CDB6-4326-56F7308E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" y="1544623"/>
            <a:ext cx="3713372" cy="3019824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E9908AF-B2AA-092A-88C5-8190C266252C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59B08FFE-EC53-4970-0E16-48AA2625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0" y="1396833"/>
            <a:ext cx="4849554" cy="30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48D4ED-FFB4-8B52-CE7E-E230E88E9F05}"/>
              </a:ext>
            </a:extLst>
          </p:cNvPr>
          <p:cNvSpPr txBox="1"/>
          <p:nvPr/>
        </p:nvSpPr>
        <p:spPr>
          <a:xfrm>
            <a:off x="527409" y="1118386"/>
            <a:ext cx="565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Radicamento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66E418-C69E-FC67-D968-7B1039F1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57" y="1654200"/>
            <a:ext cx="3713372" cy="3019823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0B9B9D-FA46-F6A7-14C7-0F53F2FBD016}"/>
              </a:ext>
            </a:extLst>
          </p:cNvPr>
          <p:cNvSpPr/>
          <p:nvPr/>
        </p:nvSpPr>
        <p:spPr>
          <a:xfrm>
            <a:off x="4740519" y="2592474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0" ma:contentTypeDescription="Creare un nuovo documento." ma:contentTypeScope="" ma:versionID="05058989819870a140977de707ec0a06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cb63b33f685a06f3c93a2c5945a88841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EAF85-E27C-4CFA-987C-F2FFC8626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45D12-53A4-4083-9E18-7AF0C28962D0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7d7a78c-ebd1-4b8e-b94b-7acbb09560d1"/>
    <ds:schemaRef ds:uri="c8d8867b-9144-4820-a959-3365945bb6b6"/>
  </ds:schemaRefs>
</ds:datastoreItem>
</file>

<file path=customXml/itemProps3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1525</Words>
  <Application>Microsoft Office PowerPoint</Application>
  <PresentationFormat>Personalizzato</PresentationFormat>
  <Paragraphs>189</Paragraphs>
  <Slides>32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Aptos</vt:lpstr>
      <vt:lpstr>Arial</vt:lpstr>
      <vt:lpstr>Cambria Math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Grafi diretti aciclici (DAG)</vt:lpstr>
      <vt:lpstr>Book embedding di un DAG</vt:lpstr>
      <vt:lpstr>1-page book embedding di un DAG</vt:lpstr>
      <vt:lpstr>Algoritmo di Heath e Pemmaraju (1999)</vt:lpstr>
      <vt:lpstr>Algoritmo di Heath e Pemmaraju: fase 1</vt:lpstr>
      <vt:lpstr>Algoritmo di Heath e Pemmaraju: fase 1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enumerazione proposto</vt:lpstr>
      <vt:lpstr>Vertici sorgente, pozzo e intermedi</vt:lpstr>
      <vt:lpstr>Etichette sugli archi del BCT</vt:lpstr>
      <vt:lpstr>Ricerca di conflitti nel BCT</vt:lpstr>
      <vt:lpstr>Ricerca di un radicamento migliore</vt:lpstr>
      <vt:lpstr>Cammini ristretti</vt:lpstr>
      <vt:lpstr>Ricerca di blocchi permutabili</vt:lpstr>
      <vt:lpstr>Generazione dei risultati</vt:lpstr>
      <vt:lpstr>Risultati teorici della tesi</vt:lpstr>
      <vt:lpstr>Formula per il counting</vt:lpstr>
      <vt:lpstr>Tool web</vt:lpstr>
      <vt:lpstr>Tool web</vt:lpstr>
      <vt:lpstr>Tool web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43</cp:revision>
  <dcterms:created xsi:type="dcterms:W3CDTF">2020-10-25T17:44:13Z</dcterms:created>
  <dcterms:modified xsi:type="dcterms:W3CDTF">2024-10-22T15:52:43Z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