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302" r:id="rId6"/>
    <p:sldId id="304" r:id="rId7"/>
    <p:sldId id="305" r:id="rId8"/>
    <p:sldId id="306" r:id="rId9"/>
    <p:sldId id="307" r:id="rId10"/>
    <p:sldId id="308" r:id="rId11"/>
    <p:sldId id="309" r:id="rId12"/>
    <p:sldId id="310" r:id="rId13"/>
    <p:sldId id="311" r:id="rId14"/>
    <p:sldId id="313" r:id="rId15"/>
    <p:sldId id="312"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17190-FD33-4DDC-905D-1C5E4D04EABB}" v="71" dt="2024-07-01T21:22:46.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CB345D-82DB-2E4D-BAA1-8454310811D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ABF3F90-3970-C1F6-7645-AB284C1351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C7456DE-5E0A-E53B-70FB-0A6576147052}"/>
              </a:ext>
            </a:extLst>
          </p:cNvPr>
          <p:cNvSpPr>
            <a:spLocks noGrp="1"/>
          </p:cNvSpPr>
          <p:nvPr>
            <p:ph type="dt" sz="half" idx="10"/>
          </p:nvPr>
        </p:nvSpPr>
        <p:spPr/>
        <p:txBody>
          <a:bodyPr/>
          <a:lstStyle/>
          <a:p>
            <a:fld id="{621BC7B1-8772-4181-BB39-FDE2ACFFE511}" type="datetimeFigureOut">
              <a:rPr lang="it-IT" smtClean="0"/>
              <a:t>01/07/2024</a:t>
            </a:fld>
            <a:endParaRPr lang="it-IT"/>
          </a:p>
        </p:txBody>
      </p:sp>
      <p:sp>
        <p:nvSpPr>
          <p:cNvPr id="5" name="Segnaposto piè di pagina 4">
            <a:extLst>
              <a:ext uri="{FF2B5EF4-FFF2-40B4-BE49-F238E27FC236}">
                <a16:creationId xmlns:a16="http://schemas.microsoft.com/office/drawing/2014/main" id="{1E0A90FF-06AA-F053-2D83-689A5EBAB9A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372E3A7-6AA7-E1A1-0514-BB2421387A9D}"/>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320916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A717D6-0360-8B64-8855-A4E68FF2F82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D88B9C4-8E1F-65D6-7609-973EE1AA6FA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522E11-CF56-CAE0-34B7-BD65CEEBFB79}"/>
              </a:ext>
            </a:extLst>
          </p:cNvPr>
          <p:cNvSpPr>
            <a:spLocks noGrp="1"/>
          </p:cNvSpPr>
          <p:nvPr>
            <p:ph type="dt" sz="half" idx="10"/>
          </p:nvPr>
        </p:nvSpPr>
        <p:spPr/>
        <p:txBody>
          <a:bodyPr/>
          <a:lstStyle/>
          <a:p>
            <a:fld id="{621BC7B1-8772-4181-BB39-FDE2ACFFE511}" type="datetimeFigureOut">
              <a:rPr lang="it-IT" smtClean="0"/>
              <a:t>01/07/2024</a:t>
            </a:fld>
            <a:endParaRPr lang="it-IT"/>
          </a:p>
        </p:txBody>
      </p:sp>
      <p:sp>
        <p:nvSpPr>
          <p:cNvPr id="5" name="Segnaposto piè di pagina 4">
            <a:extLst>
              <a:ext uri="{FF2B5EF4-FFF2-40B4-BE49-F238E27FC236}">
                <a16:creationId xmlns:a16="http://schemas.microsoft.com/office/drawing/2014/main" id="{495F63EC-E714-1AB3-73A9-749CE2EFF4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B6CC01-4367-BE1D-8360-977314ACA42D}"/>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64996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64591CC-D306-502F-C92C-EC39ECB5A14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EEF09ED-D643-E4EB-EBED-72A608DD048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CBEFE8-D617-7D12-B4AA-79F176344A62}"/>
              </a:ext>
            </a:extLst>
          </p:cNvPr>
          <p:cNvSpPr>
            <a:spLocks noGrp="1"/>
          </p:cNvSpPr>
          <p:nvPr>
            <p:ph type="dt" sz="half" idx="10"/>
          </p:nvPr>
        </p:nvSpPr>
        <p:spPr/>
        <p:txBody>
          <a:bodyPr/>
          <a:lstStyle/>
          <a:p>
            <a:fld id="{621BC7B1-8772-4181-BB39-FDE2ACFFE511}" type="datetimeFigureOut">
              <a:rPr lang="it-IT" smtClean="0"/>
              <a:t>01/07/2024</a:t>
            </a:fld>
            <a:endParaRPr lang="it-IT"/>
          </a:p>
        </p:txBody>
      </p:sp>
      <p:sp>
        <p:nvSpPr>
          <p:cNvPr id="5" name="Segnaposto piè di pagina 4">
            <a:extLst>
              <a:ext uri="{FF2B5EF4-FFF2-40B4-BE49-F238E27FC236}">
                <a16:creationId xmlns:a16="http://schemas.microsoft.com/office/drawing/2014/main" id="{D19BB0AE-B3E1-ACEF-17E5-2C95D01A82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E1DE242-4ED3-161D-89E8-B86517F723F8}"/>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40697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36BA98-51CB-F7E1-54BE-FAE0FAB3DBE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D0DF25A-E435-DE63-02BB-852AA0536F5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0F6A79A-A546-D9E7-C11A-B2D1C601EAE5}"/>
              </a:ext>
            </a:extLst>
          </p:cNvPr>
          <p:cNvSpPr>
            <a:spLocks noGrp="1"/>
          </p:cNvSpPr>
          <p:nvPr>
            <p:ph type="dt" sz="half" idx="10"/>
          </p:nvPr>
        </p:nvSpPr>
        <p:spPr/>
        <p:txBody>
          <a:bodyPr/>
          <a:lstStyle/>
          <a:p>
            <a:fld id="{621BC7B1-8772-4181-BB39-FDE2ACFFE511}" type="datetimeFigureOut">
              <a:rPr lang="it-IT" smtClean="0"/>
              <a:t>01/07/2024</a:t>
            </a:fld>
            <a:endParaRPr lang="it-IT"/>
          </a:p>
        </p:txBody>
      </p:sp>
      <p:sp>
        <p:nvSpPr>
          <p:cNvPr id="5" name="Segnaposto piè di pagina 4">
            <a:extLst>
              <a:ext uri="{FF2B5EF4-FFF2-40B4-BE49-F238E27FC236}">
                <a16:creationId xmlns:a16="http://schemas.microsoft.com/office/drawing/2014/main" id="{6FEB072E-5B62-18AA-83D7-1339CBB06F1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29F0405-9785-3A82-5EF5-8DE27C3108D8}"/>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220493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28C9C6-C5F9-E66C-3019-9D2001E4EAA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BF0F373-F47D-FF07-ED0F-D6A560C631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9702AE6-327E-28B2-6E0A-0C34504DAE94}"/>
              </a:ext>
            </a:extLst>
          </p:cNvPr>
          <p:cNvSpPr>
            <a:spLocks noGrp="1"/>
          </p:cNvSpPr>
          <p:nvPr>
            <p:ph type="dt" sz="half" idx="10"/>
          </p:nvPr>
        </p:nvSpPr>
        <p:spPr/>
        <p:txBody>
          <a:bodyPr/>
          <a:lstStyle/>
          <a:p>
            <a:fld id="{621BC7B1-8772-4181-BB39-FDE2ACFFE511}" type="datetimeFigureOut">
              <a:rPr lang="it-IT" smtClean="0"/>
              <a:t>01/07/2024</a:t>
            </a:fld>
            <a:endParaRPr lang="it-IT"/>
          </a:p>
        </p:txBody>
      </p:sp>
      <p:sp>
        <p:nvSpPr>
          <p:cNvPr id="5" name="Segnaposto piè di pagina 4">
            <a:extLst>
              <a:ext uri="{FF2B5EF4-FFF2-40B4-BE49-F238E27FC236}">
                <a16:creationId xmlns:a16="http://schemas.microsoft.com/office/drawing/2014/main" id="{28D824B6-ADA1-2AE5-4637-DFC4FEDCB3D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707F62B-081F-A09F-C7A1-D3B8A2FBE336}"/>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414797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3D84BA-8AFA-5AFD-F3B2-2C6A2938F8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20694BA-2EF3-DE4F-72DB-B776716B84E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61A92DF-A977-AB1C-9D9E-3D7735C9346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5F14DDD-B5E4-B160-E192-4AF9C41F0966}"/>
              </a:ext>
            </a:extLst>
          </p:cNvPr>
          <p:cNvSpPr>
            <a:spLocks noGrp="1"/>
          </p:cNvSpPr>
          <p:nvPr>
            <p:ph type="dt" sz="half" idx="10"/>
          </p:nvPr>
        </p:nvSpPr>
        <p:spPr/>
        <p:txBody>
          <a:bodyPr/>
          <a:lstStyle/>
          <a:p>
            <a:fld id="{621BC7B1-8772-4181-BB39-FDE2ACFFE511}" type="datetimeFigureOut">
              <a:rPr lang="it-IT" smtClean="0"/>
              <a:t>01/07/2024</a:t>
            </a:fld>
            <a:endParaRPr lang="it-IT"/>
          </a:p>
        </p:txBody>
      </p:sp>
      <p:sp>
        <p:nvSpPr>
          <p:cNvPr id="6" name="Segnaposto piè di pagina 5">
            <a:extLst>
              <a:ext uri="{FF2B5EF4-FFF2-40B4-BE49-F238E27FC236}">
                <a16:creationId xmlns:a16="http://schemas.microsoft.com/office/drawing/2014/main" id="{2D20DF10-AF91-693A-797F-DCEB6742939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FAD33A1-4096-C050-EE18-D499F4A0A6F1}"/>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96450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E9E882-A8D0-7414-178B-317FDD117D1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1E0875-E387-A3C3-8EDA-A5BE7E40F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9717DD3-0BBF-5806-577E-6AB2F1D7E86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B2590C4-7C15-7D9F-9671-97B51A073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B7A5E07-6A68-A6E3-1242-1F9EA641284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D912241-FD2C-B563-DD76-F1F0012EBE2F}"/>
              </a:ext>
            </a:extLst>
          </p:cNvPr>
          <p:cNvSpPr>
            <a:spLocks noGrp="1"/>
          </p:cNvSpPr>
          <p:nvPr>
            <p:ph type="dt" sz="half" idx="10"/>
          </p:nvPr>
        </p:nvSpPr>
        <p:spPr/>
        <p:txBody>
          <a:bodyPr/>
          <a:lstStyle/>
          <a:p>
            <a:fld id="{621BC7B1-8772-4181-BB39-FDE2ACFFE511}" type="datetimeFigureOut">
              <a:rPr lang="it-IT" smtClean="0"/>
              <a:t>01/07/2024</a:t>
            </a:fld>
            <a:endParaRPr lang="it-IT"/>
          </a:p>
        </p:txBody>
      </p:sp>
      <p:sp>
        <p:nvSpPr>
          <p:cNvPr id="8" name="Segnaposto piè di pagina 7">
            <a:extLst>
              <a:ext uri="{FF2B5EF4-FFF2-40B4-BE49-F238E27FC236}">
                <a16:creationId xmlns:a16="http://schemas.microsoft.com/office/drawing/2014/main" id="{7F1ACFCB-A290-7256-35AA-D01C56AC3A8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192E2C5-6E01-B337-B070-650F468F63EC}"/>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187518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0B3E2F-9EEF-0F90-A674-D6CCF11E5C6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781C47C-50A0-AABB-69A4-4FFFDF7D81C3}"/>
              </a:ext>
            </a:extLst>
          </p:cNvPr>
          <p:cNvSpPr>
            <a:spLocks noGrp="1"/>
          </p:cNvSpPr>
          <p:nvPr>
            <p:ph type="dt" sz="half" idx="10"/>
          </p:nvPr>
        </p:nvSpPr>
        <p:spPr/>
        <p:txBody>
          <a:bodyPr/>
          <a:lstStyle/>
          <a:p>
            <a:fld id="{621BC7B1-8772-4181-BB39-FDE2ACFFE511}" type="datetimeFigureOut">
              <a:rPr lang="it-IT" smtClean="0"/>
              <a:t>01/07/2024</a:t>
            </a:fld>
            <a:endParaRPr lang="it-IT"/>
          </a:p>
        </p:txBody>
      </p:sp>
      <p:sp>
        <p:nvSpPr>
          <p:cNvPr id="4" name="Segnaposto piè di pagina 3">
            <a:extLst>
              <a:ext uri="{FF2B5EF4-FFF2-40B4-BE49-F238E27FC236}">
                <a16:creationId xmlns:a16="http://schemas.microsoft.com/office/drawing/2014/main" id="{6F62BC2A-3DFE-6F53-F118-863612B0E3D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EBE2AFB-CC94-D399-C1EA-2CA782929239}"/>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188725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D8E0A58-3B9C-0701-2D61-C637C9793F8B}"/>
              </a:ext>
            </a:extLst>
          </p:cNvPr>
          <p:cNvSpPr>
            <a:spLocks noGrp="1"/>
          </p:cNvSpPr>
          <p:nvPr>
            <p:ph type="dt" sz="half" idx="10"/>
          </p:nvPr>
        </p:nvSpPr>
        <p:spPr/>
        <p:txBody>
          <a:bodyPr/>
          <a:lstStyle/>
          <a:p>
            <a:fld id="{621BC7B1-8772-4181-BB39-FDE2ACFFE511}" type="datetimeFigureOut">
              <a:rPr lang="it-IT" smtClean="0"/>
              <a:t>01/07/2024</a:t>
            </a:fld>
            <a:endParaRPr lang="it-IT"/>
          </a:p>
        </p:txBody>
      </p:sp>
      <p:sp>
        <p:nvSpPr>
          <p:cNvPr id="3" name="Segnaposto piè di pagina 2">
            <a:extLst>
              <a:ext uri="{FF2B5EF4-FFF2-40B4-BE49-F238E27FC236}">
                <a16:creationId xmlns:a16="http://schemas.microsoft.com/office/drawing/2014/main" id="{0477F250-1784-E18C-83B1-A2E7FC4A45D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CF3478D-20FB-176F-3FBB-26E6765E6E37}"/>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272638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F38A49-0930-E4E4-EFFA-5CC1E9E6EDA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9861621-13CD-632F-5F7A-C7D74AF2A0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0C12AC0-9253-B26C-0953-A6B7A2AC0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E3A775-27F9-1E35-21EB-4019B01647DD}"/>
              </a:ext>
            </a:extLst>
          </p:cNvPr>
          <p:cNvSpPr>
            <a:spLocks noGrp="1"/>
          </p:cNvSpPr>
          <p:nvPr>
            <p:ph type="dt" sz="half" idx="10"/>
          </p:nvPr>
        </p:nvSpPr>
        <p:spPr/>
        <p:txBody>
          <a:bodyPr/>
          <a:lstStyle/>
          <a:p>
            <a:fld id="{621BC7B1-8772-4181-BB39-FDE2ACFFE511}" type="datetimeFigureOut">
              <a:rPr lang="it-IT" smtClean="0"/>
              <a:t>01/07/2024</a:t>
            </a:fld>
            <a:endParaRPr lang="it-IT"/>
          </a:p>
        </p:txBody>
      </p:sp>
      <p:sp>
        <p:nvSpPr>
          <p:cNvPr id="6" name="Segnaposto piè di pagina 5">
            <a:extLst>
              <a:ext uri="{FF2B5EF4-FFF2-40B4-BE49-F238E27FC236}">
                <a16:creationId xmlns:a16="http://schemas.microsoft.com/office/drawing/2014/main" id="{737EC0F5-CB39-CDBF-E7BA-802233C985E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890C112-3D4C-FCD8-58BC-58D318395338}"/>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424503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27928A-5AD8-1FAC-03EB-7B240560984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81BCFD6-34CC-3232-4AF2-70099FF83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7C06937-A140-64DB-9918-811ECA0D2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2CD50FB-6566-DB36-D297-E45F765DA81D}"/>
              </a:ext>
            </a:extLst>
          </p:cNvPr>
          <p:cNvSpPr>
            <a:spLocks noGrp="1"/>
          </p:cNvSpPr>
          <p:nvPr>
            <p:ph type="dt" sz="half" idx="10"/>
          </p:nvPr>
        </p:nvSpPr>
        <p:spPr/>
        <p:txBody>
          <a:bodyPr/>
          <a:lstStyle/>
          <a:p>
            <a:fld id="{621BC7B1-8772-4181-BB39-FDE2ACFFE511}" type="datetimeFigureOut">
              <a:rPr lang="it-IT" smtClean="0"/>
              <a:t>01/07/2024</a:t>
            </a:fld>
            <a:endParaRPr lang="it-IT"/>
          </a:p>
        </p:txBody>
      </p:sp>
      <p:sp>
        <p:nvSpPr>
          <p:cNvPr id="6" name="Segnaposto piè di pagina 5">
            <a:extLst>
              <a:ext uri="{FF2B5EF4-FFF2-40B4-BE49-F238E27FC236}">
                <a16:creationId xmlns:a16="http://schemas.microsoft.com/office/drawing/2014/main" id="{9CAC2D50-2733-B3A3-DBF1-75DDFE03092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7F5AD41-F6B6-E7DD-2526-0D2538178225}"/>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254143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B821D4C-A0C4-9A6D-54AA-4D7F1E37F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9C35CD3-580F-5154-3173-89D3C4036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356D85-601A-C25E-9F4F-764D8779B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1BC7B1-8772-4181-BB39-FDE2ACFFE511}" type="datetimeFigureOut">
              <a:rPr lang="it-IT" smtClean="0"/>
              <a:t>01/07/2024</a:t>
            </a:fld>
            <a:endParaRPr lang="it-IT"/>
          </a:p>
        </p:txBody>
      </p:sp>
      <p:sp>
        <p:nvSpPr>
          <p:cNvPr id="5" name="Segnaposto piè di pagina 4">
            <a:extLst>
              <a:ext uri="{FF2B5EF4-FFF2-40B4-BE49-F238E27FC236}">
                <a16:creationId xmlns:a16="http://schemas.microsoft.com/office/drawing/2014/main" id="{208FF3F4-1F09-0963-DDDC-29BAF125E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3C872853-18EE-EA74-F31B-F2E7667D3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84CB4D-89D0-4414-A2EB-020B69CC1C5B}" type="slidenum">
              <a:rPr lang="it-IT" smtClean="0"/>
              <a:t>‹N›</a:t>
            </a:fld>
            <a:endParaRPr lang="it-IT"/>
          </a:p>
        </p:txBody>
      </p:sp>
    </p:spTree>
    <p:extLst>
      <p:ext uri="{BB962C8B-B14F-4D97-AF65-F5344CB8AC3E}">
        <p14:creationId xmlns:p14="http://schemas.microsoft.com/office/powerpoint/2010/main" val="404791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1E1BAC-F466-1104-E00A-77C2251C64BB}"/>
              </a:ext>
            </a:extLst>
          </p:cNvPr>
          <p:cNvSpPr>
            <a:spLocks noGrp="1"/>
          </p:cNvSpPr>
          <p:nvPr>
            <p:ph type="ctrTitle"/>
          </p:nvPr>
        </p:nvSpPr>
        <p:spPr>
          <a:xfrm>
            <a:off x="1524000" y="1384174"/>
            <a:ext cx="9144000" cy="2776764"/>
          </a:xfrm>
        </p:spPr>
        <p:txBody>
          <a:bodyPr>
            <a:normAutofit/>
          </a:bodyPr>
          <a:lstStyle/>
          <a:p>
            <a:r>
              <a:rPr lang="it-IT" b="1" dirty="0"/>
              <a:t>Modello per la stima della qualità del sonno in dispositivi </a:t>
            </a:r>
            <a:r>
              <a:rPr lang="it-IT" b="1" dirty="0" err="1"/>
              <a:t>wareable</a:t>
            </a:r>
            <a:endParaRPr lang="it-IT" b="1" dirty="0"/>
          </a:p>
        </p:txBody>
      </p:sp>
      <p:sp>
        <p:nvSpPr>
          <p:cNvPr id="3" name="Sottotitolo 2">
            <a:extLst>
              <a:ext uri="{FF2B5EF4-FFF2-40B4-BE49-F238E27FC236}">
                <a16:creationId xmlns:a16="http://schemas.microsoft.com/office/drawing/2014/main" id="{ABB7FF8F-1A20-483C-6A53-96EB49E42D91}"/>
              </a:ext>
            </a:extLst>
          </p:cNvPr>
          <p:cNvSpPr>
            <a:spLocks noGrp="1"/>
          </p:cNvSpPr>
          <p:nvPr>
            <p:ph type="subTitle" idx="1"/>
          </p:nvPr>
        </p:nvSpPr>
        <p:spPr>
          <a:xfrm>
            <a:off x="1524000" y="4160938"/>
            <a:ext cx="9144000" cy="1096861"/>
          </a:xfrm>
        </p:spPr>
        <p:txBody>
          <a:bodyPr>
            <a:normAutofit/>
          </a:bodyPr>
          <a:lstStyle/>
          <a:p>
            <a:r>
              <a:rPr lang="it-IT" sz="2000" dirty="0"/>
              <a:t> </a:t>
            </a:r>
          </a:p>
        </p:txBody>
      </p:sp>
      <p:sp>
        <p:nvSpPr>
          <p:cNvPr id="6" name="Rettangolo 5">
            <a:extLst>
              <a:ext uri="{FF2B5EF4-FFF2-40B4-BE49-F238E27FC236}">
                <a16:creationId xmlns:a16="http://schemas.microsoft.com/office/drawing/2014/main" id="{7E563BE7-92B8-5CFD-DFC1-ADC241120674}"/>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7" name="Rettangolo 6">
            <a:extLst>
              <a:ext uri="{FF2B5EF4-FFF2-40B4-BE49-F238E27FC236}">
                <a16:creationId xmlns:a16="http://schemas.microsoft.com/office/drawing/2014/main" id="{381AE274-42A4-AA06-3BAA-F6087F2FE858}"/>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832234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Prestazioni</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CasellaDiTesto 2">
            <a:extLst>
              <a:ext uri="{FF2B5EF4-FFF2-40B4-BE49-F238E27FC236}">
                <a16:creationId xmlns:a16="http://schemas.microsoft.com/office/drawing/2014/main" id="{EFE8830A-21AB-E1C3-620A-7A0FA7E11425}"/>
              </a:ext>
            </a:extLst>
          </p:cNvPr>
          <p:cNvSpPr txBox="1"/>
          <p:nvPr/>
        </p:nvSpPr>
        <p:spPr>
          <a:xfrm>
            <a:off x="5830432" y="2531569"/>
            <a:ext cx="6002803" cy="1323439"/>
          </a:xfrm>
          <a:prstGeom prst="rect">
            <a:avLst/>
          </a:prstGeom>
          <a:noFill/>
        </p:spPr>
        <p:txBody>
          <a:bodyPr wrap="square" rtlCol="0">
            <a:spAutoFit/>
          </a:bodyPr>
          <a:lstStyle/>
          <a:p>
            <a:pPr marL="342900" indent="-342900">
              <a:buFont typeface="Arial" panose="020B0604020202020204" pitchFamily="34" charset="0"/>
              <a:buChar char="•"/>
            </a:pPr>
            <a:r>
              <a:rPr lang="it-IT" sz="2000" b="1" dirty="0"/>
              <a:t>MSE</a:t>
            </a:r>
            <a:r>
              <a:rPr lang="it-IT" sz="2000" dirty="0"/>
              <a:t> sull’insieme di test: 1.1153</a:t>
            </a:r>
          </a:p>
          <a:p>
            <a:pPr marL="342900" indent="-342900">
              <a:buFont typeface="Arial" panose="020B0604020202020204" pitchFamily="34" charset="0"/>
              <a:buChar char="•"/>
            </a:pPr>
            <a:endParaRPr lang="it-IT" sz="2000" dirty="0"/>
          </a:p>
          <a:p>
            <a:pPr marL="342900" indent="-342900">
              <a:buFont typeface="Arial" panose="020B0604020202020204" pitchFamily="34" charset="0"/>
              <a:buChar char="•"/>
            </a:pPr>
            <a:r>
              <a:rPr lang="it-IT" sz="2000" dirty="0"/>
              <a:t>Il modello riesce quindi a stimare l’indice di qualità del sonno con un </a:t>
            </a:r>
            <a:r>
              <a:rPr lang="it-IT" sz="2000" b="1" dirty="0"/>
              <a:t>RMSE</a:t>
            </a:r>
            <a:r>
              <a:rPr lang="it-IT" sz="2000" dirty="0"/>
              <a:t> di 1.0561</a:t>
            </a:r>
          </a:p>
        </p:txBody>
      </p:sp>
      <p:pic>
        <p:nvPicPr>
          <p:cNvPr id="14" name="Immagine 13" descr="Immagine che contiene testo, schermata, diagramma, linea&#10;&#10;Descrizione generata automaticamente">
            <a:extLst>
              <a:ext uri="{FF2B5EF4-FFF2-40B4-BE49-F238E27FC236}">
                <a16:creationId xmlns:a16="http://schemas.microsoft.com/office/drawing/2014/main" id="{46CE8A11-8BD7-38D9-5B74-6E5CCE2C2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01" y="1282990"/>
            <a:ext cx="5348517" cy="4292019"/>
          </a:xfrm>
          <a:prstGeom prst="rect">
            <a:avLst/>
          </a:prstGeom>
        </p:spPr>
      </p:pic>
    </p:spTree>
    <p:extLst>
      <p:ext uri="{BB962C8B-B14F-4D97-AF65-F5344CB8AC3E}">
        <p14:creationId xmlns:p14="http://schemas.microsoft.com/office/powerpoint/2010/main" val="118225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Possibili applicazioni del modello</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010B0D6A-96ED-3E00-93CB-FA578EB17E11}"/>
              </a:ext>
            </a:extLst>
          </p:cNvPr>
          <p:cNvSpPr txBox="1"/>
          <p:nvPr/>
        </p:nvSpPr>
        <p:spPr>
          <a:xfrm>
            <a:off x="657529" y="1102260"/>
            <a:ext cx="10876941" cy="1631216"/>
          </a:xfrm>
          <a:prstGeom prst="rect">
            <a:avLst/>
          </a:prstGeom>
          <a:noFill/>
        </p:spPr>
        <p:txBody>
          <a:bodyPr wrap="square" rtlCol="0">
            <a:spAutoFit/>
          </a:bodyPr>
          <a:lstStyle/>
          <a:p>
            <a:pPr marL="342900" indent="-342900">
              <a:buFont typeface="Arial" panose="020B0604020202020204" pitchFamily="34" charset="0"/>
              <a:buChar char="•"/>
            </a:pPr>
            <a:r>
              <a:rPr lang="it-IT" sz="2000" dirty="0"/>
              <a:t>Il modello potrebbe essere </a:t>
            </a:r>
            <a:r>
              <a:rPr lang="it-IT" sz="2000" b="1" dirty="0"/>
              <a:t>incorporato</a:t>
            </a:r>
            <a:r>
              <a:rPr lang="it-IT" sz="2000" dirty="0"/>
              <a:t> nei dispositivi degli utenti</a:t>
            </a:r>
          </a:p>
          <a:p>
            <a:pPr marL="342900" indent="-342900">
              <a:buFont typeface="Arial" panose="020B0604020202020204" pitchFamily="34" charset="0"/>
              <a:buChar char="•"/>
            </a:pPr>
            <a:r>
              <a:rPr lang="it-IT" sz="2000" dirty="0"/>
              <a:t>Una volta raccolti i dati dell’utente nell’ultima sequenza di giorni, questo potrebbe stimare la qualità del sonno dell’utente, ed eventualmente dare </a:t>
            </a:r>
            <a:r>
              <a:rPr lang="it-IT" sz="2000" b="1" dirty="0"/>
              <a:t>suggerimenti</a:t>
            </a:r>
            <a:r>
              <a:rPr lang="it-IT" sz="2000" dirty="0"/>
              <a:t> in base ai risultati ottenuti (ad esempio, con un valore dell’indice di qualità del sonno al di sopra di una determinata soglia, potrebbe essere suggerito all’utente di prendersi maggior cura del proprio sonno)</a:t>
            </a:r>
          </a:p>
        </p:txBody>
      </p:sp>
      <p:pic>
        <p:nvPicPr>
          <p:cNvPr id="2050" name="Picture 2" descr="10 Ways To Fix Apple Watch Black Screen Issues, 43% OFF">
            <a:extLst>
              <a:ext uri="{FF2B5EF4-FFF2-40B4-BE49-F238E27FC236}">
                <a16:creationId xmlns:a16="http://schemas.microsoft.com/office/drawing/2014/main" id="{B08DFF1E-1AE3-D474-074E-88FF7F152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047" y="3535783"/>
            <a:ext cx="3703622" cy="27777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10 Ways To Fix Apple Watch Black Screen Issues, 43% OFF">
            <a:extLst>
              <a:ext uri="{FF2B5EF4-FFF2-40B4-BE49-F238E27FC236}">
                <a16:creationId xmlns:a16="http://schemas.microsoft.com/office/drawing/2014/main" id="{AC47EB5A-A5F1-B981-886F-01613D4B5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333" y="3535782"/>
            <a:ext cx="3703622" cy="2777717"/>
          </a:xfrm>
          <a:prstGeom prst="rect">
            <a:avLst/>
          </a:prstGeom>
          <a:noFill/>
          <a:extLst>
            <a:ext uri="{909E8E84-426E-40DD-AFC4-6F175D3DCCD1}">
              <a14:hiddenFill xmlns:a14="http://schemas.microsoft.com/office/drawing/2010/main">
                <a:solidFill>
                  <a:srgbClr val="FFFFFF"/>
                </a:solidFill>
              </a14:hiddenFill>
            </a:ext>
          </a:extLst>
        </p:spPr>
      </p:pic>
      <p:pic>
        <p:nvPicPr>
          <p:cNvPr id="9" name="Elemento grafico 8" descr="Avviso contorno">
            <a:extLst>
              <a:ext uri="{FF2B5EF4-FFF2-40B4-BE49-F238E27FC236}">
                <a16:creationId xmlns:a16="http://schemas.microsoft.com/office/drawing/2014/main" id="{7FB3DD9A-098E-19EC-F88C-1127B5BFAB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8503" y="4212125"/>
            <a:ext cx="563982" cy="563982"/>
          </a:xfrm>
          <a:prstGeom prst="rect">
            <a:avLst/>
          </a:prstGeom>
        </p:spPr>
      </p:pic>
      <p:pic>
        <p:nvPicPr>
          <p:cNvPr id="11" name="Elemento grafico 10" descr="Faccina sorridente con riempimento a tinta unita">
            <a:extLst>
              <a:ext uri="{FF2B5EF4-FFF2-40B4-BE49-F238E27FC236}">
                <a16:creationId xmlns:a16="http://schemas.microsoft.com/office/drawing/2014/main" id="{E5487EEC-E358-01C8-BEE5-30F5FA7154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39632" y="4155742"/>
            <a:ext cx="676747" cy="676747"/>
          </a:xfrm>
          <a:prstGeom prst="rect">
            <a:avLst/>
          </a:prstGeom>
        </p:spPr>
      </p:pic>
      <p:sp>
        <p:nvSpPr>
          <p:cNvPr id="12" name="CasellaDiTesto 11">
            <a:extLst>
              <a:ext uri="{FF2B5EF4-FFF2-40B4-BE49-F238E27FC236}">
                <a16:creationId xmlns:a16="http://schemas.microsoft.com/office/drawing/2014/main" id="{40699BC6-E744-BFC8-EC75-F162F233752F}"/>
              </a:ext>
            </a:extLst>
          </p:cNvPr>
          <p:cNvSpPr txBox="1"/>
          <p:nvPr/>
        </p:nvSpPr>
        <p:spPr>
          <a:xfrm>
            <a:off x="2872212" y="4776107"/>
            <a:ext cx="1411585" cy="769441"/>
          </a:xfrm>
          <a:prstGeom prst="rect">
            <a:avLst/>
          </a:prstGeom>
          <a:noFill/>
        </p:spPr>
        <p:txBody>
          <a:bodyPr wrap="square" rtlCol="0">
            <a:spAutoFit/>
          </a:bodyPr>
          <a:lstStyle/>
          <a:p>
            <a:pPr algn="ctr"/>
            <a:r>
              <a:rPr lang="it-IT" sz="1100" dirty="0">
                <a:solidFill>
                  <a:schemeClr val="accent3">
                    <a:lumMod val="40000"/>
                    <a:lumOff val="60000"/>
                  </a:schemeClr>
                </a:solidFill>
              </a:rPr>
              <a:t>Congratulazioni! Ultimamente è stata rilevata un’ottima qualità del sonno.</a:t>
            </a:r>
          </a:p>
        </p:txBody>
      </p:sp>
      <p:sp>
        <p:nvSpPr>
          <p:cNvPr id="13" name="CasellaDiTesto 12">
            <a:extLst>
              <a:ext uri="{FF2B5EF4-FFF2-40B4-BE49-F238E27FC236}">
                <a16:creationId xmlns:a16="http://schemas.microsoft.com/office/drawing/2014/main" id="{55E78CFB-6332-CBE1-41A6-871E1BDE180C}"/>
              </a:ext>
            </a:extLst>
          </p:cNvPr>
          <p:cNvSpPr txBox="1"/>
          <p:nvPr/>
        </p:nvSpPr>
        <p:spPr>
          <a:xfrm>
            <a:off x="7704701" y="4774046"/>
            <a:ext cx="1411585" cy="769441"/>
          </a:xfrm>
          <a:prstGeom prst="rect">
            <a:avLst/>
          </a:prstGeom>
          <a:noFill/>
        </p:spPr>
        <p:txBody>
          <a:bodyPr wrap="square" rtlCol="0">
            <a:spAutoFit/>
          </a:bodyPr>
          <a:lstStyle/>
          <a:p>
            <a:pPr algn="ctr"/>
            <a:r>
              <a:rPr lang="it-IT" sz="1100" dirty="0">
                <a:solidFill>
                  <a:schemeClr val="accent2">
                    <a:lumMod val="60000"/>
                    <a:lumOff val="40000"/>
                  </a:schemeClr>
                </a:solidFill>
              </a:rPr>
              <a:t>Attenzione: ultimamente è stata rilevata una scarsa qualità del sonno.</a:t>
            </a:r>
          </a:p>
        </p:txBody>
      </p:sp>
    </p:spTree>
    <p:extLst>
      <p:ext uri="{BB962C8B-B14F-4D97-AF65-F5344CB8AC3E}">
        <p14:creationId xmlns:p14="http://schemas.microsoft.com/office/powerpoint/2010/main" val="204594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Margini di miglioramento</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693B8DA2-3F8A-B050-6669-5856ECA1DD69}"/>
              </a:ext>
            </a:extLst>
          </p:cNvPr>
          <p:cNvSpPr txBox="1"/>
          <p:nvPr/>
        </p:nvSpPr>
        <p:spPr>
          <a:xfrm>
            <a:off x="657529" y="1102260"/>
            <a:ext cx="10876941" cy="1631216"/>
          </a:xfrm>
          <a:prstGeom prst="rect">
            <a:avLst/>
          </a:prstGeom>
          <a:noFill/>
        </p:spPr>
        <p:txBody>
          <a:bodyPr wrap="square" rtlCol="0">
            <a:spAutoFit/>
          </a:bodyPr>
          <a:lstStyle/>
          <a:p>
            <a:pPr marL="342900" indent="-342900">
              <a:buFont typeface="Arial" panose="020B0604020202020204" pitchFamily="34" charset="0"/>
              <a:buChar char="•"/>
            </a:pPr>
            <a:r>
              <a:rPr lang="it-IT" sz="2000" dirty="0"/>
              <a:t>Il dataset utilizzato presenta un grande </a:t>
            </a:r>
            <a:r>
              <a:rPr lang="it-IT" sz="2000" b="1" dirty="0"/>
              <a:t>sbilanciamento</a:t>
            </a:r>
            <a:r>
              <a:rPr lang="it-IT" sz="2000" dirty="0"/>
              <a:t> verso dati relativi a una buona qualità del sonno</a:t>
            </a:r>
          </a:p>
          <a:p>
            <a:pPr marL="342900" indent="-342900">
              <a:buFont typeface="Arial" panose="020B0604020202020204" pitchFamily="34" charset="0"/>
              <a:buChar char="•"/>
            </a:pPr>
            <a:r>
              <a:rPr lang="it-IT" sz="2000" dirty="0"/>
              <a:t>Si hanno quindi pochi dati su utenti con una </a:t>
            </a:r>
            <a:r>
              <a:rPr lang="it-IT" sz="2000" b="1" dirty="0"/>
              <a:t>scarsa</a:t>
            </a:r>
            <a:r>
              <a:rPr lang="it-IT" sz="2000" dirty="0"/>
              <a:t> qualità del sonno</a:t>
            </a:r>
          </a:p>
          <a:p>
            <a:pPr marL="342900" indent="-342900">
              <a:buFont typeface="Arial" panose="020B0604020202020204" pitchFamily="34" charset="0"/>
              <a:buChar char="•"/>
            </a:pPr>
            <a:r>
              <a:rPr lang="it-IT" sz="2000" dirty="0"/>
              <a:t>Il modello potrebbe quindi migliorare le proprie prestazioni attraverso un </a:t>
            </a:r>
            <a:r>
              <a:rPr lang="it-IT" sz="2000" b="1" dirty="0"/>
              <a:t>maggiore bilanciamento</a:t>
            </a:r>
            <a:r>
              <a:rPr lang="it-IT" sz="2000" dirty="0"/>
              <a:t> dei dati nel dataset</a:t>
            </a:r>
          </a:p>
        </p:txBody>
      </p:sp>
    </p:spTree>
    <p:extLst>
      <p:ext uri="{BB962C8B-B14F-4D97-AF65-F5344CB8AC3E}">
        <p14:creationId xmlns:p14="http://schemas.microsoft.com/office/powerpoint/2010/main" val="71481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Il problema</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185D42FC-6BBC-54B6-D06F-4C001A8C6111}"/>
              </a:ext>
            </a:extLst>
          </p:cNvPr>
          <p:cNvSpPr txBox="1"/>
          <p:nvPr/>
        </p:nvSpPr>
        <p:spPr>
          <a:xfrm>
            <a:off x="657529" y="1102260"/>
            <a:ext cx="10876941" cy="1938992"/>
          </a:xfrm>
          <a:prstGeom prst="rect">
            <a:avLst/>
          </a:prstGeom>
          <a:noFill/>
        </p:spPr>
        <p:txBody>
          <a:bodyPr wrap="square" rtlCol="0">
            <a:spAutoFit/>
          </a:bodyPr>
          <a:lstStyle/>
          <a:p>
            <a:pPr marL="342900" indent="-342900">
              <a:buFont typeface="Arial" panose="020B0604020202020204" pitchFamily="34" charset="0"/>
              <a:buChar char="•"/>
            </a:pPr>
            <a:r>
              <a:rPr lang="it-IT" sz="2000" b="1" dirty="0"/>
              <a:t>Input</a:t>
            </a:r>
            <a:r>
              <a:rPr lang="it-IT" sz="2000" dirty="0"/>
              <a:t>: sequenze di 14 giorni di dati sulla durata del sonno e sull’andatura dei passi di un utente</a:t>
            </a:r>
          </a:p>
          <a:p>
            <a:pPr marL="342900" indent="-342900">
              <a:buFont typeface="Arial" panose="020B0604020202020204" pitchFamily="34" charset="0"/>
              <a:buChar char="•"/>
            </a:pPr>
            <a:r>
              <a:rPr lang="it-IT" sz="2000" b="1" dirty="0"/>
              <a:t>Output</a:t>
            </a:r>
            <a:r>
              <a:rPr lang="it-IT" sz="2000" dirty="0"/>
              <a:t>: stima della qualità del sonno dell’utente</a:t>
            </a:r>
          </a:p>
          <a:p>
            <a:pPr marL="342900" indent="-342900">
              <a:buFont typeface="Arial" panose="020B0604020202020204" pitchFamily="34" charset="0"/>
              <a:buChar char="•"/>
            </a:pPr>
            <a:endParaRPr lang="it-IT" sz="2000" dirty="0"/>
          </a:p>
          <a:p>
            <a:pPr marL="342900" indent="-342900">
              <a:buFont typeface="Arial" panose="020B0604020202020204" pitchFamily="34" charset="0"/>
              <a:buChar char="•"/>
            </a:pPr>
            <a:r>
              <a:rPr lang="it-IT" sz="2000" dirty="0"/>
              <a:t>L’</a:t>
            </a:r>
            <a:r>
              <a:rPr lang="it-IT" sz="2000" b="1" dirty="0"/>
              <a:t>obiettivo</a:t>
            </a:r>
            <a:r>
              <a:rPr lang="it-IT" sz="2000" dirty="0"/>
              <a:t> è quindi valutare se è possibile stimare la qualità del sonno di un utente a partire dalle sole informazioni sulla durata del sonno e l’andatura dei passi</a:t>
            </a:r>
          </a:p>
          <a:p>
            <a:endParaRPr lang="it-IT" sz="2000" dirty="0"/>
          </a:p>
        </p:txBody>
      </p:sp>
    </p:spTree>
    <p:extLst>
      <p:ext uri="{BB962C8B-B14F-4D97-AF65-F5344CB8AC3E}">
        <p14:creationId xmlns:p14="http://schemas.microsoft.com/office/powerpoint/2010/main" val="45278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I dati</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185D42FC-6BBC-54B6-D06F-4C001A8C6111}"/>
              </a:ext>
            </a:extLst>
          </p:cNvPr>
          <p:cNvSpPr txBox="1"/>
          <p:nvPr/>
        </p:nvSpPr>
        <p:spPr>
          <a:xfrm>
            <a:off x="657529" y="1102260"/>
            <a:ext cx="10876941" cy="3477875"/>
          </a:xfrm>
          <a:prstGeom prst="rect">
            <a:avLst/>
          </a:prstGeom>
          <a:noFill/>
        </p:spPr>
        <p:txBody>
          <a:bodyPr wrap="square" rtlCol="0">
            <a:spAutoFit/>
          </a:bodyPr>
          <a:lstStyle/>
          <a:p>
            <a:pPr marL="342900" indent="-342900">
              <a:buFont typeface="Arial" panose="020B0604020202020204" pitchFamily="34" charset="0"/>
              <a:buChar char="•"/>
            </a:pPr>
            <a:r>
              <a:rPr lang="it-IT" sz="2000" dirty="0"/>
              <a:t>I dati utilizzati nello studio riguardano caratteristiche estratte giornalmente da dispositivi indossabili. Si hanno quindi dati su:</a:t>
            </a:r>
          </a:p>
          <a:p>
            <a:endParaRPr lang="it-IT" sz="2000" dirty="0"/>
          </a:p>
          <a:p>
            <a:pPr marL="800100" lvl="1" indent="-342900">
              <a:buFont typeface="Arial" panose="020B0604020202020204" pitchFamily="34" charset="0"/>
              <a:buChar char="•"/>
            </a:pPr>
            <a:r>
              <a:rPr lang="it-IT" sz="2000" b="1" dirty="0" err="1"/>
              <a:t>sleepduration</a:t>
            </a:r>
            <a:r>
              <a:rPr lang="it-IT" sz="2000" dirty="0"/>
              <a:t>: durata del sonno</a:t>
            </a:r>
          </a:p>
          <a:p>
            <a:pPr marL="800100" lvl="1" indent="-342900">
              <a:buFont typeface="Arial" panose="020B0604020202020204" pitchFamily="34" charset="0"/>
              <a:buChar char="•"/>
            </a:pPr>
            <a:r>
              <a:rPr lang="it-IT" sz="2000" b="1" dirty="0" err="1"/>
              <a:t>stepsgaitspeed</a:t>
            </a:r>
            <a:r>
              <a:rPr lang="it-IT" sz="2000" dirty="0"/>
              <a:t>: andatura dei passi</a:t>
            </a:r>
          </a:p>
          <a:p>
            <a:pPr marL="800100" lvl="1" indent="-342900">
              <a:buFont typeface="Arial" panose="020B0604020202020204" pitchFamily="34" charset="0"/>
              <a:buChar char="•"/>
            </a:pPr>
            <a:r>
              <a:rPr lang="it-IT" sz="2000" b="1" dirty="0" err="1"/>
              <a:t>bedin</a:t>
            </a:r>
            <a:r>
              <a:rPr lang="it-IT" sz="2000" dirty="0"/>
              <a:t>: orario in cui l’utente si è messo a letto</a:t>
            </a:r>
          </a:p>
          <a:p>
            <a:pPr marL="800100" lvl="1" indent="-342900">
              <a:buFont typeface="Arial" panose="020B0604020202020204" pitchFamily="34" charset="0"/>
              <a:buChar char="•"/>
            </a:pPr>
            <a:r>
              <a:rPr lang="it-IT" sz="2000" b="1" dirty="0" err="1"/>
              <a:t>bedout</a:t>
            </a:r>
            <a:r>
              <a:rPr lang="it-IT" sz="2000" dirty="0"/>
              <a:t>: orario in cui l’utente si è alzato dal letto</a:t>
            </a:r>
          </a:p>
          <a:p>
            <a:pPr marL="800100" lvl="1" indent="-342900">
              <a:buFont typeface="Arial" panose="020B0604020202020204" pitchFamily="34" charset="0"/>
              <a:buChar char="•"/>
            </a:pPr>
            <a:r>
              <a:rPr lang="it-IT" sz="2000" b="1" dirty="0" err="1"/>
              <a:t>awakeduration</a:t>
            </a:r>
            <a:r>
              <a:rPr lang="it-IT" sz="2000" dirty="0"/>
              <a:t>: tempo in cui l’utente è rimasto sveglio durante la notte</a:t>
            </a:r>
          </a:p>
          <a:p>
            <a:pPr marL="800100" lvl="1" indent="-342900">
              <a:buFont typeface="Arial" panose="020B0604020202020204" pitchFamily="34" charset="0"/>
              <a:buChar char="•"/>
            </a:pPr>
            <a:r>
              <a:rPr lang="it-IT" sz="2000" b="1" dirty="0" err="1"/>
              <a:t>timetosleep</a:t>
            </a:r>
            <a:r>
              <a:rPr lang="it-IT" sz="2000" dirty="0"/>
              <a:t>: tempo impiegato dall’utente per addormentarsi</a:t>
            </a:r>
          </a:p>
          <a:p>
            <a:pPr marL="800100" lvl="1" indent="-342900">
              <a:buFont typeface="Arial" panose="020B0604020202020204" pitchFamily="34" charset="0"/>
              <a:buChar char="•"/>
            </a:pPr>
            <a:r>
              <a:rPr lang="it-IT" sz="2000" b="1" dirty="0" err="1"/>
              <a:t>remduration</a:t>
            </a:r>
            <a:r>
              <a:rPr lang="it-IT" sz="2000" dirty="0"/>
              <a:t>: durata del sonno in fase REM</a:t>
            </a:r>
          </a:p>
          <a:p>
            <a:pPr marL="800100" lvl="1" indent="-342900">
              <a:buFont typeface="Arial" panose="020B0604020202020204" pitchFamily="34" charset="0"/>
              <a:buChar char="•"/>
            </a:pPr>
            <a:r>
              <a:rPr lang="it-IT" sz="2000" b="1" dirty="0" err="1"/>
              <a:t>deepduration</a:t>
            </a:r>
            <a:r>
              <a:rPr lang="it-IT" sz="2000" dirty="0"/>
              <a:t>: durata del sonno profondo</a:t>
            </a:r>
          </a:p>
        </p:txBody>
      </p:sp>
    </p:spTree>
    <p:extLst>
      <p:ext uri="{BB962C8B-B14F-4D97-AF65-F5344CB8AC3E}">
        <p14:creationId xmlns:p14="http://schemas.microsoft.com/office/powerpoint/2010/main" val="270529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I dati</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185D42FC-6BBC-54B6-D06F-4C001A8C6111}"/>
              </a:ext>
            </a:extLst>
          </p:cNvPr>
          <p:cNvSpPr txBox="1"/>
          <p:nvPr/>
        </p:nvSpPr>
        <p:spPr>
          <a:xfrm>
            <a:off x="657529" y="1102260"/>
            <a:ext cx="10876941" cy="3477875"/>
          </a:xfrm>
          <a:prstGeom prst="rect">
            <a:avLst/>
          </a:prstGeom>
          <a:noFill/>
        </p:spPr>
        <p:txBody>
          <a:bodyPr wrap="square" rtlCol="0">
            <a:spAutoFit/>
          </a:bodyPr>
          <a:lstStyle/>
          <a:p>
            <a:pPr marL="342900" indent="-342900">
              <a:buFont typeface="Arial" panose="020B0604020202020204" pitchFamily="34" charset="0"/>
              <a:buChar char="•"/>
            </a:pPr>
            <a:r>
              <a:rPr lang="it-IT" sz="2000" dirty="0"/>
              <a:t>I dati utilizzati nello studio riguardano caratteristiche estratte giornalmente da dispositivi indossabili. Si hanno quindi dati su:</a:t>
            </a:r>
          </a:p>
          <a:p>
            <a:endParaRPr lang="it-IT" sz="2000" dirty="0"/>
          </a:p>
          <a:p>
            <a:pPr marL="800100" lvl="1" indent="-342900">
              <a:buFont typeface="Arial" panose="020B0604020202020204" pitchFamily="34" charset="0"/>
              <a:buChar char="•"/>
            </a:pPr>
            <a:r>
              <a:rPr lang="it-IT" sz="2000" b="1" dirty="0" err="1"/>
              <a:t>sleepduration</a:t>
            </a:r>
            <a:endParaRPr lang="it-IT" sz="2000" dirty="0"/>
          </a:p>
          <a:p>
            <a:pPr marL="800100" lvl="1" indent="-342900">
              <a:buFont typeface="Arial" panose="020B0604020202020204" pitchFamily="34" charset="0"/>
              <a:buChar char="•"/>
            </a:pPr>
            <a:r>
              <a:rPr lang="it-IT" sz="2000" b="1" dirty="0" err="1"/>
              <a:t>stepsgaitspeed</a:t>
            </a:r>
            <a:endParaRPr lang="it-IT" sz="2000" dirty="0"/>
          </a:p>
          <a:p>
            <a:pPr marL="800100" lvl="1" indent="-342900">
              <a:buFont typeface="Arial" panose="020B0604020202020204" pitchFamily="34" charset="0"/>
              <a:buChar char="•"/>
            </a:pPr>
            <a:r>
              <a:rPr lang="it-IT" sz="2000" b="1" dirty="0" err="1"/>
              <a:t>bedin</a:t>
            </a:r>
            <a:endParaRPr lang="it-IT" sz="2000" dirty="0"/>
          </a:p>
          <a:p>
            <a:pPr marL="800100" lvl="1" indent="-342900">
              <a:buFont typeface="Arial" panose="020B0604020202020204" pitchFamily="34" charset="0"/>
              <a:buChar char="•"/>
            </a:pPr>
            <a:r>
              <a:rPr lang="it-IT" sz="2000" b="1" dirty="0" err="1"/>
              <a:t>bedout</a:t>
            </a:r>
            <a:endParaRPr lang="it-IT" sz="2000" dirty="0"/>
          </a:p>
          <a:p>
            <a:pPr marL="800100" lvl="1" indent="-342900">
              <a:buFont typeface="Arial" panose="020B0604020202020204" pitchFamily="34" charset="0"/>
              <a:buChar char="•"/>
            </a:pPr>
            <a:r>
              <a:rPr lang="it-IT" sz="2000" b="1" dirty="0" err="1"/>
              <a:t>awakeduration</a:t>
            </a:r>
            <a:endParaRPr lang="it-IT" sz="2000" dirty="0"/>
          </a:p>
          <a:p>
            <a:pPr marL="800100" lvl="1" indent="-342900">
              <a:buFont typeface="Arial" panose="020B0604020202020204" pitchFamily="34" charset="0"/>
              <a:buChar char="•"/>
            </a:pPr>
            <a:r>
              <a:rPr lang="it-IT" sz="2000" b="1" dirty="0" err="1"/>
              <a:t>timetosleep</a:t>
            </a:r>
            <a:endParaRPr lang="it-IT" sz="2000" dirty="0"/>
          </a:p>
          <a:p>
            <a:pPr marL="800100" lvl="1" indent="-342900">
              <a:buFont typeface="Arial" panose="020B0604020202020204" pitchFamily="34" charset="0"/>
              <a:buChar char="•"/>
            </a:pPr>
            <a:r>
              <a:rPr lang="it-IT" sz="2000" b="1" dirty="0" err="1"/>
              <a:t>remduration</a:t>
            </a:r>
            <a:endParaRPr lang="it-IT" sz="2000" b="1" dirty="0"/>
          </a:p>
          <a:p>
            <a:pPr marL="800100" lvl="1" indent="-342900">
              <a:buFont typeface="Arial" panose="020B0604020202020204" pitchFamily="34" charset="0"/>
              <a:buChar char="•"/>
            </a:pPr>
            <a:r>
              <a:rPr lang="it-IT" sz="2000" b="1" dirty="0" err="1"/>
              <a:t>deepduration</a:t>
            </a:r>
            <a:endParaRPr lang="it-IT" sz="2000" dirty="0"/>
          </a:p>
        </p:txBody>
      </p:sp>
      <p:sp>
        <p:nvSpPr>
          <p:cNvPr id="3" name="Parentesi graffa chiusa 2">
            <a:extLst>
              <a:ext uri="{FF2B5EF4-FFF2-40B4-BE49-F238E27FC236}">
                <a16:creationId xmlns:a16="http://schemas.microsoft.com/office/drawing/2014/main" id="{2599C92C-6D62-0D9B-9AFD-F41F6D9FAB48}"/>
              </a:ext>
            </a:extLst>
          </p:cNvPr>
          <p:cNvSpPr/>
          <p:nvPr/>
        </p:nvSpPr>
        <p:spPr>
          <a:xfrm>
            <a:off x="3331676" y="2697932"/>
            <a:ext cx="488887" cy="176542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it-IT"/>
          </a:p>
        </p:txBody>
      </p:sp>
      <p:sp>
        <p:nvSpPr>
          <p:cNvPr id="7" name="CasellaDiTesto 6">
            <a:extLst>
              <a:ext uri="{FF2B5EF4-FFF2-40B4-BE49-F238E27FC236}">
                <a16:creationId xmlns:a16="http://schemas.microsoft.com/office/drawing/2014/main" id="{2AAAF811-D0D8-80F2-80A7-7D64D689688D}"/>
              </a:ext>
            </a:extLst>
          </p:cNvPr>
          <p:cNvSpPr txBox="1"/>
          <p:nvPr/>
        </p:nvSpPr>
        <p:spPr>
          <a:xfrm>
            <a:off x="3883938" y="3257479"/>
            <a:ext cx="6174464" cy="646331"/>
          </a:xfrm>
          <a:prstGeom prst="rect">
            <a:avLst/>
          </a:prstGeom>
          <a:noFill/>
        </p:spPr>
        <p:txBody>
          <a:bodyPr wrap="square" rtlCol="0">
            <a:spAutoFit/>
          </a:bodyPr>
          <a:lstStyle/>
          <a:p>
            <a:r>
              <a:rPr lang="it-IT" dirty="0"/>
              <a:t>dati utilizzati per calcolare l’</a:t>
            </a:r>
            <a:r>
              <a:rPr lang="it-IT" b="1" dirty="0"/>
              <a:t>indice di qualità del sonno </a:t>
            </a:r>
            <a:r>
              <a:rPr lang="it-IT" dirty="0"/>
              <a:t>reale utilizzato per l’addestramento del modello finale</a:t>
            </a:r>
          </a:p>
        </p:txBody>
      </p:sp>
      <p:sp>
        <p:nvSpPr>
          <p:cNvPr id="8" name="Parentesi graffa chiusa 7">
            <a:extLst>
              <a:ext uri="{FF2B5EF4-FFF2-40B4-BE49-F238E27FC236}">
                <a16:creationId xmlns:a16="http://schemas.microsoft.com/office/drawing/2014/main" id="{BA31DC8B-785C-339B-575C-700970E2219A}"/>
              </a:ext>
            </a:extLst>
          </p:cNvPr>
          <p:cNvSpPr/>
          <p:nvPr/>
        </p:nvSpPr>
        <p:spPr>
          <a:xfrm>
            <a:off x="3331676" y="2100402"/>
            <a:ext cx="488887" cy="59752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it-IT"/>
          </a:p>
        </p:txBody>
      </p:sp>
      <p:sp>
        <p:nvSpPr>
          <p:cNvPr id="9" name="CasellaDiTesto 8">
            <a:extLst>
              <a:ext uri="{FF2B5EF4-FFF2-40B4-BE49-F238E27FC236}">
                <a16:creationId xmlns:a16="http://schemas.microsoft.com/office/drawing/2014/main" id="{5494F236-14E6-A31B-F449-BF5BFCA2DCC6}"/>
              </a:ext>
            </a:extLst>
          </p:cNvPr>
          <p:cNvSpPr txBox="1"/>
          <p:nvPr/>
        </p:nvSpPr>
        <p:spPr>
          <a:xfrm>
            <a:off x="3883937" y="2214500"/>
            <a:ext cx="2915216" cy="369332"/>
          </a:xfrm>
          <a:prstGeom prst="rect">
            <a:avLst/>
          </a:prstGeom>
          <a:noFill/>
        </p:spPr>
        <p:txBody>
          <a:bodyPr wrap="square" rtlCol="0">
            <a:spAutoFit/>
          </a:bodyPr>
          <a:lstStyle/>
          <a:p>
            <a:r>
              <a:rPr lang="it-IT" dirty="0"/>
              <a:t>dati di input per il modello</a:t>
            </a:r>
          </a:p>
        </p:txBody>
      </p:sp>
    </p:spTree>
    <p:extLst>
      <p:ext uri="{BB962C8B-B14F-4D97-AF65-F5344CB8AC3E}">
        <p14:creationId xmlns:p14="http://schemas.microsoft.com/office/powerpoint/2010/main" val="127150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I modelli di estrazione delle caratteristiche</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185D42FC-6BBC-54B6-D06F-4C001A8C6111}"/>
              </a:ext>
            </a:extLst>
          </p:cNvPr>
          <p:cNvSpPr txBox="1"/>
          <p:nvPr/>
        </p:nvSpPr>
        <p:spPr>
          <a:xfrm>
            <a:off x="657529" y="1102260"/>
            <a:ext cx="10876941" cy="1015663"/>
          </a:xfrm>
          <a:prstGeom prst="rect">
            <a:avLst/>
          </a:prstGeom>
          <a:noFill/>
        </p:spPr>
        <p:txBody>
          <a:bodyPr wrap="square" rtlCol="0">
            <a:spAutoFit/>
          </a:bodyPr>
          <a:lstStyle/>
          <a:p>
            <a:pPr marL="342900" indent="-342900">
              <a:buFont typeface="Arial" panose="020B0604020202020204" pitchFamily="34" charset="0"/>
              <a:buChar char="•"/>
            </a:pPr>
            <a:r>
              <a:rPr lang="it-IT" sz="2000" dirty="0"/>
              <a:t>Per poter estrarre delle caratteristiche da una sequenza di 14 giorni sono state addestrate due reti </a:t>
            </a:r>
            <a:r>
              <a:rPr lang="it-IT" sz="2000" dirty="0" err="1"/>
              <a:t>WaveNet</a:t>
            </a:r>
            <a:r>
              <a:rPr lang="it-IT" sz="2000" dirty="0"/>
              <a:t> distinte, una sulla </a:t>
            </a:r>
            <a:r>
              <a:rPr lang="it-IT" sz="2000" b="1" dirty="0" err="1"/>
              <a:t>sleepduration</a:t>
            </a:r>
            <a:r>
              <a:rPr lang="it-IT" sz="2000" dirty="0"/>
              <a:t> e una sullo </a:t>
            </a:r>
            <a:r>
              <a:rPr lang="it-IT" sz="2000" b="1" dirty="0" err="1"/>
              <a:t>stepsgaitspeed</a:t>
            </a:r>
            <a:r>
              <a:rPr lang="it-IT" sz="2000" dirty="0"/>
              <a:t>, per il task di forecasting</a:t>
            </a:r>
          </a:p>
        </p:txBody>
      </p:sp>
      <p:pic>
        <p:nvPicPr>
          <p:cNvPr id="11" name="Immagine 10">
            <a:extLst>
              <a:ext uri="{FF2B5EF4-FFF2-40B4-BE49-F238E27FC236}">
                <a16:creationId xmlns:a16="http://schemas.microsoft.com/office/drawing/2014/main" id="{BBC077A1-4086-1B4F-6B80-218F81CA1060}"/>
              </a:ext>
            </a:extLst>
          </p:cNvPr>
          <p:cNvPicPr>
            <a:picLocks noChangeAspect="1"/>
          </p:cNvPicPr>
          <p:nvPr/>
        </p:nvPicPr>
        <p:blipFill>
          <a:blip r:embed="rId2"/>
          <a:stretch>
            <a:fillRect/>
          </a:stretch>
        </p:blipFill>
        <p:spPr>
          <a:xfrm>
            <a:off x="1881187" y="2706415"/>
            <a:ext cx="8429625" cy="2857500"/>
          </a:xfrm>
          <a:prstGeom prst="rect">
            <a:avLst/>
          </a:prstGeom>
        </p:spPr>
      </p:pic>
    </p:spTree>
    <p:extLst>
      <p:ext uri="{BB962C8B-B14F-4D97-AF65-F5344CB8AC3E}">
        <p14:creationId xmlns:p14="http://schemas.microsoft.com/office/powerpoint/2010/main" val="427083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I modelli di estrazione delle caratteristiche</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185D42FC-6BBC-54B6-D06F-4C001A8C6111}"/>
              </a:ext>
            </a:extLst>
          </p:cNvPr>
          <p:cNvSpPr txBox="1"/>
          <p:nvPr/>
        </p:nvSpPr>
        <p:spPr>
          <a:xfrm>
            <a:off x="657529" y="1102260"/>
            <a:ext cx="10876941" cy="1015663"/>
          </a:xfrm>
          <a:prstGeom prst="rect">
            <a:avLst/>
          </a:prstGeom>
          <a:noFill/>
        </p:spPr>
        <p:txBody>
          <a:bodyPr wrap="square" rtlCol="0">
            <a:spAutoFit/>
          </a:bodyPr>
          <a:lstStyle/>
          <a:p>
            <a:pPr marL="342900" indent="-342900">
              <a:buFont typeface="Arial" panose="020B0604020202020204" pitchFamily="34" charset="0"/>
              <a:buChar char="•"/>
            </a:pPr>
            <a:r>
              <a:rPr lang="it-IT" sz="2000" dirty="0"/>
              <a:t>Per poter estrarre delle caratteristiche da una sequenza di 14 giorni sono state addestrate due reti </a:t>
            </a:r>
            <a:r>
              <a:rPr lang="it-IT" sz="2000" dirty="0" err="1"/>
              <a:t>WaveNet</a:t>
            </a:r>
            <a:r>
              <a:rPr lang="it-IT" sz="2000" dirty="0"/>
              <a:t> distinte, una sulla </a:t>
            </a:r>
            <a:r>
              <a:rPr lang="it-IT" sz="2000" b="1" dirty="0" err="1"/>
              <a:t>sleepduration</a:t>
            </a:r>
            <a:r>
              <a:rPr lang="it-IT" sz="2000" dirty="0"/>
              <a:t> e una sullo </a:t>
            </a:r>
            <a:r>
              <a:rPr lang="it-IT" sz="2000" b="1" dirty="0" err="1"/>
              <a:t>stepsgaitspeed</a:t>
            </a:r>
            <a:r>
              <a:rPr lang="it-IT" sz="2000" dirty="0"/>
              <a:t>, per il task di forecasting</a:t>
            </a:r>
          </a:p>
        </p:txBody>
      </p:sp>
      <p:sp>
        <p:nvSpPr>
          <p:cNvPr id="3" name="CasellaDiTesto 2">
            <a:extLst>
              <a:ext uri="{FF2B5EF4-FFF2-40B4-BE49-F238E27FC236}">
                <a16:creationId xmlns:a16="http://schemas.microsoft.com/office/drawing/2014/main" id="{A5BF1984-AE1A-938D-A320-33794B2C773F}"/>
              </a:ext>
            </a:extLst>
          </p:cNvPr>
          <p:cNvSpPr txBox="1"/>
          <p:nvPr/>
        </p:nvSpPr>
        <p:spPr>
          <a:xfrm>
            <a:off x="1098843" y="3374162"/>
            <a:ext cx="2684453" cy="369332"/>
          </a:xfrm>
          <a:prstGeom prst="rect">
            <a:avLst/>
          </a:prstGeom>
          <a:noFill/>
        </p:spPr>
        <p:txBody>
          <a:bodyPr wrap="none" rtlCol="0">
            <a:spAutoFit/>
          </a:bodyPr>
          <a:lstStyle/>
          <a:p>
            <a:r>
              <a:rPr lang="it-IT" dirty="0"/>
              <a:t>14 giorni di </a:t>
            </a:r>
            <a:r>
              <a:rPr lang="it-IT" dirty="0" err="1"/>
              <a:t>sleepduration</a:t>
            </a:r>
            <a:endParaRPr lang="it-IT" dirty="0"/>
          </a:p>
        </p:txBody>
      </p:sp>
      <p:sp>
        <p:nvSpPr>
          <p:cNvPr id="7" name="CasellaDiTesto 6">
            <a:extLst>
              <a:ext uri="{FF2B5EF4-FFF2-40B4-BE49-F238E27FC236}">
                <a16:creationId xmlns:a16="http://schemas.microsoft.com/office/drawing/2014/main" id="{43DBC7C5-1974-D8B3-DC99-4CEBF9D0E6FD}"/>
              </a:ext>
            </a:extLst>
          </p:cNvPr>
          <p:cNvSpPr txBox="1"/>
          <p:nvPr/>
        </p:nvSpPr>
        <p:spPr>
          <a:xfrm>
            <a:off x="1098842" y="4869905"/>
            <a:ext cx="2834174" cy="369332"/>
          </a:xfrm>
          <a:prstGeom prst="rect">
            <a:avLst/>
          </a:prstGeom>
          <a:noFill/>
        </p:spPr>
        <p:txBody>
          <a:bodyPr wrap="none" rtlCol="0">
            <a:spAutoFit/>
          </a:bodyPr>
          <a:lstStyle/>
          <a:p>
            <a:r>
              <a:rPr lang="it-IT" dirty="0"/>
              <a:t>14 giorni di </a:t>
            </a:r>
            <a:r>
              <a:rPr lang="it-IT" dirty="0" err="1"/>
              <a:t>stepsgaitspeed</a:t>
            </a:r>
            <a:endParaRPr lang="it-IT" dirty="0"/>
          </a:p>
        </p:txBody>
      </p:sp>
      <p:sp>
        <p:nvSpPr>
          <p:cNvPr id="8" name="Freccia a destra 7">
            <a:extLst>
              <a:ext uri="{FF2B5EF4-FFF2-40B4-BE49-F238E27FC236}">
                <a16:creationId xmlns:a16="http://schemas.microsoft.com/office/drawing/2014/main" id="{EF816926-C6C1-3AD8-4CC0-7AB56538515C}"/>
              </a:ext>
            </a:extLst>
          </p:cNvPr>
          <p:cNvSpPr/>
          <p:nvPr/>
        </p:nvSpPr>
        <p:spPr>
          <a:xfrm>
            <a:off x="4095979" y="3374162"/>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Freccia a destra 8">
            <a:extLst>
              <a:ext uri="{FF2B5EF4-FFF2-40B4-BE49-F238E27FC236}">
                <a16:creationId xmlns:a16="http://schemas.microsoft.com/office/drawing/2014/main" id="{93DD772C-29C5-32B3-EF19-325FECE16A20}"/>
              </a:ext>
            </a:extLst>
          </p:cNvPr>
          <p:cNvSpPr/>
          <p:nvPr/>
        </p:nvSpPr>
        <p:spPr>
          <a:xfrm>
            <a:off x="4095978" y="4869905"/>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D937E8FA-F6A8-493C-6553-5751C0541418}"/>
              </a:ext>
            </a:extLst>
          </p:cNvPr>
          <p:cNvSpPr/>
          <p:nvPr/>
        </p:nvSpPr>
        <p:spPr>
          <a:xfrm>
            <a:off x="4937512" y="3151422"/>
            <a:ext cx="1674891"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WaveNet</a:t>
            </a:r>
            <a:endParaRPr lang="it-IT" dirty="0"/>
          </a:p>
        </p:txBody>
      </p:sp>
      <p:sp>
        <p:nvSpPr>
          <p:cNvPr id="13" name="Rettangolo 12">
            <a:extLst>
              <a:ext uri="{FF2B5EF4-FFF2-40B4-BE49-F238E27FC236}">
                <a16:creationId xmlns:a16="http://schemas.microsoft.com/office/drawing/2014/main" id="{EAA763CB-9905-D8FA-7AA4-5B23379ECD7D}"/>
              </a:ext>
            </a:extLst>
          </p:cNvPr>
          <p:cNvSpPr/>
          <p:nvPr/>
        </p:nvSpPr>
        <p:spPr>
          <a:xfrm>
            <a:off x="4937512" y="4647165"/>
            <a:ext cx="1674891"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WaveNet</a:t>
            </a:r>
            <a:endParaRPr lang="it-IT" dirty="0"/>
          </a:p>
        </p:txBody>
      </p:sp>
      <p:sp>
        <p:nvSpPr>
          <p:cNvPr id="14" name="Freccia a destra 13">
            <a:extLst>
              <a:ext uri="{FF2B5EF4-FFF2-40B4-BE49-F238E27FC236}">
                <a16:creationId xmlns:a16="http://schemas.microsoft.com/office/drawing/2014/main" id="{D51A82BC-78B5-0143-B1FD-4DA3E07D1EFD}"/>
              </a:ext>
            </a:extLst>
          </p:cNvPr>
          <p:cNvSpPr/>
          <p:nvPr/>
        </p:nvSpPr>
        <p:spPr>
          <a:xfrm>
            <a:off x="6784419" y="3357388"/>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A4717695-1EA0-E3F0-4EED-1C973E92D001}"/>
              </a:ext>
            </a:extLst>
          </p:cNvPr>
          <p:cNvSpPr/>
          <p:nvPr/>
        </p:nvSpPr>
        <p:spPr>
          <a:xfrm>
            <a:off x="6784418" y="4890047"/>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319F2071-7534-265C-6948-5D2879CBDD53}"/>
              </a:ext>
            </a:extLst>
          </p:cNvPr>
          <p:cNvSpPr txBox="1"/>
          <p:nvPr/>
        </p:nvSpPr>
        <p:spPr>
          <a:xfrm>
            <a:off x="7766617" y="3372659"/>
            <a:ext cx="4039102" cy="369332"/>
          </a:xfrm>
          <a:prstGeom prst="rect">
            <a:avLst/>
          </a:prstGeom>
          <a:noFill/>
        </p:spPr>
        <p:txBody>
          <a:bodyPr wrap="square" rtlCol="0">
            <a:spAutoFit/>
          </a:bodyPr>
          <a:lstStyle/>
          <a:p>
            <a:r>
              <a:rPr lang="it-IT" dirty="0"/>
              <a:t>Valore di </a:t>
            </a:r>
            <a:r>
              <a:rPr lang="it-IT" dirty="0" err="1"/>
              <a:t>sleepduration</a:t>
            </a:r>
            <a:r>
              <a:rPr lang="it-IT" dirty="0"/>
              <a:t> al 15° giorno</a:t>
            </a:r>
          </a:p>
        </p:txBody>
      </p:sp>
      <p:sp>
        <p:nvSpPr>
          <p:cNvPr id="17" name="CasellaDiTesto 16">
            <a:extLst>
              <a:ext uri="{FF2B5EF4-FFF2-40B4-BE49-F238E27FC236}">
                <a16:creationId xmlns:a16="http://schemas.microsoft.com/office/drawing/2014/main" id="{FCE6CCD5-360A-9DB2-5E3C-198789C4FA1F}"/>
              </a:ext>
            </a:extLst>
          </p:cNvPr>
          <p:cNvSpPr txBox="1"/>
          <p:nvPr/>
        </p:nvSpPr>
        <p:spPr>
          <a:xfrm>
            <a:off x="7764923" y="4869905"/>
            <a:ext cx="4040796" cy="369332"/>
          </a:xfrm>
          <a:prstGeom prst="rect">
            <a:avLst/>
          </a:prstGeom>
          <a:noFill/>
        </p:spPr>
        <p:txBody>
          <a:bodyPr wrap="square" rtlCol="0">
            <a:spAutoFit/>
          </a:bodyPr>
          <a:lstStyle/>
          <a:p>
            <a:r>
              <a:rPr lang="it-IT" dirty="0"/>
              <a:t>Valore di </a:t>
            </a:r>
            <a:r>
              <a:rPr lang="it-IT" dirty="0" err="1"/>
              <a:t>stepsgaitspeed</a:t>
            </a:r>
            <a:r>
              <a:rPr lang="it-IT" dirty="0"/>
              <a:t> al 15° giorno</a:t>
            </a:r>
          </a:p>
        </p:txBody>
      </p:sp>
    </p:spTree>
    <p:extLst>
      <p:ext uri="{BB962C8B-B14F-4D97-AF65-F5344CB8AC3E}">
        <p14:creationId xmlns:p14="http://schemas.microsoft.com/office/powerpoint/2010/main" val="313112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Estrazione delle attivazioni</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2" name="Immagine 11">
            <a:extLst>
              <a:ext uri="{FF2B5EF4-FFF2-40B4-BE49-F238E27FC236}">
                <a16:creationId xmlns:a16="http://schemas.microsoft.com/office/drawing/2014/main" id="{97C64073-E6FB-D413-495D-2622623AA3BA}"/>
              </a:ext>
            </a:extLst>
          </p:cNvPr>
          <p:cNvPicPr>
            <a:picLocks noChangeAspect="1"/>
          </p:cNvPicPr>
          <p:nvPr/>
        </p:nvPicPr>
        <p:blipFill>
          <a:blip r:embed="rId2"/>
          <a:stretch>
            <a:fillRect/>
          </a:stretch>
        </p:blipFill>
        <p:spPr>
          <a:xfrm>
            <a:off x="162206" y="912456"/>
            <a:ext cx="4363037" cy="5475906"/>
          </a:xfrm>
          <a:prstGeom prst="rect">
            <a:avLst/>
          </a:prstGeom>
        </p:spPr>
      </p:pic>
      <p:sp>
        <p:nvSpPr>
          <p:cNvPr id="18" name="Rettangolo con angoli arrotondati 17">
            <a:extLst>
              <a:ext uri="{FF2B5EF4-FFF2-40B4-BE49-F238E27FC236}">
                <a16:creationId xmlns:a16="http://schemas.microsoft.com/office/drawing/2014/main" id="{2CAEE5CE-5B9A-CF89-1EAC-593E1195D1B7}"/>
              </a:ext>
            </a:extLst>
          </p:cNvPr>
          <p:cNvSpPr/>
          <p:nvPr/>
        </p:nvSpPr>
        <p:spPr>
          <a:xfrm>
            <a:off x="162206" y="5848539"/>
            <a:ext cx="4363037" cy="241860"/>
          </a:xfrm>
          <a:prstGeom prst="round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0" name="CasellaDiTesto 19">
            <a:extLst>
              <a:ext uri="{FF2B5EF4-FFF2-40B4-BE49-F238E27FC236}">
                <a16:creationId xmlns:a16="http://schemas.microsoft.com/office/drawing/2014/main" id="{9AF4CA66-A154-07FC-3182-C49D13DE1AAD}"/>
              </a:ext>
            </a:extLst>
          </p:cNvPr>
          <p:cNvSpPr txBox="1"/>
          <p:nvPr/>
        </p:nvSpPr>
        <p:spPr>
          <a:xfrm>
            <a:off x="4888872" y="912456"/>
            <a:ext cx="6690866" cy="1938992"/>
          </a:xfrm>
          <a:prstGeom prst="rect">
            <a:avLst/>
          </a:prstGeom>
          <a:noFill/>
        </p:spPr>
        <p:txBody>
          <a:bodyPr wrap="square" rtlCol="0">
            <a:spAutoFit/>
          </a:bodyPr>
          <a:lstStyle/>
          <a:p>
            <a:pPr marL="342900" indent="-342900">
              <a:buFont typeface="Arial" panose="020B0604020202020204" pitchFamily="34" charset="0"/>
              <a:buChar char="•"/>
            </a:pPr>
            <a:r>
              <a:rPr lang="it-IT" sz="2000" dirty="0"/>
              <a:t>Le </a:t>
            </a:r>
            <a:r>
              <a:rPr lang="it-IT" sz="2000" dirty="0" err="1"/>
              <a:t>WaveNet</a:t>
            </a:r>
            <a:r>
              <a:rPr lang="it-IT" sz="2000" dirty="0"/>
              <a:t> sono quindi state addestrate con l’obiettivo di estrarre caratteristiche rilevanti dalle sequenze di 14 giorni di input</a:t>
            </a:r>
          </a:p>
          <a:p>
            <a:pPr marL="342900" indent="-342900">
              <a:buFont typeface="Arial" panose="020B0604020202020204" pitchFamily="34" charset="0"/>
              <a:buChar char="•"/>
            </a:pPr>
            <a:r>
              <a:rPr lang="it-IT" sz="2000" dirty="0"/>
              <a:t>Una rappresentazione di queste caratteristiche può essere trovata nelle </a:t>
            </a:r>
            <a:r>
              <a:rPr lang="it-IT" sz="2000" b="1" dirty="0"/>
              <a:t>attivazioni</a:t>
            </a:r>
            <a:r>
              <a:rPr lang="it-IT" sz="2000" dirty="0"/>
              <a:t> dell’ultimo strato convolutivo delle </a:t>
            </a:r>
            <a:r>
              <a:rPr lang="it-IT" sz="2000" dirty="0" err="1"/>
              <a:t>WaveNet</a:t>
            </a:r>
            <a:r>
              <a:rPr lang="it-IT" sz="2000" dirty="0"/>
              <a:t> addestrate</a:t>
            </a:r>
          </a:p>
        </p:txBody>
      </p:sp>
    </p:spTree>
    <p:extLst>
      <p:ext uri="{BB962C8B-B14F-4D97-AF65-F5344CB8AC3E}">
        <p14:creationId xmlns:p14="http://schemas.microsoft.com/office/powerpoint/2010/main" val="304183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Costruzione del modello finale</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CasellaDiTesto 2">
            <a:extLst>
              <a:ext uri="{FF2B5EF4-FFF2-40B4-BE49-F238E27FC236}">
                <a16:creationId xmlns:a16="http://schemas.microsoft.com/office/drawing/2014/main" id="{EFE8830A-21AB-E1C3-620A-7A0FA7E11425}"/>
              </a:ext>
            </a:extLst>
          </p:cNvPr>
          <p:cNvSpPr txBox="1"/>
          <p:nvPr/>
        </p:nvSpPr>
        <p:spPr>
          <a:xfrm>
            <a:off x="657529" y="1102260"/>
            <a:ext cx="10876941" cy="1631216"/>
          </a:xfrm>
          <a:prstGeom prst="rect">
            <a:avLst/>
          </a:prstGeom>
          <a:noFill/>
        </p:spPr>
        <p:txBody>
          <a:bodyPr wrap="square" rtlCol="0">
            <a:spAutoFit/>
          </a:bodyPr>
          <a:lstStyle/>
          <a:p>
            <a:pPr marL="342900" indent="-342900">
              <a:buFont typeface="Arial" panose="020B0604020202020204" pitchFamily="34" charset="0"/>
              <a:buChar char="•"/>
            </a:pPr>
            <a:r>
              <a:rPr lang="it-IT" sz="2000" dirty="0"/>
              <a:t>Il modello finale riceve in input </a:t>
            </a:r>
            <a:r>
              <a:rPr lang="it-IT" sz="2000" b="1" dirty="0"/>
              <a:t>due sequenze </a:t>
            </a:r>
            <a:r>
              <a:rPr lang="it-IT" sz="2000" dirty="0"/>
              <a:t>di 14 giorni, una relativa alla </a:t>
            </a:r>
            <a:r>
              <a:rPr lang="it-IT" sz="2000" dirty="0" err="1"/>
              <a:t>sleepduration</a:t>
            </a:r>
            <a:r>
              <a:rPr lang="it-IT" sz="2000" dirty="0"/>
              <a:t> e una relativa allo </a:t>
            </a:r>
            <a:r>
              <a:rPr lang="it-IT" sz="2000" dirty="0" err="1"/>
              <a:t>stepsgaitspeed</a:t>
            </a:r>
            <a:endParaRPr lang="it-IT" sz="2000" dirty="0"/>
          </a:p>
          <a:p>
            <a:pPr marL="342900" indent="-342900">
              <a:buFont typeface="Arial" panose="020B0604020202020204" pitchFamily="34" charset="0"/>
              <a:buChar char="•"/>
            </a:pPr>
            <a:r>
              <a:rPr lang="it-IT" sz="2000" dirty="0"/>
              <a:t>Queste sequenze vengono elaborate dalle </a:t>
            </a:r>
            <a:r>
              <a:rPr lang="it-IT" sz="2000" dirty="0" err="1"/>
              <a:t>Wavenet</a:t>
            </a:r>
            <a:r>
              <a:rPr lang="it-IT" sz="2000" dirty="0"/>
              <a:t> corrispondenti e le </a:t>
            </a:r>
            <a:r>
              <a:rPr lang="it-IT" sz="2000" b="1" dirty="0"/>
              <a:t>attivazioni</a:t>
            </a:r>
            <a:r>
              <a:rPr lang="it-IT" sz="2000" dirty="0"/>
              <a:t> dell’ultimo strato convolutivo sono </a:t>
            </a:r>
            <a:r>
              <a:rPr lang="it-IT" sz="2000" b="1" dirty="0"/>
              <a:t>concatenate</a:t>
            </a:r>
            <a:r>
              <a:rPr lang="it-IT" sz="2000" dirty="0"/>
              <a:t> e utilizzate come input per una </a:t>
            </a:r>
            <a:r>
              <a:rPr lang="it-IT" sz="2000" b="1" dirty="0"/>
              <a:t>rete</a:t>
            </a:r>
            <a:r>
              <a:rPr lang="it-IT" sz="2000" dirty="0"/>
              <a:t> </a:t>
            </a:r>
            <a:r>
              <a:rPr lang="it-IT" sz="2000" b="1" dirty="0"/>
              <a:t>densa</a:t>
            </a:r>
            <a:r>
              <a:rPr lang="it-IT" sz="2000" dirty="0"/>
              <a:t> che ha il compito di stimare la qualità del sonno</a:t>
            </a:r>
          </a:p>
        </p:txBody>
      </p:sp>
      <p:sp>
        <p:nvSpPr>
          <p:cNvPr id="6" name="CasellaDiTesto 5">
            <a:extLst>
              <a:ext uri="{FF2B5EF4-FFF2-40B4-BE49-F238E27FC236}">
                <a16:creationId xmlns:a16="http://schemas.microsoft.com/office/drawing/2014/main" id="{1E752374-392A-AE12-56E2-CAB2DB37B330}"/>
              </a:ext>
            </a:extLst>
          </p:cNvPr>
          <p:cNvSpPr txBox="1"/>
          <p:nvPr/>
        </p:nvSpPr>
        <p:spPr>
          <a:xfrm>
            <a:off x="451858" y="3532453"/>
            <a:ext cx="2684453" cy="369332"/>
          </a:xfrm>
          <a:prstGeom prst="rect">
            <a:avLst/>
          </a:prstGeom>
          <a:noFill/>
        </p:spPr>
        <p:txBody>
          <a:bodyPr wrap="none" rtlCol="0">
            <a:spAutoFit/>
          </a:bodyPr>
          <a:lstStyle/>
          <a:p>
            <a:r>
              <a:rPr lang="it-IT" dirty="0"/>
              <a:t>14 giorni di </a:t>
            </a:r>
            <a:r>
              <a:rPr lang="it-IT" dirty="0" err="1"/>
              <a:t>sleepduration</a:t>
            </a:r>
            <a:endParaRPr lang="it-IT" dirty="0"/>
          </a:p>
        </p:txBody>
      </p:sp>
      <p:sp>
        <p:nvSpPr>
          <p:cNvPr id="7" name="CasellaDiTesto 6">
            <a:extLst>
              <a:ext uri="{FF2B5EF4-FFF2-40B4-BE49-F238E27FC236}">
                <a16:creationId xmlns:a16="http://schemas.microsoft.com/office/drawing/2014/main" id="{0487A3B6-6A00-3107-44BA-08A441C057B0}"/>
              </a:ext>
            </a:extLst>
          </p:cNvPr>
          <p:cNvSpPr txBox="1"/>
          <p:nvPr/>
        </p:nvSpPr>
        <p:spPr>
          <a:xfrm>
            <a:off x="302138" y="5178166"/>
            <a:ext cx="2834174" cy="369332"/>
          </a:xfrm>
          <a:prstGeom prst="rect">
            <a:avLst/>
          </a:prstGeom>
          <a:noFill/>
        </p:spPr>
        <p:txBody>
          <a:bodyPr wrap="none" rtlCol="0">
            <a:spAutoFit/>
          </a:bodyPr>
          <a:lstStyle/>
          <a:p>
            <a:r>
              <a:rPr lang="it-IT" dirty="0"/>
              <a:t>14 giorni di </a:t>
            </a:r>
            <a:r>
              <a:rPr lang="it-IT" dirty="0" err="1"/>
              <a:t>stepsgaitspeed</a:t>
            </a:r>
            <a:endParaRPr lang="it-IT" dirty="0"/>
          </a:p>
        </p:txBody>
      </p:sp>
      <p:sp>
        <p:nvSpPr>
          <p:cNvPr id="8" name="Freccia a destra 7">
            <a:extLst>
              <a:ext uri="{FF2B5EF4-FFF2-40B4-BE49-F238E27FC236}">
                <a16:creationId xmlns:a16="http://schemas.microsoft.com/office/drawing/2014/main" id="{B3114824-B9BE-44FC-CEDF-EDA76D74069C}"/>
              </a:ext>
            </a:extLst>
          </p:cNvPr>
          <p:cNvSpPr/>
          <p:nvPr/>
        </p:nvSpPr>
        <p:spPr>
          <a:xfrm>
            <a:off x="3136311" y="3532453"/>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Freccia a destra 8">
            <a:extLst>
              <a:ext uri="{FF2B5EF4-FFF2-40B4-BE49-F238E27FC236}">
                <a16:creationId xmlns:a16="http://schemas.microsoft.com/office/drawing/2014/main" id="{A96668E3-A8C7-1645-1CE5-50E7F6DC4B97}"/>
              </a:ext>
            </a:extLst>
          </p:cNvPr>
          <p:cNvSpPr/>
          <p:nvPr/>
        </p:nvSpPr>
        <p:spPr>
          <a:xfrm>
            <a:off x="3136312" y="5182938"/>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4913AC4E-0A17-4C46-9BAA-6C78E0C34DEA}"/>
              </a:ext>
            </a:extLst>
          </p:cNvPr>
          <p:cNvSpPr/>
          <p:nvPr/>
        </p:nvSpPr>
        <p:spPr>
          <a:xfrm>
            <a:off x="3955548" y="3309713"/>
            <a:ext cx="1674891"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WaveNet</a:t>
            </a:r>
            <a:endParaRPr lang="it-IT" dirty="0"/>
          </a:p>
        </p:txBody>
      </p:sp>
      <p:sp>
        <p:nvSpPr>
          <p:cNvPr id="11" name="Rettangolo 10">
            <a:extLst>
              <a:ext uri="{FF2B5EF4-FFF2-40B4-BE49-F238E27FC236}">
                <a16:creationId xmlns:a16="http://schemas.microsoft.com/office/drawing/2014/main" id="{11BCE355-A2E2-53D4-E535-7116EB6EEC9B}"/>
              </a:ext>
            </a:extLst>
          </p:cNvPr>
          <p:cNvSpPr/>
          <p:nvPr/>
        </p:nvSpPr>
        <p:spPr>
          <a:xfrm>
            <a:off x="3955548" y="4957848"/>
            <a:ext cx="1674891"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WaveNet</a:t>
            </a:r>
            <a:endParaRPr lang="it-IT" dirty="0"/>
          </a:p>
        </p:txBody>
      </p:sp>
      <p:cxnSp>
        <p:nvCxnSpPr>
          <p:cNvPr id="16" name="Connettore a gomito 15">
            <a:extLst>
              <a:ext uri="{FF2B5EF4-FFF2-40B4-BE49-F238E27FC236}">
                <a16:creationId xmlns:a16="http://schemas.microsoft.com/office/drawing/2014/main" id="{4D4A676A-F499-319E-F613-E0345445BC11}"/>
              </a:ext>
            </a:extLst>
          </p:cNvPr>
          <p:cNvCxnSpPr>
            <a:cxnSpLocks/>
            <a:stCxn id="11" idx="0"/>
          </p:cNvCxnSpPr>
          <p:nvPr/>
        </p:nvCxnSpPr>
        <p:spPr>
          <a:xfrm rot="5400000" flipH="1" flipV="1">
            <a:off x="5302195" y="4212327"/>
            <a:ext cx="236320" cy="125472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ttore a gomito 20">
            <a:extLst>
              <a:ext uri="{FF2B5EF4-FFF2-40B4-BE49-F238E27FC236}">
                <a16:creationId xmlns:a16="http://schemas.microsoft.com/office/drawing/2014/main" id="{6E83920A-2400-B863-366E-E088BA63C160}"/>
              </a:ext>
            </a:extLst>
          </p:cNvPr>
          <p:cNvCxnSpPr>
            <a:cxnSpLocks/>
            <a:stCxn id="10" idx="2"/>
          </p:cNvCxnSpPr>
          <p:nvPr/>
        </p:nvCxnSpPr>
        <p:spPr>
          <a:xfrm rot="16200000" flipH="1">
            <a:off x="5302194" y="3615324"/>
            <a:ext cx="236320" cy="125472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3" name="Rettangolo 22">
            <a:extLst>
              <a:ext uri="{FF2B5EF4-FFF2-40B4-BE49-F238E27FC236}">
                <a16:creationId xmlns:a16="http://schemas.microsoft.com/office/drawing/2014/main" id="{4A286358-701B-3242-0911-26352DB8CE8F}"/>
              </a:ext>
            </a:extLst>
          </p:cNvPr>
          <p:cNvSpPr/>
          <p:nvPr/>
        </p:nvSpPr>
        <p:spPr>
          <a:xfrm>
            <a:off x="6047715" y="4255811"/>
            <a:ext cx="986829" cy="571890"/>
          </a:xfrm>
          <a:prstGeom prst="rect">
            <a:avLst/>
          </a:prstGeom>
          <a:solidFill>
            <a:srgbClr val="FFC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it-IT" dirty="0" err="1"/>
              <a:t>Concat</a:t>
            </a:r>
            <a:endParaRPr lang="it-IT" dirty="0"/>
          </a:p>
        </p:txBody>
      </p:sp>
      <p:sp>
        <p:nvSpPr>
          <p:cNvPr id="26" name="Rettangolo 25">
            <a:extLst>
              <a:ext uri="{FF2B5EF4-FFF2-40B4-BE49-F238E27FC236}">
                <a16:creationId xmlns:a16="http://schemas.microsoft.com/office/drawing/2014/main" id="{3A77FD71-A198-980F-4FFF-CFA390100FAC}"/>
              </a:ext>
            </a:extLst>
          </p:cNvPr>
          <p:cNvSpPr/>
          <p:nvPr/>
        </p:nvSpPr>
        <p:spPr>
          <a:xfrm>
            <a:off x="7575425" y="4134350"/>
            <a:ext cx="1097795"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Dense</a:t>
            </a:r>
          </a:p>
        </p:txBody>
      </p:sp>
      <p:cxnSp>
        <p:nvCxnSpPr>
          <p:cNvPr id="31" name="Connettore 2 30">
            <a:extLst>
              <a:ext uri="{FF2B5EF4-FFF2-40B4-BE49-F238E27FC236}">
                <a16:creationId xmlns:a16="http://schemas.microsoft.com/office/drawing/2014/main" id="{EDBC0911-E3A4-2ED7-D412-D6E64BAC9B56}"/>
              </a:ext>
            </a:extLst>
          </p:cNvPr>
          <p:cNvCxnSpPr>
            <a:cxnSpLocks/>
            <a:stCxn id="23" idx="3"/>
            <a:endCxn id="26" idx="1"/>
          </p:cNvCxnSpPr>
          <p:nvPr/>
        </p:nvCxnSpPr>
        <p:spPr>
          <a:xfrm>
            <a:off x="7034544" y="4541756"/>
            <a:ext cx="54088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Freccia a destra 32">
            <a:extLst>
              <a:ext uri="{FF2B5EF4-FFF2-40B4-BE49-F238E27FC236}">
                <a16:creationId xmlns:a16="http://schemas.microsoft.com/office/drawing/2014/main" id="{138CEBFF-1E85-0DC3-199F-777550F0B06F}"/>
              </a:ext>
            </a:extLst>
          </p:cNvPr>
          <p:cNvSpPr/>
          <p:nvPr/>
        </p:nvSpPr>
        <p:spPr>
          <a:xfrm>
            <a:off x="8879342" y="4360845"/>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34" name="CasellaDiTesto 33">
            <a:extLst>
              <a:ext uri="{FF2B5EF4-FFF2-40B4-BE49-F238E27FC236}">
                <a16:creationId xmlns:a16="http://schemas.microsoft.com/office/drawing/2014/main" id="{FCAE3AB1-5EA7-1565-EB41-687CB99CCCE4}"/>
              </a:ext>
            </a:extLst>
          </p:cNvPr>
          <p:cNvSpPr txBox="1"/>
          <p:nvPr/>
        </p:nvSpPr>
        <p:spPr>
          <a:xfrm>
            <a:off x="9673500" y="4218590"/>
            <a:ext cx="2213700" cy="646331"/>
          </a:xfrm>
          <a:prstGeom prst="rect">
            <a:avLst/>
          </a:prstGeom>
          <a:noFill/>
        </p:spPr>
        <p:txBody>
          <a:bodyPr wrap="square" rtlCol="0">
            <a:spAutoFit/>
          </a:bodyPr>
          <a:lstStyle/>
          <a:p>
            <a:r>
              <a:rPr lang="it-IT" dirty="0"/>
              <a:t>Stima della qualità del sonno</a:t>
            </a:r>
          </a:p>
        </p:txBody>
      </p:sp>
      <p:sp>
        <p:nvSpPr>
          <p:cNvPr id="12" name="CasellaDiTesto 11">
            <a:extLst>
              <a:ext uri="{FF2B5EF4-FFF2-40B4-BE49-F238E27FC236}">
                <a16:creationId xmlns:a16="http://schemas.microsoft.com/office/drawing/2014/main" id="{124E4218-5079-A036-CD77-0CF8AA9842B4}"/>
              </a:ext>
            </a:extLst>
          </p:cNvPr>
          <p:cNvSpPr txBox="1"/>
          <p:nvPr/>
        </p:nvSpPr>
        <p:spPr>
          <a:xfrm>
            <a:off x="4020636" y="4396798"/>
            <a:ext cx="2013628" cy="307777"/>
          </a:xfrm>
          <a:prstGeom prst="rect">
            <a:avLst/>
          </a:prstGeom>
          <a:noFill/>
        </p:spPr>
        <p:txBody>
          <a:bodyPr wrap="none" rtlCol="0">
            <a:spAutoFit/>
          </a:bodyPr>
          <a:lstStyle/>
          <a:p>
            <a:r>
              <a:rPr lang="it-IT" sz="1400" dirty="0"/>
              <a:t>Attivazioni ultimo strato</a:t>
            </a:r>
          </a:p>
        </p:txBody>
      </p:sp>
    </p:spTree>
    <p:extLst>
      <p:ext uri="{BB962C8B-B14F-4D97-AF65-F5344CB8AC3E}">
        <p14:creationId xmlns:p14="http://schemas.microsoft.com/office/powerpoint/2010/main" val="55399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Addestramento del modello finale</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CasellaDiTesto 2">
            <a:extLst>
              <a:ext uri="{FF2B5EF4-FFF2-40B4-BE49-F238E27FC236}">
                <a16:creationId xmlns:a16="http://schemas.microsoft.com/office/drawing/2014/main" id="{EFE8830A-21AB-E1C3-620A-7A0FA7E11425}"/>
              </a:ext>
            </a:extLst>
          </p:cNvPr>
          <p:cNvSpPr txBox="1"/>
          <p:nvPr/>
        </p:nvSpPr>
        <p:spPr>
          <a:xfrm>
            <a:off x="657529" y="1102260"/>
            <a:ext cx="10876941" cy="1631216"/>
          </a:xfrm>
          <a:prstGeom prst="rect">
            <a:avLst/>
          </a:prstGeom>
          <a:noFill/>
        </p:spPr>
        <p:txBody>
          <a:bodyPr wrap="square" rtlCol="0">
            <a:spAutoFit/>
          </a:bodyPr>
          <a:lstStyle/>
          <a:p>
            <a:pPr marL="342900" indent="-342900">
              <a:buFont typeface="Arial" panose="020B0604020202020204" pitchFamily="34" charset="0"/>
              <a:buChar char="•"/>
            </a:pPr>
            <a:r>
              <a:rPr lang="it-IT" sz="2000" dirty="0"/>
              <a:t>Per addestrare il modello finale è stato necessario </a:t>
            </a:r>
            <a:r>
              <a:rPr lang="it-IT" sz="2000" b="1" dirty="0"/>
              <a:t>congelare</a:t>
            </a:r>
            <a:r>
              <a:rPr lang="it-IT" sz="2000" dirty="0"/>
              <a:t> gli strati delle </a:t>
            </a:r>
            <a:r>
              <a:rPr lang="it-IT" sz="2000" dirty="0" err="1"/>
              <a:t>WaveNet</a:t>
            </a:r>
            <a:r>
              <a:rPr lang="it-IT" sz="2000" dirty="0"/>
              <a:t> così da non alterare i loro parametri</a:t>
            </a:r>
          </a:p>
          <a:p>
            <a:pPr marL="342900" indent="-342900">
              <a:buFont typeface="Arial" panose="020B0604020202020204" pitchFamily="34" charset="0"/>
              <a:buChar char="•"/>
            </a:pPr>
            <a:r>
              <a:rPr lang="it-IT" sz="2000" dirty="0"/>
              <a:t>Gli unici parametri addestrabili sono quindi quelli della </a:t>
            </a:r>
            <a:r>
              <a:rPr lang="it-IT" sz="2000" b="1" dirty="0"/>
              <a:t>rete densa </a:t>
            </a:r>
            <a:r>
              <a:rPr lang="it-IT" sz="2000" dirty="0"/>
              <a:t>finale</a:t>
            </a:r>
          </a:p>
          <a:p>
            <a:pPr marL="342900" indent="-342900">
              <a:buFont typeface="Arial" panose="020B0604020202020204" pitchFamily="34" charset="0"/>
              <a:buChar char="•"/>
            </a:pPr>
            <a:r>
              <a:rPr lang="it-IT" sz="2000" dirty="0"/>
              <a:t>I dati per l’addestramento sono stati ricavati calcolando l’</a:t>
            </a:r>
            <a:r>
              <a:rPr lang="it-IT" sz="2000" b="1" dirty="0"/>
              <a:t>indice</a:t>
            </a:r>
            <a:r>
              <a:rPr lang="it-IT" sz="2000" dirty="0"/>
              <a:t> </a:t>
            </a:r>
            <a:r>
              <a:rPr lang="it-IT" sz="2000" b="1" dirty="0"/>
              <a:t>di qualità del sonno </a:t>
            </a:r>
            <a:r>
              <a:rPr lang="it-IT" sz="2000" dirty="0"/>
              <a:t>proposto da [Arora et al. 2020], il quale può assumere valori da 0 (sonno ottimo) a 14 (sonno pessimo)</a:t>
            </a:r>
          </a:p>
        </p:txBody>
      </p:sp>
      <p:sp>
        <p:nvSpPr>
          <p:cNvPr id="6" name="CasellaDiTesto 5">
            <a:extLst>
              <a:ext uri="{FF2B5EF4-FFF2-40B4-BE49-F238E27FC236}">
                <a16:creationId xmlns:a16="http://schemas.microsoft.com/office/drawing/2014/main" id="{1E752374-392A-AE12-56E2-CAB2DB37B330}"/>
              </a:ext>
            </a:extLst>
          </p:cNvPr>
          <p:cNvSpPr txBox="1"/>
          <p:nvPr/>
        </p:nvSpPr>
        <p:spPr>
          <a:xfrm>
            <a:off x="451858" y="3532453"/>
            <a:ext cx="2684453" cy="369332"/>
          </a:xfrm>
          <a:prstGeom prst="rect">
            <a:avLst/>
          </a:prstGeom>
          <a:noFill/>
        </p:spPr>
        <p:txBody>
          <a:bodyPr wrap="none" rtlCol="0">
            <a:spAutoFit/>
          </a:bodyPr>
          <a:lstStyle/>
          <a:p>
            <a:r>
              <a:rPr lang="it-IT" dirty="0"/>
              <a:t>14 giorni di </a:t>
            </a:r>
            <a:r>
              <a:rPr lang="it-IT" dirty="0" err="1"/>
              <a:t>sleepduration</a:t>
            </a:r>
            <a:endParaRPr lang="it-IT" dirty="0"/>
          </a:p>
        </p:txBody>
      </p:sp>
      <p:sp>
        <p:nvSpPr>
          <p:cNvPr id="7" name="CasellaDiTesto 6">
            <a:extLst>
              <a:ext uri="{FF2B5EF4-FFF2-40B4-BE49-F238E27FC236}">
                <a16:creationId xmlns:a16="http://schemas.microsoft.com/office/drawing/2014/main" id="{0487A3B6-6A00-3107-44BA-08A441C057B0}"/>
              </a:ext>
            </a:extLst>
          </p:cNvPr>
          <p:cNvSpPr txBox="1"/>
          <p:nvPr/>
        </p:nvSpPr>
        <p:spPr>
          <a:xfrm>
            <a:off x="302138" y="5178166"/>
            <a:ext cx="2834174" cy="369332"/>
          </a:xfrm>
          <a:prstGeom prst="rect">
            <a:avLst/>
          </a:prstGeom>
          <a:noFill/>
        </p:spPr>
        <p:txBody>
          <a:bodyPr wrap="none" rtlCol="0">
            <a:spAutoFit/>
          </a:bodyPr>
          <a:lstStyle/>
          <a:p>
            <a:r>
              <a:rPr lang="it-IT" dirty="0"/>
              <a:t>14 giorni di </a:t>
            </a:r>
            <a:r>
              <a:rPr lang="it-IT" dirty="0" err="1"/>
              <a:t>stepsgaitspeed</a:t>
            </a:r>
            <a:endParaRPr lang="it-IT" dirty="0"/>
          </a:p>
        </p:txBody>
      </p:sp>
      <p:sp>
        <p:nvSpPr>
          <p:cNvPr id="8" name="Freccia a destra 7">
            <a:extLst>
              <a:ext uri="{FF2B5EF4-FFF2-40B4-BE49-F238E27FC236}">
                <a16:creationId xmlns:a16="http://schemas.microsoft.com/office/drawing/2014/main" id="{B3114824-B9BE-44FC-CEDF-EDA76D74069C}"/>
              </a:ext>
            </a:extLst>
          </p:cNvPr>
          <p:cNvSpPr/>
          <p:nvPr/>
        </p:nvSpPr>
        <p:spPr>
          <a:xfrm>
            <a:off x="3136311" y="3532453"/>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Freccia a destra 8">
            <a:extLst>
              <a:ext uri="{FF2B5EF4-FFF2-40B4-BE49-F238E27FC236}">
                <a16:creationId xmlns:a16="http://schemas.microsoft.com/office/drawing/2014/main" id="{A96668E3-A8C7-1645-1CE5-50E7F6DC4B97}"/>
              </a:ext>
            </a:extLst>
          </p:cNvPr>
          <p:cNvSpPr/>
          <p:nvPr/>
        </p:nvSpPr>
        <p:spPr>
          <a:xfrm>
            <a:off x="3136312" y="5182938"/>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4913AC4E-0A17-4C46-9BAA-6C78E0C34DEA}"/>
              </a:ext>
            </a:extLst>
          </p:cNvPr>
          <p:cNvSpPr/>
          <p:nvPr/>
        </p:nvSpPr>
        <p:spPr>
          <a:xfrm>
            <a:off x="3955548" y="3309713"/>
            <a:ext cx="1674891"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WaveNet</a:t>
            </a:r>
            <a:endParaRPr lang="it-IT" dirty="0"/>
          </a:p>
        </p:txBody>
      </p:sp>
      <p:sp>
        <p:nvSpPr>
          <p:cNvPr id="11" name="Rettangolo 10">
            <a:extLst>
              <a:ext uri="{FF2B5EF4-FFF2-40B4-BE49-F238E27FC236}">
                <a16:creationId xmlns:a16="http://schemas.microsoft.com/office/drawing/2014/main" id="{11BCE355-A2E2-53D4-E535-7116EB6EEC9B}"/>
              </a:ext>
            </a:extLst>
          </p:cNvPr>
          <p:cNvSpPr/>
          <p:nvPr/>
        </p:nvSpPr>
        <p:spPr>
          <a:xfrm>
            <a:off x="3955548" y="4957848"/>
            <a:ext cx="1674891"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WaveNet</a:t>
            </a:r>
            <a:endParaRPr lang="it-IT" dirty="0"/>
          </a:p>
        </p:txBody>
      </p:sp>
      <p:cxnSp>
        <p:nvCxnSpPr>
          <p:cNvPr id="16" name="Connettore a gomito 15">
            <a:extLst>
              <a:ext uri="{FF2B5EF4-FFF2-40B4-BE49-F238E27FC236}">
                <a16:creationId xmlns:a16="http://schemas.microsoft.com/office/drawing/2014/main" id="{4D4A676A-F499-319E-F613-E0345445BC11}"/>
              </a:ext>
            </a:extLst>
          </p:cNvPr>
          <p:cNvCxnSpPr>
            <a:cxnSpLocks/>
            <a:stCxn id="11" idx="0"/>
          </p:cNvCxnSpPr>
          <p:nvPr/>
        </p:nvCxnSpPr>
        <p:spPr>
          <a:xfrm rot="5400000" flipH="1" flipV="1">
            <a:off x="5302195" y="4212327"/>
            <a:ext cx="236320" cy="125472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ttore a gomito 20">
            <a:extLst>
              <a:ext uri="{FF2B5EF4-FFF2-40B4-BE49-F238E27FC236}">
                <a16:creationId xmlns:a16="http://schemas.microsoft.com/office/drawing/2014/main" id="{6E83920A-2400-B863-366E-E088BA63C160}"/>
              </a:ext>
            </a:extLst>
          </p:cNvPr>
          <p:cNvCxnSpPr>
            <a:cxnSpLocks/>
            <a:stCxn id="10" idx="2"/>
          </p:cNvCxnSpPr>
          <p:nvPr/>
        </p:nvCxnSpPr>
        <p:spPr>
          <a:xfrm rot="16200000" flipH="1">
            <a:off x="5302194" y="3615324"/>
            <a:ext cx="236320" cy="125472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3" name="Rettangolo 22">
            <a:extLst>
              <a:ext uri="{FF2B5EF4-FFF2-40B4-BE49-F238E27FC236}">
                <a16:creationId xmlns:a16="http://schemas.microsoft.com/office/drawing/2014/main" id="{4A286358-701B-3242-0911-26352DB8CE8F}"/>
              </a:ext>
            </a:extLst>
          </p:cNvPr>
          <p:cNvSpPr/>
          <p:nvPr/>
        </p:nvSpPr>
        <p:spPr>
          <a:xfrm>
            <a:off x="6047715" y="4255811"/>
            <a:ext cx="986829" cy="571890"/>
          </a:xfrm>
          <a:prstGeom prst="rect">
            <a:avLst/>
          </a:prstGeom>
          <a:solidFill>
            <a:srgbClr val="FFC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it-IT" dirty="0" err="1"/>
              <a:t>Concat</a:t>
            </a:r>
            <a:endParaRPr lang="it-IT" dirty="0"/>
          </a:p>
        </p:txBody>
      </p:sp>
      <p:sp>
        <p:nvSpPr>
          <p:cNvPr id="26" name="Rettangolo 25">
            <a:extLst>
              <a:ext uri="{FF2B5EF4-FFF2-40B4-BE49-F238E27FC236}">
                <a16:creationId xmlns:a16="http://schemas.microsoft.com/office/drawing/2014/main" id="{3A77FD71-A198-980F-4FFF-CFA390100FAC}"/>
              </a:ext>
            </a:extLst>
          </p:cNvPr>
          <p:cNvSpPr/>
          <p:nvPr/>
        </p:nvSpPr>
        <p:spPr>
          <a:xfrm>
            <a:off x="7575425" y="4134350"/>
            <a:ext cx="1097795"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Dense</a:t>
            </a:r>
          </a:p>
        </p:txBody>
      </p:sp>
      <p:cxnSp>
        <p:nvCxnSpPr>
          <p:cNvPr id="31" name="Connettore 2 30">
            <a:extLst>
              <a:ext uri="{FF2B5EF4-FFF2-40B4-BE49-F238E27FC236}">
                <a16:creationId xmlns:a16="http://schemas.microsoft.com/office/drawing/2014/main" id="{EDBC0911-E3A4-2ED7-D412-D6E64BAC9B56}"/>
              </a:ext>
            </a:extLst>
          </p:cNvPr>
          <p:cNvCxnSpPr>
            <a:cxnSpLocks/>
            <a:stCxn id="23" idx="3"/>
            <a:endCxn id="26" idx="1"/>
          </p:cNvCxnSpPr>
          <p:nvPr/>
        </p:nvCxnSpPr>
        <p:spPr>
          <a:xfrm>
            <a:off x="7034544" y="4541756"/>
            <a:ext cx="54088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Freccia a destra 32">
            <a:extLst>
              <a:ext uri="{FF2B5EF4-FFF2-40B4-BE49-F238E27FC236}">
                <a16:creationId xmlns:a16="http://schemas.microsoft.com/office/drawing/2014/main" id="{138CEBFF-1E85-0DC3-199F-777550F0B06F}"/>
              </a:ext>
            </a:extLst>
          </p:cNvPr>
          <p:cNvSpPr/>
          <p:nvPr/>
        </p:nvSpPr>
        <p:spPr>
          <a:xfrm>
            <a:off x="8879342" y="4360845"/>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34" name="CasellaDiTesto 33">
            <a:extLst>
              <a:ext uri="{FF2B5EF4-FFF2-40B4-BE49-F238E27FC236}">
                <a16:creationId xmlns:a16="http://schemas.microsoft.com/office/drawing/2014/main" id="{FCAE3AB1-5EA7-1565-EB41-687CB99CCCE4}"/>
              </a:ext>
            </a:extLst>
          </p:cNvPr>
          <p:cNvSpPr txBox="1"/>
          <p:nvPr/>
        </p:nvSpPr>
        <p:spPr>
          <a:xfrm>
            <a:off x="9673500" y="4218590"/>
            <a:ext cx="2213700" cy="646331"/>
          </a:xfrm>
          <a:prstGeom prst="rect">
            <a:avLst/>
          </a:prstGeom>
          <a:noFill/>
        </p:spPr>
        <p:txBody>
          <a:bodyPr wrap="square" rtlCol="0">
            <a:spAutoFit/>
          </a:bodyPr>
          <a:lstStyle/>
          <a:p>
            <a:r>
              <a:rPr lang="it-IT" dirty="0"/>
              <a:t>Stima della qualità del sonno</a:t>
            </a:r>
          </a:p>
        </p:txBody>
      </p:sp>
      <p:pic>
        <p:nvPicPr>
          <p:cNvPr id="1028" name="Picture 4" descr="Ice Cube Icon Immagini - Sfoglia 20,559 foto, vettoriali e ...">
            <a:extLst>
              <a:ext uri="{FF2B5EF4-FFF2-40B4-BE49-F238E27FC236}">
                <a16:creationId xmlns:a16="http://schemas.microsoft.com/office/drawing/2014/main" id="{C2F804E2-449A-DBC0-06D4-902644CB2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063" y="3309713"/>
            <a:ext cx="882533" cy="8300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ce Cube Icon Immagini - Sfoglia 20,559 foto, vettoriali e ...">
            <a:extLst>
              <a:ext uri="{FF2B5EF4-FFF2-40B4-BE49-F238E27FC236}">
                <a16:creationId xmlns:a16="http://schemas.microsoft.com/office/drawing/2014/main" id="{5A6D618E-F0B4-FBF7-5ABA-B9ED86CB5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5165" y="4940268"/>
            <a:ext cx="882533" cy="830059"/>
          </a:xfrm>
          <a:prstGeom prst="rect">
            <a:avLst/>
          </a:prstGeom>
          <a:noFill/>
          <a:extLst>
            <a:ext uri="{909E8E84-426E-40DD-AFC4-6F175D3DCCD1}">
              <a14:hiddenFill xmlns:a14="http://schemas.microsoft.com/office/drawing/2010/main">
                <a:solidFill>
                  <a:srgbClr val="FFFFFF"/>
                </a:solidFill>
              </a14:hiddenFill>
            </a:ext>
          </a:extLst>
        </p:spPr>
      </p:pic>
      <p:sp>
        <p:nvSpPr>
          <p:cNvPr id="15" name="CasellaDiTesto 14">
            <a:extLst>
              <a:ext uri="{FF2B5EF4-FFF2-40B4-BE49-F238E27FC236}">
                <a16:creationId xmlns:a16="http://schemas.microsoft.com/office/drawing/2014/main" id="{1CF51E53-7829-DA1A-FC07-895ECD8F5CB4}"/>
              </a:ext>
            </a:extLst>
          </p:cNvPr>
          <p:cNvSpPr txBox="1"/>
          <p:nvPr/>
        </p:nvSpPr>
        <p:spPr>
          <a:xfrm>
            <a:off x="4020636" y="4396798"/>
            <a:ext cx="2013628" cy="307777"/>
          </a:xfrm>
          <a:prstGeom prst="rect">
            <a:avLst/>
          </a:prstGeom>
          <a:noFill/>
        </p:spPr>
        <p:txBody>
          <a:bodyPr wrap="none" rtlCol="0">
            <a:spAutoFit/>
          </a:bodyPr>
          <a:lstStyle/>
          <a:p>
            <a:r>
              <a:rPr lang="it-IT" sz="1400" dirty="0"/>
              <a:t>Attivazioni ultimo strato</a:t>
            </a:r>
          </a:p>
        </p:txBody>
      </p:sp>
    </p:spTree>
    <p:extLst>
      <p:ext uri="{BB962C8B-B14F-4D97-AF65-F5344CB8AC3E}">
        <p14:creationId xmlns:p14="http://schemas.microsoft.com/office/powerpoint/2010/main" val="269899579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0E25A177DBE194CA7DDF0CC303C92DA" ma:contentTypeVersion="10" ma:contentTypeDescription="Creare un nuovo documento." ma:contentTypeScope="" ma:versionID="05058989819870a140977de707ec0a06">
  <xsd:schema xmlns:xsd="http://www.w3.org/2001/XMLSchema" xmlns:xs="http://www.w3.org/2001/XMLSchema" xmlns:p="http://schemas.microsoft.com/office/2006/metadata/properties" xmlns:ns3="c8d8867b-9144-4820-a959-3365945bb6b6" xmlns:ns4="b7d7a78c-ebd1-4b8e-b94b-7acbb09560d1" targetNamespace="http://schemas.microsoft.com/office/2006/metadata/properties" ma:root="true" ma:fieldsID="cb63b33f685a06f3c93a2c5945a88841" ns3:_="" ns4:_="">
    <xsd:import namespace="c8d8867b-9144-4820-a959-3365945bb6b6"/>
    <xsd:import namespace="b7d7a78c-ebd1-4b8e-b94b-7acbb09560d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d8867b-9144-4820-a959-3365945bb6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7d7a78c-ebd1-4b8e-b94b-7acbb09560d1"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88A89C-BFAB-44D3-A490-ADC0E88E45E0}">
  <ds:schemaRefs>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b7d7a78c-ebd1-4b8e-b94b-7acbb09560d1"/>
    <ds:schemaRef ds:uri="http://schemas.microsoft.com/office/infopath/2007/PartnerControls"/>
    <ds:schemaRef ds:uri="c8d8867b-9144-4820-a959-3365945bb6b6"/>
    <ds:schemaRef ds:uri="http://www.w3.org/XML/1998/namespace"/>
    <ds:schemaRef ds:uri="http://purl.org/dc/terms/"/>
  </ds:schemaRefs>
</ds:datastoreItem>
</file>

<file path=customXml/itemProps2.xml><?xml version="1.0" encoding="utf-8"?>
<ds:datastoreItem xmlns:ds="http://schemas.openxmlformats.org/officeDocument/2006/customXml" ds:itemID="{5CC1C118-10C2-4E95-B56B-3809EADA9C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d8867b-9144-4820-a959-3365945bb6b6"/>
    <ds:schemaRef ds:uri="b7d7a78c-ebd1-4b8e-b94b-7acbb09560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8013CA-DA61-45BF-93CE-16B358965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190</TotalTime>
  <Words>708</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Aptos</vt:lpstr>
      <vt:lpstr>Aptos Display</vt:lpstr>
      <vt:lpstr>Arial</vt:lpstr>
      <vt:lpstr>Tema di Office</vt:lpstr>
      <vt:lpstr>Modello per la stima della qualità del sonno in dispositivi wareable</vt:lpstr>
      <vt:lpstr>Il problema</vt:lpstr>
      <vt:lpstr>I dati</vt:lpstr>
      <vt:lpstr>I dati</vt:lpstr>
      <vt:lpstr>I modelli di estrazione delle caratteristiche</vt:lpstr>
      <vt:lpstr>I modelli di estrazione delle caratteristiche</vt:lpstr>
      <vt:lpstr>Estrazione delle attivazioni</vt:lpstr>
      <vt:lpstr>Costruzione del modello finale</vt:lpstr>
      <vt:lpstr>Addestramento del modello finale</vt:lpstr>
      <vt:lpstr>Prestazioni</vt:lpstr>
      <vt:lpstr>Possibili applicazioni del modello</vt:lpstr>
      <vt:lpstr>Margini di miglioramento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IVAN CARLINI</dc:creator>
  <cp:lastModifiedBy>IVAN CARLINI</cp:lastModifiedBy>
  <cp:revision>2</cp:revision>
  <dcterms:created xsi:type="dcterms:W3CDTF">2024-07-01T11:45:20Z</dcterms:created>
  <dcterms:modified xsi:type="dcterms:W3CDTF">2024-07-01T21:28:37Z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0x01010090E25A177DBE194CA7DDF0CC303C92DA</vt:lpwstr>
  </property>
</Properties>
</file>