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6.xml" ContentType="application/vnd.openxmlformats-officedocument.presentationml.tag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34"/>
  </p:notesMasterIdLst>
  <p:sldIdLst>
    <p:sldId id="298" r:id="rId2"/>
    <p:sldId id="299" r:id="rId3"/>
    <p:sldId id="318" r:id="rId4"/>
    <p:sldId id="301" r:id="rId5"/>
    <p:sldId id="302" r:id="rId6"/>
    <p:sldId id="284" r:id="rId7"/>
    <p:sldId id="282" r:id="rId8"/>
    <p:sldId id="257" r:id="rId9"/>
    <p:sldId id="259" r:id="rId10"/>
    <p:sldId id="260" r:id="rId11"/>
    <p:sldId id="261" r:id="rId12"/>
    <p:sldId id="263" r:id="rId13"/>
    <p:sldId id="262" r:id="rId14"/>
    <p:sldId id="264" r:id="rId15"/>
    <p:sldId id="265" r:id="rId16"/>
    <p:sldId id="285" r:id="rId17"/>
    <p:sldId id="266" r:id="rId18"/>
    <p:sldId id="278" r:id="rId19"/>
    <p:sldId id="267" r:id="rId20"/>
    <p:sldId id="268" r:id="rId21"/>
    <p:sldId id="272" r:id="rId22"/>
    <p:sldId id="270" r:id="rId23"/>
    <p:sldId id="286" r:id="rId24"/>
    <p:sldId id="275" r:id="rId25"/>
    <p:sldId id="276" r:id="rId26"/>
    <p:sldId id="277" r:id="rId27"/>
    <p:sldId id="312" r:id="rId28"/>
    <p:sldId id="311" r:id="rId29"/>
    <p:sldId id="313" r:id="rId30"/>
    <p:sldId id="314" r:id="rId31"/>
    <p:sldId id="315" r:id="rId32"/>
    <p:sldId id="317" r:id="rId3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3333CC"/>
    <a:srgbClr val="BAD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3" autoAdjust="0"/>
    <p:restoredTop sz="64461" autoAdjust="0"/>
  </p:normalViewPr>
  <p:slideViewPr>
    <p:cSldViewPr>
      <p:cViewPr varScale="1">
        <p:scale>
          <a:sx n="66" d="100"/>
          <a:sy n="66" d="100"/>
        </p:scale>
        <p:origin x="1923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636A96A-EC1C-4D89-BBBF-6ABD6651AB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9D2829-FB7D-4747-AA49-9C2B44A4243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815420C2-7FFF-4580-8DB6-82E63CA44111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066E0E5-4D8D-4004-B2A5-E60FB425D8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C73A9EC-0EB7-49A6-86BC-24DE7C653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59717B-E8C8-4B1E-8A86-9497716E94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C809FD-B833-45A2-A457-727C9F18B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C78F0E0-9B6E-4288-99C4-AFF2C5F798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E229526F-B2A4-48F6-B097-060D97063C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8FCD6E8B-1D71-4BD9-A82E-95159210F8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037EB586-7C55-4D5D-9B8F-5309A45A81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9A55F1A-CCDA-46D5-9AAB-FA371C2F706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2492E2B-14A8-4700-BDDE-65A2E97411D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7362957-92B2-4C94-A0ED-2CF891ECAD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F06F10C-6411-48CE-9EC2-C355F670395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9DCFC3F-0EB9-4777-87D7-E83929D5D46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CB49AF5-FDDC-4BAC-91F8-C11F87BF61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8703D96-6881-41B1-BEB9-164FFFEAB0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0FBD851-90A2-415C-B450-E5B99B750A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34AA591-518B-47D8-9B5C-745C00621E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2D1AF973-0D68-44F9-AD9F-C7884487DB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890A1A4-D72E-4AC8-890C-CB0DD90649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F58092E5-F0C6-41B3-90D1-6C7B5830D5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6AFAA9F2-8858-40AA-9FDC-ADA1BB1639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7E6AEA42-8D2C-4110-ADC8-27913423E7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F1689FB-7DBE-4A7F-BCFE-293A210A6FA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0662848D-E447-4E0A-86B0-4ACF17877E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BABD1B62-D1B7-4C6F-BECD-683EDBD747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B33F1988-0042-4020-B4DF-0D352011F7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9334D67-0803-4565-8264-A7E0E178256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60B2CF04-1047-40F5-98D8-2097CAA3C1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32C226F5-42C2-442E-83CB-BDE8E6BA3E1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4F92FECD-19B3-45A8-90E0-195FA62367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E0EB94A-8E60-4A46-8E5C-7B6AC149D8F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C852DB5E-EA4E-41E4-9851-563ED3CB18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37D0CF54-0268-4ECF-AA5D-4A7B2A1C74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28E2186D-EE8A-469A-AC84-FFC05D85CA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56123F0-67AF-4A3B-B51E-2BFB864CA50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C27D2C35-2362-4D96-8535-E0434B05AF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6E641D17-BF90-45D4-9E54-2B39FECCFC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723640DB-3086-4049-AB72-205031332E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2D52EB-3BDD-435D-AF10-FAAC8631C84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A90503FD-1677-4B0C-917E-0EF7B4DB9A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90173C40-0C89-4CF5-9FA4-99ACD88EB9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DB5549EC-5E50-4AB5-A5A2-7750221194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3FD61D1-BA85-4537-B7D1-CABE45FE1EAD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28485D55-CDF7-41B5-AD36-6C0DAF2A0A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0496FB9C-03C9-47E5-9754-2F9B9395A0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9E0257CE-ABE4-4E3D-9A79-CE9EFAA2C9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9DBC8F4-A66D-4642-830E-B8182403AB9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4E12F5C0-D9B6-41C4-A5FC-305F2F8943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D1BACFEC-DA93-4DD1-90EA-5CA7994F06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32848045-9DE0-420F-ACED-75CC652306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906642-8BEE-4601-9000-D1962929A75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52D3363E-A149-49F8-9F29-C53E7B03A6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64252E69-7EE0-40F9-8F3A-1BD071D4563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0E438C80-015B-493F-8279-90E7020E7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2838F7-2B89-41E3-86BF-83D1B32AEE4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BF8F8C8D-E24E-4428-A4E8-D41AB3B1B0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5AD0EFA-7678-45F1-B4B3-98627AAACCD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646770EE-3BE5-4C4F-AC21-8CB9FFACE4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D42E8565-3C30-468D-8EA1-174A68D68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C2191CC8-F9B5-4445-8BEE-B02DD820C1D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0250AD45-CD6A-495E-97C2-9724A6A83A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FC2CEC4D-A525-4A7B-922A-C2F875CBA8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9C95049-0D10-4FD8-887C-9078119D90D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057D8B05-0DA7-4F22-9E0D-BA6EF6C9CF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A961E7C3-7A77-4CEF-8FB1-C8D8D6B288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97AA60FC-4D5D-4CB9-9B37-E24155253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10A683-920A-452D-9D0C-62AC2023B74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1EAA7035-D0B4-453B-9CF1-76A7B1AAD7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11CDEAF7-C71D-408B-BFD7-B861E2E617F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00EE5CBD-3081-4A62-BD5E-79E034998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13B4D92-5297-4917-8010-8B5DAE14B5B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DA3E3FF2-FDF5-44A9-BDD1-87A233E6C1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32A10383-096C-4073-8B4A-F26395E9B6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85E20C5E-CDD1-43BE-90FB-2BB20E307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C04AFE-433A-49AB-973B-F5AA380E6AE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>
            <a:extLst>
              <a:ext uri="{FF2B5EF4-FFF2-40B4-BE49-F238E27FC236}">
                <a16:creationId xmlns:a16="http://schemas.microsoft.com/office/drawing/2014/main" id="{556E7AD0-FC2C-4187-9C3C-655B65FD2F3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3864ADE2-EA0B-4802-A541-1EEBF5D167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endParaRPr lang="zh-CN" altLang="en-US" dirty="0"/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317D1E47-789F-406C-ADE2-19D020A8F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FB18B99-92E0-4AD3-A784-48E4B250DA6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364EF519-C689-4165-BE01-B727B2E012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9D292AC1-6155-406E-B950-A5BA304CEF0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97970644-977F-441A-B5A3-A82EF584A5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5D59A24-E120-4299-93C2-E7438C9369E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5F31F9C3-EC60-46E4-A497-550CA69781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BAB1B945-C655-4244-B8EF-45ED1CDA10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1B0E0193-50C1-45C1-9DF7-CCE4489FB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C897F3A-F810-47D9-911A-231DD6A8BD2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F57DEBA1-B319-486F-8C70-B6DDF1F3B1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1E0CAE7D-A53C-4FA1-BC86-0638B5F53A9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30BEC2C3-B992-432A-A39A-8FDDA3B100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1759CD-B416-4BCF-BC3B-2AB000CFC47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009C1E62-50F1-4DFE-B9DC-2FDB549EC3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2C776CB3-2912-4C10-B811-FDEEECCB90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AF0978CD-C201-4200-ABD5-9EDF7D6F2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0A9B883-78D8-4C3F-8A64-1AAA67F1AE9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37BEC33E-8101-477C-A86C-BF085383B4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62663316-BE3C-4391-9184-2C25F9E4C5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7295AC83-D06A-4F16-A02A-AE5D485AD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9424AB-28CC-4131-930F-5B8082484D6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693CB8D0-DD92-484C-8C61-6B845379A6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21E7B377-6488-4BAE-BF5E-0E21A8FE9F1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B2259175-775A-4A61-9EF2-81AE4B393F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0E9C79-6732-49B7-AABA-0FAF160DADC8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7487E4C5-E04C-40AE-96DF-42395CF46E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E2C891B4-83A7-49DB-B890-ED1A41FE3A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8B6310E0-DF88-48C6-9B33-6CD1DF5143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1B8FC19-4077-4420-AB7B-1381F68CDB6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A0B947E6-9E6D-4F01-901E-38AD46E1AC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E6C9292A-16C8-4533-B690-67BC2D450B9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US" altLang="zh-CN" dirty="0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3FCF871A-0C81-4ED1-A22E-C91B668544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97C2B91-1BA2-469C-8006-AD1742235A58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87885549-0298-416F-A298-102299D337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9B91538C-BCA4-481A-B40E-0F8D1A044D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529AAE35-CBA9-411B-BB2B-A35B35170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1F21F2-CD10-4324-A8FE-90AD505F186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7D98FBC4-072C-44D3-BE7B-0037404A04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8D6A33AA-DC19-4B7F-91FA-C40119FA757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EE271E78-38EB-4CC9-9620-EB4B27FE3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08D0A9D-2B4D-4C38-BCB5-2DEDA4C4BC5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6FCE3BFB-6275-4906-A60B-D154AAB95B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F0B8BF92-0C79-4411-9F6B-2D40782670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zh-CN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379F04B9-3191-4429-9502-38027D26A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5B667D4-C40C-4D0F-A042-5804A1DA4365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0C3E00CC-1077-40C9-B4FD-5E971C94820B}"/>
              </a:ext>
            </a:extLst>
          </p:cNvPr>
          <p:cNvGraphicFramePr>
            <a:graphicFrameLocks/>
          </p:cNvGraphicFramePr>
          <p:nvPr userDrawn="1"/>
        </p:nvGraphicFramePr>
        <p:xfrm>
          <a:off x="304800" y="2971800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1" name="Clip" r:id="rId3" imgW="6857143" imgH="48963" progId="">
                  <p:embed/>
                </p:oleObj>
              </mc:Choice>
              <mc:Fallback>
                <p:oleObj name="Clip" r:id="rId3" imgW="6857143" imgH="48963" progId="">
                  <p:embed/>
                  <p:pic>
                    <p:nvPicPr>
                      <p:cNvPr id="2050" name="Object 7">
                        <a:extLst>
                          <a:ext uri="{FF2B5EF4-FFF2-40B4-BE49-F238E27FC236}">
                            <a16:creationId xmlns:a16="http://schemas.microsoft.com/office/drawing/2014/main" id="{2F587518-863A-43B3-BA25-21AAFDFBF90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1800"/>
                        <a:ext cx="85344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143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7A04506-0012-4D8B-B91D-1D97602F0F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5827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8667988-9011-4FF6-8B26-BD518A4C26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484438" y="6248400"/>
            <a:ext cx="431958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6126412A-F881-4029-9994-A262C9928F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48400"/>
            <a:ext cx="14382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BB03C-9818-48A4-9E2B-76058A7D6E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950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0005C4-1C69-492D-9147-2C781689F2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E5DEAD-828B-44B8-B7EF-C66A8EF332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F73B8D-FEBC-457B-A12F-0D635D1402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EDD62-CEFA-47E3-ABDC-5A53176E4F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478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15888"/>
            <a:ext cx="1943100" cy="6132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15888"/>
            <a:ext cx="5678487" cy="6132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A0A646-B17D-4084-8005-A740909D07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F256351-0DCB-4D93-AAC9-BAFF92810B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22B1BE-FF24-4665-961B-392D7EC782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EA586-0C9C-4A65-BE20-3AD110D8C3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863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15888"/>
            <a:ext cx="7772400" cy="722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810000" cy="5122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22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E32B53-29B1-4B7E-A8CE-FFD00E73B4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0ED7F-7DD6-43E2-B8C7-6EC53F7B1A5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D96203-F53B-4C22-8324-25BCB1EC92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BBF4C7-0D07-4377-A38D-438D5A3737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581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A19D18-3500-4569-8E16-585A19810F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E49381-7864-48C3-B155-1FAF242EE8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BDDA82-AEC3-4C59-A03C-BB36043377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E9693A-6E2D-4819-9B2F-64063FF259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20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992CA2-31C8-4A6D-8D27-48ACF0EDE3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AA65C7-66EF-4E17-B5B9-F399806484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2F8EB6-50C5-4DC4-820C-F8AB915F89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AD0B9-D41D-497F-BDE7-5657875978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46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10000" cy="512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2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2C5B0C-9441-4744-A509-D90C2F2B95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4B28F3-6203-4D05-802E-399EECEFD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C9EB9-FF59-4414-91E3-D22DF0A027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6214F-6B7F-4D80-9BFB-D057C97633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926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85D470E-AD12-4722-A9FF-B517673EC6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21385F0-FC1E-4671-8DDC-B6E1F7EF71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AAEB546-3EE5-45D7-A849-D823979657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17D43-6397-4272-A81B-973F1719E9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251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26F5A8F-9D00-4661-AB99-8B13716358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112B6ED-3C14-4416-8BCC-B1DD0C9A4B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844F3EA-B203-4CBE-8EF4-F21BDA1CAE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81199-276E-4601-989F-E24F6AFCED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772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313E491-B73F-4015-BE3D-3A3529FB5B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CB69113-065E-44B4-9D2E-FE2BF5B7FF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8FE5A01-EF40-46D4-B063-B2965E649A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C3C299-F58F-40E5-9627-50849AA95C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71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F88C23-8BD7-4061-BEBA-FC90428150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F1E29D-2BA6-4A7E-A62F-52D31BE5B2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12627-EAC1-4748-9D57-1DFDE22A45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30979-D64D-4139-BCFF-BFB3BBC765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751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B13B43-0747-40E2-8BD0-E69E0E8225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42CC00-F372-403C-87B1-700654D40C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FE3DF6-8D58-4F19-9191-D36B21BB2B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34530-0A7F-4C97-A3C6-A723EA2D4C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59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87C0E5F-30E2-4C5A-8406-AA0BCB5F3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15888"/>
            <a:ext cx="777240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2A3E2AA-1639-4292-8BB9-0A04C93C4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772400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3DE7913-AAE2-4C8F-9381-D9BCD8A1CD1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00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D5CA1CE-2C49-4056-8CFA-FCA0ED14A0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4008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E2F00187-428B-4815-8C07-54313286BD4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B42361C-45F0-4A13-8E46-391B6D5A09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31" name="Object 7">
            <a:extLst>
              <a:ext uri="{FF2B5EF4-FFF2-40B4-BE49-F238E27FC236}">
                <a16:creationId xmlns:a16="http://schemas.microsoft.com/office/drawing/2014/main" id="{BA75D954-6466-44F7-884E-8D04763967AA}"/>
              </a:ext>
            </a:extLst>
          </p:cNvPr>
          <p:cNvGraphicFramePr>
            <a:graphicFrameLocks/>
          </p:cNvGraphicFramePr>
          <p:nvPr/>
        </p:nvGraphicFramePr>
        <p:xfrm>
          <a:off x="323850" y="836613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Clip" r:id="rId15" imgW="6857143" imgH="48963" progId="">
                  <p:embed/>
                </p:oleObj>
              </mc:Choice>
              <mc:Fallback>
                <p:oleObj name="Clip" r:id="rId15" imgW="6857143" imgH="48963" progId="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36613"/>
                        <a:ext cx="85344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764" r:id="rId1"/>
    <p:sldLayoutId id="2147484753" r:id="rId2"/>
    <p:sldLayoutId id="2147484754" r:id="rId3"/>
    <p:sldLayoutId id="2147484755" r:id="rId4"/>
    <p:sldLayoutId id="2147484756" r:id="rId5"/>
    <p:sldLayoutId id="2147484757" r:id="rId6"/>
    <p:sldLayoutId id="2147484758" r:id="rId7"/>
    <p:sldLayoutId id="2147484759" r:id="rId8"/>
    <p:sldLayoutId id="2147484760" r:id="rId9"/>
    <p:sldLayoutId id="2147484761" r:id="rId10"/>
    <p:sldLayoutId id="2147484762" r:id="rId11"/>
    <p:sldLayoutId id="214748476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eng@cad.zj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hyperlink" Target="http://www.mhhe.com/rosen" TargetMode="External"/><Relationship Id="rId5" Type="http://schemas.openxmlformats.org/officeDocument/2006/relationships/hyperlink" Target="http://course.zju.edu.cn/" TargetMode="External"/><Relationship Id="rId4" Type="http://schemas.openxmlformats.org/officeDocument/2006/relationships/hyperlink" Target="mailto:weng@cad.zju.edu.cn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">
            <a:extLst>
              <a:ext uri="{FF2B5EF4-FFF2-40B4-BE49-F238E27FC236}">
                <a16:creationId xmlns:a16="http://schemas.microsoft.com/office/drawing/2014/main" id="{605E9FB1-44E3-4060-8A60-D37BCC26A9B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8313" y="692150"/>
            <a:ext cx="7961312" cy="1717675"/>
          </a:xfrm>
        </p:spPr>
        <p:txBody>
          <a:bodyPr/>
          <a:lstStyle/>
          <a:p>
            <a:r>
              <a:rPr lang="en-US" altLang="zh-CN" sz="4400"/>
              <a:t>Discrete Mathematics and </a:t>
            </a:r>
            <a:br>
              <a:rPr lang="en-US" altLang="zh-CN" sz="4400"/>
            </a:br>
            <a:r>
              <a:rPr lang="en-US" altLang="zh-CN" sz="4400"/>
              <a:t>Its Applications</a:t>
            </a:r>
            <a:br>
              <a:rPr lang="en-US" altLang="zh-CN" sz="4400"/>
            </a:br>
            <a:br>
              <a:rPr lang="en-US" altLang="zh-CN" sz="1200"/>
            </a:br>
            <a:r>
              <a:rPr lang="en-US" altLang="zh-CN"/>
              <a:t>course code: 211B0010</a:t>
            </a:r>
            <a:endParaRPr lang="zh-CN" altLang="en-US"/>
          </a:p>
        </p:txBody>
      </p:sp>
      <p:sp>
        <p:nvSpPr>
          <p:cNvPr id="4099" name="副标题 5">
            <a:extLst>
              <a:ext uri="{FF2B5EF4-FFF2-40B4-BE49-F238E27FC236}">
                <a16:creationId xmlns:a16="http://schemas.microsoft.com/office/drawing/2014/main" id="{C3C8F883-DA76-4BA7-8863-0102040562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450" y="3716338"/>
            <a:ext cx="6400800" cy="1643062"/>
          </a:xfrm>
        </p:spPr>
        <p:txBody>
          <a:bodyPr/>
          <a:lstStyle/>
          <a:p>
            <a:r>
              <a:rPr lang="en-US" altLang="zh-CN" sz="2800" dirty="0"/>
              <a:t>Spring &amp; Summer, 2023</a:t>
            </a:r>
          </a:p>
          <a:p>
            <a:r>
              <a:rPr lang="en-US" altLang="zh-CN" sz="2800" dirty="0"/>
              <a:t>Instructor: </a:t>
            </a:r>
            <a:r>
              <a:rPr lang="en-US" altLang="zh-CN" sz="2800" dirty="0" err="1"/>
              <a:t>Yanlin</a:t>
            </a:r>
            <a:r>
              <a:rPr lang="en-US" altLang="zh-CN" sz="2800" dirty="0"/>
              <a:t> Weng</a:t>
            </a:r>
          </a:p>
          <a:p>
            <a:r>
              <a:rPr lang="en-US" altLang="zh-CN" sz="2800" dirty="0">
                <a:hlinkClick r:id="rId3"/>
              </a:rPr>
              <a:t>weng@cad.zju.edu.cn</a:t>
            </a:r>
            <a:endParaRPr lang="en-US" altLang="zh-CN" sz="2800" dirty="0"/>
          </a:p>
          <a:p>
            <a:endParaRPr lang="en-US" altLang="zh-CN" sz="2800" dirty="0"/>
          </a:p>
        </p:txBody>
      </p:sp>
      <p:sp>
        <p:nvSpPr>
          <p:cNvPr id="4100" name="灯片编号占位符 3">
            <a:extLst>
              <a:ext uri="{FF2B5EF4-FFF2-40B4-BE49-F238E27FC236}">
                <a16:creationId xmlns:a16="http://schemas.microsoft.com/office/drawing/2014/main" id="{6E01E598-8A50-454B-9B08-41DE149D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02F121-F02A-4FD3-AA98-27151E4AFD4D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/>
          </a:p>
        </p:txBody>
      </p:sp>
    </p:spTree>
  </p:cSld>
  <p:clrMapOvr>
    <a:masterClrMapping/>
  </p:clrMapOvr>
  <p:transition advTm="24976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DD0684E-AE11-463D-B640-81D0F8899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Conjunction (AND)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3C943B7-13F5-49AF-8DEF-6C8A9AB96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072438" cy="5051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【</a:t>
            </a:r>
            <a:r>
              <a:rPr lang="en-US" altLang="zh-CN" dirty="0" err="1"/>
              <a:t>Definition】</a:t>
            </a:r>
            <a:r>
              <a:rPr lang="en-US" altLang="zh-CN" b="0" dirty="0" err="1"/>
              <a:t>Let</a:t>
            </a:r>
            <a:r>
              <a:rPr lang="en-US" altLang="zh-CN" b="0" dirty="0"/>
              <a:t> </a:t>
            </a:r>
            <a:r>
              <a:rPr lang="en-US" altLang="zh-CN" b="0" i="1" dirty="0"/>
              <a:t>p </a:t>
            </a:r>
            <a:r>
              <a:rPr lang="en-US" altLang="zh-CN" b="0" dirty="0"/>
              <a:t>and</a:t>
            </a:r>
            <a:r>
              <a:rPr lang="en-US" altLang="zh-CN" b="0" i="1" dirty="0"/>
              <a:t> q </a:t>
            </a:r>
            <a:r>
              <a:rPr lang="en-US" altLang="zh-CN" b="0" dirty="0"/>
              <a:t>be propositions.</a:t>
            </a:r>
            <a:r>
              <a:rPr lang="en-US" altLang="zh-CN" b="0" dirty="0">
                <a:solidFill>
                  <a:schemeClr val="accent2"/>
                </a:solidFill>
              </a:rPr>
              <a:t> </a:t>
            </a:r>
            <a:r>
              <a:rPr lang="en-US" altLang="zh-CN" b="0" dirty="0"/>
              <a:t>The </a:t>
            </a:r>
            <a:r>
              <a:rPr lang="en-US" altLang="zh-CN" b="0" dirty="0">
                <a:solidFill>
                  <a:schemeClr val="accent2"/>
                </a:solidFill>
              </a:rPr>
              <a:t>conjunction </a:t>
            </a:r>
            <a:r>
              <a:rPr lang="en-US" altLang="zh-CN" b="0" dirty="0"/>
              <a:t>of </a:t>
            </a:r>
            <a:r>
              <a:rPr lang="en-US" altLang="zh-CN" b="0" i="1" dirty="0"/>
              <a:t>p </a:t>
            </a:r>
            <a:r>
              <a:rPr lang="en-US" altLang="zh-CN" b="0" dirty="0"/>
              <a:t>and</a:t>
            </a:r>
            <a:r>
              <a:rPr lang="en-US" altLang="zh-CN" b="0" i="1" dirty="0"/>
              <a:t> q</a:t>
            </a:r>
            <a:r>
              <a:rPr lang="en-US" altLang="zh-CN" b="0" dirty="0">
                <a:solidFill>
                  <a:schemeClr val="accent2"/>
                </a:solidFill>
              </a:rPr>
              <a:t>,  </a:t>
            </a:r>
            <a:r>
              <a:rPr lang="en-US" altLang="zh-CN" b="0" i="1" dirty="0"/>
              <a:t>p</a:t>
            </a:r>
            <a:r>
              <a:rPr lang="en-US" altLang="zh-CN" b="0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b="0" dirty="0"/>
              <a:t> </a:t>
            </a:r>
            <a:r>
              <a:rPr lang="en-US" altLang="zh-CN" b="0" i="1" dirty="0"/>
              <a:t>q, </a:t>
            </a:r>
            <a:r>
              <a:rPr lang="en-US" altLang="zh-CN" b="0" dirty="0"/>
              <a:t>is the proposition “</a:t>
            </a:r>
            <a:r>
              <a:rPr lang="en-US" altLang="zh-CN" b="0" i="1" dirty="0"/>
              <a:t>p</a:t>
            </a:r>
            <a:r>
              <a:rPr lang="en-US" altLang="zh-CN" b="0" dirty="0"/>
              <a:t> and </a:t>
            </a:r>
            <a:r>
              <a:rPr lang="en-US" altLang="zh-CN" b="0" i="1" dirty="0"/>
              <a:t>q</a:t>
            </a:r>
            <a:r>
              <a:rPr lang="en-US" altLang="zh-CN" b="0" dirty="0"/>
              <a:t>.”</a:t>
            </a:r>
            <a:endParaRPr lang="en-US" altLang="zh-CN" b="0" i="1" dirty="0"/>
          </a:p>
          <a:p>
            <a:pPr eaLnBrk="1" hangingPunct="1">
              <a:lnSpc>
                <a:spcPct val="90000"/>
              </a:lnSpc>
            </a:pPr>
            <a:r>
              <a:rPr lang="en-US" altLang="zh-CN" b="0" dirty="0"/>
              <a:t>Example</a:t>
            </a:r>
            <a:r>
              <a:rPr lang="en-US" altLang="zh-CN" b="0" i="1" dirty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p</a:t>
            </a:r>
            <a:r>
              <a:rPr lang="en-US" altLang="zh-CN" dirty="0"/>
              <a:t>:  Today is Tuesday.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q</a:t>
            </a:r>
            <a:r>
              <a:rPr lang="en-US" altLang="zh-CN" dirty="0"/>
              <a:t>:  It is raining.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 </a:t>
            </a:r>
            <a:r>
              <a:rPr lang="en-US" altLang="zh-CN" i="1" dirty="0"/>
              <a:t>q</a:t>
            </a:r>
            <a:r>
              <a:rPr lang="en-US" altLang="zh-CN" dirty="0"/>
              <a:t>:  Today is Tuesday </a:t>
            </a:r>
            <a:r>
              <a:rPr lang="en-US" altLang="zh-CN" dirty="0">
                <a:solidFill>
                  <a:srgbClr val="3333CC"/>
                </a:solidFill>
              </a:rPr>
              <a:t>and</a:t>
            </a:r>
            <a:r>
              <a:rPr lang="en-US" altLang="zh-CN" dirty="0"/>
              <a:t> it is raining.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dirty="0"/>
              <a:t>Truth table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0" dirty="0"/>
              <a:t>	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800" b="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Both </a:t>
            </a:r>
            <a:r>
              <a:rPr lang="en-US" altLang="zh-CN" sz="2000" i="1" dirty="0"/>
              <a:t>p</a:t>
            </a:r>
            <a:r>
              <a:rPr lang="en-US" altLang="zh-CN" sz="2000" dirty="0"/>
              <a:t> and </a:t>
            </a:r>
            <a:r>
              <a:rPr lang="en-US" altLang="zh-CN" sz="2000" i="1" dirty="0"/>
              <a:t>q</a:t>
            </a:r>
            <a:r>
              <a:rPr lang="en-US" altLang="zh-CN" sz="2000" dirty="0"/>
              <a:t> must be true for </a:t>
            </a:r>
            <a:r>
              <a:rPr lang="en-US" altLang="zh-CN" sz="2000" i="1" dirty="0"/>
              <a:t>p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</a:t>
            </a:r>
            <a:r>
              <a:rPr lang="en-US" altLang="zh-CN" sz="2000" dirty="0"/>
              <a:t> </a:t>
            </a:r>
            <a:r>
              <a:rPr lang="en-US" altLang="zh-CN" sz="2000" i="1" dirty="0"/>
              <a:t>q </a:t>
            </a:r>
            <a:r>
              <a:rPr lang="en-US" altLang="zh-CN" sz="2000" dirty="0"/>
              <a:t>to be true</a:t>
            </a:r>
            <a:endParaRPr lang="en-US" altLang="zh-CN" sz="1800" dirty="0"/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D488F728-41E6-4D3E-B35F-501934E363DD}"/>
              </a:ext>
            </a:extLst>
          </p:cNvPr>
          <p:cNvGraphicFramePr>
            <a:graphicFrameLocks noGrp="1"/>
          </p:cNvGraphicFramePr>
          <p:nvPr/>
        </p:nvGraphicFramePr>
        <p:xfrm>
          <a:off x="2484438" y="3500438"/>
          <a:ext cx="3857625" cy="1981200"/>
        </p:xfrm>
        <a:graphic>
          <a:graphicData uri="http://schemas.openxmlformats.org/drawingml/2006/table">
            <a:tbl>
              <a:tblPr/>
              <a:tblGrid>
                <a:gridCol w="128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</a:t>
                      </a:r>
                      <a:endParaRPr kumimoji="0" lang="en-CA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q</a:t>
                      </a: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58" name="灯片编号占位符 5">
            <a:extLst>
              <a:ext uri="{FF2B5EF4-FFF2-40B4-BE49-F238E27FC236}">
                <a16:creationId xmlns:a16="http://schemas.microsoft.com/office/drawing/2014/main" id="{7BF774FD-CA35-4B64-8484-89B4CC94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9398B2-F2FC-44FC-9A6E-4B584D37D2AA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279A001-CE16-4FC5-B30E-2987BC13B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Disjunction (OR)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014E1E1-7E84-4026-930B-3493803FB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143875" cy="53752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【</a:t>
            </a:r>
            <a:r>
              <a:rPr lang="en-US" altLang="zh-CN" dirty="0" err="1"/>
              <a:t>Definition】</a:t>
            </a:r>
            <a:r>
              <a:rPr lang="en-US" altLang="zh-CN" b="0" dirty="0" err="1"/>
              <a:t>Let</a:t>
            </a:r>
            <a:r>
              <a:rPr lang="en-US" altLang="zh-CN" b="0" dirty="0"/>
              <a:t> </a:t>
            </a:r>
            <a:r>
              <a:rPr lang="en-US" altLang="zh-CN" b="0" i="1" dirty="0"/>
              <a:t>p </a:t>
            </a:r>
            <a:r>
              <a:rPr lang="en-US" altLang="zh-CN" b="0" dirty="0"/>
              <a:t>and</a:t>
            </a:r>
            <a:r>
              <a:rPr lang="en-US" altLang="zh-CN" b="0" i="1" dirty="0"/>
              <a:t> q </a:t>
            </a:r>
            <a:r>
              <a:rPr lang="en-US" altLang="zh-CN" b="0" dirty="0"/>
              <a:t>be propositions.</a:t>
            </a:r>
            <a:r>
              <a:rPr lang="en-US" altLang="zh-CN" b="0" dirty="0">
                <a:solidFill>
                  <a:schemeClr val="accent2"/>
                </a:solidFill>
              </a:rPr>
              <a:t> </a:t>
            </a:r>
            <a:r>
              <a:rPr lang="en-US" altLang="zh-CN" b="0" dirty="0"/>
              <a:t>The </a:t>
            </a:r>
            <a:r>
              <a:rPr lang="en-US" altLang="zh-CN" b="0" dirty="0">
                <a:solidFill>
                  <a:schemeClr val="accent2"/>
                </a:solidFill>
              </a:rPr>
              <a:t>disjunction </a:t>
            </a:r>
            <a:r>
              <a:rPr lang="en-US" altLang="zh-CN" b="0" dirty="0"/>
              <a:t>of </a:t>
            </a:r>
            <a:r>
              <a:rPr lang="en-US" altLang="zh-CN" b="0" i="1" dirty="0"/>
              <a:t>p </a:t>
            </a:r>
            <a:r>
              <a:rPr lang="en-US" altLang="zh-CN" b="0" dirty="0"/>
              <a:t>and</a:t>
            </a:r>
            <a:r>
              <a:rPr lang="en-US" altLang="zh-CN" b="0" i="1" dirty="0"/>
              <a:t> q</a:t>
            </a:r>
            <a:r>
              <a:rPr lang="en-US" altLang="zh-CN" b="0" dirty="0">
                <a:solidFill>
                  <a:schemeClr val="accent2"/>
                </a:solidFill>
              </a:rPr>
              <a:t>,  </a:t>
            </a:r>
            <a:r>
              <a:rPr lang="en-US" altLang="zh-CN" b="0" i="1" dirty="0"/>
              <a:t>p</a:t>
            </a:r>
            <a:r>
              <a:rPr lang="en-US" altLang="zh-CN" b="0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b="0" dirty="0"/>
              <a:t> </a:t>
            </a:r>
            <a:r>
              <a:rPr lang="en-US" altLang="zh-CN" b="0" i="1" dirty="0"/>
              <a:t>q, </a:t>
            </a:r>
            <a:r>
              <a:rPr lang="en-US" altLang="zh-CN" b="0" dirty="0"/>
              <a:t>is the proposition “</a:t>
            </a:r>
            <a:r>
              <a:rPr lang="en-US" altLang="zh-CN" b="0" i="1" dirty="0"/>
              <a:t>p</a:t>
            </a:r>
            <a:r>
              <a:rPr lang="en-US" altLang="zh-CN" b="0" dirty="0"/>
              <a:t> or </a:t>
            </a:r>
            <a:r>
              <a:rPr lang="en-US" altLang="zh-CN" b="0" i="1" dirty="0"/>
              <a:t>q</a:t>
            </a:r>
            <a:r>
              <a:rPr lang="en-US" altLang="zh-CN" b="0" dirty="0"/>
              <a:t>.”</a:t>
            </a:r>
            <a:endParaRPr lang="en-US" altLang="zh-CN" sz="2000" b="0" i="1" dirty="0"/>
          </a:p>
          <a:p>
            <a:pPr eaLnBrk="1" hangingPunct="1"/>
            <a:r>
              <a:rPr lang="en-US" altLang="zh-CN" b="0" dirty="0"/>
              <a:t>Example:</a:t>
            </a:r>
          </a:p>
          <a:p>
            <a:pPr lvl="1" eaLnBrk="1" hangingPunct="1"/>
            <a:r>
              <a:rPr lang="en-US" altLang="zh-CN" i="1" dirty="0"/>
              <a:t>p</a:t>
            </a:r>
            <a:r>
              <a:rPr lang="en-US" altLang="zh-CN" dirty="0"/>
              <a:t>: Today is Tuesday .</a:t>
            </a:r>
          </a:p>
          <a:p>
            <a:pPr lvl="1" eaLnBrk="1" hangingPunct="1"/>
            <a:r>
              <a:rPr lang="en-US" altLang="zh-CN" i="1" dirty="0"/>
              <a:t>q</a:t>
            </a:r>
            <a:r>
              <a:rPr lang="en-US" altLang="zh-CN" dirty="0"/>
              <a:t>: It is raining.</a:t>
            </a:r>
          </a:p>
          <a:p>
            <a:pPr lvl="1" eaLnBrk="1" hangingPunct="1"/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 </a:t>
            </a:r>
            <a:r>
              <a:rPr lang="en-US" altLang="zh-CN" i="1" dirty="0"/>
              <a:t>q</a:t>
            </a:r>
            <a:r>
              <a:rPr lang="en-US" altLang="zh-CN" dirty="0"/>
              <a:t>:  Today is Tuesday </a:t>
            </a:r>
            <a:r>
              <a:rPr lang="en-US" altLang="zh-CN" dirty="0">
                <a:solidFill>
                  <a:srgbClr val="3333CC"/>
                </a:solidFill>
              </a:rPr>
              <a:t>or</a:t>
            </a:r>
            <a:r>
              <a:rPr lang="en-US" altLang="zh-CN" dirty="0"/>
              <a:t> it is raining.</a:t>
            </a:r>
          </a:p>
          <a:p>
            <a:pPr eaLnBrk="1" hangingPunct="1"/>
            <a:r>
              <a:rPr lang="en-US" altLang="zh-CN" b="0" dirty="0"/>
              <a:t>Truth table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b="0" i="1" dirty="0"/>
              <a:t> 	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b="0" i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b="0" i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b="0" i="1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/>
              <a:t>Inclusive or: the disjunction is true when </a:t>
            </a:r>
            <a:r>
              <a:rPr lang="en-US" altLang="zh-CN" sz="2000" dirty="0">
                <a:solidFill>
                  <a:srgbClr val="3333CC"/>
                </a:solidFill>
              </a:rPr>
              <a:t>at least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3333FF"/>
                </a:solidFill>
              </a:rPr>
              <a:t>one </a:t>
            </a:r>
            <a:r>
              <a:rPr lang="en-US" altLang="zh-CN" sz="2000" dirty="0"/>
              <a:t>proposition is true.</a:t>
            </a:r>
          </a:p>
          <a:p>
            <a:pPr eaLnBrk="1" hangingPunct="1"/>
            <a:endParaRPr lang="en-US" altLang="zh-CN" sz="2000" dirty="0"/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CB8EB207-99A2-4FAA-8E7D-C4F7950187D1}"/>
              </a:ext>
            </a:extLst>
          </p:cNvPr>
          <p:cNvGraphicFramePr>
            <a:graphicFrameLocks noGrp="1"/>
          </p:cNvGraphicFramePr>
          <p:nvPr/>
        </p:nvGraphicFramePr>
        <p:xfrm>
          <a:off x="2484438" y="3500438"/>
          <a:ext cx="3929062" cy="1981200"/>
        </p:xfrm>
        <a:graphic>
          <a:graphicData uri="http://schemas.openxmlformats.org/drawingml/2006/table">
            <a:tbl>
              <a:tblPr/>
              <a:tblGrid>
                <a:gridCol w="1214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5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3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7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</a:t>
                      </a:r>
                      <a:endParaRPr kumimoji="0" lang="en-CA" altLang="zh-CN" sz="20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q</a:t>
                      </a: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Symbol" pitchFamily="18" charset="2"/>
                        </a:rPr>
                        <a:t>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06" name="灯片编号占位符 5">
            <a:extLst>
              <a:ext uri="{FF2B5EF4-FFF2-40B4-BE49-F238E27FC236}">
                <a16:creationId xmlns:a16="http://schemas.microsoft.com/office/drawing/2014/main" id="{9C4A8C70-3E60-4A67-BFF7-F46527C2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4056599-0D7C-4177-B951-A4ADC9E699A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13487D2-DD7B-4C2A-9DE1-A1CBC900C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Exclusive OR (XOR)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4A0B5A6-ED35-4958-8CA5-39283F6C0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8001000" cy="54292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【</a:t>
            </a:r>
            <a:r>
              <a:rPr lang="en-US" altLang="zh-CN" dirty="0"/>
              <a:t>Definition】</a:t>
            </a:r>
            <a:r>
              <a:rPr lang="en-US" altLang="zh-CN" b="0" dirty="0"/>
              <a:t>Let </a:t>
            </a:r>
            <a:r>
              <a:rPr lang="en-US" altLang="zh-CN" b="0" i="1" dirty="0"/>
              <a:t>p </a:t>
            </a:r>
            <a:r>
              <a:rPr lang="en-US" altLang="zh-CN" b="0" dirty="0"/>
              <a:t>and</a:t>
            </a:r>
            <a:r>
              <a:rPr lang="en-US" altLang="zh-CN" b="0" i="1" dirty="0"/>
              <a:t> q </a:t>
            </a:r>
            <a:r>
              <a:rPr lang="en-US" altLang="zh-CN" b="0" dirty="0"/>
              <a:t>be propositions.</a:t>
            </a:r>
            <a:r>
              <a:rPr lang="en-US" altLang="zh-CN" b="0" dirty="0">
                <a:solidFill>
                  <a:schemeClr val="accent2"/>
                </a:solidFill>
              </a:rPr>
              <a:t> </a:t>
            </a:r>
            <a:r>
              <a:rPr lang="en-US" altLang="zh-CN" b="0" dirty="0"/>
              <a:t>The </a:t>
            </a:r>
            <a:r>
              <a:rPr lang="en-US" altLang="zh-CN" b="0" dirty="0">
                <a:solidFill>
                  <a:schemeClr val="accent2"/>
                </a:solidFill>
              </a:rPr>
              <a:t>exclusive or </a:t>
            </a:r>
            <a:r>
              <a:rPr lang="en-US" altLang="zh-CN" b="0" dirty="0"/>
              <a:t>of </a:t>
            </a:r>
            <a:r>
              <a:rPr lang="en-US" altLang="zh-CN" b="0" i="1" dirty="0"/>
              <a:t>p </a:t>
            </a:r>
            <a:r>
              <a:rPr lang="en-US" altLang="zh-CN" b="0" dirty="0"/>
              <a:t>and</a:t>
            </a:r>
            <a:r>
              <a:rPr lang="en-US" altLang="zh-CN" b="0" i="1" dirty="0"/>
              <a:t> q</a:t>
            </a:r>
            <a:r>
              <a:rPr lang="en-US" altLang="zh-CN" b="0" dirty="0">
                <a:solidFill>
                  <a:schemeClr val="accent2"/>
                </a:solidFill>
              </a:rPr>
              <a:t>, </a:t>
            </a:r>
            <a:r>
              <a:rPr lang="en-US" altLang="zh-CN" b="0" i="1" dirty="0"/>
              <a:t>p</a:t>
            </a:r>
            <a:r>
              <a:rPr lang="en-US" altLang="zh-CN" b="0" dirty="0"/>
              <a:t> </a:t>
            </a:r>
            <a:r>
              <a:rPr lang="en-US" altLang="zh-CN" dirty="0">
                <a:sym typeface="Symbol" pitchFamily="18" charset="2"/>
              </a:rPr>
              <a:t></a:t>
            </a:r>
            <a:r>
              <a:rPr lang="en-US" altLang="zh-CN" b="0" dirty="0"/>
              <a:t> </a:t>
            </a:r>
            <a:r>
              <a:rPr lang="en-US" altLang="zh-CN" b="0" i="1" dirty="0"/>
              <a:t>q, </a:t>
            </a:r>
            <a:r>
              <a:rPr lang="en-US" altLang="zh-CN" b="0" dirty="0"/>
              <a:t>is the proposition “</a:t>
            </a:r>
            <a:r>
              <a:rPr lang="en-US" altLang="zh-CN" b="0" i="1" dirty="0"/>
              <a:t>p</a:t>
            </a:r>
            <a:r>
              <a:rPr lang="en-US" altLang="zh-CN" b="0" dirty="0"/>
              <a:t> or </a:t>
            </a:r>
            <a:r>
              <a:rPr lang="en-US" altLang="zh-CN" b="0" i="1" dirty="0"/>
              <a:t>q</a:t>
            </a:r>
            <a:r>
              <a:rPr lang="en-US" altLang="zh-CN" b="0" dirty="0"/>
              <a:t>, but not both.”</a:t>
            </a:r>
            <a:endParaRPr lang="en-US" altLang="zh-CN" sz="2000" b="0" i="1" dirty="0"/>
          </a:p>
          <a:p>
            <a:pPr eaLnBrk="1" hangingPunct="1">
              <a:defRPr/>
            </a:pPr>
            <a:r>
              <a:rPr lang="en-US" altLang="zh-CN" b="0" dirty="0"/>
              <a:t>Example:</a:t>
            </a:r>
          </a:p>
          <a:p>
            <a:pPr lvl="1" eaLnBrk="1" hangingPunct="1">
              <a:defRPr/>
            </a:pPr>
            <a:r>
              <a:rPr lang="en-US" altLang="zh-CN" i="1" dirty="0"/>
              <a:t>p</a:t>
            </a:r>
            <a:r>
              <a:rPr lang="en-US" altLang="zh-CN" dirty="0"/>
              <a:t>:  Today is Tuesday.</a:t>
            </a:r>
          </a:p>
          <a:p>
            <a:pPr lvl="1" eaLnBrk="1" hangingPunct="1">
              <a:defRPr/>
            </a:pPr>
            <a:r>
              <a:rPr lang="en-US" altLang="zh-CN" i="1" dirty="0"/>
              <a:t>q</a:t>
            </a:r>
            <a:r>
              <a:rPr lang="en-US" altLang="zh-CN" dirty="0"/>
              <a:t>:  It is raining.</a:t>
            </a:r>
          </a:p>
          <a:p>
            <a:pPr lvl="1" eaLnBrk="1" hangingPunct="1">
              <a:defRPr/>
            </a:pPr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</a:t>
            </a:r>
            <a:r>
              <a:rPr lang="en-US" altLang="zh-CN" dirty="0"/>
              <a:t> </a:t>
            </a:r>
            <a:r>
              <a:rPr lang="en-US" altLang="zh-CN" i="1" dirty="0"/>
              <a:t>q</a:t>
            </a:r>
            <a:r>
              <a:rPr lang="en-US" altLang="zh-CN" dirty="0"/>
              <a:t>:  Either Today is Tuesday </a:t>
            </a:r>
            <a:r>
              <a:rPr lang="en-US" altLang="zh-CN" dirty="0">
                <a:solidFill>
                  <a:schemeClr val="accent6"/>
                </a:solidFill>
              </a:rPr>
              <a:t>or </a:t>
            </a:r>
            <a:r>
              <a:rPr lang="en-US" altLang="zh-CN" dirty="0"/>
              <a:t>it is raining</a:t>
            </a:r>
            <a:r>
              <a:rPr lang="en-US" altLang="zh-CN" dirty="0">
                <a:solidFill>
                  <a:srgbClr val="3333FF"/>
                </a:solidFill>
              </a:rPr>
              <a:t>, </a:t>
            </a:r>
            <a:r>
              <a:rPr lang="en-US" altLang="zh-CN" dirty="0">
                <a:solidFill>
                  <a:srgbClr val="3333CC"/>
                </a:solidFill>
              </a:rPr>
              <a:t>but not both</a:t>
            </a:r>
            <a:r>
              <a:rPr lang="en-US" altLang="zh-CN" dirty="0"/>
              <a:t>.</a:t>
            </a:r>
          </a:p>
          <a:p>
            <a:pPr eaLnBrk="1" hangingPunct="1">
              <a:defRPr/>
            </a:pPr>
            <a:r>
              <a:rPr lang="en-US" altLang="zh-CN" b="0" dirty="0"/>
              <a:t>Truth table</a:t>
            </a:r>
            <a:endParaRPr lang="en-US" altLang="zh-CN" sz="2000" b="0" dirty="0"/>
          </a:p>
          <a:p>
            <a:pPr eaLnBrk="1" hangingPunct="1">
              <a:defRPr/>
            </a:pPr>
            <a:endParaRPr lang="en-US" altLang="zh-CN" sz="2000" b="0" dirty="0">
              <a:solidFill>
                <a:srgbClr val="3333CC"/>
              </a:solidFill>
            </a:endParaRPr>
          </a:p>
          <a:p>
            <a:pPr eaLnBrk="1" hangingPunct="1">
              <a:defRPr/>
            </a:pPr>
            <a:endParaRPr lang="en-US" altLang="zh-CN" sz="2000" b="0" dirty="0">
              <a:solidFill>
                <a:srgbClr val="3333CC"/>
              </a:solidFill>
            </a:endParaRPr>
          </a:p>
          <a:p>
            <a:pPr eaLnBrk="1" hangingPunct="1">
              <a:defRPr/>
            </a:pPr>
            <a:endParaRPr lang="en-US" altLang="zh-CN" sz="2000" b="0" dirty="0">
              <a:solidFill>
                <a:srgbClr val="3333CC"/>
              </a:solidFill>
            </a:endParaRPr>
          </a:p>
          <a:p>
            <a:pPr eaLnBrk="1" hangingPunct="1">
              <a:defRPr/>
            </a:pPr>
            <a:endParaRPr lang="en-US" altLang="zh-CN" sz="2000" b="0" dirty="0">
              <a:solidFill>
                <a:srgbClr val="33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000" b="0" dirty="0">
              <a:solidFill>
                <a:srgbClr val="3333CC"/>
              </a:solidFill>
            </a:endParaRP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3333CC"/>
                </a:solidFill>
              </a:rPr>
              <a:t>Exactly one</a:t>
            </a:r>
            <a:r>
              <a:rPr lang="en-US" altLang="zh-CN" sz="2000" dirty="0"/>
              <a:t> of </a:t>
            </a:r>
            <a:r>
              <a:rPr lang="en-US" altLang="zh-CN" sz="2000" i="1" dirty="0"/>
              <a:t>p</a:t>
            </a:r>
            <a:r>
              <a:rPr lang="en-US" altLang="zh-CN" sz="2000" dirty="0"/>
              <a:t> and </a:t>
            </a:r>
            <a:r>
              <a:rPr lang="en-US" altLang="zh-CN" sz="2000" i="1" dirty="0"/>
              <a:t>q</a:t>
            </a:r>
            <a:r>
              <a:rPr lang="en-US" altLang="zh-CN" sz="2000" dirty="0"/>
              <a:t> is true for the XOR to be true</a:t>
            </a:r>
            <a:r>
              <a:rPr lang="en-US" altLang="zh-CN" sz="2000" b="0" dirty="0"/>
              <a:t>.</a:t>
            </a:r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8876610C-4A86-4365-8AE0-D0EB0B46F930}"/>
              </a:ext>
            </a:extLst>
          </p:cNvPr>
          <p:cNvGraphicFramePr>
            <a:graphicFrameLocks noGrp="1"/>
          </p:cNvGraphicFramePr>
          <p:nvPr/>
        </p:nvGraphicFramePr>
        <p:xfrm>
          <a:off x="2484438" y="3357563"/>
          <a:ext cx="4160838" cy="1981200"/>
        </p:xfrm>
        <a:graphic>
          <a:graphicData uri="http://schemas.openxmlformats.org/drawingml/2006/table">
            <a:tbl>
              <a:tblPr/>
              <a:tblGrid>
                <a:gridCol w="1386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8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</a:t>
                      </a:r>
                      <a:endParaRPr kumimoji="0" lang="en-CA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q</a:t>
                      </a:r>
                      <a:endParaRPr kumimoji="0" lang="en-CA" altLang="zh-CN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  <a:endParaRPr kumimoji="0" lang="en-CA" altLang="zh-CN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54" name="灯片编号占位符 5">
            <a:extLst>
              <a:ext uri="{FF2B5EF4-FFF2-40B4-BE49-F238E27FC236}">
                <a16:creationId xmlns:a16="http://schemas.microsoft.com/office/drawing/2014/main" id="{A63787B8-19B6-4D9E-BA20-7A272AFF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FD8698-B1AC-4AA2-81D9-14FC5AC17A2D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9588392-849D-4D11-B900-47A8E2AA2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Example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5F8A9F6-A5BE-4636-A311-461887CC8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0" dirty="0"/>
              <a:t>Consider the following propositions</a:t>
            </a:r>
            <a:endParaRPr lang="en-US" altLang="zh-CN" b="0" dirty="0">
              <a:solidFill>
                <a:srgbClr val="000000"/>
              </a:solidFill>
            </a:endParaRPr>
          </a:p>
          <a:p>
            <a:pPr lvl="1" eaLnBrk="1" hangingPunct="1"/>
            <a:endParaRPr lang="en-US" altLang="zh-CN" b="0" i="1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0" i="1" dirty="0"/>
              <a:t>  p</a:t>
            </a:r>
            <a:r>
              <a:rPr lang="en-US" altLang="zh-CN" b="0" dirty="0"/>
              <a:t>: Today is Tuesday.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0" i="1" dirty="0"/>
              <a:t>  q</a:t>
            </a:r>
            <a:r>
              <a:rPr lang="en-US" altLang="zh-CN" b="0" dirty="0"/>
              <a:t>: I will go to the beach.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0" i="1" dirty="0"/>
              <a:t>  p</a:t>
            </a:r>
            <a:r>
              <a:rPr lang="en-US" altLang="zh-CN" b="0" dirty="0"/>
              <a:t> </a:t>
            </a:r>
            <a:r>
              <a:rPr lang="en-US" altLang="zh-CN" b="0" dirty="0">
                <a:sym typeface="Symbol" panose="05050102010706020507" pitchFamily="18" charset="2"/>
              </a:rPr>
              <a:t> </a:t>
            </a:r>
            <a:r>
              <a:rPr lang="en-US" altLang="zh-CN" b="0" i="1" dirty="0">
                <a:sym typeface="Symbol" panose="05050102010706020507" pitchFamily="18" charset="2"/>
              </a:rPr>
              <a:t>q</a:t>
            </a:r>
            <a:r>
              <a:rPr lang="en-US" altLang="zh-CN" b="0" dirty="0"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0" i="1" dirty="0"/>
              <a:t>   p</a:t>
            </a:r>
            <a:r>
              <a:rPr lang="en-US" altLang="zh-CN" b="0" dirty="0"/>
              <a:t> </a:t>
            </a:r>
            <a:r>
              <a:rPr lang="en-US" altLang="zh-CN" b="0" dirty="0">
                <a:sym typeface="Symbol" panose="05050102010706020507" pitchFamily="18" charset="2"/>
              </a:rPr>
              <a:t> </a:t>
            </a:r>
            <a:r>
              <a:rPr lang="en-US" altLang="zh-CN" b="0" i="1" dirty="0">
                <a:sym typeface="Symbol" panose="05050102010706020507" pitchFamily="18" charset="2"/>
              </a:rPr>
              <a:t>q</a:t>
            </a:r>
            <a:r>
              <a:rPr lang="en-US" altLang="zh-CN" b="0" dirty="0"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0" i="1" dirty="0"/>
              <a:t>   p</a:t>
            </a:r>
            <a:r>
              <a:rPr lang="en-US" altLang="zh-CN" b="0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b="0" dirty="0"/>
              <a:t> </a:t>
            </a:r>
            <a:r>
              <a:rPr lang="en-US" altLang="zh-CN" b="0" i="1" dirty="0"/>
              <a:t>q</a:t>
            </a:r>
            <a:r>
              <a:rPr lang="en-US" altLang="zh-CN" b="0" dirty="0"/>
              <a:t>:</a:t>
            </a:r>
            <a:endParaRPr lang="en-US" altLang="zh-CN" b="0" dirty="0">
              <a:sym typeface="Symbol" panose="05050102010706020507" pitchFamily="18" charset="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0" dirty="0">
                <a:sym typeface="Symbol" panose="05050102010706020507" pitchFamily="18" charset="2"/>
              </a:rPr>
              <a:t>   </a:t>
            </a:r>
            <a:r>
              <a:rPr lang="en-US" altLang="zh-CN" b="0" i="1" dirty="0">
                <a:sym typeface="Symbol" panose="05050102010706020507" pitchFamily="18" charset="2"/>
              </a:rPr>
              <a:t>p </a:t>
            </a:r>
            <a:r>
              <a:rPr lang="en-US" altLang="zh-CN" b="0" dirty="0">
                <a:sym typeface="Symbol" panose="05050102010706020507" pitchFamily="18" charset="2"/>
              </a:rPr>
              <a:t> </a:t>
            </a:r>
            <a:r>
              <a:rPr lang="en-US" altLang="zh-CN" b="0" i="1" dirty="0">
                <a:sym typeface="Symbol" panose="05050102010706020507" pitchFamily="18" charset="2"/>
              </a:rPr>
              <a:t>q</a:t>
            </a:r>
            <a:r>
              <a:rPr lang="en-US" altLang="zh-CN" b="0" dirty="0">
                <a:sym typeface="Symbol" panose="05050102010706020507" pitchFamily="18" charset="2"/>
              </a:rPr>
              <a:t>: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0" dirty="0">
                <a:sym typeface="Symbol" panose="05050102010706020507" pitchFamily="18" charset="2"/>
              </a:rPr>
              <a:t>   </a:t>
            </a:r>
            <a:r>
              <a:rPr lang="en-US" altLang="zh-CN" b="0" i="1" dirty="0">
                <a:sym typeface="Symbol" panose="05050102010706020507" pitchFamily="18" charset="2"/>
              </a:rPr>
              <a:t>p </a:t>
            </a:r>
            <a:r>
              <a:rPr lang="en-US" altLang="zh-CN" b="0" dirty="0">
                <a:sym typeface="Symbol" panose="05050102010706020507" pitchFamily="18" charset="2"/>
              </a:rPr>
              <a:t>  </a:t>
            </a:r>
            <a:r>
              <a:rPr lang="en-US" altLang="zh-CN" b="0" i="1" dirty="0">
                <a:sym typeface="Symbol" panose="05050102010706020507" pitchFamily="18" charset="2"/>
              </a:rPr>
              <a:t>q</a:t>
            </a:r>
            <a:r>
              <a:rPr lang="en-US" altLang="zh-CN" b="0" dirty="0">
                <a:sym typeface="Symbol" panose="05050102010706020507" pitchFamily="18" charset="2"/>
              </a:rPr>
              <a:t>: </a:t>
            </a:r>
            <a:endParaRPr lang="en-US" altLang="zh-CN" b="0" dirty="0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89A41193-225A-4A85-9453-4100F1BBE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0F64CD7-31F4-4FFA-9EC0-A354F117CFE7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400" b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001C2-DBD0-49D0-AAB6-403B7B5FE628}"/>
              </a:ext>
            </a:extLst>
          </p:cNvPr>
          <p:cNvSpPr txBox="1"/>
          <p:nvPr/>
        </p:nvSpPr>
        <p:spPr>
          <a:xfrm>
            <a:off x="2216150" y="3386138"/>
            <a:ext cx="464313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latin typeface="+mn-lt"/>
                <a:sym typeface="Symbol" pitchFamily="18" charset="2"/>
              </a:rPr>
              <a:t>Today is </a:t>
            </a:r>
            <a:r>
              <a:rPr lang="en-US" altLang="zh-CN" sz="2000" dirty="0">
                <a:latin typeface="+mn-lt"/>
              </a:rPr>
              <a:t>Tuesday</a:t>
            </a:r>
            <a:r>
              <a:rPr lang="en-US" altLang="zh-CN" sz="2000" dirty="0">
                <a:latin typeface="+mn-lt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3333CC"/>
                </a:solidFill>
                <a:latin typeface="+mn-lt"/>
                <a:sym typeface="Symbol" pitchFamily="18" charset="2"/>
              </a:rPr>
              <a:t>and</a:t>
            </a:r>
            <a:r>
              <a:rPr lang="en-US" altLang="zh-CN" sz="2000" dirty="0">
                <a:latin typeface="+mn-lt"/>
                <a:sym typeface="Symbol" pitchFamily="18" charset="2"/>
              </a:rPr>
              <a:t> I will go to the beach</a:t>
            </a:r>
            <a:endParaRPr lang="zh-CN" altLang="en-US" sz="20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BB4CB-A7B4-46E2-968E-DF5752DFCCF7}"/>
              </a:ext>
            </a:extLst>
          </p:cNvPr>
          <p:cNvSpPr txBox="1"/>
          <p:nvPr/>
        </p:nvSpPr>
        <p:spPr>
          <a:xfrm>
            <a:off x="2214563" y="3743325"/>
            <a:ext cx="448603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latin typeface="+mn-lt"/>
                <a:sym typeface="Symbol" pitchFamily="18" charset="2"/>
              </a:rPr>
              <a:t>Today is </a:t>
            </a:r>
            <a:r>
              <a:rPr lang="en-US" altLang="zh-CN" sz="2000" dirty="0">
                <a:latin typeface="+mn-lt"/>
              </a:rPr>
              <a:t>Tuesday</a:t>
            </a:r>
            <a:r>
              <a:rPr lang="en-US" altLang="zh-CN" sz="2000" dirty="0">
                <a:latin typeface="+mn-lt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3333CC"/>
                </a:solidFill>
                <a:latin typeface="+mn-lt"/>
                <a:sym typeface="Symbol" pitchFamily="18" charset="2"/>
              </a:rPr>
              <a:t>or</a:t>
            </a:r>
            <a:r>
              <a:rPr lang="en-US" altLang="zh-CN" sz="2000" dirty="0">
                <a:latin typeface="+mn-lt"/>
                <a:sym typeface="Symbol" pitchFamily="18" charset="2"/>
              </a:rPr>
              <a:t> I will go to the beach</a:t>
            </a:r>
            <a:endParaRPr lang="zh-CN" altLang="en-US" sz="20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0F646B-556C-430E-B970-85972C43CCE0}"/>
              </a:ext>
            </a:extLst>
          </p:cNvPr>
          <p:cNvSpPr txBox="1"/>
          <p:nvPr/>
        </p:nvSpPr>
        <p:spPr>
          <a:xfrm>
            <a:off x="2286000" y="4100513"/>
            <a:ext cx="653653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latin typeface="+mn-lt"/>
                <a:sym typeface="Symbol" pitchFamily="18" charset="2"/>
              </a:rPr>
              <a:t>Either</a:t>
            </a:r>
            <a:r>
              <a:rPr lang="en-US" altLang="zh-CN" sz="2000" dirty="0">
                <a:solidFill>
                  <a:srgbClr val="3333FF"/>
                </a:solidFill>
                <a:latin typeface="+mn-lt"/>
                <a:sym typeface="Symbol" pitchFamily="18" charset="2"/>
              </a:rPr>
              <a:t> </a:t>
            </a:r>
            <a:r>
              <a:rPr lang="en-US" altLang="zh-CN" sz="2000" dirty="0">
                <a:latin typeface="+mn-lt"/>
                <a:sym typeface="Symbol" pitchFamily="18" charset="2"/>
              </a:rPr>
              <a:t>today is </a:t>
            </a:r>
            <a:r>
              <a:rPr lang="en-US" altLang="zh-CN" sz="2000" dirty="0">
                <a:latin typeface="+mn-lt"/>
              </a:rPr>
              <a:t>Tuesday</a:t>
            </a:r>
            <a:r>
              <a:rPr lang="en-US" altLang="zh-CN" sz="2000" dirty="0">
                <a:latin typeface="+mn-lt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3333CC"/>
                </a:solidFill>
                <a:latin typeface="+mn-lt"/>
                <a:sym typeface="Symbol" pitchFamily="18" charset="2"/>
              </a:rPr>
              <a:t>or</a:t>
            </a:r>
            <a:r>
              <a:rPr lang="en-US" altLang="zh-CN" sz="2000" dirty="0">
                <a:latin typeface="+mn-lt"/>
                <a:sym typeface="Symbol" pitchFamily="18" charset="2"/>
              </a:rPr>
              <a:t> I will go to the beach, </a:t>
            </a:r>
            <a:r>
              <a:rPr lang="en-US" altLang="zh-CN" sz="2000" dirty="0">
                <a:solidFill>
                  <a:srgbClr val="3333FF"/>
                </a:solidFill>
                <a:latin typeface="+mn-lt"/>
                <a:sym typeface="Symbol" pitchFamily="18" charset="2"/>
              </a:rPr>
              <a:t>but not both</a:t>
            </a:r>
            <a:r>
              <a:rPr lang="en-US" altLang="zh-CN" sz="2000" dirty="0">
                <a:latin typeface="+mn-lt"/>
                <a:sym typeface="Symbol" pitchFamily="18" charset="2"/>
              </a:rPr>
              <a:t>.</a:t>
            </a:r>
            <a:endParaRPr lang="zh-CN" altLang="en-US" sz="20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A6B332-1801-4551-B46C-8C00B6F747DC}"/>
              </a:ext>
            </a:extLst>
          </p:cNvPr>
          <p:cNvSpPr txBox="1"/>
          <p:nvPr/>
        </p:nvSpPr>
        <p:spPr>
          <a:xfrm>
            <a:off x="2286000" y="4457700"/>
            <a:ext cx="503426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latin typeface="+mn-lt"/>
                <a:sym typeface="Symbol" pitchFamily="18" charset="2"/>
              </a:rPr>
              <a:t>Today is </a:t>
            </a:r>
            <a:r>
              <a:rPr lang="en-US" altLang="zh-CN" sz="2000" dirty="0">
                <a:solidFill>
                  <a:srgbClr val="3333FF"/>
                </a:solidFill>
                <a:latin typeface="+mn-lt"/>
                <a:sym typeface="Symbol" pitchFamily="18" charset="2"/>
              </a:rPr>
              <a:t>not </a:t>
            </a:r>
            <a:r>
              <a:rPr lang="en-US" altLang="zh-CN" sz="2000" dirty="0">
                <a:latin typeface="+mj-lt"/>
              </a:rPr>
              <a:t>Tuesday</a:t>
            </a:r>
            <a:r>
              <a:rPr lang="en-US" altLang="zh-CN" sz="2000" dirty="0">
                <a:latin typeface="+mn-lt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3333CC"/>
                </a:solidFill>
                <a:latin typeface="+mn-lt"/>
                <a:sym typeface="Symbol" pitchFamily="18" charset="2"/>
              </a:rPr>
              <a:t>and</a:t>
            </a:r>
            <a:r>
              <a:rPr lang="en-US" altLang="zh-CN" sz="2000" dirty="0">
                <a:latin typeface="+mn-lt"/>
                <a:sym typeface="Symbol" pitchFamily="18" charset="2"/>
              </a:rPr>
              <a:t> I will go to the beach</a:t>
            </a:r>
            <a:endParaRPr lang="zh-CN" altLang="en-US" sz="20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969A6-1DF8-4C4B-ADA1-954369CF92C4}"/>
              </a:ext>
            </a:extLst>
          </p:cNvPr>
          <p:cNvSpPr txBox="1"/>
          <p:nvPr/>
        </p:nvSpPr>
        <p:spPr>
          <a:xfrm>
            <a:off x="2428875" y="4857750"/>
            <a:ext cx="5425396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 dirty="0">
                <a:latin typeface="+mn-lt"/>
                <a:sym typeface="Symbol" pitchFamily="18" charset="2"/>
              </a:rPr>
              <a:t>Today is </a:t>
            </a:r>
            <a:r>
              <a:rPr lang="en-US" altLang="zh-CN" sz="2000" dirty="0">
                <a:solidFill>
                  <a:srgbClr val="3333FF"/>
                </a:solidFill>
                <a:latin typeface="+mn-lt"/>
                <a:sym typeface="Symbol" pitchFamily="18" charset="2"/>
              </a:rPr>
              <a:t>not </a:t>
            </a:r>
            <a:r>
              <a:rPr lang="en-US" altLang="zh-CN" sz="2000" dirty="0">
                <a:latin typeface="+mn-lt"/>
              </a:rPr>
              <a:t>Tuesday</a:t>
            </a:r>
            <a:r>
              <a:rPr lang="en-US" altLang="zh-CN" sz="2000" dirty="0">
                <a:latin typeface="+mn-lt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3333CC"/>
                </a:solidFill>
                <a:latin typeface="+mn-lt"/>
                <a:sym typeface="Symbol" pitchFamily="18" charset="2"/>
              </a:rPr>
              <a:t>and</a:t>
            </a:r>
            <a:r>
              <a:rPr lang="en-US" altLang="zh-CN" sz="2000" dirty="0">
                <a:latin typeface="+mn-lt"/>
                <a:sym typeface="Symbol" pitchFamily="18" charset="2"/>
              </a:rPr>
              <a:t> I will </a:t>
            </a:r>
            <a:r>
              <a:rPr lang="en-US" altLang="zh-CN" sz="2000" dirty="0">
                <a:solidFill>
                  <a:srgbClr val="3333FF"/>
                </a:solidFill>
                <a:latin typeface="+mn-lt"/>
                <a:sym typeface="Symbol" pitchFamily="18" charset="2"/>
              </a:rPr>
              <a:t>not </a:t>
            </a:r>
            <a:r>
              <a:rPr lang="en-US" altLang="zh-CN" sz="2000" dirty="0">
                <a:latin typeface="+mn-lt"/>
                <a:sym typeface="Symbol" pitchFamily="18" charset="2"/>
              </a:rPr>
              <a:t>go to the beach</a:t>
            </a:r>
            <a:endParaRPr lang="zh-CN" alt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D36DF2C-99B3-40A7-8BE9-5C93D16DE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Conditional Operator (If--then)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F433108-B458-4597-9A6D-6A4857AA7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1125538"/>
            <a:ext cx="8358188" cy="57324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【</a:t>
            </a:r>
            <a:r>
              <a:rPr lang="en-US" altLang="zh-CN" dirty="0" err="1"/>
              <a:t>Definition】</a:t>
            </a:r>
            <a:r>
              <a:rPr lang="en-US" altLang="zh-CN" b="0" dirty="0" err="1"/>
              <a:t>Let</a:t>
            </a:r>
            <a:r>
              <a:rPr lang="en-US" altLang="zh-CN" b="0" dirty="0"/>
              <a:t> </a:t>
            </a:r>
            <a:r>
              <a:rPr lang="en-US" altLang="zh-CN" b="0" i="1" dirty="0"/>
              <a:t>p </a:t>
            </a:r>
            <a:r>
              <a:rPr lang="en-US" altLang="zh-CN" b="0" dirty="0"/>
              <a:t>and</a:t>
            </a:r>
            <a:r>
              <a:rPr lang="en-US" altLang="zh-CN" b="0" i="1" dirty="0"/>
              <a:t> q </a:t>
            </a:r>
            <a:r>
              <a:rPr lang="en-US" altLang="zh-CN" b="0" dirty="0"/>
              <a:t>be propositions.</a:t>
            </a:r>
            <a:r>
              <a:rPr lang="en-US" altLang="zh-CN" b="0" dirty="0">
                <a:solidFill>
                  <a:schemeClr val="accent2"/>
                </a:solidFill>
              </a:rPr>
              <a:t> </a:t>
            </a:r>
            <a:r>
              <a:rPr lang="en-US" altLang="zh-CN" b="0" dirty="0"/>
              <a:t>The </a:t>
            </a:r>
            <a:r>
              <a:rPr lang="en-US" altLang="zh-CN" b="0" dirty="0">
                <a:solidFill>
                  <a:schemeClr val="accent2"/>
                </a:solidFill>
              </a:rPr>
              <a:t>conditional statement (implication) </a:t>
            </a:r>
            <a:r>
              <a:rPr lang="en-US" altLang="zh-CN" b="0" i="1" dirty="0"/>
              <a:t>p</a:t>
            </a:r>
            <a:r>
              <a:rPr lang="en-US" altLang="zh-CN" b="0" dirty="0"/>
              <a:t> </a:t>
            </a:r>
            <a:r>
              <a:rPr lang="en-US" altLang="zh-CN" dirty="0">
                <a:sym typeface="Symbol" pitchFamily="18" charset="2"/>
              </a:rPr>
              <a:t></a:t>
            </a:r>
            <a:r>
              <a:rPr lang="en-US" altLang="zh-CN" b="0" dirty="0"/>
              <a:t> </a:t>
            </a:r>
            <a:r>
              <a:rPr lang="en-US" altLang="zh-CN" b="0" i="1" dirty="0"/>
              <a:t>q</a:t>
            </a:r>
            <a:r>
              <a:rPr lang="en-US" altLang="zh-CN" b="0" dirty="0"/>
              <a:t>,</a:t>
            </a:r>
            <a:r>
              <a:rPr lang="en-US" altLang="zh-CN" b="0" dirty="0">
                <a:solidFill>
                  <a:schemeClr val="accent2"/>
                </a:solidFill>
              </a:rPr>
              <a:t> </a:t>
            </a:r>
            <a:r>
              <a:rPr lang="en-US" altLang="zh-CN" b="0" dirty="0"/>
              <a:t>is the proposition “if </a:t>
            </a:r>
            <a:r>
              <a:rPr lang="en-US" altLang="zh-CN" b="0" i="1" dirty="0" err="1"/>
              <a:t>p,</a:t>
            </a:r>
            <a:r>
              <a:rPr lang="en-US" altLang="zh-CN" b="0" dirty="0" err="1"/>
              <a:t>then</a:t>
            </a:r>
            <a:r>
              <a:rPr lang="en-US" altLang="zh-CN" b="0" dirty="0"/>
              <a:t> </a:t>
            </a:r>
            <a:r>
              <a:rPr lang="en-US" altLang="zh-CN" b="0" i="1" dirty="0"/>
              <a:t>q. </a:t>
            </a:r>
            <a:r>
              <a:rPr lang="en-US" altLang="zh-CN" b="0" dirty="0"/>
              <a:t>”</a:t>
            </a:r>
            <a:endParaRPr lang="en-US" altLang="zh-CN" b="0" i="1" dirty="0"/>
          </a:p>
          <a:p>
            <a:pPr eaLnBrk="1" hangingPunct="1">
              <a:defRPr/>
            </a:pPr>
            <a:r>
              <a:rPr lang="en-US" altLang="zh-CN" b="0" dirty="0"/>
              <a:t>Example</a:t>
            </a:r>
            <a:r>
              <a:rPr lang="en-US" altLang="zh-CN" sz="2000" b="0" dirty="0"/>
              <a:t>:</a:t>
            </a:r>
          </a:p>
          <a:p>
            <a:pPr lvl="1" eaLnBrk="1" hangingPunct="1">
              <a:defRPr/>
            </a:pPr>
            <a:r>
              <a:rPr lang="en-US" altLang="zh-CN" i="1" dirty="0"/>
              <a:t>p</a:t>
            </a:r>
            <a:r>
              <a:rPr lang="en-US" altLang="zh-CN" dirty="0"/>
              <a:t>: Today is Tuesday.</a:t>
            </a:r>
          </a:p>
          <a:p>
            <a:pPr lvl="1" eaLnBrk="1" hangingPunct="1">
              <a:defRPr/>
            </a:pPr>
            <a:r>
              <a:rPr lang="en-US" altLang="zh-CN" i="1" dirty="0"/>
              <a:t>q</a:t>
            </a:r>
            <a:r>
              <a:rPr lang="en-US" altLang="zh-CN" dirty="0"/>
              <a:t>: It is raining.</a:t>
            </a:r>
          </a:p>
          <a:p>
            <a:pPr lvl="1" eaLnBrk="1" hangingPunct="1">
              <a:defRPr/>
            </a:pPr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 </a:t>
            </a:r>
            <a:r>
              <a:rPr lang="en-US" altLang="zh-CN" i="1" dirty="0"/>
              <a:t>q</a:t>
            </a:r>
            <a:r>
              <a:rPr lang="en-US" altLang="zh-CN" dirty="0"/>
              <a:t>:  If today is Tuesday, then it is raining. </a:t>
            </a:r>
            <a:endParaRPr lang="en-US" altLang="zh-CN" sz="1800" dirty="0"/>
          </a:p>
          <a:p>
            <a:pPr eaLnBrk="1" hangingPunct="1">
              <a:defRPr/>
            </a:pPr>
            <a:r>
              <a:rPr lang="en-US" altLang="zh-CN" b="0" dirty="0"/>
              <a:t>Truth table</a:t>
            </a:r>
          </a:p>
          <a:p>
            <a:pPr eaLnBrk="1" hangingPunct="1">
              <a:defRPr/>
            </a:pPr>
            <a:endParaRPr lang="en-US" altLang="zh-CN" sz="2000" b="0" dirty="0"/>
          </a:p>
          <a:p>
            <a:pPr eaLnBrk="1" hangingPunct="1">
              <a:defRPr/>
            </a:pPr>
            <a:endParaRPr lang="en-US" altLang="zh-CN" sz="2000" b="0" dirty="0"/>
          </a:p>
          <a:p>
            <a:pPr eaLnBrk="1" hangingPunct="1">
              <a:defRPr/>
            </a:pPr>
            <a:endParaRPr lang="en-US" altLang="zh-CN" sz="2000" b="0" dirty="0"/>
          </a:p>
          <a:p>
            <a:pPr eaLnBrk="1" hangingPunct="1">
              <a:defRPr/>
            </a:pPr>
            <a:endParaRPr lang="en-US" altLang="zh-CN" sz="2000" b="0" dirty="0"/>
          </a:p>
          <a:p>
            <a:pPr eaLnBrk="1" hangingPunct="1">
              <a:defRPr/>
            </a:pPr>
            <a:endParaRPr lang="en-US" altLang="zh-CN" sz="2000" b="0" dirty="0"/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endParaRPr lang="en-US" altLang="zh-CN" sz="1050" dirty="0"/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The conditional statement is false </a:t>
            </a:r>
            <a:r>
              <a:rPr lang="en-US" altLang="zh-CN" sz="2000" dirty="0">
                <a:solidFill>
                  <a:srgbClr val="3333CC"/>
                </a:solidFill>
              </a:rPr>
              <a:t>only when</a:t>
            </a:r>
            <a:r>
              <a:rPr lang="en-US" altLang="zh-CN" sz="2000" dirty="0"/>
              <a:t> </a:t>
            </a:r>
            <a:r>
              <a:rPr lang="en-US" altLang="zh-CN" sz="2000" i="1" dirty="0"/>
              <a:t>p</a:t>
            </a:r>
            <a:r>
              <a:rPr lang="en-US" altLang="zh-CN" sz="2000" dirty="0"/>
              <a:t> is true and </a:t>
            </a:r>
            <a:r>
              <a:rPr lang="en-US" altLang="zh-CN" sz="2000" i="1" dirty="0"/>
              <a:t>q</a:t>
            </a:r>
            <a:r>
              <a:rPr lang="en-US" altLang="zh-CN" sz="2000" dirty="0"/>
              <a:t> is false</a:t>
            </a:r>
          </a:p>
          <a:p>
            <a:pPr eaLnBrk="1" hangingPunct="1">
              <a:defRPr/>
            </a:pPr>
            <a:endParaRPr lang="en-US" altLang="zh-CN" sz="2000" b="0" dirty="0"/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4AE0700B-EDBE-4E0B-88C5-649F0A7C4D01}"/>
              </a:ext>
            </a:extLst>
          </p:cNvPr>
          <p:cNvGraphicFramePr>
            <a:graphicFrameLocks noGrp="1"/>
          </p:cNvGraphicFramePr>
          <p:nvPr/>
        </p:nvGraphicFramePr>
        <p:xfrm>
          <a:off x="2500313" y="3786188"/>
          <a:ext cx="3829050" cy="1981200"/>
        </p:xfrm>
        <a:graphic>
          <a:graphicData uri="http://schemas.openxmlformats.org/drawingml/2006/table">
            <a:tbl>
              <a:tblPr/>
              <a:tblGrid>
                <a:gridCol w="12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</a:t>
                      </a:r>
                      <a:endParaRPr kumimoji="0" lang="en-CA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q</a:t>
                      </a:r>
                      <a:endParaRPr kumimoji="0" lang="en-CA" altLang="zh-CN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2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05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50" name="灯片编号占位符 5">
            <a:extLst>
              <a:ext uri="{FF2B5EF4-FFF2-40B4-BE49-F238E27FC236}">
                <a16:creationId xmlns:a16="http://schemas.microsoft.com/office/drawing/2014/main" id="{1B2DE8DF-C03C-4C0B-939C-6A05A09F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1FECC-16EE-47B0-A1A3-AFFBD2EF071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F18E50E-4612-4DB9-BDD4-9AE7672AE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8031162" cy="741362"/>
          </a:xfrm>
        </p:spPr>
        <p:txBody>
          <a:bodyPr/>
          <a:lstStyle/>
          <a:p>
            <a:pPr eaLnBrk="1" hangingPunct="1"/>
            <a:r>
              <a:rPr lang="en-US" altLang="zh-CN" b="0"/>
              <a:t>Conditional Statement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09ABD52-FC4E-4573-B68F-909BD7BDD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71563"/>
            <a:ext cx="7772400" cy="5122862"/>
          </a:xfrm>
        </p:spPr>
        <p:txBody>
          <a:bodyPr/>
          <a:lstStyle/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4000" b="0" i="1" dirty="0"/>
              <a:t>p </a:t>
            </a:r>
            <a:r>
              <a:rPr lang="en-US" altLang="zh-CN" sz="4000" b="0" dirty="0"/>
              <a:t> </a:t>
            </a:r>
            <a:r>
              <a:rPr lang="en-US" altLang="zh-CN" sz="4000" dirty="0">
                <a:sym typeface="Symbol" panose="05050102010706020507" pitchFamily="18" charset="2"/>
              </a:rPr>
              <a:t>  </a:t>
            </a:r>
            <a:r>
              <a:rPr lang="en-US" altLang="zh-CN" sz="4000" b="0" dirty="0"/>
              <a:t> </a:t>
            </a:r>
            <a:r>
              <a:rPr lang="en-US" altLang="zh-CN" sz="4000" b="0" i="1" dirty="0"/>
              <a:t>q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en-US" altLang="zh-CN" b="0" dirty="0"/>
          </a:p>
          <a:p>
            <a:pPr eaLnBrk="1" hangingPunct="1"/>
            <a:endParaRPr lang="en-US" altLang="zh-CN" b="0" dirty="0"/>
          </a:p>
          <a:p>
            <a:pPr eaLnBrk="1" hangingPunct="1"/>
            <a:r>
              <a:rPr lang="en-US" altLang="zh-CN" b="0" dirty="0"/>
              <a:t>Examples:</a:t>
            </a:r>
          </a:p>
          <a:p>
            <a:pPr lvl="2"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If</a:t>
            </a:r>
            <a:r>
              <a:rPr lang="en-US" altLang="zh-CN" b="0" dirty="0"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cs typeface="Times New Roman" panose="02020603050405020304" pitchFamily="18" charset="0"/>
                <a:sym typeface="Symbol" panose="05050102010706020507" pitchFamily="18" charset="2"/>
              </a:rPr>
              <a:t>today is Tuesday</a:t>
            </a:r>
            <a:r>
              <a:rPr lang="en-US" altLang="zh-CN" b="0" dirty="0">
                <a:cs typeface="Times New Roman" panose="02020603050405020304" pitchFamily="18" charset="0"/>
              </a:rPr>
              <a:t>,  </a:t>
            </a:r>
            <a:r>
              <a:rPr lang="en-US" altLang="zh-CN" dirty="0">
                <a:cs typeface="Times New Roman" panose="02020603050405020304" pitchFamily="18" charset="0"/>
              </a:rPr>
              <a:t>then</a:t>
            </a:r>
            <a:r>
              <a:rPr lang="en-US" altLang="zh-CN" b="0" dirty="0">
                <a:cs typeface="Times New Roman" panose="02020603050405020304" pitchFamily="18" charset="0"/>
              </a:rPr>
              <a:t> 1+1=2.          </a:t>
            </a:r>
          </a:p>
          <a:p>
            <a:pPr lvl="2"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If</a:t>
            </a:r>
            <a:r>
              <a:rPr lang="en-US" altLang="zh-CN" b="0" dirty="0"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cs typeface="Times New Roman" panose="02020603050405020304" pitchFamily="18" charset="0"/>
                <a:sym typeface="Symbol" panose="05050102010706020507" pitchFamily="18" charset="2"/>
              </a:rPr>
              <a:t>today is </a:t>
            </a:r>
            <a:r>
              <a:rPr lang="en-US" altLang="zh-CN" b="0" dirty="0"/>
              <a:t>Tuesday</a:t>
            </a:r>
            <a:r>
              <a:rPr lang="en-US" altLang="zh-CN" b="0" dirty="0">
                <a:cs typeface="Times New Roman" panose="02020603050405020304" pitchFamily="18" charset="0"/>
              </a:rPr>
              <a:t>,  </a:t>
            </a:r>
            <a:r>
              <a:rPr lang="en-US" altLang="zh-CN" dirty="0">
                <a:cs typeface="Times New Roman" panose="02020603050405020304" pitchFamily="18" charset="0"/>
              </a:rPr>
              <a:t>then</a:t>
            </a:r>
            <a:r>
              <a:rPr lang="en-US" altLang="zh-CN" b="0" dirty="0">
                <a:cs typeface="Times New Roman" panose="02020603050405020304" pitchFamily="18" charset="0"/>
              </a:rPr>
              <a:t> 1+1=3.</a:t>
            </a:r>
          </a:p>
          <a:p>
            <a:pPr lvl="2"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If</a:t>
            </a:r>
            <a:r>
              <a:rPr lang="en-US" altLang="zh-CN" b="0" dirty="0"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cs typeface="Times New Roman" panose="02020603050405020304" pitchFamily="18" charset="0"/>
                <a:sym typeface="Symbol" panose="05050102010706020507" pitchFamily="18" charset="2"/>
              </a:rPr>
              <a:t>today is </a:t>
            </a:r>
            <a:r>
              <a:rPr lang="en-US" altLang="zh-CN" b="0" dirty="0">
                <a:cs typeface="Times New Roman" panose="02020603050405020304" pitchFamily="18" charset="0"/>
              </a:rPr>
              <a:t>Monday,  </a:t>
            </a:r>
            <a:r>
              <a:rPr lang="en-US" altLang="zh-CN" dirty="0">
                <a:cs typeface="Times New Roman" panose="02020603050405020304" pitchFamily="18" charset="0"/>
              </a:rPr>
              <a:t>then</a:t>
            </a:r>
            <a:r>
              <a:rPr lang="en-US" altLang="zh-CN" b="0" dirty="0">
                <a:cs typeface="Times New Roman" panose="02020603050405020304" pitchFamily="18" charset="0"/>
              </a:rPr>
              <a:t> 1+1=2.</a:t>
            </a:r>
          </a:p>
          <a:p>
            <a:pPr lvl="2"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If</a:t>
            </a:r>
            <a:r>
              <a:rPr lang="en-US" altLang="zh-CN" b="0" dirty="0">
                <a:cs typeface="Times New Roman" panose="02020603050405020304" pitchFamily="18" charset="0"/>
              </a:rPr>
              <a:t> </a:t>
            </a:r>
            <a:r>
              <a:rPr lang="en-US" altLang="zh-CN" b="0" dirty="0">
                <a:cs typeface="Times New Roman" panose="02020603050405020304" pitchFamily="18" charset="0"/>
                <a:sym typeface="Symbol" panose="05050102010706020507" pitchFamily="18" charset="2"/>
              </a:rPr>
              <a:t>today is </a:t>
            </a:r>
            <a:r>
              <a:rPr lang="en-US" altLang="zh-CN" b="0" dirty="0">
                <a:cs typeface="Times New Roman" panose="02020603050405020304" pitchFamily="18" charset="0"/>
              </a:rPr>
              <a:t>Monday,  </a:t>
            </a:r>
            <a:r>
              <a:rPr lang="en-US" altLang="zh-CN" dirty="0">
                <a:cs typeface="Times New Roman" panose="02020603050405020304" pitchFamily="18" charset="0"/>
              </a:rPr>
              <a:t>then</a:t>
            </a:r>
            <a:r>
              <a:rPr lang="en-US" altLang="zh-CN" b="0" dirty="0">
                <a:cs typeface="Times New Roman" panose="02020603050405020304" pitchFamily="18" charset="0"/>
              </a:rPr>
              <a:t> 1+1=3.</a:t>
            </a:r>
          </a:p>
          <a:p>
            <a:pPr lvl="2" eaLnBrk="1" hangingPunct="1">
              <a:spcBef>
                <a:spcPct val="100000"/>
              </a:spcBef>
              <a:buFont typeface="Wingdings" panose="05000000000000000000" pitchFamily="2" charset="2"/>
              <a:buNone/>
            </a:pPr>
            <a:endParaRPr lang="en-US" altLang="zh-CN" sz="1000" b="0" dirty="0"/>
          </a:p>
          <a:p>
            <a:pPr eaLnBrk="1" hangingPunct="1"/>
            <a:r>
              <a:rPr lang="en-US" altLang="zh-CN" b="0" i="1" dirty="0"/>
              <a:t> </a:t>
            </a:r>
            <a:r>
              <a:rPr lang="en-US" altLang="zh-CN" b="0" i="1" dirty="0">
                <a:solidFill>
                  <a:srgbClr val="3333CC"/>
                </a:solidFill>
              </a:rPr>
              <a:t>If pigs fly, then you can get an A in Discrete Mathematics!</a:t>
            </a:r>
            <a:endParaRPr lang="en-US" altLang="zh-CN" i="1" dirty="0">
              <a:solidFill>
                <a:srgbClr val="33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E64BC-3F1E-4D34-8AAA-D4189C1B1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3286125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B6A6D-4C7C-4C88-9F1B-539A86CC1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9138" y="4792663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87E26-847D-4715-885E-A29CEA590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4286250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4" name="Oval 32">
            <a:extLst>
              <a:ext uri="{FF2B5EF4-FFF2-40B4-BE49-F238E27FC236}">
                <a16:creationId xmlns:a16="http://schemas.microsoft.com/office/drawing/2014/main" id="{3BCD4E8A-9E22-4774-B2F5-936EC51DD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1214438"/>
            <a:ext cx="571500" cy="5715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" name="云形 15">
            <a:extLst>
              <a:ext uri="{FF2B5EF4-FFF2-40B4-BE49-F238E27FC236}">
                <a16:creationId xmlns:a16="http://schemas.microsoft.com/office/drawing/2014/main" id="{EE3E7B0A-04D9-4B22-80F8-B89D3B677D9F}"/>
              </a:ext>
            </a:extLst>
          </p:cNvPr>
          <p:cNvSpPr/>
          <p:nvPr/>
        </p:nvSpPr>
        <p:spPr>
          <a:xfrm>
            <a:off x="1928813" y="1714500"/>
            <a:ext cx="2143125" cy="785813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Hypothesis (Premise)</a:t>
            </a:r>
            <a:endParaRPr lang="zh-CN" altLang="en-US" dirty="0"/>
          </a:p>
        </p:txBody>
      </p:sp>
      <p:sp>
        <p:nvSpPr>
          <p:cNvPr id="17" name="Oval 32">
            <a:extLst>
              <a:ext uri="{FF2B5EF4-FFF2-40B4-BE49-F238E27FC236}">
                <a16:creationId xmlns:a16="http://schemas.microsoft.com/office/drawing/2014/main" id="{21FABAB0-5339-4383-BD64-4BD8865E2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1214438"/>
            <a:ext cx="571500" cy="57150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" name="云形 17">
            <a:extLst>
              <a:ext uri="{FF2B5EF4-FFF2-40B4-BE49-F238E27FC236}">
                <a16:creationId xmlns:a16="http://schemas.microsoft.com/office/drawing/2014/main" id="{3B00B892-C093-4448-B941-B5C6D89CA308}"/>
              </a:ext>
            </a:extLst>
          </p:cNvPr>
          <p:cNvSpPr/>
          <p:nvPr/>
        </p:nvSpPr>
        <p:spPr>
          <a:xfrm>
            <a:off x="4143375" y="1857375"/>
            <a:ext cx="2357438" cy="785813"/>
          </a:xfrm>
          <a:prstGeom prst="cloud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altLang="zh-CN" dirty="0"/>
              <a:t>Conclusion (Consequence)</a:t>
            </a:r>
            <a:endParaRPr lang="zh-CN" altLang="en-US" dirty="0"/>
          </a:p>
        </p:txBody>
      </p:sp>
      <p:sp>
        <p:nvSpPr>
          <p:cNvPr id="32779" name="灯片编号占位符 11">
            <a:extLst>
              <a:ext uri="{FF2B5EF4-FFF2-40B4-BE49-F238E27FC236}">
                <a16:creationId xmlns:a16="http://schemas.microsoft.com/office/drawing/2014/main" id="{35A62C89-F2E6-4E40-865E-0BF42D54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31D0DD1-98BA-48CB-B4B5-9CB064B01AFA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400" b="0"/>
          </a:p>
        </p:txBody>
      </p:sp>
      <p:graphicFrame>
        <p:nvGraphicFramePr>
          <p:cNvPr id="13" name="Group 5">
            <a:extLst>
              <a:ext uri="{FF2B5EF4-FFF2-40B4-BE49-F238E27FC236}">
                <a16:creationId xmlns:a16="http://schemas.microsoft.com/office/drawing/2014/main" id="{60341FD7-D063-4BBC-90BD-38FA5ED24732}"/>
              </a:ext>
            </a:extLst>
          </p:cNvPr>
          <p:cNvGraphicFramePr>
            <a:graphicFrameLocks noGrp="1"/>
          </p:cNvGraphicFramePr>
          <p:nvPr/>
        </p:nvGraphicFramePr>
        <p:xfrm>
          <a:off x="6500813" y="1143000"/>
          <a:ext cx="2357437" cy="1981200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43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</a:t>
                      </a:r>
                      <a:endParaRPr kumimoji="0" lang="en-CA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q</a:t>
                      </a:r>
                      <a:endParaRPr kumimoji="0" lang="en-CA" altLang="zh-CN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6">
            <a:extLst>
              <a:ext uri="{FF2B5EF4-FFF2-40B4-BE49-F238E27FC236}">
                <a16:creationId xmlns:a16="http://schemas.microsoft.com/office/drawing/2014/main" id="{47C64352-1677-4C57-BD2E-22B683E8B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38" y="3751263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4" grpId="0" animBg="1"/>
      <p:bldP spid="16" grpId="0" animBg="1"/>
      <p:bldP spid="17" grpId="0" animBg="1"/>
      <p:bldP spid="18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8659ABE-66C9-48F4-A327-191792C8F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8031162" cy="741362"/>
          </a:xfrm>
        </p:spPr>
        <p:txBody>
          <a:bodyPr/>
          <a:lstStyle/>
          <a:p>
            <a:pPr eaLnBrk="1" hangingPunct="1"/>
            <a:r>
              <a:rPr lang="en-US" altLang="zh-CN" b="0"/>
              <a:t>Conditional Statement </a:t>
            </a:r>
            <a:r>
              <a:rPr lang="en-US" altLang="zh-CN" sz="3200" b="0"/>
              <a:t>- Equivalent Forms</a:t>
            </a:r>
            <a:endParaRPr lang="en-US" altLang="zh-CN" b="0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71DD6FE-B088-4ED0-80EF-63950D6BA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63638"/>
            <a:ext cx="7772400" cy="5122862"/>
          </a:xfrm>
        </p:spPr>
        <p:txBody>
          <a:bodyPr/>
          <a:lstStyle/>
          <a:p>
            <a:pPr eaLnBrk="1" hangingPunct="1"/>
            <a:r>
              <a:rPr lang="en-US" altLang="zh-CN" b="0"/>
              <a:t>If </a:t>
            </a:r>
            <a:r>
              <a:rPr lang="en-US" altLang="zh-CN" b="0" i="1"/>
              <a:t>p</a:t>
            </a:r>
            <a:r>
              <a:rPr lang="en-US" altLang="zh-CN" b="0"/>
              <a:t>, then </a:t>
            </a:r>
            <a:r>
              <a:rPr lang="en-US" altLang="zh-CN" b="0" i="1"/>
              <a:t>q</a:t>
            </a:r>
            <a:endParaRPr lang="en-US" altLang="zh-CN" b="0"/>
          </a:p>
          <a:p>
            <a:pPr eaLnBrk="1" hangingPunct="1"/>
            <a:r>
              <a:rPr lang="en-US" altLang="zh-CN" b="0" i="1"/>
              <a:t>p</a:t>
            </a:r>
            <a:r>
              <a:rPr lang="en-US" altLang="zh-CN" b="0"/>
              <a:t> implies </a:t>
            </a:r>
            <a:r>
              <a:rPr lang="en-US" altLang="zh-CN" b="0" i="1"/>
              <a:t>q</a:t>
            </a:r>
            <a:endParaRPr lang="en-US" altLang="zh-CN" b="0"/>
          </a:p>
          <a:p>
            <a:pPr eaLnBrk="1" hangingPunct="1"/>
            <a:r>
              <a:rPr lang="en-US" altLang="zh-CN" b="0"/>
              <a:t>If </a:t>
            </a:r>
            <a:r>
              <a:rPr lang="en-US" altLang="zh-CN" b="0" i="1"/>
              <a:t>p</a:t>
            </a:r>
            <a:r>
              <a:rPr lang="en-US" altLang="zh-CN" b="0"/>
              <a:t>, </a:t>
            </a:r>
            <a:r>
              <a:rPr lang="en-US" altLang="zh-CN" b="0" i="1"/>
              <a:t>q</a:t>
            </a:r>
            <a:endParaRPr lang="en-US" altLang="zh-CN" b="0"/>
          </a:p>
          <a:p>
            <a:pPr eaLnBrk="1" hangingPunct="1"/>
            <a:r>
              <a:rPr lang="en-US" altLang="zh-CN" b="0" i="1"/>
              <a:t>q</a:t>
            </a:r>
            <a:r>
              <a:rPr lang="en-US" altLang="zh-CN" b="0"/>
              <a:t> if </a:t>
            </a:r>
            <a:r>
              <a:rPr lang="en-US" altLang="zh-CN" b="0" i="1"/>
              <a:t>p</a:t>
            </a:r>
          </a:p>
          <a:p>
            <a:pPr eaLnBrk="1" hangingPunct="1"/>
            <a:r>
              <a:rPr lang="en-US" altLang="zh-CN" b="0" i="1"/>
              <a:t>q</a:t>
            </a:r>
            <a:r>
              <a:rPr lang="en-US" altLang="zh-CN" b="0"/>
              <a:t> when </a:t>
            </a:r>
            <a:r>
              <a:rPr lang="en-US" altLang="zh-CN" b="0" i="1"/>
              <a:t>p</a:t>
            </a:r>
            <a:endParaRPr lang="en-US" altLang="zh-CN" b="0"/>
          </a:p>
          <a:p>
            <a:pPr eaLnBrk="1" hangingPunct="1"/>
            <a:r>
              <a:rPr lang="en-US" altLang="zh-CN" b="0" i="1"/>
              <a:t>q</a:t>
            </a:r>
            <a:r>
              <a:rPr lang="en-US" altLang="zh-CN" b="0"/>
              <a:t> follows from </a:t>
            </a:r>
            <a:r>
              <a:rPr lang="en-US" altLang="zh-CN" b="0" i="1"/>
              <a:t>p</a:t>
            </a:r>
            <a:endParaRPr lang="en-US" altLang="zh-CN" b="0"/>
          </a:p>
          <a:p>
            <a:pPr eaLnBrk="1" hangingPunct="1"/>
            <a:r>
              <a:rPr lang="en-US" altLang="zh-CN" b="0" i="1"/>
              <a:t>q</a:t>
            </a:r>
            <a:r>
              <a:rPr lang="en-US" altLang="zh-CN" b="0"/>
              <a:t> whenever </a:t>
            </a:r>
            <a:r>
              <a:rPr lang="en-US" altLang="zh-CN" b="0" i="1"/>
              <a:t>p</a:t>
            </a:r>
          </a:p>
          <a:p>
            <a:pPr eaLnBrk="1" hangingPunct="1"/>
            <a:r>
              <a:rPr lang="en-US" altLang="zh-CN" b="0" i="1"/>
              <a:t>p</a:t>
            </a:r>
            <a:r>
              <a:rPr lang="en-US" altLang="zh-CN" b="0"/>
              <a:t> is a sufficient condition for </a:t>
            </a:r>
            <a:r>
              <a:rPr lang="en-US" altLang="zh-CN" b="0" i="1"/>
              <a:t>q</a:t>
            </a:r>
            <a:endParaRPr lang="en-US" altLang="zh-CN" b="0"/>
          </a:p>
          <a:p>
            <a:pPr eaLnBrk="1" hangingPunct="1"/>
            <a:r>
              <a:rPr lang="en-US" altLang="zh-CN" b="0" i="1"/>
              <a:t>q</a:t>
            </a:r>
            <a:r>
              <a:rPr lang="en-US" altLang="zh-CN" b="0"/>
              <a:t> is a necessary condition for </a:t>
            </a:r>
            <a:r>
              <a:rPr lang="en-US" altLang="zh-CN" b="0" i="1"/>
              <a:t>p</a:t>
            </a:r>
          </a:p>
          <a:p>
            <a:pPr eaLnBrk="1" hangingPunct="1"/>
            <a:r>
              <a:rPr lang="en-US" altLang="zh-CN" i="1">
                <a:solidFill>
                  <a:srgbClr val="3333CC"/>
                </a:solidFill>
              </a:rPr>
              <a:t>p</a:t>
            </a:r>
            <a:r>
              <a:rPr lang="en-US" altLang="zh-CN">
                <a:solidFill>
                  <a:srgbClr val="3333CC"/>
                </a:solidFill>
              </a:rPr>
              <a:t> only if </a:t>
            </a:r>
            <a:r>
              <a:rPr lang="en-US" altLang="zh-CN" i="1">
                <a:solidFill>
                  <a:srgbClr val="3333CC"/>
                </a:solidFill>
              </a:rPr>
              <a:t>q</a:t>
            </a:r>
          </a:p>
          <a:p>
            <a:pPr eaLnBrk="1" hangingPunct="1"/>
            <a:r>
              <a:rPr lang="en-US" altLang="zh-CN" b="0" i="1"/>
              <a:t>q</a:t>
            </a:r>
            <a:r>
              <a:rPr lang="en-US" altLang="zh-CN" b="0"/>
              <a:t> unless ¬</a:t>
            </a:r>
            <a:r>
              <a:rPr lang="en-US" altLang="zh-CN" b="0" i="1"/>
              <a:t>p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i="1">
              <a:solidFill>
                <a:srgbClr val="3333CC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0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20BD74AE-B545-4552-8248-F02F19A2B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9C7153-111A-4EB5-8B8A-A3D0FB661002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52A3FA6-B868-4766-A7A4-0FE1237F8D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Converse of  Conditional Statement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16A3A75-6C1C-45A8-ABDC-A6AF2E804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63638"/>
            <a:ext cx="7772400" cy="5122862"/>
          </a:xfrm>
        </p:spPr>
        <p:txBody>
          <a:bodyPr/>
          <a:lstStyle/>
          <a:p>
            <a:pPr eaLnBrk="1" hangingPunct="1"/>
            <a:r>
              <a:rPr lang="en-US" altLang="zh-CN" b="0"/>
              <a:t>Conditional Statement:     </a:t>
            </a:r>
            <a:r>
              <a:rPr lang="en-US" altLang="zh-CN" b="0" i="1"/>
              <a:t>p</a:t>
            </a:r>
            <a:r>
              <a:rPr lang="en-US" altLang="zh-CN" b="0"/>
              <a:t> </a:t>
            </a:r>
            <a:r>
              <a:rPr lang="en-US" altLang="zh-CN" b="0">
                <a:sym typeface="Symbol" panose="05050102010706020507" pitchFamily="18" charset="2"/>
              </a:rPr>
              <a:t></a:t>
            </a:r>
            <a:r>
              <a:rPr lang="en-US" altLang="zh-CN" b="0"/>
              <a:t> </a:t>
            </a:r>
            <a:r>
              <a:rPr lang="en-US" altLang="zh-CN" b="0" i="1"/>
              <a:t>q</a:t>
            </a:r>
            <a:endParaRPr lang="en-US" altLang="zh-CN" b="0"/>
          </a:p>
          <a:p>
            <a:pPr eaLnBrk="1" hangingPunct="1"/>
            <a:r>
              <a:rPr lang="en-US" altLang="zh-CN" b="0">
                <a:solidFill>
                  <a:srgbClr val="3333CC"/>
                </a:solidFill>
              </a:rPr>
              <a:t>Converse</a:t>
            </a:r>
            <a:r>
              <a:rPr lang="en-US" altLang="zh-CN" b="0"/>
              <a:t>:       </a:t>
            </a:r>
            <a:r>
              <a:rPr lang="en-US" altLang="zh-CN" b="0" i="1"/>
              <a:t>q</a:t>
            </a:r>
            <a:r>
              <a:rPr lang="en-US" altLang="zh-CN" b="0"/>
              <a:t> </a:t>
            </a:r>
            <a:r>
              <a:rPr lang="en-US" altLang="zh-CN" b="0">
                <a:sym typeface="Symbol" panose="05050102010706020507" pitchFamily="18" charset="2"/>
              </a:rPr>
              <a:t></a:t>
            </a:r>
            <a:r>
              <a:rPr lang="en-US" altLang="zh-CN" b="0"/>
              <a:t> </a:t>
            </a:r>
            <a:r>
              <a:rPr lang="en-US" altLang="zh-CN" b="0" i="1"/>
              <a:t>p</a:t>
            </a:r>
          </a:p>
          <a:p>
            <a:pPr eaLnBrk="1" hangingPunct="1"/>
            <a:r>
              <a:rPr lang="en-US" altLang="zh-CN" b="0"/>
              <a:t>Example:</a:t>
            </a:r>
          </a:p>
          <a:p>
            <a:pPr lvl="1" eaLnBrk="1" hangingPunct="1"/>
            <a:r>
              <a:rPr lang="en-US" altLang="zh-CN" sz="2200" b="0" i="1"/>
              <a:t>p</a:t>
            </a:r>
            <a:r>
              <a:rPr lang="en-US" altLang="zh-CN" sz="2200" b="0"/>
              <a:t> </a:t>
            </a:r>
            <a:r>
              <a:rPr lang="en-US" altLang="zh-CN" sz="2200" b="0">
                <a:sym typeface="Symbol" panose="05050102010706020507" pitchFamily="18" charset="2"/>
              </a:rPr>
              <a:t></a:t>
            </a:r>
            <a:r>
              <a:rPr lang="en-US" altLang="zh-CN" sz="2200" b="0"/>
              <a:t> </a:t>
            </a:r>
            <a:r>
              <a:rPr lang="en-US" altLang="zh-CN" sz="2200" b="0" i="1"/>
              <a:t>q</a:t>
            </a:r>
            <a:r>
              <a:rPr lang="en-US" altLang="zh-CN" sz="2200" b="0"/>
              <a:t> : If I am going to town, then it is raining.</a:t>
            </a:r>
          </a:p>
          <a:p>
            <a:pPr lvl="1" eaLnBrk="1" hangingPunct="1"/>
            <a:r>
              <a:rPr lang="en-US" altLang="zh-CN" sz="2200" b="0" i="1"/>
              <a:t>q</a:t>
            </a:r>
            <a:r>
              <a:rPr lang="en-US" altLang="zh-CN" sz="2200" b="0"/>
              <a:t> </a:t>
            </a:r>
            <a:r>
              <a:rPr lang="en-US" altLang="zh-CN" sz="2200" b="0">
                <a:sym typeface="Symbol" panose="05050102010706020507" pitchFamily="18" charset="2"/>
              </a:rPr>
              <a:t></a:t>
            </a:r>
            <a:r>
              <a:rPr lang="en-US" altLang="zh-CN" sz="2200" b="0"/>
              <a:t> </a:t>
            </a:r>
            <a:r>
              <a:rPr lang="en-US" altLang="zh-CN" sz="2200" b="0" i="1"/>
              <a:t>p </a:t>
            </a:r>
            <a:r>
              <a:rPr lang="en-US" altLang="zh-CN" sz="2200" b="0"/>
              <a:t>: If it is raining, then I am going to town.</a:t>
            </a:r>
          </a:p>
          <a:p>
            <a:pPr eaLnBrk="1" hangingPunct="1"/>
            <a:r>
              <a:rPr lang="en-US" altLang="zh-CN" b="0"/>
              <a:t>Truth table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i="1"/>
              <a:t>		</a:t>
            </a:r>
            <a:endParaRPr lang="en-US" altLang="zh-CN" b="0"/>
          </a:p>
        </p:txBody>
      </p:sp>
      <p:graphicFrame>
        <p:nvGraphicFramePr>
          <p:cNvPr id="4" name="Group 5">
            <a:extLst>
              <a:ext uri="{FF2B5EF4-FFF2-40B4-BE49-F238E27FC236}">
                <a16:creationId xmlns:a16="http://schemas.microsoft.com/office/drawing/2014/main" id="{4C092218-4A2C-462D-B093-4FFB78C0F600}"/>
              </a:ext>
            </a:extLst>
          </p:cNvPr>
          <p:cNvGraphicFramePr>
            <a:graphicFrameLocks noGrp="1"/>
          </p:cNvGraphicFramePr>
          <p:nvPr/>
        </p:nvGraphicFramePr>
        <p:xfrm>
          <a:off x="2000250" y="3929063"/>
          <a:ext cx="4857750" cy="242887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en-CA" altLang="zh-CN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en-CA" altLang="zh-CN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 </a:t>
                      </a: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900" name="灯片编号占位符 4">
            <a:extLst>
              <a:ext uri="{FF2B5EF4-FFF2-40B4-BE49-F238E27FC236}">
                <a16:creationId xmlns:a16="http://schemas.microsoft.com/office/drawing/2014/main" id="{D3231542-4F1D-4144-8E27-68CB73B7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2B0C72-80A4-4151-AEDA-0142D2EF081A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9189CE3-C94E-4325-93DF-7A0425396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Inverse of Conditional Statement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5294E91-9A53-453D-A009-79399A040B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63638"/>
            <a:ext cx="7772400" cy="5122862"/>
          </a:xfrm>
        </p:spPr>
        <p:txBody>
          <a:bodyPr/>
          <a:lstStyle/>
          <a:p>
            <a:pPr eaLnBrk="1" hangingPunct="1"/>
            <a:r>
              <a:rPr lang="en-US" altLang="zh-CN" b="0"/>
              <a:t>Conditional statement:       </a:t>
            </a:r>
            <a:r>
              <a:rPr lang="en-US" altLang="zh-CN" b="0" i="1"/>
              <a:t>p</a:t>
            </a:r>
            <a:r>
              <a:rPr lang="en-US" altLang="zh-CN" b="0"/>
              <a:t> </a:t>
            </a:r>
            <a:r>
              <a:rPr lang="en-US" altLang="zh-CN" b="0">
                <a:sym typeface="Symbol" panose="05050102010706020507" pitchFamily="18" charset="2"/>
              </a:rPr>
              <a:t></a:t>
            </a:r>
            <a:r>
              <a:rPr lang="en-US" altLang="zh-CN" b="0"/>
              <a:t> </a:t>
            </a:r>
            <a:r>
              <a:rPr lang="en-US" altLang="zh-CN" b="0" i="1"/>
              <a:t>q</a:t>
            </a:r>
            <a:endParaRPr lang="en-US" altLang="zh-CN" b="0"/>
          </a:p>
          <a:p>
            <a:pPr eaLnBrk="1" hangingPunct="1"/>
            <a:r>
              <a:rPr lang="en-US" altLang="zh-CN" b="0">
                <a:solidFill>
                  <a:srgbClr val="3333CC"/>
                </a:solidFill>
              </a:rPr>
              <a:t>Inverse</a:t>
            </a:r>
            <a:r>
              <a:rPr lang="en-US" altLang="zh-CN" b="0"/>
              <a:t>:  </a:t>
            </a:r>
            <a:r>
              <a:rPr lang="en-US" altLang="zh-CN" b="0">
                <a:sym typeface="Symbol" panose="05050102010706020507" pitchFamily="18" charset="2"/>
              </a:rPr>
              <a:t></a:t>
            </a:r>
            <a:r>
              <a:rPr lang="en-US" altLang="zh-CN" b="0" i="1">
                <a:sym typeface="Symbol" panose="05050102010706020507" pitchFamily="18" charset="2"/>
              </a:rPr>
              <a:t>p</a:t>
            </a:r>
            <a:r>
              <a:rPr lang="en-US" altLang="zh-CN" b="0"/>
              <a:t> </a:t>
            </a:r>
            <a:r>
              <a:rPr lang="en-US" altLang="zh-CN" b="0">
                <a:sym typeface="Symbol" panose="05050102010706020507" pitchFamily="18" charset="2"/>
              </a:rPr>
              <a:t> </a:t>
            </a:r>
            <a:r>
              <a:rPr lang="en-US" altLang="zh-CN" b="0" i="1">
                <a:sym typeface="Symbol" panose="05050102010706020507" pitchFamily="18" charset="2"/>
              </a:rPr>
              <a:t>q</a:t>
            </a:r>
          </a:p>
          <a:p>
            <a:pPr eaLnBrk="1" hangingPunct="1"/>
            <a:r>
              <a:rPr lang="en-US" altLang="zh-CN" b="0"/>
              <a:t>Example:</a:t>
            </a:r>
          </a:p>
          <a:p>
            <a:pPr lvl="1" eaLnBrk="1" hangingPunct="1"/>
            <a:r>
              <a:rPr lang="en-US" altLang="zh-CN" sz="2200" b="0" i="1"/>
              <a:t>p</a:t>
            </a:r>
            <a:r>
              <a:rPr lang="en-US" altLang="zh-CN" sz="2200" b="0"/>
              <a:t> </a:t>
            </a:r>
            <a:r>
              <a:rPr lang="en-US" altLang="zh-CN" sz="2200" b="0">
                <a:sym typeface="Symbol" panose="05050102010706020507" pitchFamily="18" charset="2"/>
              </a:rPr>
              <a:t></a:t>
            </a:r>
            <a:r>
              <a:rPr lang="en-US" altLang="zh-CN" sz="2200" b="0"/>
              <a:t> </a:t>
            </a:r>
            <a:r>
              <a:rPr lang="en-US" altLang="zh-CN" sz="2200" b="0" i="1"/>
              <a:t>q</a:t>
            </a:r>
            <a:r>
              <a:rPr lang="en-US" altLang="zh-CN" sz="2200" b="0"/>
              <a:t> : If I am going to town, then it is raining.</a:t>
            </a:r>
          </a:p>
          <a:p>
            <a:pPr lvl="1" eaLnBrk="1" hangingPunct="1"/>
            <a:r>
              <a:rPr lang="en-US" altLang="zh-CN" sz="2400" b="0">
                <a:sym typeface="Symbol" panose="05050102010706020507" pitchFamily="18" charset="2"/>
              </a:rPr>
              <a:t></a:t>
            </a:r>
            <a:r>
              <a:rPr lang="en-US" altLang="zh-CN" sz="2400" b="0" i="1">
                <a:sym typeface="Symbol" panose="05050102010706020507" pitchFamily="18" charset="2"/>
              </a:rPr>
              <a:t>p</a:t>
            </a:r>
            <a:r>
              <a:rPr lang="en-US" altLang="zh-CN" sz="2400" b="0"/>
              <a:t> </a:t>
            </a:r>
            <a:r>
              <a:rPr lang="en-US" altLang="zh-CN" sz="2400" b="0">
                <a:sym typeface="Symbol" panose="05050102010706020507" pitchFamily="18" charset="2"/>
              </a:rPr>
              <a:t> </a:t>
            </a:r>
            <a:r>
              <a:rPr lang="en-US" altLang="zh-CN" sz="2400" b="0" i="1">
                <a:sym typeface="Symbol" panose="05050102010706020507" pitchFamily="18" charset="2"/>
              </a:rPr>
              <a:t>q </a:t>
            </a:r>
            <a:r>
              <a:rPr lang="en-US" altLang="zh-CN" sz="2200" b="0"/>
              <a:t>: If I am not going to town, then it is not raining.</a:t>
            </a:r>
            <a:endParaRPr lang="en-US" altLang="zh-CN" b="0" i="1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0"/>
              <a:t>Truth table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 i="1"/>
              <a:t>	</a:t>
            </a:r>
            <a:endParaRPr lang="en-US" altLang="zh-CN" b="0"/>
          </a:p>
          <a:p>
            <a:pPr eaLnBrk="1" hangingPunct="1"/>
            <a:endParaRPr lang="en-US" altLang="zh-CN" b="0"/>
          </a:p>
          <a:p>
            <a:pPr lvl="1" eaLnBrk="1" hangingPunct="1"/>
            <a:endParaRPr lang="en-US" altLang="zh-CN" b="0"/>
          </a:p>
          <a:p>
            <a:pPr lvl="1" eaLnBrk="1" hangingPunct="1"/>
            <a:endParaRPr lang="en-US" altLang="zh-CN" b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ym typeface="Symbol" panose="05050102010706020507" pitchFamily="18" charset="2"/>
              </a:rPr>
              <a:t>    </a:t>
            </a:r>
            <a:endParaRPr lang="en-US" altLang="zh-CN" sz="2400" b="0">
              <a:solidFill>
                <a:schemeClr val="hlink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0">
              <a:solidFill>
                <a:schemeClr val="hlink"/>
              </a:solidFill>
            </a:endParaRPr>
          </a:p>
        </p:txBody>
      </p:sp>
      <p:graphicFrame>
        <p:nvGraphicFramePr>
          <p:cNvPr id="4" name="Group 5">
            <a:extLst>
              <a:ext uri="{FF2B5EF4-FFF2-40B4-BE49-F238E27FC236}">
                <a16:creationId xmlns:a16="http://schemas.microsoft.com/office/drawing/2014/main" id="{44AC7DB2-C818-44AC-A19E-98DDF35CE8BD}"/>
              </a:ext>
            </a:extLst>
          </p:cNvPr>
          <p:cNvGraphicFramePr>
            <a:graphicFrameLocks noGrp="1"/>
          </p:cNvGraphicFramePr>
          <p:nvPr/>
        </p:nvGraphicFramePr>
        <p:xfrm>
          <a:off x="2000250" y="3929063"/>
          <a:ext cx="4857750" cy="2428875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en-CA" altLang="zh-CN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en-CA" altLang="zh-CN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 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q </a:t>
                      </a: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948" name="灯片编号占位符 4">
            <a:extLst>
              <a:ext uri="{FF2B5EF4-FFF2-40B4-BE49-F238E27FC236}">
                <a16:creationId xmlns:a16="http://schemas.microsoft.com/office/drawing/2014/main" id="{CF4B2DC7-6B0B-4846-8FAB-37973AB2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2913C3-8A49-4958-8226-17B04621EC3D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18A62B2-6E20-4A52-B524-4AEC35569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Contrapositive of Conditional Statement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89ADE89-16C6-4490-9512-9628975A9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071563"/>
            <a:ext cx="8215312" cy="5694362"/>
          </a:xfrm>
        </p:spPr>
        <p:txBody>
          <a:bodyPr/>
          <a:lstStyle/>
          <a:p>
            <a:pPr eaLnBrk="1" hangingPunct="1"/>
            <a:r>
              <a:rPr lang="en-US" altLang="zh-CN" b="0"/>
              <a:t>Conditional statement:       </a:t>
            </a:r>
            <a:r>
              <a:rPr lang="en-US" altLang="zh-CN" b="0" i="1"/>
              <a:t>p</a:t>
            </a:r>
            <a:r>
              <a:rPr lang="en-US" altLang="zh-CN" b="0"/>
              <a:t> </a:t>
            </a:r>
            <a:r>
              <a:rPr lang="en-US" altLang="zh-CN" b="0">
                <a:sym typeface="Symbol" panose="05050102010706020507" pitchFamily="18" charset="2"/>
              </a:rPr>
              <a:t></a:t>
            </a:r>
            <a:r>
              <a:rPr lang="en-US" altLang="zh-CN" b="0"/>
              <a:t> </a:t>
            </a:r>
            <a:r>
              <a:rPr lang="en-US" altLang="zh-CN" b="0" i="1"/>
              <a:t>q</a:t>
            </a:r>
            <a:endParaRPr lang="en-US" altLang="zh-CN" b="0"/>
          </a:p>
          <a:p>
            <a:pPr eaLnBrk="1" hangingPunct="1"/>
            <a:r>
              <a:rPr lang="en-US" altLang="zh-CN" b="0">
                <a:solidFill>
                  <a:srgbClr val="3333CC"/>
                </a:solidFill>
              </a:rPr>
              <a:t>Contrapositive</a:t>
            </a:r>
            <a:r>
              <a:rPr lang="en-US" altLang="zh-CN" b="0"/>
              <a:t>:  </a:t>
            </a:r>
            <a:r>
              <a:rPr lang="en-US" altLang="zh-CN" b="0">
                <a:sym typeface="Symbol" panose="05050102010706020507" pitchFamily="18" charset="2"/>
              </a:rPr>
              <a:t></a:t>
            </a:r>
            <a:r>
              <a:rPr lang="en-US" altLang="zh-CN" b="0" i="1"/>
              <a:t>q</a:t>
            </a:r>
            <a:r>
              <a:rPr lang="en-US" altLang="zh-CN" b="0"/>
              <a:t> </a:t>
            </a:r>
            <a:r>
              <a:rPr lang="en-US" altLang="zh-CN" b="0">
                <a:sym typeface="Symbol" panose="05050102010706020507" pitchFamily="18" charset="2"/>
              </a:rPr>
              <a:t> </a:t>
            </a:r>
            <a:r>
              <a:rPr lang="en-US" altLang="zh-CN" b="0" i="1"/>
              <a:t>p</a:t>
            </a:r>
          </a:p>
          <a:p>
            <a:pPr eaLnBrk="1" hangingPunct="1"/>
            <a:r>
              <a:rPr lang="en-US" altLang="zh-CN" b="0"/>
              <a:t>Example:</a:t>
            </a:r>
          </a:p>
          <a:p>
            <a:pPr lvl="1" eaLnBrk="1" hangingPunct="1"/>
            <a:r>
              <a:rPr lang="en-US" altLang="zh-CN" sz="2200" b="0" i="1"/>
              <a:t>p</a:t>
            </a:r>
            <a:r>
              <a:rPr lang="en-US" altLang="zh-CN" sz="2200" b="0"/>
              <a:t> </a:t>
            </a:r>
            <a:r>
              <a:rPr lang="en-US" altLang="zh-CN" sz="2200" b="0">
                <a:sym typeface="Symbol" panose="05050102010706020507" pitchFamily="18" charset="2"/>
              </a:rPr>
              <a:t></a:t>
            </a:r>
            <a:r>
              <a:rPr lang="en-US" altLang="zh-CN" sz="2200" b="0"/>
              <a:t> </a:t>
            </a:r>
            <a:r>
              <a:rPr lang="en-US" altLang="zh-CN" sz="2200" b="0" i="1"/>
              <a:t>q</a:t>
            </a:r>
            <a:r>
              <a:rPr lang="en-US" altLang="zh-CN" sz="2200" b="0"/>
              <a:t> : If I am going to town, then it is raining.</a:t>
            </a:r>
          </a:p>
          <a:p>
            <a:pPr lvl="1" eaLnBrk="1" hangingPunct="1"/>
            <a:r>
              <a:rPr lang="en-US" altLang="zh-CN" sz="2400" b="0">
                <a:sym typeface="Symbol" panose="05050102010706020507" pitchFamily="18" charset="2"/>
              </a:rPr>
              <a:t>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/>
              <a:t> </a:t>
            </a:r>
            <a:r>
              <a:rPr lang="en-US" altLang="zh-CN" sz="2400" b="0">
                <a:sym typeface="Symbol" panose="05050102010706020507" pitchFamily="18" charset="2"/>
              </a:rPr>
              <a:t> </a:t>
            </a:r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200" b="0"/>
              <a:t>: If it is not raining, then I am not going to town.</a:t>
            </a:r>
            <a:endParaRPr lang="en-US" altLang="zh-CN" b="0" i="1"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0"/>
              <a:t>Truth table</a:t>
            </a:r>
          </a:p>
          <a:p>
            <a:pPr eaLnBrk="1" hangingPunct="1"/>
            <a:endParaRPr lang="en-US" altLang="zh-CN" sz="2000" b="0">
              <a:sym typeface="Symbol" panose="05050102010706020507" pitchFamily="18" charset="2"/>
            </a:endParaRPr>
          </a:p>
          <a:p>
            <a:pPr eaLnBrk="1" hangingPunct="1"/>
            <a:endParaRPr lang="en-US" altLang="zh-CN" sz="2000" b="0">
              <a:sym typeface="Symbol" panose="05050102010706020507" pitchFamily="18" charset="2"/>
            </a:endParaRPr>
          </a:p>
          <a:p>
            <a:pPr eaLnBrk="1" hangingPunct="1"/>
            <a:endParaRPr lang="en-US" altLang="zh-CN" sz="2000" b="0">
              <a:sym typeface="Symbol" panose="05050102010706020507" pitchFamily="18" charset="2"/>
            </a:endParaRPr>
          </a:p>
          <a:p>
            <a:pPr eaLnBrk="1" hangingPunct="1"/>
            <a:endParaRPr lang="en-US" altLang="zh-CN" sz="2000" b="0">
              <a:sym typeface="Symbol" panose="05050102010706020507" pitchFamily="18" charset="2"/>
            </a:endParaRPr>
          </a:p>
          <a:p>
            <a:pPr eaLnBrk="1" hangingPunct="1"/>
            <a:endParaRPr lang="en-US" altLang="zh-CN" sz="2000" b="0">
              <a:sym typeface="Symbol" panose="05050102010706020507" pitchFamily="18" charset="2"/>
            </a:endParaRPr>
          </a:p>
          <a:p>
            <a:pPr eaLnBrk="1" hangingPunct="1"/>
            <a:endParaRPr lang="en-US" altLang="zh-CN" sz="1000" b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b="0">
                <a:sym typeface="Symbol" panose="05050102010706020507" pitchFamily="18" charset="2"/>
              </a:rPr>
              <a:t>      When two compound propositions always have the same truth value we call them </a:t>
            </a:r>
            <a:r>
              <a:rPr lang="en-US" altLang="zh-CN" b="0" i="1">
                <a:solidFill>
                  <a:schemeClr val="accent2"/>
                </a:solidFill>
                <a:sym typeface="Symbol" panose="05050102010706020507" pitchFamily="18" charset="2"/>
              </a:rPr>
              <a:t>equivalent</a:t>
            </a:r>
            <a:r>
              <a:rPr lang="en-US" altLang="zh-CN" b="0">
                <a:solidFill>
                  <a:schemeClr val="hlink"/>
                </a:solidFill>
                <a:sym typeface="Symbol" panose="05050102010706020507" pitchFamily="18" charset="2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0">
              <a:solidFill>
                <a:schemeClr val="hlink"/>
              </a:solidFill>
            </a:endParaRPr>
          </a:p>
        </p:txBody>
      </p:sp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87A19034-49B7-4F69-94BE-D8987E4C78EF}"/>
              </a:ext>
            </a:extLst>
          </p:cNvPr>
          <p:cNvGraphicFramePr>
            <a:graphicFrameLocks noGrp="1"/>
          </p:cNvGraphicFramePr>
          <p:nvPr/>
        </p:nvGraphicFramePr>
        <p:xfrm>
          <a:off x="2500313" y="3643313"/>
          <a:ext cx="4000500" cy="1981200"/>
        </p:xfrm>
        <a:graphic>
          <a:graphicData uri="http://schemas.openxmlformats.org/drawingml/2006/table">
            <a:tbl>
              <a:tblPr/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endParaRPr kumimoji="0" lang="en-CA" altLang="zh-CN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q</a:t>
                      </a:r>
                      <a:endParaRPr kumimoji="0" lang="en-CA" altLang="zh-CN" sz="20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 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p </a:t>
                      </a:r>
                      <a:endParaRPr kumimoji="0" lang="en-CA" altLang="zh-CN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  <a:endParaRPr kumimoji="0" lang="en-CA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996" name="灯片编号占位符 5">
            <a:extLst>
              <a:ext uri="{FF2B5EF4-FFF2-40B4-BE49-F238E27FC236}">
                <a16:creationId xmlns:a16="http://schemas.microsoft.com/office/drawing/2014/main" id="{502602A1-0B99-4D8A-A3F7-3FB0D537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AEBD942-9741-4F0D-B6FB-2812EB8EF4CD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74626479-930A-4D3A-BE05-D54F99078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Introduction</a:t>
            </a:r>
            <a:endParaRPr lang="zh-CN" altLang="en-US" sz="4000"/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F92D8575-E41C-4FC5-A62D-F9459BE50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4375" y="1357313"/>
            <a:ext cx="7172325" cy="4589462"/>
          </a:xfrm>
        </p:spPr>
        <p:txBody>
          <a:bodyPr/>
          <a:lstStyle/>
          <a:p>
            <a:r>
              <a:rPr lang="en-US" altLang="zh-CN" sz="2800"/>
              <a:t>Course policies</a:t>
            </a:r>
          </a:p>
          <a:p>
            <a:pPr lvl="1"/>
            <a:r>
              <a:rPr lang="en-US" altLang="zh-CN" sz="2400"/>
              <a:t>Instructor information</a:t>
            </a:r>
          </a:p>
          <a:p>
            <a:pPr lvl="1"/>
            <a:r>
              <a:rPr lang="en-US" altLang="zh-CN" sz="2400"/>
              <a:t>Textbook</a:t>
            </a:r>
          </a:p>
          <a:p>
            <a:pPr lvl="1"/>
            <a:r>
              <a:rPr lang="en-US" altLang="zh-CN" sz="2400"/>
              <a:t>Grading scheme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sz="2400"/>
          </a:p>
          <a:p>
            <a:r>
              <a:rPr lang="en-US" altLang="zh-CN" sz="2800"/>
              <a:t>Course overview</a:t>
            </a:r>
          </a:p>
          <a:p>
            <a:pPr lvl="1"/>
            <a:r>
              <a:rPr lang="en-US" altLang="zh-CN" sz="2400"/>
              <a:t>What is discrete mathematics?</a:t>
            </a:r>
          </a:p>
          <a:p>
            <a:pPr lvl="1"/>
            <a:r>
              <a:rPr lang="en-US" altLang="zh-CN" sz="2400"/>
              <a:t>Course goals</a:t>
            </a:r>
          </a:p>
          <a:p>
            <a:pPr lvl="1"/>
            <a:endParaRPr lang="zh-CN" altLang="en-US" sz="2400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33E3A106-901A-4BEB-8143-941BDE64E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F41859C-D931-416C-BC20-CCABF616F068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 b="0"/>
          </a:p>
        </p:txBody>
      </p:sp>
    </p:spTree>
  </p:cSld>
  <p:clrMapOvr>
    <a:masterClrMapping/>
  </p:clrMapOvr>
  <p:transition advTm="17082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6CA3F26-C682-4E51-89FC-9BC07CEA50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Biconditional Operator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DFEBF46-B0F9-4AE6-BB9C-811C01230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163638"/>
            <a:ext cx="8143875" cy="54800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【</a:t>
            </a:r>
            <a:r>
              <a:rPr lang="en-US" altLang="zh-CN" dirty="0" err="1"/>
              <a:t>Definition】</a:t>
            </a:r>
            <a:r>
              <a:rPr lang="en-US" altLang="zh-CN" b="0" dirty="0" err="1"/>
              <a:t>Let</a:t>
            </a:r>
            <a:r>
              <a:rPr lang="en-US" altLang="zh-CN" b="0" dirty="0"/>
              <a:t> </a:t>
            </a:r>
            <a:r>
              <a:rPr lang="en-US" altLang="zh-CN" b="0" i="1" dirty="0"/>
              <a:t>p </a:t>
            </a:r>
            <a:r>
              <a:rPr lang="en-US" altLang="zh-CN" b="0" dirty="0"/>
              <a:t>and</a:t>
            </a:r>
            <a:r>
              <a:rPr lang="en-US" altLang="zh-CN" b="0" i="1" dirty="0"/>
              <a:t> q </a:t>
            </a:r>
            <a:r>
              <a:rPr lang="en-US" altLang="zh-CN" b="0" dirty="0"/>
              <a:t>be  propositions.</a:t>
            </a:r>
            <a:r>
              <a:rPr lang="en-US" altLang="zh-CN" b="0" dirty="0">
                <a:solidFill>
                  <a:schemeClr val="accent2"/>
                </a:solidFill>
              </a:rPr>
              <a:t> </a:t>
            </a:r>
            <a:r>
              <a:rPr lang="en-US" altLang="zh-CN" b="0" dirty="0"/>
              <a:t>The </a:t>
            </a:r>
            <a:r>
              <a:rPr lang="en-US" altLang="zh-CN" b="0" dirty="0">
                <a:solidFill>
                  <a:srgbClr val="3333CC"/>
                </a:solidFill>
              </a:rPr>
              <a:t>bi</a:t>
            </a:r>
            <a:r>
              <a:rPr lang="en-US" altLang="zh-CN" b="0" dirty="0">
                <a:solidFill>
                  <a:schemeClr val="accent2"/>
                </a:solidFill>
              </a:rPr>
              <a:t>conditional statement  </a:t>
            </a:r>
            <a:r>
              <a:rPr lang="en-US" altLang="zh-CN" b="0" i="1" dirty="0"/>
              <a:t>p</a:t>
            </a:r>
            <a:r>
              <a:rPr lang="en-US" altLang="zh-CN" b="0" dirty="0"/>
              <a:t> </a:t>
            </a:r>
            <a:r>
              <a:rPr lang="en-US" altLang="zh-CN" dirty="0">
                <a:sym typeface="Symbol" pitchFamily="18" charset="2"/>
              </a:rPr>
              <a:t></a:t>
            </a:r>
            <a:r>
              <a:rPr lang="en-US" altLang="zh-CN" b="0" dirty="0"/>
              <a:t> </a:t>
            </a:r>
            <a:r>
              <a:rPr lang="en-US" altLang="zh-CN" b="0" i="1" dirty="0"/>
              <a:t>q</a:t>
            </a:r>
            <a:r>
              <a:rPr lang="en-US" altLang="zh-CN" b="0" dirty="0"/>
              <a:t>,</a:t>
            </a:r>
            <a:r>
              <a:rPr lang="en-US" altLang="zh-CN" b="0" dirty="0">
                <a:solidFill>
                  <a:schemeClr val="accent2"/>
                </a:solidFill>
              </a:rPr>
              <a:t> </a:t>
            </a:r>
            <a:r>
              <a:rPr lang="en-US" altLang="zh-CN" b="0" dirty="0"/>
              <a:t>is the proposition “</a:t>
            </a:r>
            <a:r>
              <a:rPr lang="en-US" altLang="zh-CN" b="0" i="1" dirty="0"/>
              <a:t>p</a:t>
            </a:r>
            <a:r>
              <a:rPr lang="en-US" altLang="zh-CN" b="0" dirty="0"/>
              <a:t> if and only if (</a:t>
            </a:r>
            <a:r>
              <a:rPr lang="en-US" altLang="zh-CN" b="0" dirty="0" err="1"/>
              <a:t>iff</a:t>
            </a:r>
            <a:r>
              <a:rPr lang="en-US" altLang="zh-CN" b="0" dirty="0"/>
              <a:t>) </a:t>
            </a:r>
            <a:r>
              <a:rPr lang="en-US" altLang="zh-CN" b="0" i="1" dirty="0"/>
              <a:t>q.</a:t>
            </a:r>
            <a:r>
              <a:rPr lang="en-US" altLang="zh-CN" b="0" dirty="0"/>
              <a:t>”</a:t>
            </a:r>
            <a:endParaRPr lang="en-US" altLang="zh-CN" b="0" dirty="0">
              <a:latin typeface="Arial" charset="0"/>
            </a:endParaRPr>
          </a:p>
          <a:p>
            <a:pPr eaLnBrk="1" hangingPunct="1">
              <a:defRPr/>
            </a:pPr>
            <a:r>
              <a:rPr lang="en-US" altLang="zh-CN" b="0" dirty="0"/>
              <a:t>Equivalent expressions:</a:t>
            </a:r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ym typeface="Symbol" pitchFamily="18" charset="2"/>
              </a:rPr>
              <a:t> </a:t>
            </a:r>
            <a:r>
              <a:rPr lang="en-US" altLang="zh-CN" i="1" dirty="0">
                <a:sym typeface="Symbol" pitchFamily="18" charset="2"/>
              </a:rPr>
              <a:t>p</a:t>
            </a:r>
            <a:r>
              <a:rPr lang="en-US" altLang="zh-CN" dirty="0">
                <a:sym typeface="Symbol" pitchFamily="18" charset="2"/>
              </a:rPr>
              <a:t> is necessary and sufficient for </a:t>
            </a:r>
            <a:r>
              <a:rPr lang="en-US" altLang="zh-CN" i="1" dirty="0">
                <a:sym typeface="Symbol" pitchFamily="18" charset="2"/>
              </a:rPr>
              <a:t>q</a:t>
            </a:r>
            <a:endParaRPr lang="en-US" altLang="zh-CN" dirty="0">
              <a:sym typeface="Symbol" pitchFamily="18" charset="2"/>
            </a:endParaRPr>
          </a:p>
          <a:p>
            <a:pPr lvl="1" eaLnBrk="1" hangingPunct="1">
              <a:buFont typeface="Wingdings" panose="05000000000000000000" pitchFamily="2" charset="2"/>
              <a:buChar char="n"/>
              <a:defRPr/>
            </a:pPr>
            <a:r>
              <a:rPr lang="en-US" altLang="zh-CN" dirty="0">
                <a:sym typeface="Symbol" pitchFamily="18" charset="2"/>
              </a:rPr>
              <a:t> if </a:t>
            </a:r>
            <a:r>
              <a:rPr lang="en-US" altLang="zh-CN" i="1" dirty="0">
                <a:sym typeface="Symbol" pitchFamily="18" charset="2"/>
              </a:rPr>
              <a:t>p</a:t>
            </a:r>
            <a:r>
              <a:rPr lang="en-US" altLang="zh-CN" dirty="0">
                <a:sym typeface="Symbol" pitchFamily="18" charset="2"/>
              </a:rPr>
              <a:t> then </a:t>
            </a:r>
            <a:r>
              <a:rPr lang="en-US" altLang="zh-CN" i="1" dirty="0">
                <a:sym typeface="Symbol" pitchFamily="18" charset="2"/>
              </a:rPr>
              <a:t>q </a:t>
            </a:r>
            <a:r>
              <a:rPr lang="en-US" altLang="zh-CN" dirty="0">
                <a:sym typeface="Symbol" pitchFamily="18" charset="2"/>
              </a:rPr>
              <a:t>and conversely</a:t>
            </a:r>
            <a:endParaRPr lang="en-US" altLang="zh-CN" b="0" dirty="0"/>
          </a:p>
          <a:p>
            <a:pPr eaLnBrk="1" hangingPunct="1">
              <a:defRPr/>
            </a:pPr>
            <a:r>
              <a:rPr lang="en-US" altLang="zh-CN" b="0" dirty="0"/>
              <a:t>Truth table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0" i="1" dirty="0"/>
              <a:t>		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b="0" i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b="0" i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b="0" i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b="0" i="1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1050" b="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     Both </a:t>
            </a:r>
            <a:r>
              <a:rPr lang="en-US" altLang="zh-CN" sz="2000" i="1" dirty="0"/>
              <a:t>p</a:t>
            </a:r>
            <a:r>
              <a:rPr lang="en-US" altLang="zh-CN" sz="2000" dirty="0"/>
              <a:t> and </a:t>
            </a:r>
            <a:r>
              <a:rPr lang="en-US" altLang="zh-CN" sz="2000" i="1" dirty="0"/>
              <a:t>q</a:t>
            </a:r>
            <a:r>
              <a:rPr lang="en-US" altLang="zh-CN" sz="2000" dirty="0"/>
              <a:t> must have the same truth value for </a:t>
            </a:r>
            <a:r>
              <a:rPr lang="en-US" altLang="zh-CN" sz="2000" i="1" dirty="0"/>
              <a:t>p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itchFamily="18" charset="2"/>
              </a:rPr>
              <a:t></a:t>
            </a:r>
            <a:r>
              <a:rPr lang="en-US" altLang="zh-CN" sz="2000" dirty="0"/>
              <a:t> </a:t>
            </a:r>
            <a:r>
              <a:rPr lang="en-US" altLang="zh-CN" sz="2000" i="1" dirty="0"/>
              <a:t>q </a:t>
            </a:r>
            <a:r>
              <a:rPr lang="en-US" altLang="zh-CN" sz="2000" dirty="0"/>
              <a:t>to be true.</a:t>
            </a:r>
          </a:p>
          <a:p>
            <a:pPr eaLnBrk="1" hangingPunct="1">
              <a:defRPr/>
            </a:pPr>
            <a:endParaRPr lang="en-US" altLang="zh-CN" b="0" dirty="0"/>
          </a:p>
          <a:p>
            <a:pPr eaLnBrk="1" hangingPunct="1">
              <a:defRPr/>
            </a:pPr>
            <a:endParaRPr lang="en-US" altLang="zh-CN" b="0" dirty="0"/>
          </a:p>
        </p:txBody>
      </p:sp>
      <p:graphicFrame>
        <p:nvGraphicFramePr>
          <p:cNvPr id="4" name="Group 5">
            <a:extLst>
              <a:ext uri="{FF2B5EF4-FFF2-40B4-BE49-F238E27FC236}">
                <a16:creationId xmlns:a16="http://schemas.microsoft.com/office/drawing/2014/main" id="{DEBEDFCD-9FD6-4B09-A4AA-EE1CD7E50EF9}"/>
              </a:ext>
            </a:extLst>
          </p:cNvPr>
          <p:cNvGraphicFramePr>
            <a:graphicFrameLocks noGrp="1"/>
          </p:cNvGraphicFramePr>
          <p:nvPr/>
        </p:nvGraphicFramePr>
        <p:xfrm>
          <a:off x="2143125" y="3643313"/>
          <a:ext cx="4500564" cy="2286000"/>
        </p:xfrm>
        <a:graphic>
          <a:graphicData uri="http://schemas.openxmlformats.org/drawingml/2006/table">
            <a:tbl>
              <a:tblPr/>
              <a:tblGrid>
                <a:gridCol w="1500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</a:t>
                      </a:r>
                      <a:endParaRPr kumimoji="0" lang="en-CA" altLang="zh-CN" sz="2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q</a:t>
                      </a:r>
                      <a:endParaRPr kumimoji="0" lang="en-CA" altLang="zh-CN" sz="24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Symbol" pitchFamily="18" charset="2"/>
                        </a:rPr>
                        <a:t>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  <a:endParaRPr kumimoji="0" lang="en-CA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sym typeface="Symbol" pitchFamily="18" charset="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71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</a:t>
                      </a:r>
                      <a:endParaRPr kumimoji="0" lang="en-CA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</a:t>
                      </a:r>
                      <a:endParaRPr kumimoji="0" lang="en-CA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1439" marR="91439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038" name="灯片编号占位符 4">
            <a:extLst>
              <a:ext uri="{FF2B5EF4-FFF2-40B4-BE49-F238E27FC236}">
                <a16:creationId xmlns:a16="http://schemas.microsoft.com/office/drawing/2014/main" id="{54174149-2D28-4D13-9F71-36865869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BD2A15-99E3-4D59-9066-DDD696025D6E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84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3" descr="t01_1_008">
            <a:extLst>
              <a:ext uri="{FF2B5EF4-FFF2-40B4-BE49-F238E27FC236}">
                <a16:creationId xmlns:a16="http://schemas.microsoft.com/office/drawing/2014/main" id="{F794AA43-F114-49F9-A60C-1F9F14C8D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000125"/>
            <a:ext cx="3182938" cy="366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59" name="Rectangle 2">
            <a:extLst>
              <a:ext uri="{FF2B5EF4-FFF2-40B4-BE49-F238E27FC236}">
                <a16:creationId xmlns:a16="http://schemas.microsoft.com/office/drawing/2014/main" id="{EA34EEAC-BED8-47BC-994A-F79D13F15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Precedence of Logical Operators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181EAC56-419B-4B97-999F-4315F3D03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Parentheses get the highest precedence</a:t>
            </a:r>
          </a:p>
          <a:p>
            <a:pPr eaLnBrk="1" hangingPunct="1"/>
            <a:r>
              <a:rPr lang="en-US" altLang="zh-CN" b="0"/>
              <a:t>Then  </a:t>
            </a:r>
            <a:r>
              <a:rPr lang="en-US" altLang="zh-CN" b="0">
                <a:solidFill>
                  <a:schemeClr val="tx2"/>
                </a:solidFill>
                <a:sym typeface="Symbol" panose="05050102010706020507" pitchFamily="18" charset="2"/>
              </a:rPr>
              <a:t>            </a:t>
            </a:r>
            <a:endParaRPr lang="en-US" altLang="zh-CN" b="0">
              <a:solidFill>
                <a:schemeClr val="tx2"/>
              </a:solidFill>
            </a:endParaRPr>
          </a:p>
          <a:p>
            <a:pPr eaLnBrk="1" hangingPunct="1"/>
            <a:endParaRPr lang="en-US" altLang="zh-CN" b="0"/>
          </a:p>
          <a:p>
            <a:pPr eaLnBrk="1" hangingPunct="1"/>
            <a:endParaRPr lang="en-US" altLang="zh-CN" b="0"/>
          </a:p>
          <a:p>
            <a:pPr eaLnBrk="1" hangingPunct="1"/>
            <a:endParaRPr lang="en-US" altLang="zh-CN" b="0"/>
          </a:p>
          <a:p>
            <a:pPr eaLnBrk="1" hangingPunct="1"/>
            <a:endParaRPr lang="en-US" altLang="zh-CN" b="0"/>
          </a:p>
          <a:p>
            <a:pPr eaLnBrk="1" hangingPunct="1"/>
            <a:endParaRPr lang="en-US" altLang="zh-CN" b="0"/>
          </a:p>
          <a:p>
            <a:pPr eaLnBrk="1" hangingPunct="1"/>
            <a:endParaRPr lang="en-US" altLang="zh-CN" b="0"/>
          </a:p>
          <a:p>
            <a:pPr eaLnBrk="1" hangingPunct="1"/>
            <a:r>
              <a:rPr lang="en-US" altLang="zh-CN" b="0"/>
              <a:t>Examples: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0" i="1">
                <a:solidFill>
                  <a:schemeClr val="tx2"/>
                </a:solidFill>
              </a:rPr>
              <a:t>p</a:t>
            </a:r>
            <a:r>
              <a:rPr lang="en-US" altLang="zh-CN" sz="2400" i="1">
                <a:solidFill>
                  <a:schemeClr val="tx2"/>
                </a:solidFill>
              </a:rPr>
              <a:t> </a:t>
            </a:r>
            <a:r>
              <a:rPr lang="en-US" altLang="zh-CN" sz="240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olidFill>
                  <a:schemeClr val="tx2"/>
                </a:solidFill>
              </a:rPr>
              <a:t>q </a:t>
            </a:r>
            <a:r>
              <a:rPr lang="en-US" altLang="zh-CN" sz="2400">
                <a:solidFill>
                  <a:schemeClr val="tx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olidFill>
                  <a:schemeClr val="tx2"/>
                </a:solidFill>
              </a:rPr>
              <a:t>r</a:t>
            </a:r>
            <a:r>
              <a:rPr lang="en-US" altLang="zh-CN" sz="2400" b="0"/>
              <a:t>  means  </a:t>
            </a:r>
            <a:r>
              <a:rPr lang="en-US" altLang="zh-CN" sz="2400" b="0">
                <a:solidFill>
                  <a:schemeClr val="tx2"/>
                </a:solidFill>
              </a:rPr>
              <a:t>(</a:t>
            </a:r>
            <a:r>
              <a:rPr lang="en-US" altLang="zh-CN" sz="2400" b="0" i="1">
                <a:solidFill>
                  <a:schemeClr val="tx2"/>
                </a:solidFill>
              </a:rPr>
              <a:t>p </a:t>
            </a:r>
            <a:r>
              <a:rPr lang="en-US" altLang="zh-CN" sz="240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olidFill>
                  <a:schemeClr val="tx2"/>
                </a:solidFill>
              </a:rPr>
              <a:t>q</a:t>
            </a:r>
            <a:r>
              <a:rPr lang="en-US" altLang="zh-CN" sz="2400" b="0">
                <a:solidFill>
                  <a:schemeClr val="tx2"/>
                </a:solidFill>
              </a:rPr>
              <a:t>) </a:t>
            </a:r>
            <a:r>
              <a:rPr lang="en-US" altLang="zh-CN" sz="2400">
                <a:solidFill>
                  <a:schemeClr val="tx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olidFill>
                  <a:schemeClr val="tx2"/>
                </a:solidFill>
              </a:rPr>
              <a:t>r</a:t>
            </a:r>
            <a:r>
              <a:rPr lang="en-US" altLang="zh-CN" sz="2400" b="0"/>
              <a:t>,  not  </a:t>
            </a:r>
            <a:r>
              <a:rPr lang="en-US" altLang="zh-CN" sz="2400" b="0" i="1">
                <a:solidFill>
                  <a:schemeClr val="tx2"/>
                </a:solidFill>
              </a:rPr>
              <a:t>p </a:t>
            </a:r>
            <a:r>
              <a:rPr lang="en-US" altLang="zh-CN" sz="2400">
                <a:solidFill>
                  <a:schemeClr val="tx2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0">
                <a:solidFill>
                  <a:schemeClr val="tx2"/>
                </a:solidFill>
              </a:rPr>
              <a:t>(</a:t>
            </a:r>
            <a:r>
              <a:rPr lang="en-US" altLang="zh-CN" sz="2400" b="0" i="1">
                <a:solidFill>
                  <a:schemeClr val="tx2"/>
                </a:solidFill>
              </a:rPr>
              <a:t>q </a:t>
            </a:r>
            <a:r>
              <a:rPr lang="en-US" altLang="zh-CN" sz="2400">
                <a:solidFill>
                  <a:schemeClr val="tx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olidFill>
                  <a:schemeClr val="tx2"/>
                </a:solidFill>
              </a:rPr>
              <a:t>r </a:t>
            </a:r>
            <a:r>
              <a:rPr lang="en-US" altLang="zh-CN" sz="2400" b="0">
                <a:solidFill>
                  <a:schemeClr val="tx2"/>
                </a:solidFill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400" b="0" i="1">
                <a:solidFill>
                  <a:schemeClr val="tx2"/>
                </a:solidFill>
              </a:rPr>
              <a:t>p </a:t>
            </a:r>
            <a:r>
              <a:rPr lang="en-US" altLang="zh-CN" sz="2400">
                <a:solidFill>
                  <a:schemeClr val="tx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olidFill>
                  <a:schemeClr val="tx2"/>
                </a:solidFill>
              </a:rPr>
              <a:t>q </a:t>
            </a:r>
            <a:r>
              <a:rPr lang="en-US" altLang="zh-CN" sz="2400" b="0">
                <a:solidFill>
                  <a:schemeClr val="tx2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b="0" i="1">
                <a:solidFill>
                  <a:schemeClr val="tx2"/>
                </a:solidFill>
              </a:rPr>
              <a:t>r</a:t>
            </a:r>
            <a:r>
              <a:rPr lang="en-US" altLang="zh-CN" sz="2400" b="0"/>
              <a:t>  means  </a:t>
            </a:r>
            <a:r>
              <a:rPr lang="en-US" altLang="zh-CN" sz="2400" b="0">
                <a:solidFill>
                  <a:schemeClr val="tx2"/>
                </a:solidFill>
              </a:rPr>
              <a:t>(</a:t>
            </a:r>
            <a:r>
              <a:rPr lang="en-US" altLang="zh-CN" sz="2400" b="0" i="1">
                <a:solidFill>
                  <a:schemeClr val="tx2"/>
                </a:solidFill>
              </a:rPr>
              <a:t>p </a:t>
            </a:r>
            <a:r>
              <a:rPr lang="en-US" altLang="zh-CN" sz="2400">
                <a:solidFill>
                  <a:schemeClr val="tx2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olidFill>
                  <a:schemeClr val="tx2"/>
                </a:solidFill>
              </a:rPr>
              <a:t>q</a:t>
            </a:r>
            <a:r>
              <a:rPr lang="en-US" altLang="zh-CN" sz="2400" b="0">
                <a:solidFill>
                  <a:schemeClr val="tx2"/>
                </a:solidFill>
              </a:rPr>
              <a:t>) </a:t>
            </a:r>
            <a:r>
              <a:rPr lang="en-US" altLang="zh-CN" sz="2400" b="0">
                <a:solidFill>
                  <a:schemeClr val="tx2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b="0" i="1">
                <a:solidFill>
                  <a:schemeClr val="tx2"/>
                </a:solidFill>
              </a:rPr>
              <a:t>r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0">
              <a:solidFill>
                <a:schemeClr val="tx2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45061" name="灯片编号占位符 3">
            <a:extLst>
              <a:ext uri="{FF2B5EF4-FFF2-40B4-BE49-F238E27FC236}">
                <a16:creationId xmlns:a16="http://schemas.microsoft.com/office/drawing/2014/main" id="{F75E2811-39DA-424F-8EB0-9C43B76E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6B9315-D6C0-489E-A0DD-42BEEAC918DF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73806F7-8157-498E-B4B2-F7A6D63B4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Truth Table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9A5197A8-1927-448D-A8AF-AEDFE1921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63638"/>
            <a:ext cx="7772400" cy="5122862"/>
          </a:xfrm>
        </p:spPr>
        <p:txBody>
          <a:bodyPr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</a:rPr>
              <a:t>Truth Table</a:t>
            </a:r>
            <a:r>
              <a:rPr lang="en-US" altLang="zh-CN" sz="2800" b="0"/>
              <a:t>: visual display of the relationship between the truth values of propositions</a:t>
            </a:r>
            <a:endParaRPr lang="en-US" altLang="zh-CN" b="0"/>
          </a:p>
          <a:p>
            <a:pPr eaLnBrk="1" hangingPunct="1"/>
            <a:r>
              <a:rPr lang="en-US" altLang="zh-CN" sz="2800" b="0">
                <a:solidFill>
                  <a:srgbClr val="3333CC"/>
                </a:solidFill>
              </a:rPr>
              <a:t>Columns</a:t>
            </a:r>
            <a:r>
              <a:rPr lang="en-US" altLang="zh-CN" sz="2800" b="0"/>
              <a:t>:</a:t>
            </a:r>
          </a:p>
          <a:p>
            <a:pPr lvl="1" eaLnBrk="1" hangingPunct="1"/>
            <a:r>
              <a:rPr lang="en-US" altLang="zh-CN" sz="2400" b="0"/>
              <a:t>One column for each propositional variable</a:t>
            </a:r>
          </a:p>
          <a:p>
            <a:pPr lvl="1" eaLnBrk="1" hangingPunct="1"/>
            <a:r>
              <a:rPr lang="en-US" altLang="zh-CN" sz="2400" b="0"/>
              <a:t>One column for each compound proposition</a:t>
            </a:r>
            <a:endParaRPr lang="en-US" altLang="zh-CN" b="0"/>
          </a:p>
          <a:p>
            <a:pPr eaLnBrk="1" hangingPunct="1"/>
            <a:r>
              <a:rPr lang="en-US" altLang="zh-CN" sz="2800" b="0">
                <a:solidFill>
                  <a:srgbClr val="3333CC"/>
                </a:solidFill>
              </a:rPr>
              <a:t>Rows</a:t>
            </a:r>
            <a:r>
              <a:rPr lang="en-US" altLang="zh-CN" sz="2800" b="0"/>
              <a:t>:</a:t>
            </a:r>
          </a:p>
          <a:p>
            <a:pPr lvl="1" eaLnBrk="1" hangingPunct="1"/>
            <a:r>
              <a:rPr lang="en-US" altLang="zh-CN" sz="2400" b="0"/>
              <a:t>Each row contains a possible configuration of truth values of variables </a:t>
            </a:r>
            <a:r>
              <a:rPr lang="en-US" altLang="zh-CN" sz="2400" b="0">
                <a:solidFill>
                  <a:srgbClr val="3333CC"/>
                </a:solidFill>
              </a:rPr>
              <a:t>and </a:t>
            </a:r>
            <a:r>
              <a:rPr lang="en-US" altLang="zh-CN" sz="2400" b="0"/>
              <a:t>the results of compound propositions</a:t>
            </a:r>
          </a:p>
          <a:p>
            <a:pPr lvl="1" eaLnBrk="1" hangingPunct="1"/>
            <a:r>
              <a:rPr lang="en-US" altLang="zh-CN" sz="2400" b="0"/>
              <a:t>For </a:t>
            </a:r>
            <a:r>
              <a:rPr lang="en-US" altLang="zh-CN" sz="2400" b="0" i="1"/>
              <a:t>n</a:t>
            </a:r>
            <a:r>
              <a:rPr lang="en-US" altLang="zh-CN" sz="2400" b="0"/>
              <a:t> propositional variables there will be 2</a:t>
            </a:r>
            <a:r>
              <a:rPr lang="en-US" altLang="zh-CN" sz="2400" b="0" i="1" baseline="30000"/>
              <a:t>n</a:t>
            </a:r>
            <a:r>
              <a:rPr lang="en-US" altLang="zh-CN" sz="2400" b="0"/>
              <a:t> rows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0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7C904A80-3D5D-4D68-BCAB-BA7D9FF0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0EC079-FE0E-4908-941B-41AF5E7733E4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>
            <a:extLst>
              <a:ext uri="{FF2B5EF4-FFF2-40B4-BE49-F238E27FC236}">
                <a16:creationId xmlns:a16="http://schemas.microsoft.com/office/drawing/2014/main" id="{5C4810D2-AD91-4E59-A8A7-CF8012EA9A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14750" y="1071563"/>
          <a:ext cx="19050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39" r:id="rId4" imgW="774364" imgH="203112" progId="Equation.3">
                  <p:embed/>
                </p:oleObj>
              </mc:Choice>
              <mc:Fallback>
                <p:oleObj r:id="rId4" imgW="774364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1071563"/>
                        <a:ext cx="19050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3028" name="AutoShape 4">
            <a:extLst>
              <a:ext uri="{FF2B5EF4-FFF2-40B4-BE49-F238E27FC236}">
                <a16:creationId xmlns:a16="http://schemas.microsoft.com/office/drawing/2014/main" id="{B3BCA077-4D2C-4EC0-A44A-15B815705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714500"/>
            <a:ext cx="8358187" cy="4643438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53029" name="Group 5">
            <a:extLst>
              <a:ext uri="{FF2B5EF4-FFF2-40B4-BE49-F238E27FC236}">
                <a16:creationId xmlns:a16="http://schemas.microsoft.com/office/drawing/2014/main" id="{6BA56990-659D-4FAB-A2DA-4BC0B42FF874}"/>
              </a:ext>
            </a:extLst>
          </p:cNvPr>
          <p:cNvGraphicFramePr>
            <a:graphicFrameLocks noGrp="1"/>
          </p:cNvGraphicFramePr>
          <p:nvPr/>
        </p:nvGraphicFramePr>
        <p:xfrm>
          <a:off x="590550" y="2214563"/>
          <a:ext cx="7839075" cy="3873504"/>
        </p:xfrm>
        <a:graphic>
          <a:graphicData uri="http://schemas.openxmlformats.org/drawingml/2006/table">
            <a:tbl>
              <a:tblPr/>
              <a:tblGrid>
                <a:gridCol w="156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6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6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(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)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0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BA7B062C-E108-48DE-8530-1730A175593C}"/>
              </a:ext>
            </a:extLst>
          </p:cNvPr>
          <p:cNvSpPr txBox="1">
            <a:spLocks noChangeArrowheads="1"/>
          </p:cNvSpPr>
          <p:nvPr/>
        </p:nvSpPr>
        <p:spPr>
          <a:xfrm>
            <a:off x="684213" y="115888"/>
            <a:ext cx="7772400" cy="722312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defRPr/>
            </a:pPr>
            <a:r>
              <a:rPr lang="en-US" altLang="zh-CN" sz="3600" kern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Truth Table</a:t>
            </a:r>
            <a:endParaRPr lang="en-US" altLang="zh-CN" sz="3600" kern="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219" name="灯片编号占位符 5">
            <a:extLst>
              <a:ext uri="{FF2B5EF4-FFF2-40B4-BE49-F238E27FC236}">
                <a16:creationId xmlns:a16="http://schemas.microsoft.com/office/drawing/2014/main" id="{FE6B29BC-CB4B-4079-91A3-1721756D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92F03C-29AE-4632-927D-311D5D23A10F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5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53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53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3028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F7ED6B2-4DB3-44CF-BF3F-27AD42D73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Logic and Bit Operations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E0429CD3-4FB0-4B2C-8FA2-9F39C54B9EE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268413"/>
            <a:ext cx="3810000" cy="4895850"/>
          </a:xfrm>
        </p:spPr>
        <p:txBody>
          <a:bodyPr/>
          <a:lstStyle/>
          <a:p>
            <a:pPr eaLnBrk="1" hangingPunct="1"/>
            <a:r>
              <a:rPr lang="en-US" altLang="zh-CN" b="0" i="1">
                <a:solidFill>
                  <a:srgbClr val="3333FF"/>
                </a:solidFill>
              </a:rPr>
              <a:t>Bit</a:t>
            </a:r>
            <a:r>
              <a:rPr lang="en-US" altLang="zh-CN" b="0" i="1">
                <a:solidFill>
                  <a:srgbClr val="008000"/>
                </a:solidFill>
              </a:rPr>
              <a:t>: </a:t>
            </a:r>
            <a:r>
              <a:rPr lang="en-US" altLang="zh-CN" b="0"/>
              <a:t> two possible values , </a:t>
            </a:r>
            <a:r>
              <a:rPr lang="en-US" altLang="zh-CN" b="0">
                <a:solidFill>
                  <a:srgbClr val="FF0000"/>
                </a:solidFill>
              </a:rPr>
              <a:t>0</a:t>
            </a:r>
            <a:r>
              <a:rPr lang="en-US" altLang="zh-CN" b="0"/>
              <a:t> and </a:t>
            </a:r>
            <a:r>
              <a:rPr lang="en-US" altLang="zh-CN" b="0">
                <a:solidFill>
                  <a:srgbClr val="FF0000"/>
                </a:solidFill>
              </a:rPr>
              <a:t>1</a:t>
            </a:r>
          </a:p>
          <a:p>
            <a:pPr eaLnBrk="1" hangingPunct="1"/>
            <a:r>
              <a:rPr lang="en-US" altLang="zh-CN" b="0"/>
              <a:t>A </a:t>
            </a:r>
            <a:r>
              <a:rPr lang="en-US" altLang="zh-CN" b="0" i="1">
                <a:solidFill>
                  <a:srgbClr val="3333FF"/>
                </a:solidFill>
              </a:rPr>
              <a:t>Boolean variable</a:t>
            </a:r>
            <a:r>
              <a:rPr lang="en-US" altLang="zh-CN" b="0"/>
              <a:t> is one whose value is either true or false. </a:t>
            </a:r>
          </a:p>
          <a:p>
            <a:pPr eaLnBrk="1" hangingPunct="1"/>
            <a:r>
              <a:rPr lang="en-US" altLang="zh-CN" b="0"/>
              <a:t>A Boolean variable can be represented using a bit.</a:t>
            </a:r>
          </a:p>
          <a:p>
            <a:pPr eaLnBrk="1" hangingPunct="1"/>
            <a:r>
              <a:rPr lang="en-US" altLang="zh-CN" b="0" i="1">
                <a:solidFill>
                  <a:srgbClr val="3333FF"/>
                </a:solidFill>
              </a:rPr>
              <a:t>Bit operations</a:t>
            </a:r>
            <a:r>
              <a:rPr lang="en-US" altLang="zh-CN" b="0"/>
              <a:t> correspond to logical operations of Boolean variables. </a:t>
            </a:r>
          </a:p>
          <a:p>
            <a:pPr eaLnBrk="1" hangingPunct="1"/>
            <a:endParaRPr lang="en-US" altLang="zh-CN" sz="2000" b="0"/>
          </a:p>
        </p:txBody>
      </p:sp>
      <p:graphicFrame>
        <p:nvGraphicFramePr>
          <p:cNvPr id="2" name="Group 4">
            <a:extLst>
              <a:ext uri="{FF2B5EF4-FFF2-40B4-BE49-F238E27FC236}">
                <a16:creationId xmlns:a16="http://schemas.microsoft.com/office/drawing/2014/main" id="{17A8C2E6-34E7-4B1A-A742-E0318FB4CAA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648200" y="1414463"/>
          <a:ext cx="3810000" cy="3598864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 </a:t>
                      </a: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26123EB6-4A60-4DE2-857E-7C45F1BB72E7}"/>
              </a:ext>
            </a:extLst>
          </p:cNvPr>
          <p:cNvGraphicFramePr>
            <a:graphicFrameLocks noGrp="1"/>
          </p:cNvGraphicFramePr>
          <p:nvPr/>
        </p:nvGraphicFramePr>
        <p:xfrm>
          <a:off x="4643438" y="1401763"/>
          <a:ext cx="3810000" cy="3598864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</a:t>
                      </a: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 </a:t>
                      </a: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 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0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9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80" name="灯片编号占位符 5">
            <a:extLst>
              <a:ext uri="{FF2B5EF4-FFF2-40B4-BE49-F238E27FC236}">
                <a16:creationId xmlns:a16="http://schemas.microsoft.com/office/drawing/2014/main" id="{F9C2F09F-DF85-476A-822A-A1D24C91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ECA6DB6-4C43-45D4-B9D4-14C1159055E1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400" b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4A6A30-8212-4DF5-892D-D9F49104D6E9}"/>
              </a:ext>
            </a:extLst>
          </p:cNvPr>
          <p:cNvSpPr txBox="1"/>
          <p:nvPr/>
        </p:nvSpPr>
        <p:spPr>
          <a:xfrm>
            <a:off x="5000625" y="5214938"/>
            <a:ext cx="314325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400" b="1" dirty="0">
                <a:latin typeface="+mn-lt"/>
                <a:sym typeface="Symbol" pitchFamily="18" charset="2"/>
              </a:rPr>
              <a:t>F0  ,  T 1</a:t>
            </a:r>
            <a:endParaRPr lang="zh-CN" alt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E20B521-02B3-4743-82FA-EAE6AA92D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Bitwise Operations</a:t>
            </a:r>
            <a:endParaRPr lang="zh-CN" altLang="zh-CN"/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4557AFF-307D-4EB0-9C80-276D532F07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63638"/>
            <a:ext cx="7772400" cy="5122862"/>
          </a:xfrm>
        </p:spPr>
        <p:txBody>
          <a:bodyPr/>
          <a:lstStyle/>
          <a:p>
            <a:pPr eaLnBrk="1" hangingPunct="1"/>
            <a:r>
              <a:rPr lang="en-US" altLang="zh-CN" b="0"/>
              <a:t>A </a:t>
            </a:r>
            <a:r>
              <a:rPr lang="en-US" altLang="zh-CN" b="0" i="1">
                <a:solidFill>
                  <a:srgbClr val="3333FF"/>
                </a:solidFill>
              </a:rPr>
              <a:t>bit string</a:t>
            </a:r>
            <a:r>
              <a:rPr lang="en-US" altLang="zh-CN" b="0"/>
              <a:t> is a sequence of zero or more bits.</a:t>
            </a:r>
          </a:p>
          <a:p>
            <a:pPr eaLnBrk="1" hangingPunct="1"/>
            <a:r>
              <a:rPr lang="en-US" altLang="zh-CN" b="0"/>
              <a:t>The </a:t>
            </a:r>
            <a:r>
              <a:rPr lang="en-US" altLang="zh-CN" b="0" i="1">
                <a:solidFill>
                  <a:srgbClr val="3333FF"/>
                </a:solidFill>
              </a:rPr>
              <a:t>length</a:t>
            </a:r>
            <a:r>
              <a:rPr lang="en-US" altLang="zh-CN" b="0"/>
              <a:t> of this string is the number of bits in the string.</a:t>
            </a:r>
          </a:p>
          <a:p>
            <a:pPr eaLnBrk="1" hangingPunct="1"/>
            <a:r>
              <a:rPr lang="en-US" altLang="zh-CN" b="0" i="1">
                <a:solidFill>
                  <a:srgbClr val="3333FF"/>
                </a:solidFill>
              </a:rPr>
              <a:t>Bitwise</a:t>
            </a:r>
            <a:r>
              <a:rPr lang="en-US" altLang="zh-CN" b="0" i="1">
                <a:solidFill>
                  <a:srgbClr val="008000"/>
                </a:solidFill>
              </a:rPr>
              <a:t> </a:t>
            </a:r>
            <a:r>
              <a:rPr lang="en-US" altLang="zh-CN" b="0" i="1">
                <a:solidFill>
                  <a:srgbClr val="3333FF"/>
                </a:solidFill>
              </a:rPr>
              <a:t>operations</a:t>
            </a:r>
            <a:r>
              <a:rPr lang="en-US" altLang="zh-CN" b="0"/>
              <a:t> are bit operations extended to bit strings.</a:t>
            </a:r>
          </a:p>
          <a:p>
            <a:pPr eaLnBrk="1" hangingPunct="1"/>
            <a:r>
              <a:rPr lang="en-US" altLang="zh-CN" b="0"/>
              <a:t>Bitwise operations of two strings of the same length:</a:t>
            </a:r>
          </a:p>
          <a:p>
            <a:pPr lvl="1" eaLnBrk="1" hangingPunct="1"/>
            <a:r>
              <a:rPr lang="en-US" altLang="zh-CN" sz="2400" b="0">
                <a:solidFill>
                  <a:srgbClr val="008000"/>
                </a:solidFill>
              </a:rPr>
              <a:t>bitwise OR</a:t>
            </a:r>
          </a:p>
          <a:p>
            <a:pPr lvl="1" eaLnBrk="1" hangingPunct="1"/>
            <a:r>
              <a:rPr lang="en-US" altLang="zh-CN" sz="2400" b="0">
                <a:solidFill>
                  <a:srgbClr val="008000"/>
                </a:solidFill>
              </a:rPr>
              <a:t>bitwise AND</a:t>
            </a:r>
          </a:p>
          <a:p>
            <a:pPr lvl="1" eaLnBrk="1" hangingPunct="1"/>
            <a:r>
              <a:rPr lang="en-US" altLang="zh-CN" sz="2400" b="0">
                <a:solidFill>
                  <a:srgbClr val="008000"/>
                </a:solidFill>
              </a:rPr>
              <a:t>bitwise XOR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0"/>
              <a:t>       </a:t>
            </a:r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41A28107-A603-4F01-A270-8AF19BBA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5D6076-6BC0-4740-816D-9B74F3407F03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0A48D23-70BF-42BE-813A-518661CA16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Bitwise Operations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A6A61CD-E3FD-48F1-83A5-6C506A957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63638"/>
            <a:ext cx="7772400" cy="51228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Example: </a:t>
            </a:r>
            <a:r>
              <a:rPr lang="en-US" altLang="zh-CN" b="0"/>
              <a:t>Find the bitwise OR, bitwise AND, and bitwise XOR of the bit strings 01 1011 0110 and 11 0001 1101.</a:t>
            </a:r>
            <a:r>
              <a:rPr lang="en-US" altLang="zh-CN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/>
              <a:t>                         </a:t>
            </a:r>
            <a:r>
              <a:rPr lang="en-US" altLang="zh-CN" sz="2800" b="0"/>
              <a:t>01 1011 0110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0"/>
              <a:t>                         11 0001 1101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800" b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0"/>
              <a:t>                         11 1011 1111       bitwise 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0"/>
              <a:t>                         01 0001 0100       bitwise AND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0"/>
              <a:t>                         10 1010 1011       birwise XOR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0"/>
          </a:p>
        </p:txBody>
      </p:sp>
      <p:sp>
        <p:nvSpPr>
          <p:cNvPr id="55300" name="Line 4">
            <a:extLst>
              <a:ext uri="{FF2B5EF4-FFF2-40B4-BE49-F238E27FC236}">
                <a16:creationId xmlns:a16="http://schemas.microsoft.com/office/drawing/2014/main" id="{D9C4B432-42DB-402B-8C7A-B0AC01583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500" y="3643313"/>
            <a:ext cx="23764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1" name="灯片编号占位符 4">
            <a:extLst>
              <a:ext uri="{FF2B5EF4-FFF2-40B4-BE49-F238E27FC236}">
                <a16:creationId xmlns:a16="http://schemas.microsoft.com/office/drawing/2014/main" id="{75CB654C-B83B-47C9-A23E-8EFDAE9E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4BDC9A7-D994-415E-88DB-D26D50D7FFF0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2C67D122-A2CD-44D5-A383-E43DA8798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1438"/>
            <a:ext cx="7772400" cy="722312"/>
          </a:xfrm>
        </p:spPr>
        <p:txBody>
          <a:bodyPr/>
          <a:lstStyle/>
          <a:p>
            <a:pPr>
              <a:defRPr/>
            </a:pPr>
            <a:r>
              <a:rPr lang="en-US" altLang="zh-CN" sz="2600" dirty="0"/>
              <a:t>Chapter 1  </a:t>
            </a:r>
            <a:br>
              <a:rPr lang="en-US" altLang="zh-CN" sz="3200" dirty="0"/>
            </a:br>
            <a:r>
              <a:rPr kumimoji="1" lang="en-US" altLang="zh-CN" sz="3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Foundations: Logic and Proofs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D3FAD-B202-44BF-BA30-40A0B17A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214438"/>
            <a:ext cx="7772400" cy="51228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1.1  Propositional Logic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1.2  Applications of Propositional Logic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1.3  Propositional Equivalences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1.4  Predicates and Quantifiers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1.5  Nested Quantifiers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1.6  Rules of Inference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1.7  Introduction to Proofs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1.8  Proof Methods and Strategy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AC336673-D5CF-4772-B727-6602C327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AACBAD-68E8-4843-AC00-C142A550E9AD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400" b="0"/>
          </a:p>
        </p:txBody>
      </p:sp>
    </p:spTree>
    <p:custDataLst>
      <p:tags r:id="rId1"/>
    </p:custDataLst>
  </p:cSld>
  <p:clrMapOvr>
    <a:masterClrMapping/>
  </p:clrMapOvr>
  <p:transition advTm="760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EF916990-B098-4EE4-B87F-3FE8F1D449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Translating English sentences</a:t>
            </a:r>
            <a:r>
              <a:rPr lang="en-US" altLang="zh-CN"/>
              <a:t> 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2D3EA4EB-5EE1-4D82-A24E-003951EE9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1071563"/>
            <a:ext cx="8072437" cy="550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0">
                <a:solidFill>
                  <a:srgbClr val="000000"/>
                </a:solidFill>
              </a:rPr>
              <a:t>Example: </a:t>
            </a:r>
            <a:r>
              <a:rPr lang="en-US" altLang="zh-CN" sz="2800" b="0"/>
              <a:t>How can the following sentence be translated into a logical expression?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000" b="0"/>
              <a:t> 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/>
              <a:t>    </a:t>
            </a:r>
            <a:r>
              <a:rPr lang="en-US" altLang="zh-CN" sz="2400" b="0">
                <a:latin typeface="Arial" panose="020B0604020202020204" pitchFamily="34" charset="0"/>
              </a:rPr>
              <a:t>“</a:t>
            </a:r>
            <a:r>
              <a:rPr lang="en-US" altLang="zh-CN" sz="2400" b="0" i="1"/>
              <a:t>You can access the Internet from campus only if you are a computer science major or you are not a freshman.</a:t>
            </a:r>
            <a:r>
              <a:rPr lang="en-US" altLang="zh-CN" sz="2400" b="0">
                <a:latin typeface="Arial" panose="020B0604020202020204" pitchFamily="34" charset="0"/>
              </a:rPr>
              <a:t>”</a:t>
            </a:r>
            <a:r>
              <a:rPr lang="en-US" altLang="zh-CN" sz="2400" b="0"/>
              <a:t> </a:t>
            </a:r>
            <a:endParaRPr lang="en-US" altLang="zh-CN" sz="2400" b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0">
              <a:solidFill>
                <a:schemeClr val="hlink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6EC419C-174D-43E5-B47B-C40243B94BED}"/>
              </a:ext>
            </a:extLst>
          </p:cNvPr>
          <p:cNvSpPr/>
          <p:nvPr/>
        </p:nvSpPr>
        <p:spPr>
          <a:xfrm>
            <a:off x="6500813" y="2000250"/>
            <a:ext cx="928687" cy="57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525BD44-013C-4272-BF26-B0A11ED45E39}"/>
              </a:ext>
            </a:extLst>
          </p:cNvPr>
          <p:cNvSpPr/>
          <p:nvPr/>
        </p:nvSpPr>
        <p:spPr>
          <a:xfrm>
            <a:off x="4500563" y="2500313"/>
            <a:ext cx="428625" cy="3571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1E614C8-E552-4E71-90C3-FCE7773E86AE}"/>
              </a:ext>
            </a:extLst>
          </p:cNvPr>
          <p:cNvSpPr/>
          <p:nvPr/>
        </p:nvSpPr>
        <p:spPr>
          <a:xfrm>
            <a:off x="5857875" y="2428875"/>
            <a:ext cx="500063" cy="357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6037EBB6-3079-412F-8FF7-F9CAD68EF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3000375"/>
            <a:ext cx="7810500" cy="333375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eaLnBrk="1" hangingPunct="1">
              <a:defRPr/>
            </a:pPr>
            <a:endParaRPr kumimoji="1" lang="en-US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3D0D0A-E2A0-42D3-9329-2619BA9C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38" y="3429000"/>
            <a:ext cx="7000875" cy="268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/>
              <a:t>Let  </a:t>
            </a:r>
            <a:r>
              <a:rPr kumimoji="1" lang="en-US" altLang="zh-CN" b="0" i="1"/>
              <a:t>a</a:t>
            </a:r>
            <a:r>
              <a:rPr kumimoji="1" lang="en-US" altLang="zh-CN" b="0"/>
              <a:t>:  “you can access the Internet from campus,”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/>
              <a:t>     </a:t>
            </a:r>
            <a:r>
              <a:rPr kumimoji="1" lang="en-US" altLang="zh-CN" sz="2000" b="0"/>
              <a:t>  </a:t>
            </a:r>
            <a:r>
              <a:rPr kumimoji="1" lang="en-US" altLang="zh-CN" b="0"/>
              <a:t> c:  “you are a computer science major,”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/>
              <a:t>        f:  “you are a freshman.”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b="0"/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b="0"/>
              <a:t>This sentence can be represented as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b="0"/>
              <a:t>                                </a:t>
            </a:r>
            <a:r>
              <a:rPr kumimoji="1" lang="en-US" altLang="zh-CN" sz="2800" b="0" i="1"/>
              <a:t>a </a:t>
            </a:r>
            <a:r>
              <a:rPr kumimoji="1" lang="en-US" altLang="zh-CN" sz="2800" b="0">
                <a:sym typeface="Symbol" panose="05050102010706020507" pitchFamily="18" charset="2"/>
              </a:rPr>
              <a:t> </a:t>
            </a:r>
            <a:r>
              <a:rPr kumimoji="1" lang="en-US" altLang="zh-CN" sz="2800" b="0"/>
              <a:t>(</a:t>
            </a:r>
            <a:r>
              <a:rPr kumimoji="1" lang="en-US" altLang="zh-CN" sz="2800" b="0" i="1"/>
              <a:t>c </a:t>
            </a:r>
            <a:r>
              <a:rPr kumimoji="1" lang="en-US" altLang="zh-CN" sz="2800" b="0">
                <a:sym typeface="Symbol" panose="05050102010706020507" pitchFamily="18" charset="2"/>
              </a:rPr>
              <a:t> </a:t>
            </a:r>
            <a:r>
              <a:rPr kumimoji="1" lang="en-US" altLang="zh-CN" sz="2800" b="0" i="1"/>
              <a:t> f</a:t>
            </a:r>
            <a:r>
              <a:rPr kumimoji="1" lang="en-US" altLang="zh-CN" sz="2800" b="0"/>
              <a:t>) </a:t>
            </a:r>
          </a:p>
        </p:txBody>
      </p:sp>
      <p:sp>
        <p:nvSpPr>
          <p:cNvPr id="59401" name="灯片编号占位符 9">
            <a:extLst>
              <a:ext uri="{FF2B5EF4-FFF2-40B4-BE49-F238E27FC236}">
                <a16:creationId xmlns:a16="http://schemas.microsoft.com/office/drawing/2014/main" id="{7446280C-744F-4CE9-A833-83795077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4C6A87-738E-487A-BB15-3933B4BEE0A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42FFE309-FEE5-44F0-B8B2-A5B3A0CDF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System Specifications</a:t>
            </a:r>
            <a:endParaRPr lang="en-US" altLang="zh-CN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8C7A36C-DE75-426E-A34B-B0B02A00B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1071563"/>
            <a:ext cx="8072437" cy="5500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b="0">
                <a:solidFill>
                  <a:srgbClr val="000000"/>
                </a:solidFill>
              </a:rPr>
              <a:t>Example: </a:t>
            </a:r>
            <a:r>
              <a:rPr lang="en-US" altLang="zh-CN" sz="2800" b="0"/>
              <a:t>Express in logical expression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000" b="0"/>
              <a:t> 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0"/>
              <a:t>    </a:t>
            </a:r>
            <a:r>
              <a:rPr lang="en-US" altLang="zh-CN" sz="2400" b="0">
                <a:latin typeface="Arial" panose="020B0604020202020204" pitchFamily="34" charset="0"/>
              </a:rPr>
              <a:t>“</a:t>
            </a:r>
            <a:r>
              <a:rPr lang="en-US" altLang="zh-CN" sz="2400" b="0" i="1"/>
              <a:t>The automated reply cannot be sent when the file system is full.</a:t>
            </a:r>
            <a:r>
              <a:rPr lang="en-US" altLang="zh-CN" sz="2400" b="0">
                <a:latin typeface="Arial" panose="020B0604020202020204" pitchFamily="34" charset="0"/>
              </a:rPr>
              <a:t>”</a:t>
            </a:r>
            <a:r>
              <a:rPr lang="en-US" altLang="zh-CN" sz="2400" b="0"/>
              <a:t> </a:t>
            </a:r>
            <a:endParaRPr lang="en-US" altLang="zh-CN" sz="2400" b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0">
              <a:solidFill>
                <a:schemeClr val="hlink"/>
              </a:solidFill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2EBE207-4F74-49FE-AE80-F8E51D7C6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2565400"/>
            <a:ext cx="7810500" cy="333375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eaLnBrk="1" hangingPunct="1">
              <a:defRPr/>
            </a:pPr>
            <a:endParaRPr kumimoji="1" lang="en-US" altLang="zh-CN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17BE8-3D95-4F8F-ACFE-ACB6AA6CD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600" y="3068638"/>
            <a:ext cx="7000875" cy="232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/>
              <a:t>Let  </a:t>
            </a:r>
            <a:r>
              <a:rPr kumimoji="1" lang="en-US" altLang="zh-CN" b="0" i="1"/>
              <a:t>p</a:t>
            </a:r>
            <a:r>
              <a:rPr kumimoji="1" lang="en-US" altLang="zh-CN" b="0"/>
              <a:t>:  “The automated reply can be sent”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/>
              <a:t>     </a:t>
            </a:r>
            <a:r>
              <a:rPr kumimoji="1" lang="en-US" altLang="zh-CN" sz="2000" b="0"/>
              <a:t>  </a:t>
            </a:r>
            <a:r>
              <a:rPr kumimoji="1" lang="en-US" altLang="zh-CN" b="0"/>
              <a:t> q:  “The file system is full”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b="0"/>
              <a:t>        </a:t>
            </a:r>
          </a:p>
          <a:p>
            <a:pPr algn="ctr"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b="0"/>
              <a:t>This sentence can be represented as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b="0"/>
              <a:t>                                </a:t>
            </a:r>
            <a:r>
              <a:rPr kumimoji="1" lang="en-US" altLang="zh-CN" sz="2800" b="0" i="1"/>
              <a:t>q </a:t>
            </a:r>
            <a:r>
              <a:rPr kumimoji="1" lang="en-US" altLang="zh-CN" sz="2800" b="0">
                <a:sym typeface="Symbol" panose="05050102010706020507" pitchFamily="18" charset="2"/>
              </a:rPr>
              <a:t> </a:t>
            </a:r>
            <a:r>
              <a:rPr kumimoji="1" lang="en-US" altLang="zh-CN" sz="2800" b="0" i="1"/>
              <a:t> p</a:t>
            </a:r>
            <a:r>
              <a:rPr kumimoji="1" lang="en-US" altLang="zh-CN" sz="2800" b="0"/>
              <a:t> </a:t>
            </a:r>
          </a:p>
        </p:txBody>
      </p:sp>
      <p:sp>
        <p:nvSpPr>
          <p:cNvPr id="61446" name="灯片编号占位符 9">
            <a:extLst>
              <a:ext uri="{FF2B5EF4-FFF2-40B4-BE49-F238E27FC236}">
                <a16:creationId xmlns:a16="http://schemas.microsoft.com/office/drawing/2014/main" id="{1B3CF2A4-E6E9-41AD-A73A-C5B226FE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DA8773-E03A-4C15-8106-346D1E6ABE30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400" b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24B04B6-4B67-4161-A6FB-67865ECA1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Course policies</a:t>
            </a:r>
            <a:endParaRPr lang="zh-CN" altLang="en-US"/>
          </a:p>
        </p:txBody>
      </p:sp>
      <p:sp>
        <p:nvSpPr>
          <p:cNvPr id="8195" name="灯片编号占位符 3">
            <a:extLst>
              <a:ext uri="{FF2B5EF4-FFF2-40B4-BE49-F238E27FC236}">
                <a16:creationId xmlns:a16="http://schemas.microsoft.com/office/drawing/2014/main" id="{70A40432-4DB8-47CF-8001-B1672895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CD1D0B-0BDB-4786-8BB2-F531D796D7D2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 b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122ABBC-C62E-4AAE-A0D7-176697EE3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908050"/>
            <a:ext cx="7845425" cy="561657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Instructor information:</a:t>
            </a:r>
          </a:p>
          <a:p>
            <a:pPr lvl="1">
              <a:defRPr/>
            </a:pPr>
            <a:r>
              <a:rPr lang="en-US" altLang="zh-CN" dirty="0" err="1"/>
              <a:t>Weng</a:t>
            </a:r>
            <a:r>
              <a:rPr lang="en-US" altLang="zh-CN" dirty="0"/>
              <a:t>, </a:t>
            </a:r>
            <a:r>
              <a:rPr lang="en-US" altLang="zh-CN" dirty="0" err="1"/>
              <a:t>Yanlin</a:t>
            </a:r>
            <a:r>
              <a:rPr lang="en-US" altLang="zh-CN" dirty="0"/>
              <a:t> </a:t>
            </a:r>
            <a:r>
              <a:rPr lang="zh-CN" altLang="en-US" dirty="0"/>
              <a:t>翁 彦琳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Email: </a:t>
            </a:r>
            <a:r>
              <a:rPr lang="en-US" altLang="zh-CN" dirty="0">
                <a:hlinkClick r:id="rId4"/>
              </a:rPr>
              <a:t>weng@cad.zju.edu.cn</a:t>
            </a:r>
            <a:endParaRPr lang="en-US" altLang="zh-CN" dirty="0"/>
          </a:p>
          <a:p>
            <a:pPr lvl="1">
              <a:defRPr/>
            </a:pPr>
            <a:r>
              <a:rPr lang="en-US" altLang="zh-CN" dirty="0" err="1"/>
              <a:t>Dingtalk</a:t>
            </a:r>
            <a:r>
              <a:rPr lang="en-US" altLang="zh-CN" dirty="0"/>
              <a:t> group</a:t>
            </a:r>
            <a:endParaRPr lang="en-US" altLang="zh-CN" i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CN" dirty="0"/>
              <a:t>Textbook: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	K. Rosen</a:t>
            </a:r>
            <a:r>
              <a:rPr lang="en-US" altLang="zh-CN" i="1" dirty="0"/>
              <a:t>, Discrete Mathematics and its Applications, </a:t>
            </a:r>
            <a:r>
              <a:rPr lang="en-US" altLang="zh-CN" sz="2400" i="1" dirty="0">
                <a:solidFill>
                  <a:srgbClr val="FF0000"/>
                </a:solidFill>
              </a:rPr>
              <a:t>Eighth 	Edition</a:t>
            </a:r>
            <a:r>
              <a:rPr lang="en-US" altLang="zh-CN" dirty="0"/>
              <a:t>, McGraw-Hill</a:t>
            </a:r>
          </a:p>
          <a:p>
            <a:pPr>
              <a:defRPr/>
            </a:pPr>
            <a:r>
              <a:rPr lang="en-US" altLang="zh-CN" dirty="0"/>
              <a:t>Lectures:</a:t>
            </a:r>
          </a:p>
          <a:p>
            <a:pPr lvl="1">
              <a:defRPr/>
            </a:pPr>
            <a:r>
              <a:rPr lang="en-US" altLang="zh-CN" dirty="0"/>
              <a:t>Tuesdays 3-4 (10:00-11:35) &amp; Fridays 3-4 (10:00-11:35)</a:t>
            </a:r>
          </a:p>
          <a:p>
            <a:pPr lvl="1">
              <a:defRPr/>
            </a:pPr>
            <a:r>
              <a:rPr lang="en-US" altLang="zh-CN" dirty="0"/>
              <a:t>Related courseware is available online after each lecture at the “</a:t>
            </a:r>
            <a:r>
              <a:rPr lang="en-US" altLang="zh-CN" dirty="0">
                <a:solidFill>
                  <a:srgbClr val="FF0000"/>
                </a:solidFill>
              </a:rPr>
              <a:t>Learning in ZJU</a:t>
            </a:r>
            <a:r>
              <a:rPr lang="en-US" altLang="zh-CN" dirty="0"/>
              <a:t>” site (</a:t>
            </a:r>
            <a:r>
              <a:rPr lang="en-US" altLang="zh-CN" dirty="0">
                <a:hlinkClick r:id="rId5"/>
              </a:rPr>
              <a:t>http://course.zju.edu.cn/</a:t>
            </a:r>
            <a:r>
              <a:rPr lang="en-US" altLang="zh-CN" dirty="0"/>
              <a:t>) &amp; the </a:t>
            </a:r>
            <a:r>
              <a:rPr lang="en-US" altLang="zh-CN" dirty="0" err="1"/>
              <a:t>Dingtalk</a:t>
            </a:r>
            <a:r>
              <a:rPr lang="en-US" altLang="zh-CN" dirty="0"/>
              <a:t> group</a:t>
            </a:r>
          </a:p>
          <a:p>
            <a:pPr>
              <a:defRPr/>
            </a:pPr>
            <a:r>
              <a:rPr lang="en-US" altLang="zh-CN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resources:</a:t>
            </a:r>
          </a:p>
          <a:p>
            <a:pPr lvl="1">
              <a:defRPr/>
            </a:pPr>
            <a:r>
              <a:rPr lang="en-US" altLang="zh-CN" dirty="0"/>
              <a:t>Companion website: </a:t>
            </a:r>
            <a:r>
              <a:rPr lang="en-US" altLang="zh-CN" dirty="0">
                <a:hlinkClick r:id="rId6"/>
              </a:rPr>
              <a:t>www.mhhe.com/rosen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buFont typeface="Wingdings" panose="05000000000000000000" pitchFamily="2" charset="2"/>
              <a:buNone/>
              <a:defRPr/>
            </a:pPr>
            <a:endParaRPr lang="zh-CN" altLang="zh-CN" dirty="0">
              <a:solidFill>
                <a:srgbClr val="3333FF"/>
              </a:solidFill>
            </a:endParaRPr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lvl="1">
              <a:defRPr/>
            </a:pP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advTm="21019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5DAB636-30DD-49A7-8C0F-4164A99E4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Consistent System Specifications</a:t>
            </a: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307EC5-69BB-47D0-88DE-2D2E4FAA2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0063" y="1071563"/>
            <a:ext cx="8072437" cy="33655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【Definition】 </a:t>
            </a:r>
            <a:r>
              <a:rPr lang="en-US" altLang="zh-CN" sz="2800" b="0" dirty="0"/>
              <a:t>A list of propositions is </a:t>
            </a:r>
            <a:r>
              <a:rPr lang="en-US" altLang="zh-CN" sz="2800" b="0" i="1" dirty="0"/>
              <a:t>consistent</a:t>
            </a:r>
            <a:r>
              <a:rPr lang="en-US" altLang="zh-CN" sz="2800" b="0" dirty="0"/>
              <a:t> if it</a:t>
            </a:r>
            <a:r>
              <a:rPr lang="en-US" altLang="zh-CN" sz="2800" dirty="0"/>
              <a:t> </a:t>
            </a:r>
            <a:r>
              <a:rPr lang="en-US" altLang="zh-CN" sz="2800" b="0" dirty="0"/>
              <a:t>is possible to assign truth values to the proposition variables so that each proposition is true.</a:t>
            </a:r>
            <a:endParaRPr lang="en-US" altLang="zh-CN" sz="2800" b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b="0" dirty="0">
                <a:solidFill>
                  <a:srgbClr val="000000"/>
                </a:solidFill>
              </a:rPr>
              <a:t>Example: </a:t>
            </a:r>
            <a:r>
              <a:rPr lang="en-US" altLang="zh-CN" sz="2800" b="0" dirty="0"/>
              <a:t>Are these specifications consistent?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“The diagnostic message is  stored in the buffer or it is retransmitted.”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“The diagnostic message is not stored in the buffer.”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dirty="0"/>
              <a:t>“If the diagnostic message is stored in the buffer, then it is retransmitted.”</a:t>
            </a:r>
            <a:endParaRPr lang="en-US" altLang="zh-CN" b="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000" b="0" dirty="0"/>
              <a:t> 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 b="0" dirty="0">
              <a:solidFill>
                <a:schemeClr val="hlink"/>
              </a:solidFill>
            </a:endParaRPr>
          </a:p>
        </p:txBody>
      </p:sp>
      <p:sp>
        <p:nvSpPr>
          <p:cNvPr id="63492" name="灯片编号占位符 9">
            <a:extLst>
              <a:ext uri="{FF2B5EF4-FFF2-40B4-BE49-F238E27FC236}">
                <a16:creationId xmlns:a16="http://schemas.microsoft.com/office/drawing/2014/main" id="{5643423B-84DE-40B4-B4A1-37EACF6C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08FBC1-E4E8-4C8E-BF74-E447E2929A43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400" b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7383D88E-C5B5-41B8-8B10-036275B27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4306888"/>
            <a:ext cx="7954962" cy="2016125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eaLnBrk="1" hangingPunct="1">
              <a:defRPr/>
            </a:pP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AA01E56-82C3-4A48-98B0-EB3F1829A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508500"/>
            <a:ext cx="6623050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/>
              <a:t>Let  </a:t>
            </a:r>
            <a:r>
              <a:rPr kumimoji="1" lang="en-US" altLang="zh-CN" sz="2000" i="1" dirty="0"/>
              <a:t>p</a:t>
            </a:r>
            <a:r>
              <a:rPr kumimoji="1" lang="en-US" altLang="zh-CN" sz="2000" dirty="0"/>
              <a:t>:  “The diagnostic message is stored in the buffer”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/>
              <a:t>        </a:t>
            </a:r>
            <a:r>
              <a:rPr kumimoji="1" lang="en-US" altLang="zh-CN" sz="2000" i="1" dirty="0"/>
              <a:t>q</a:t>
            </a:r>
            <a:r>
              <a:rPr kumimoji="1" lang="en-US" altLang="zh-CN" sz="2000" dirty="0"/>
              <a:t>:  “The diagnostic message is  retransmitted”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 dirty="0">
                <a:latin typeface="Cambria Math" panose="02040503050406030204" pitchFamily="18" charset="0"/>
              </a:rPr>
              <a:t>                                 p ∨ </a:t>
            </a:r>
            <a:r>
              <a:rPr lang="en-US" altLang="zh-CN" sz="2000" b="0" i="1" dirty="0">
                <a:latin typeface="Cambria Math" panose="02040503050406030204" pitchFamily="18" charset="0"/>
              </a:rPr>
              <a:t>q,</a:t>
            </a:r>
            <a:r>
              <a:rPr lang="en-US" altLang="zh-CN" sz="2000" b="0" dirty="0">
                <a:latin typeface="Arial" panose="020B0604020202020204" pitchFamily="34" charset="0"/>
              </a:rPr>
              <a:t>  </a:t>
            </a:r>
            <a:r>
              <a:rPr lang="en-US" altLang="zh-CN" sz="2000" b="0" dirty="0">
                <a:latin typeface="Cambria Math" panose="02040503050406030204" pitchFamily="18" charset="0"/>
              </a:rPr>
              <a:t>¬</a:t>
            </a:r>
            <a:r>
              <a:rPr lang="en-US" altLang="zh-CN" sz="2000" b="0" i="1" dirty="0">
                <a:latin typeface="Cambria Math" panose="02040503050406030204" pitchFamily="18" charset="0"/>
              </a:rPr>
              <a:t>p,  p→ q</a:t>
            </a:r>
            <a:r>
              <a:rPr lang="en-US" altLang="zh-CN" sz="2000" b="0" dirty="0">
                <a:latin typeface="Cambria Math" panose="02040503050406030204" pitchFamily="18" charset="0"/>
              </a:rPr>
              <a:t> </a:t>
            </a:r>
            <a:endParaRPr lang="en-US" altLang="zh-CN" sz="2000" b="0" i="1" dirty="0">
              <a:latin typeface="Cambria Math" panose="020405030504060302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/>
              <a:t>When </a:t>
            </a:r>
            <a:r>
              <a:rPr kumimoji="1" lang="en-US" altLang="zh-CN" sz="2000" i="1" dirty="0"/>
              <a:t>p</a:t>
            </a:r>
            <a:r>
              <a:rPr kumimoji="1" lang="en-US" altLang="zh-CN" sz="2000" dirty="0"/>
              <a:t> is false and </a:t>
            </a:r>
            <a:r>
              <a:rPr kumimoji="1" lang="en-US" altLang="zh-CN" sz="2000" i="1" dirty="0"/>
              <a:t>q</a:t>
            </a:r>
            <a:r>
              <a:rPr kumimoji="1" lang="en-US" altLang="zh-CN" sz="2000" dirty="0"/>
              <a:t> is true all three statements are true. So these specifications are consistent.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85C1A55-4D4C-4853-8F2B-FDEC33BE6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Logic Puzzles</a:t>
            </a:r>
            <a:endParaRPr lang="en-US" altLang="zh-CN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5941BEB3-2E1D-430C-BC81-A06E828C6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941388"/>
            <a:ext cx="7959725" cy="3365500"/>
          </a:xfrm>
        </p:spPr>
        <p:txBody>
          <a:bodyPr/>
          <a:lstStyle/>
          <a:p>
            <a:r>
              <a:rPr lang="en-US" altLang="zh-CN" sz="2800" b="0">
                <a:solidFill>
                  <a:srgbClr val="000000"/>
                </a:solidFill>
              </a:rPr>
              <a:t>Example: </a:t>
            </a:r>
            <a:r>
              <a:rPr lang="en-US" altLang="zh-CN"/>
              <a:t>An island has two kinds of inhabitants, </a:t>
            </a:r>
            <a:r>
              <a:rPr lang="en-US" altLang="zh-CN" i="1"/>
              <a:t>knights</a:t>
            </a:r>
            <a:r>
              <a:rPr lang="en-US" altLang="zh-CN"/>
              <a:t>, who always tell the truth, and </a:t>
            </a:r>
            <a:r>
              <a:rPr lang="en-US" altLang="zh-CN" i="1"/>
              <a:t>knaves</a:t>
            </a:r>
            <a:r>
              <a:rPr lang="en-US" altLang="zh-CN"/>
              <a:t>, who always lie. You go to the island and meet A and B. </a:t>
            </a:r>
          </a:p>
          <a:p>
            <a:pPr lvl="1"/>
            <a:r>
              <a:rPr lang="en-US" altLang="zh-CN" sz="2400"/>
              <a:t>A says “B is a knight.”</a:t>
            </a:r>
          </a:p>
          <a:p>
            <a:pPr lvl="1"/>
            <a:r>
              <a:rPr lang="en-US" altLang="zh-CN" sz="2400"/>
              <a:t>B says “The two of us are of opposite types.”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What are the types of A and B?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1000" b="0"/>
              <a:t>   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b="0">
              <a:solidFill>
                <a:schemeClr val="hlink"/>
              </a:solidFill>
            </a:endParaRPr>
          </a:p>
        </p:txBody>
      </p:sp>
      <p:sp>
        <p:nvSpPr>
          <p:cNvPr id="65540" name="灯片编号占位符 9">
            <a:extLst>
              <a:ext uri="{FF2B5EF4-FFF2-40B4-BE49-F238E27FC236}">
                <a16:creationId xmlns:a16="http://schemas.microsoft.com/office/drawing/2014/main" id="{0B3DCEE7-1964-409D-A81E-91331BC8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8010FC-7DBC-495F-80DB-CE2365058417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400" b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035ECCA2-2071-4354-A99D-B549A58D0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3824288"/>
            <a:ext cx="8208963" cy="1800225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1" hangingPunct="1">
              <a:defRPr/>
            </a:pPr>
            <a:r>
              <a:rPr kumimoji="1" lang="en-US" altLang="zh-CN" sz="2400" i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eaLnBrk="1" hangingPunct="1">
              <a:defRPr/>
            </a:pPr>
            <a:endParaRPr kumimoji="1" lang="en-US" altLang="zh-C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7F298B4-5271-4198-8A4B-6A0BEC5D0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4292600"/>
            <a:ext cx="74961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/>
              <a:t>Let  </a:t>
            </a:r>
            <a:r>
              <a:rPr kumimoji="1" lang="en-US" altLang="zh-CN" sz="2000" i="1"/>
              <a:t>p</a:t>
            </a:r>
            <a:r>
              <a:rPr kumimoji="1" lang="en-US" altLang="zh-CN" sz="2000"/>
              <a:t>:  “A is a knight”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/>
              <a:t>        </a:t>
            </a:r>
            <a:r>
              <a:rPr kumimoji="1" lang="en-US" altLang="zh-CN" sz="2000" i="1"/>
              <a:t>q</a:t>
            </a:r>
            <a:r>
              <a:rPr kumimoji="1" lang="en-US" altLang="zh-CN" sz="2000"/>
              <a:t>:  “B is a knight” 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latin typeface="Cambria Math" panose="02040503050406030204" pitchFamily="18" charset="0"/>
              </a:rPr>
              <a:t> </a:t>
            </a:r>
            <a:r>
              <a:rPr lang="en-US" altLang="zh-CN" sz="2000" b="0" i="1"/>
              <a:t>p</a:t>
            </a:r>
            <a:r>
              <a:rPr lang="en-US" altLang="zh-CN" sz="2000" b="0"/>
              <a:t> </a:t>
            </a:r>
            <a:r>
              <a:rPr lang="en-US" altLang="zh-CN" sz="2000">
                <a:sym typeface="Symbol" panose="05050102010706020507" pitchFamily="18" charset="2"/>
              </a:rPr>
              <a:t></a:t>
            </a:r>
            <a:r>
              <a:rPr lang="en-US" altLang="zh-CN" sz="2000" b="0"/>
              <a:t> </a:t>
            </a:r>
            <a:r>
              <a:rPr lang="en-US" altLang="zh-CN" sz="2000" b="0" i="1"/>
              <a:t>q</a:t>
            </a:r>
            <a:r>
              <a:rPr lang="en-US" altLang="zh-CN" sz="2000" b="0">
                <a:latin typeface="Cambria Math" panose="02040503050406030204" pitchFamily="18" charset="0"/>
              </a:rPr>
              <a:t>,</a:t>
            </a:r>
            <a:r>
              <a:rPr lang="en-US" altLang="zh-CN" sz="2000" b="0">
                <a:latin typeface="Arial" panose="020B0604020202020204" pitchFamily="34" charset="0"/>
              </a:rPr>
              <a:t> </a:t>
            </a:r>
            <a:r>
              <a:rPr lang="en-US" altLang="zh-CN" sz="2000" b="0" i="1">
                <a:latin typeface="Cambria Math" panose="02040503050406030204" pitchFamily="18" charset="0"/>
              </a:rPr>
              <a:t>q</a:t>
            </a:r>
            <a:r>
              <a:rPr kumimoji="1" lang="en-US" altLang="zh-CN" sz="2000" b="0">
                <a:sym typeface="Symbol" panose="05050102010706020507" pitchFamily="18" charset="2"/>
              </a:rPr>
              <a:t> </a:t>
            </a:r>
            <a:r>
              <a:rPr lang="en-US" altLang="zh-CN" sz="2000">
                <a:sym typeface="Symbol" panose="05050102010706020507" pitchFamily="18" charset="2"/>
              </a:rPr>
              <a:t></a:t>
            </a:r>
            <a:r>
              <a:rPr lang="en-US" altLang="zh-CN" sz="2000" b="0">
                <a:latin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000" b="0" i="1">
                <a:latin typeface="Cambria Math" panose="02040503050406030204" pitchFamily="18" charset="0"/>
              </a:rPr>
              <a:t>p </a:t>
            </a:r>
            <a:r>
              <a:rPr lang="en-US" altLang="zh-CN" sz="2000" b="0">
                <a:latin typeface="Cambria Math" panose="02040503050406030204" pitchFamily="18" charset="0"/>
              </a:rPr>
              <a:t>∧</a:t>
            </a:r>
            <a:r>
              <a:rPr lang="en-US" altLang="zh-CN" sz="2000" b="0">
                <a:latin typeface="Arial" panose="020B0604020202020204" pitchFamily="34" charset="0"/>
                <a:sym typeface="Symbol" panose="05050102010706020507" pitchFamily="18" charset="2"/>
              </a:rPr>
              <a:t>  </a:t>
            </a:r>
            <a:r>
              <a:rPr lang="en-US" altLang="zh-CN" sz="2000" b="0" i="1">
                <a:latin typeface="Cambria Math" panose="02040503050406030204" pitchFamily="18" charset="0"/>
              </a:rPr>
              <a:t>q</a:t>
            </a:r>
            <a:r>
              <a:rPr lang="en-US" altLang="zh-CN" sz="2000" b="0">
                <a:latin typeface="Cambria Math" panose="02040503050406030204" pitchFamily="18" charset="0"/>
              </a:rPr>
              <a:t>)∨ (</a:t>
            </a:r>
            <a:r>
              <a:rPr lang="en-US" altLang="zh-CN" sz="2000" b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2000" b="0">
                <a:latin typeface="Cambria Math" panose="02040503050406030204" pitchFamily="18" charset="0"/>
              </a:rPr>
              <a:t> </a:t>
            </a:r>
            <a:r>
              <a:rPr lang="en-US" altLang="zh-CN" sz="2000" b="0" i="1">
                <a:latin typeface="Cambria Math" panose="02040503050406030204" pitchFamily="18" charset="0"/>
              </a:rPr>
              <a:t>p </a:t>
            </a:r>
            <a:r>
              <a:rPr lang="en-US" altLang="zh-CN" sz="2000" b="0">
                <a:latin typeface="Cambria Math" panose="02040503050406030204" pitchFamily="18" charset="0"/>
              </a:rPr>
              <a:t>∧</a:t>
            </a:r>
            <a:r>
              <a:rPr lang="en-US" altLang="zh-CN" sz="2000" b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sz="2000" b="0" i="1">
                <a:latin typeface="Cambria Math" panose="02040503050406030204" pitchFamily="18" charset="0"/>
              </a:rPr>
              <a:t>q</a:t>
            </a:r>
            <a:r>
              <a:rPr lang="en-US" altLang="zh-CN" sz="2000" b="0">
                <a:latin typeface="Cambria Math" panose="02040503050406030204" pitchFamily="18" charset="0"/>
              </a:rPr>
              <a:t>)</a:t>
            </a:r>
            <a:r>
              <a:rPr lang="en-US" altLang="zh-CN" sz="2000" b="0" i="1">
                <a:latin typeface="Cambria Math" panose="020405030504060302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648E5C67-BFA6-436E-8598-19ED562B3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Homework</a:t>
            </a:r>
            <a:endParaRPr lang="en-US" altLang="zh-CN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F195C63C-C0C6-49CF-925D-206609A68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196975"/>
            <a:ext cx="7961312" cy="49545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3200" dirty="0">
                <a:solidFill>
                  <a:srgbClr val="3333FF"/>
                </a:solidFill>
                <a:latin typeface="+mn-lt"/>
              </a:rPr>
              <a:t>Due date: Mar. 7 </a:t>
            </a:r>
            <a:r>
              <a:rPr kumimoji="1" lang="en-US" altLang="zh-CN" sz="3200">
                <a:solidFill>
                  <a:srgbClr val="3333FF"/>
                </a:solidFill>
                <a:latin typeface="+mn-lt"/>
              </a:rPr>
              <a:t>(Tuesday)</a:t>
            </a:r>
            <a:endParaRPr kumimoji="1" lang="en-US" altLang="zh-CN" sz="3200" dirty="0">
              <a:solidFill>
                <a:srgbClr val="3333FF"/>
              </a:solidFill>
              <a:latin typeface="+mn-lt"/>
            </a:endParaRPr>
          </a:p>
          <a:p>
            <a:pPr eaLnBrk="1" hangingPunct="1">
              <a:defRPr/>
            </a:pPr>
            <a:r>
              <a:rPr kumimoji="1" lang="en-US" altLang="zh-CN" sz="2800" i="1" u="sng" dirty="0">
                <a:solidFill>
                  <a:srgbClr val="FF0000"/>
                </a:solidFill>
              </a:rPr>
              <a:t>Ver. 8</a:t>
            </a:r>
          </a:p>
          <a:p>
            <a:pPr eaLnBrk="1" hangingPunct="1">
              <a:defRPr/>
            </a:pPr>
            <a:r>
              <a:rPr kumimoji="1" lang="en-US" altLang="zh-CN" sz="2800" dirty="0">
                <a:solidFill>
                  <a:srgbClr val="3333FF"/>
                </a:solidFill>
              </a:rPr>
              <a:t>Sec. 1.1 </a:t>
            </a:r>
            <a:r>
              <a:rPr kumimoji="1" lang="en-US" altLang="zh-CN" sz="2800" dirty="0">
                <a:solidFill>
                  <a:schemeClr val="tx2"/>
                </a:solidFill>
              </a:rPr>
              <a:t>2(a, b, d, e ,f), 10(</a:t>
            </a:r>
            <a:r>
              <a:rPr kumimoji="1" lang="en-US" altLang="zh-CN" sz="2800" dirty="0" err="1">
                <a:solidFill>
                  <a:schemeClr val="tx2"/>
                </a:solidFill>
              </a:rPr>
              <a:t>e,h</a:t>
            </a:r>
            <a:r>
              <a:rPr kumimoji="1" lang="en-US" altLang="zh-CN" sz="2800" dirty="0">
                <a:solidFill>
                  <a:schemeClr val="tx2"/>
                </a:solidFill>
              </a:rPr>
              <a:t>), 16(</a:t>
            </a:r>
            <a:r>
              <a:rPr kumimoji="1" lang="en-US" altLang="zh-CN" sz="2800" dirty="0" err="1">
                <a:solidFill>
                  <a:schemeClr val="tx2"/>
                </a:solidFill>
              </a:rPr>
              <a:t>d,e</a:t>
            </a:r>
            <a:r>
              <a:rPr kumimoji="1" lang="en-US" altLang="zh-CN" sz="2800" dirty="0">
                <a:solidFill>
                  <a:schemeClr val="tx2"/>
                </a:solidFill>
              </a:rPr>
              <a:t>),  20(c), 24, 30(b), 34(f), 50, 52</a:t>
            </a:r>
          </a:p>
          <a:p>
            <a:pPr eaLnBrk="1" hangingPunct="1">
              <a:defRPr/>
            </a:pPr>
            <a:r>
              <a:rPr kumimoji="1" lang="en-US" altLang="zh-CN" sz="2800" dirty="0">
                <a:solidFill>
                  <a:srgbClr val="3333FF"/>
                </a:solidFill>
              </a:rPr>
              <a:t>Sec. 1.2</a:t>
            </a:r>
            <a:r>
              <a:rPr kumimoji="1" lang="en-US" altLang="zh-CN" sz="2800" dirty="0">
                <a:solidFill>
                  <a:schemeClr val="tx2"/>
                </a:solidFill>
                <a:latin typeface="+mn-lt"/>
              </a:rPr>
              <a:t>  </a:t>
            </a:r>
            <a:r>
              <a:rPr kumimoji="1" lang="en-US" altLang="zh-CN" sz="2800" dirty="0">
                <a:solidFill>
                  <a:schemeClr val="tx2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4, 10, 22</a:t>
            </a:r>
          </a:p>
          <a:p>
            <a:pPr eaLnBrk="1" hangingPunct="1">
              <a:defRPr/>
            </a:pPr>
            <a:endParaRPr kumimoji="1" lang="en-US" altLang="zh-CN" sz="2800" dirty="0">
              <a:solidFill>
                <a:schemeClr val="tx2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800" i="1" u="sng" dirty="0">
                <a:solidFill>
                  <a:srgbClr val="FF0000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Ver. 7</a:t>
            </a:r>
          </a:p>
          <a:p>
            <a:pPr eaLnBrk="1" hangingPunct="1">
              <a:defRPr/>
            </a:pPr>
            <a:r>
              <a:rPr kumimoji="1" lang="pt-BR" altLang="zh-CN" sz="2800" dirty="0">
                <a:solidFill>
                  <a:srgbClr val="3333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Sec. 1.1 </a:t>
            </a:r>
            <a:r>
              <a:rPr kumimoji="1" lang="pt-BR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2(a, b, d, e ,f), 8(e,h), 14(d,e),  18(c), 22, 28(b), 32(f), 46, 48</a:t>
            </a:r>
          </a:p>
          <a:p>
            <a:pPr eaLnBrk="1" hangingPunct="1">
              <a:defRPr/>
            </a:pPr>
            <a:r>
              <a:rPr kumimoji="1" lang="pt-BR" altLang="zh-CN" sz="2800" dirty="0">
                <a:solidFill>
                  <a:srgbClr val="3333FF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Sec. 1.2  </a:t>
            </a:r>
            <a:r>
              <a:rPr kumimoji="1" lang="pt-BR" altLang="zh-CN" sz="28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4, 10, 18</a:t>
            </a:r>
          </a:p>
          <a:p>
            <a:pPr eaLnBrk="1" hangingPunct="1">
              <a:defRPr/>
            </a:pPr>
            <a:endParaRPr kumimoji="1" lang="en-US" altLang="zh-CN" sz="3200" dirty="0">
              <a:latin typeface="+mn-lt"/>
            </a:endParaRPr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B3F08B2D-88D6-4204-A752-57CBA118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4654CB-73F7-4F62-BA9F-75B02CB9E87E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400" b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DD859F6E-2933-4EB7-9378-B15A1BA98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Course policies</a:t>
            </a:r>
            <a:endParaRPr lang="zh-CN" altLang="en-US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70E534EC-C076-48EB-9908-0F9486F9D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8050"/>
            <a:ext cx="9144000" cy="5329238"/>
          </a:xfrm>
        </p:spPr>
        <p:txBody>
          <a:bodyPr/>
          <a:lstStyle/>
          <a:p>
            <a:pPr>
              <a:defRPr/>
            </a:pPr>
            <a:r>
              <a:rPr lang="en-US" altLang="zh-CN" sz="2800" dirty="0"/>
              <a:t>Grading Scheme</a:t>
            </a:r>
          </a:p>
          <a:p>
            <a:pPr lvl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Homework</a:t>
            </a:r>
            <a:r>
              <a:rPr lang="en-US" altLang="zh-CN" sz="2400" dirty="0"/>
              <a:t> (10%):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</a:t>
            </a:r>
            <a:r>
              <a:rPr lang="en-US" altLang="zh-CN" sz="2400" i="1" dirty="0"/>
              <a:t>Two assignments per week and both are due at the beginning of the following Tuesday class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</a:t>
            </a:r>
            <a:r>
              <a:rPr lang="en-US" altLang="zh-CN" dirty="0">
                <a:solidFill>
                  <a:srgbClr val="FF0000"/>
                </a:solidFill>
              </a:rPr>
              <a:t>NO LATE SUBMISSION ALLOWED UNLESS INFORMED IN ADVANCE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Quizzes</a:t>
            </a:r>
            <a:r>
              <a:rPr lang="en-US" altLang="zh-CN" sz="2400" dirty="0"/>
              <a:t> (20%)</a:t>
            </a:r>
          </a:p>
          <a:p>
            <a:pPr lvl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Midterm exam </a:t>
            </a:r>
            <a:r>
              <a:rPr lang="en-US" altLang="zh-CN" sz="2400" dirty="0"/>
              <a:t>(20%)</a:t>
            </a:r>
          </a:p>
          <a:p>
            <a:pPr lvl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</a:t>
            </a:r>
            <a:r>
              <a:rPr lang="en-US" altLang="zh-CN" sz="2400" dirty="0"/>
              <a:t> (50%)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zh-CN" sz="2400" dirty="0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93545B3D-846F-4544-9DE0-70990F55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B9A9192-E675-4545-BA34-C3ECDD0F812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 b="0"/>
          </a:p>
        </p:txBody>
      </p:sp>
    </p:spTree>
    <p:custDataLst>
      <p:tags r:id="rId1"/>
    </p:custDataLst>
  </p:cSld>
  <p:clrMapOvr>
    <a:masterClrMapping/>
  </p:clrMapOvr>
  <p:transition advTm="174987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98774676-D41F-46F2-8F1D-DABBFEDDB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Course Overview</a:t>
            </a:r>
            <a:endParaRPr lang="zh-CN" altLang="en-US"/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4A948497-E987-4ECF-B165-8ECFBA82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428750"/>
            <a:ext cx="8001000" cy="51435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Course goals</a:t>
            </a:r>
            <a:endParaRPr lang="en-US" altLang="zh-CN" sz="700" dirty="0"/>
          </a:p>
          <a:p>
            <a:pPr lvl="1" fontAlgn="ctr">
              <a:defRPr/>
            </a:pPr>
            <a:r>
              <a:rPr lang="en-US" altLang="zh-CN" sz="2400" b="0" dirty="0"/>
              <a:t>Mathematical reasoning</a:t>
            </a:r>
          </a:p>
          <a:p>
            <a:pPr lvl="1" fontAlgn="ctr">
              <a:defRPr/>
            </a:pPr>
            <a:r>
              <a:rPr lang="en-US" altLang="zh-CN" sz="2400" b="0" dirty="0"/>
              <a:t>Combinatorial analysis</a:t>
            </a:r>
          </a:p>
          <a:p>
            <a:pPr lvl="1" fontAlgn="ctr">
              <a:defRPr/>
            </a:pPr>
            <a:r>
              <a:rPr lang="en-US" altLang="zh-CN" sz="2400" b="0" dirty="0"/>
              <a:t>Discrete structures</a:t>
            </a:r>
            <a:endParaRPr lang="zh-CN" altLang="zh-CN" sz="1050" b="0" dirty="0"/>
          </a:p>
          <a:p>
            <a:pPr>
              <a:defRPr/>
            </a:pPr>
            <a:r>
              <a:rPr lang="en-US" altLang="zh-CN" dirty="0"/>
              <a:t>We will cover</a:t>
            </a:r>
          </a:p>
          <a:p>
            <a:pPr lvl="1">
              <a:defRPr/>
            </a:pPr>
            <a:r>
              <a:rPr lang="en-US" altLang="zh-CN" sz="2400" b="0" dirty="0"/>
              <a:t>Fundamentals (chapters 1 – 5)</a:t>
            </a:r>
            <a:endParaRPr lang="en-US" altLang="zh-CN" b="0" dirty="0"/>
          </a:p>
          <a:p>
            <a:pPr lvl="2">
              <a:defRPr/>
            </a:pPr>
            <a:r>
              <a:rPr lang="en-US" altLang="zh-CN" dirty="0"/>
              <a:t>Logic and Proofs</a:t>
            </a:r>
          </a:p>
          <a:p>
            <a:pPr lvl="2">
              <a:defRPr/>
            </a:pPr>
            <a:r>
              <a:rPr lang="en-US" altLang="zh-CN" dirty="0"/>
              <a:t>Basic structures</a:t>
            </a:r>
          </a:p>
          <a:p>
            <a:pPr lvl="1">
              <a:defRPr/>
            </a:pPr>
            <a:r>
              <a:rPr lang="en-US" altLang="zh-CN" sz="2400" b="0" dirty="0"/>
              <a:t>Discrete Structures (Chapters 6 – 11, except 7)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Counting (Chapters 6, 8), Relations (Chapter 9) 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Graphs (Chapter 10), Trees (Chapter 11)</a:t>
            </a:r>
            <a:endParaRPr lang="zh-CN" altLang="zh-CN" sz="2400" dirty="0"/>
          </a:p>
          <a:p>
            <a:pPr lvl="1">
              <a:defRPr/>
            </a:pPr>
            <a:endParaRPr lang="en-US" altLang="zh-CN" sz="2400" dirty="0"/>
          </a:p>
          <a:p>
            <a:pPr lvl="1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lvl="1">
              <a:defRPr/>
            </a:pPr>
            <a:endParaRPr lang="en-US" altLang="zh-C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F573D-51CC-4BF1-A838-7F2152D79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857250"/>
            <a:ext cx="77152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>
                <a:solidFill>
                  <a:srgbClr val="3333FF"/>
                </a:solidFill>
                <a:latin typeface="Arial" panose="020B0604020202020204" pitchFamily="34" charset="0"/>
              </a:rPr>
              <a:t>Discrete mathematics is an essential tool in almost all subareas of computer science.</a:t>
            </a:r>
            <a:endParaRPr lang="zh-CN" altLang="en-US" i="1">
              <a:solidFill>
                <a:srgbClr val="3333FF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灯片编号占位符 4">
            <a:extLst>
              <a:ext uri="{FF2B5EF4-FFF2-40B4-BE49-F238E27FC236}">
                <a16:creationId xmlns:a16="http://schemas.microsoft.com/office/drawing/2014/main" id="{31230565-E02C-4A9C-9A78-12EAEC1F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4BEBB8-5E9F-4FB9-B321-19D46BADBBA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 b="0" dirty="0"/>
          </a:p>
        </p:txBody>
      </p:sp>
    </p:spTree>
    <p:custDataLst>
      <p:tags r:id="rId1"/>
    </p:custDataLst>
  </p:cSld>
  <p:clrMapOvr>
    <a:masterClrMapping/>
  </p:clrMapOvr>
  <p:transition advTm="1668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0DD6F4D2-4897-4CE3-B708-1D8DF8B9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3" y="71438"/>
            <a:ext cx="7772400" cy="722312"/>
          </a:xfrm>
        </p:spPr>
        <p:txBody>
          <a:bodyPr/>
          <a:lstStyle/>
          <a:p>
            <a:pPr>
              <a:defRPr/>
            </a:pPr>
            <a:r>
              <a:rPr lang="en-US" altLang="zh-CN" sz="2600" dirty="0"/>
              <a:t>Chapter 1  </a:t>
            </a:r>
            <a:br>
              <a:rPr lang="en-US" altLang="zh-CN" sz="3200" dirty="0"/>
            </a:br>
            <a:r>
              <a:rPr kumimoji="1" lang="en-US" altLang="zh-CN" sz="3000" dirty="0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The Foundations: Logic and Proofs</a:t>
            </a:r>
            <a:endParaRPr lang="zh-CN" altLang="en-US" sz="3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3273A6-DCF2-4B9E-9FBA-F7ACC9572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214438"/>
            <a:ext cx="7772400" cy="51228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1.1  Propositional Logic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1.2  Applications of Propositional Logic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1.3  Propositional Equivalences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1.4  Predicates and Quantifiers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1.5  Nested Quantifiers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1.6  Rules of Inference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1.7  Introduction to Proofs </a:t>
            </a:r>
          </a:p>
          <a:p>
            <a:pPr eaLnBrk="1" hangingPunct="1">
              <a:spcBef>
                <a:spcPct val="8000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b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1.8  Proof Methods and Strategy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A448F8E1-CD4C-4A09-96F3-25B74957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19CF80-A0AD-4939-A862-B1659FCFE918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 b="0"/>
          </a:p>
        </p:txBody>
      </p:sp>
    </p:spTree>
    <p:custDataLst>
      <p:tags r:id="rId1"/>
    </p:custDataLst>
  </p:cSld>
  <p:clrMapOvr>
    <a:masterClrMapping/>
  </p:clrMapOvr>
  <p:transition advTm="7601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F3F71DE-7942-4B79-98AB-6D464B860C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Proposition</a:t>
            </a:r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AE7FC1C-065F-4703-98D9-F7515B1A3E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96975"/>
            <a:ext cx="7815263" cy="50895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zh-CN"/>
              <a:t>【Definition】A </a:t>
            </a:r>
            <a:r>
              <a:rPr lang="en-US" altLang="zh-CN" b="0">
                <a:solidFill>
                  <a:schemeClr val="accent2"/>
                </a:solidFill>
              </a:rPr>
              <a:t>proposition</a:t>
            </a:r>
            <a:r>
              <a:rPr lang="en-US" altLang="zh-CN" b="0"/>
              <a:t> is a declarative sentence that is either </a:t>
            </a:r>
            <a:r>
              <a:rPr lang="en-US" altLang="zh-CN" b="0">
                <a:solidFill>
                  <a:srgbClr val="FF0000"/>
                </a:solidFill>
              </a:rPr>
              <a:t>true</a:t>
            </a:r>
            <a:r>
              <a:rPr lang="en-US" altLang="zh-CN" b="0"/>
              <a:t> or </a:t>
            </a:r>
            <a:r>
              <a:rPr lang="en-US" altLang="zh-CN" b="0">
                <a:solidFill>
                  <a:srgbClr val="FF0000"/>
                </a:solidFill>
              </a:rPr>
              <a:t>false</a:t>
            </a:r>
            <a:r>
              <a:rPr lang="en-US" altLang="zh-CN" b="0"/>
              <a:t>, but not both. </a:t>
            </a:r>
          </a:p>
          <a:p>
            <a:pPr eaLnBrk="1" hangingPunct="1"/>
            <a:r>
              <a:rPr lang="en-US" altLang="zh-CN" b="0">
                <a:solidFill>
                  <a:schemeClr val="accent2"/>
                </a:solidFill>
                <a:cs typeface="Times New Roman" panose="02020603050405020304" pitchFamily="18" charset="0"/>
              </a:rPr>
              <a:t>Examples</a:t>
            </a:r>
            <a:endParaRPr lang="en-US" altLang="zh-CN" b="0">
              <a:solidFill>
                <a:schemeClr val="accent2"/>
              </a:solidFill>
            </a:endParaRP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b="0">
                <a:cs typeface="Times New Roman" panose="02020603050405020304" pitchFamily="18" charset="0"/>
              </a:rPr>
              <a:t>Where am I?                                              </a:t>
            </a:r>
            <a:r>
              <a:rPr lang="en-US" altLang="zh-CN" b="0">
                <a:solidFill>
                  <a:schemeClr val="hlink"/>
                </a:solidFill>
                <a:cs typeface="Times New Roman" panose="02020603050405020304" pitchFamily="18" charset="0"/>
              </a:rPr>
              <a:t> </a:t>
            </a:r>
            <a:endParaRPr lang="en-US" altLang="zh-CN">
              <a:solidFill>
                <a:schemeClr val="hlink"/>
              </a:solidFill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b="0">
                <a:cs typeface="Times New Roman" panose="02020603050405020304" pitchFamily="18" charset="0"/>
              </a:rPr>
              <a:t>Cheer up!                                                    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b="0">
                <a:cs typeface="Times New Roman" panose="02020603050405020304" pitchFamily="18" charset="0"/>
              </a:rPr>
              <a:t> X+1=2                                          </a:t>
            </a:r>
            <a:r>
              <a:rPr lang="en-US" altLang="zh-CN" sz="1600" b="0">
                <a:cs typeface="Times New Roman" panose="02020603050405020304" pitchFamily="18" charset="0"/>
              </a:rPr>
              <a:t>             </a:t>
            </a:r>
            <a:r>
              <a:rPr lang="en-US" altLang="zh-CN" b="0">
                <a:cs typeface="Times New Roman" panose="02020603050405020304" pitchFamily="18" charset="0"/>
              </a:rPr>
              <a:t>   </a:t>
            </a:r>
            <a:endParaRPr lang="en-US" altLang="zh-CN">
              <a:solidFill>
                <a:schemeClr val="hlink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1+1=2</a:t>
            </a:r>
            <a:r>
              <a:rPr lang="en-US" altLang="zh-CN">
                <a:solidFill>
                  <a:schemeClr val="hlink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      </a:t>
            </a: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Hangzhou is the capital of China.               </a:t>
            </a:r>
            <a:endParaRPr lang="en-US" altLang="zh-CN">
              <a:solidFill>
                <a:schemeClr val="hlink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algn="just" eaLnBrk="1" hangingPunct="1">
              <a:lnSpc>
                <a:spcPct val="130000"/>
              </a:lnSpc>
            </a:pPr>
            <a:r>
              <a:rPr lang="en-US" altLang="zh-CN" b="0">
                <a:cs typeface="Times New Roman" panose="02020603050405020304" pitchFamily="18" charset="0"/>
                <a:sym typeface="Symbol" panose="05050102010706020507" pitchFamily="18" charset="2"/>
              </a:rPr>
              <a:t>The teacher exclaimed, “Don’t come into class late again!”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C5C756-47EE-4584-A630-970D0D541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2500313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B1AD4-7E2D-4111-8476-7E5C82A05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3357563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F5D77C-1CD5-4626-8B74-103EF7F74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3857625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A6D43-AF57-4486-B3D7-AA6042C52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4314825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D01D64-DC57-401A-865B-23FB46BFD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3563" y="2886075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598E8D-5807-4F74-95C2-A6DF4A5F6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0" y="4814888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394" name="灯片编号占位符 10">
            <a:extLst>
              <a:ext uri="{FF2B5EF4-FFF2-40B4-BE49-F238E27FC236}">
                <a16:creationId xmlns:a16="http://schemas.microsoft.com/office/drawing/2014/main" id="{CFC384D5-7403-4890-A995-5CA1CF79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DC54BA7-6828-4083-A3EA-AA5560B338F0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0" b="0"/>
          </a:p>
        </p:txBody>
      </p:sp>
    </p:spTree>
    <p:custDataLst>
      <p:tags r:id="rId1"/>
    </p:custDataLst>
  </p:cSld>
  <p:clrMapOvr>
    <a:masterClrMapping/>
  </p:clrMapOvr>
  <p:transition advTm="16465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5D44894-B58E-460E-A36B-4C25A6075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Propositional Logic</a:t>
            </a:r>
            <a:r>
              <a:rPr lang="en-US" altLang="zh-CN"/>
              <a:t>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5AB171C-3969-4D38-AD3B-4DFC433002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8101013" cy="5160963"/>
          </a:xfrm>
        </p:spPr>
        <p:txBody>
          <a:bodyPr/>
          <a:lstStyle/>
          <a:p>
            <a:pPr eaLnBrk="1" hangingPunct="1"/>
            <a:r>
              <a:rPr lang="en-US" altLang="zh-CN" sz="2800" b="0">
                <a:solidFill>
                  <a:srgbClr val="33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Propositional Logic (Calculus)</a:t>
            </a:r>
            <a:r>
              <a:rPr lang="en-US" altLang="zh-CN" sz="2800" b="0">
                <a:cs typeface="Times New Roman" panose="02020603050405020304" pitchFamily="18" charset="0"/>
                <a:sym typeface="Symbol" panose="05050102010706020507" pitchFamily="18" charset="2"/>
              </a:rPr>
              <a:t>:  the area of logic that deals with propositions</a:t>
            </a:r>
            <a:endParaRPr lang="en-US" altLang="zh-CN" sz="1800" b="0">
              <a:solidFill>
                <a:srgbClr val="3333CC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400" b="0">
                <a:solidFill>
                  <a:srgbClr val="33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Propositional variables</a:t>
            </a: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:  small letters such as  </a:t>
            </a:r>
            <a:r>
              <a:rPr lang="en-US" altLang="zh-CN" sz="2400" b="0" i="1">
                <a:cs typeface="Times New Roman" panose="02020603050405020304" pitchFamily="18" charset="0"/>
                <a:sym typeface="Symbol" panose="05050102010706020507" pitchFamily="18" charset="2"/>
              </a:rPr>
              <a:t>p, q, r, s</a:t>
            </a: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0">
                <a:latin typeface="Arial" panose="020B060402020202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…</a:t>
            </a:r>
            <a:endParaRPr lang="en-US" altLang="zh-CN" sz="2400" b="0"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CN" sz="2400" b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Truth value: </a:t>
            </a:r>
            <a:r>
              <a:rPr lang="en-US" altLang="zh-CN" sz="2400" b="0">
                <a:solidFill>
                  <a:schemeClr val="hlink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b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(true proposition), </a:t>
            </a:r>
            <a:r>
              <a:rPr lang="en-US" altLang="zh-CN" sz="2400" b="0">
                <a:solidFill>
                  <a:schemeClr val="hlink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b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(false proposition)</a:t>
            </a:r>
          </a:p>
          <a:p>
            <a:pPr lvl="1" eaLnBrk="1" hangingPunct="1"/>
            <a:r>
              <a:rPr lang="en-US" altLang="zh-CN" sz="2400" b="0">
                <a:solidFill>
                  <a:srgbClr val="33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Logical operators (Connectives)</a:t>
            </a: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: be used to form </a:t>
            </a:r>
            <a:r>
              <a:rPr lang="en-US" altLang="zh-CN" sz="2400" b="0">
                <a:solidFill>
                  <a:srgbClr val="3333CC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compound propositions </a:t>
            </a:r>
            <a:r>
              <a:rPr lang="en-US" altLang="zh-CN" sz="2400" b="0">
                <a:cs typeface="Times New Roman" panose="02020603050405020304" pitchFamily="18" charset="0"/>
                <a:sym typeface="Symbol" panose="05050102010706020507" pitchFamily="18" charset="2"/>
              </a:rPr>
              <a:t>from existing propositions</a:t>
            </a:r>
          </a:p>
          <a:p>
            <a:pPr eaLnBrk="1" hangingPunct="1"/>
            <a:endParaRPr lang="en-US" altLang="zh-CN" sz="2000" b="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B54A7FB9-0062-4AF1-9F1A-97EDBD08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C553F1-6852-41DA-84E1-B27EBCA61592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 b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DC656E-7EEB-4EA5-94C8-C97424A50C9D}"/>
              </a:ext>
            </a:extLst>
          </p:cNvPr>
          <p:cNvSpPr/>
          <p:nvPr/>
        </p:nvSpPr>
        <p:spPr>
          <a:xfrm>
            <a:off x="1547813" y="3573463"/>
            <a:ext cx="6000750" cy="2492375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just" eaLnBrk="1" hangingPunct="1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lang="en-US" altLang="zh-CN" sz="2000" b="1" dirty="0">
                <a:latin typeface="+mn-lt"/>
                <a:cs typeface="Times New Roman" pitchFamily="18" charset="0"/>
              </a:rPr>
              <a:t>Negation operator</a:t>
            </a:r>
            <a:r>
              <a:rPr lang="en-US" altLang="zh-CN" sz="20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 </a:t>
            </a:r>
            <a:r>
              <a:rPr lang="en-US" altLang="zh-CN" sz="2000" b="1" dirty="0">
                <a:latin typeface="+mn-lt"/>
              </a:rPr>
              <a:t>¬</a:t>
            </a:r>
            <a:r>
              <a:rPr lang="en-US" altLang="zh-CN" sz="20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 (NOT)</a:t>
            </a:r>
          </a:p>
          <a:p>
            <a:pPr lvl="1" algn="just" eaLnBrk="1" hangingPunct="1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lang="en-US" altLang="zh-CN" sz="2000" b="1" dirty="0">
                <a:latin typeface="+mn-lt"/>
                <a:cs typeface="Times New Roman" pitchFamily="18" charset="0"/>
              </a:rPr>
              <a:t>Conjunction operator </a:t>
            </a:r>
            <a:r>
              <a:rPr lang="en-US" altLang="zh-CN" sz="2000" b="1" dirty="0">
                <a:latin typeface="+mn-lt"/>
                <a:sym typeface="Symbol" pitchFamily="18" charset="2"/>
              </a:rPr>
              <a:t> </a:t>
            </a:r>
            <a:r>
              <a:rPr lang="en-US" altLang="zh-CN" sz="20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(AND)</a:t>
            </a:r>
          </a:p>
          <a:p>
            <a:pPr lvl="1" algn="just" eaLnBrk="1" hangingPunct="1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lang="en-US" altLang="zh-CN" sz="2000" b="1" dirty="0">
                <a:latin typeface="+mn-lt"/>
                <a:cs typeface="Times New Roman" pitchFamily="18" charset="0"/>
              </a:rPr>
              <a:t>Disjunction operator </a:t>
            </a:r>
            <a:r>
              <a:rPr lang="en-US" altLang="zh-CN" sz="2000" b="1" dirty="0">
                <a:latin typeface="+mn-lt"/>
                <a:sym typeface="Symbol" pitchFamily="18" charset="2"/>
              </a:rPr>
              <a:t></a:t>
            </a:r>
            <a:r>
              <a:rPr lang="en-US" altLang="zh-CN" sz="2000" b="1" dirty="0">
                <a:latin typeface="+mn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(OR)</a:t>
            </a:r>
          </a:p>
          <a:p>
            <a:pPr lvl="1" algn="just" eaLnBrk="1" hangingPunct="1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lang="en-US" altLang="zh-CN" sz="2000" b="1" dirty="0">
                <a:latin typeface="+mn-lt"/>
                <a:cs typeface="Times New Roman" pitchFamily="18" charset="0"/>
              </a:rPr>
              <a:t>Exclusive or operator </a:t>
            </a:r>
            <a:r>
              <a:rPr lang="en-US" altLang="zh-CN" sz="2000" b="1" dirty="0">
                <a:latin typeface="+mn-lt"/>
                <a:sym typeface="Symbol" pitchFamily="18" charset="2"/>
              </a:rPr>
              <a:t></a:t>
            </a:r>
            <a:r>
              <a:rPr lang="en-US" altLang="zh-CN" sz="2000" b="1" dirty="0">
                <a:latin typeface="+mn-lt"/>
                <a:cs typeface="Times New Roman" pitchFamily="18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(XOR)</a:t>
            </a:r>
          </a:p>
          <a:p>
            <a:pPr lvl="1" algn="just" eaLnBrk="1" hangingPunct="1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lang="en-US" altLang="zh-CN" sz="2000" b="1" dirty="0">
                <a:latin typeface="+mn-lt"/>
                <a:cs typeface="Times New Roman" pitchFamily="18" charset="0"/>
              </a:rPr>
              <a:t>Conditional operator  </a:t>
            </a:r>
            <a:r>
              <a:rPr lang="en-US" altLang="zh-CN" sz="2000" b="1" dirty="0">
                <a:latin typeface="+mn-lt"/>
                <a:sym typeface="Symbol" pitchFamily="18" charset="2"/>
              </a:rPr>
              <a:t></a:t>
            </a:r>
            <a:r>
              <a:rPr lang="en-US" altLang="zh-CN" sz="2000" b="1" dirty="0">
                <a:latin typeface="+mn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(IF--THEN)</a:t>
            </a:r>
          </a:p>
          <a:p>
            <a:pPr lvl="1" algn="just" eaLnBrk="1" hangingPunct="1">
              <a:lnSpc>
                <a:spcPct val="130000"/>
              </a:lnSpc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lang="en-US" altLang="zh-CN" sz="2000" b="1" dirty="0">
                <a:latin typeface="+mn-lt"/>
                <a:cs typeface="Times New Roman" pitchFamily="18" charset="0"/>
              </a:rPr>
              <a:t>Biconditional operator  </a:t>
            </a:r>
            <a:r>
              <a:rPr lang="en-US" altLang="zh-CN" sz="2000" b="1" dirty="0">
                <a:solidFill>
                  <a:schemeClr val="tx2"/>
                </a:solidFill>
                <a:latin typeface="+mn-lt"/>
                <a:sym typeface="Symbol" pitchFamily="18" charset="2"/>
              </a:rPr>
              <a:t></a:t>
            </a:r>
            <a:r>
              <a:rPr lang="en-US" altLang="zh-CN" sz="2000" b="1" dirty="0">
                <a:latin typeface="+mn-lt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+mn-lt"/>
                <a:cs typeface="Times New Roman" pitchFamily="18" charset="0"/>
              </a:rPr>
              <a:t>(IF AND ONLY IF)</a:t>
            </a:r>
          </a:p>
        </p:txBody>
      </p:sp>
    </p:spTree>
  </p:cSld>
  <p:clrMapOvr>
    <a:masterClrMapping/>
  </p:clrMapOvr>
  <p:transition advTm="109544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E1B8D04-12B8-4086-86BA-FB09E400F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Negation (NOT)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95B165C-FE4D-4353-B1FA-D339CF8C4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163638"/>
            <a:ext cx="8143875" cy="53371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【Definition】</a:t>
            </a:r>
            <a:r>
              <a:rPr lang="en-US" altLang="zh-CN" b="0" dirty="0"/>
              <a:t>Let </a:t>
            </a:r>
            <a:r>
              <a:rPr lang="en-US" altLang="zh-CN" b="0" i="1" dirty="0"/>
              <a:t>p </a:t>
            </a:r>
            <a:r>
              <a:rPr lang="en-US" altLang="zh-CN" b="0" dirty="0"/>
              <a:t>be a proposition.</a:t>
            </a:r>
            <a:r>
              <a:rPr lang="en-US" altLang="zh-CN" b="0" dirty="0">
                <a:solidFill>
                  <a:schemeClr val="accent2"/>
                </a:solidFill>
              </a:rPr>
              <a:t> </a:t>
            </a:r>
            <a:r>
              <a:rPr lang="en-US" altLang="zh-CN" b="0" dirty="0"/>
              <a:t>The </a:t>
            </a:r>
            <a:r>
              <a:rPr lang="en-US" altLang="zh-CN" b="0" dirty="0">
                <a:solidFill>
                  <a:schemeClr val="accent2"/>
                </a:solidFill>
              </a:rPr>
              <a:t>negation </a:t>
            </a:r>
            <a:r>
              <a:rPr lang="en-US" altLang="zh-CN" b="0" dirty="0"/>
              <a:t>of </a:t>
            </a:r>
            <a:r>
              <a:rPr lang="en-US" altLang="zh-CN" b="0" i="1" dirty="0"/>
              <a:t>p</a:t>
            </a:r>
            <a:r>
              <a:rPr lang="en-US" altLang="zh-CN" b="0" dirty="0"/>
              <a:t>, </a:t>
            </a:r>
            <a:r>
              <a:rPr lang="en-US" altLang="zh-CN" dirty="0">
                <a:latin typeface="Arial" charset="0"/>
              </a:rPr>
              <a:t>¬</a:t>
            </a:r>
            <a:r>
              <a:rPr lang="en-US" altLang="zh-CN" b="0" i="1" dirty="0"/>
              <a:t>p, </a:t>
            </a:r>
            <a:r>
              <a:rPr lang="en-US" altLang="zh-CN" b="0" dirty="0"/>
              <a:t>is the proposition “It is not the case that </a:t>
            </a:r>
            <a:r>
              <a:rPr lang="en-US" altLang="zh-CN" b="0" i="1" dirty="0"/>
              <a:t>p</a:t>
            </a:r>
            <a:r>
              <a:rPr lang="en-US" altLang="zh-CN" b="0" dirty="0"/>
              <a:t>.”</a:t>
            </a:r>
          </a:p>
          <a:p>
            <a:pPr eaLnBrk="1" hangingPunct="1">
              <a:defRPr/>
            </a:pPr>
            <a:r>
              <a:rPr lang="en-US" altLang="zh-CN" b="0" i="1" dirty="0"/>
              <a:t>Example:</a:t>
            </a:r>
          </a:p>
          <a:p>
            <a:pPr lvl="1" eaLnBrk="1" hangingPunct="1">
              <a:defRPr/>
            </a:pPr>
            <a:r>
              <a:rPr lang="en-US" altLang="zh-CN" i="1" dirty="0"/>
              <a:t>p</a:t>
            </a:r>
            <a:r>
              <a:rPr lang="en-US" altLang="zh-CN" dirty="0"/>
              <a:t>:    Today is Tuesday.</a:t>
            </a:r>
          </a:p>
          <a:p>
            <a:pPr lvl="1" eaLnBrk="1" hangingPunct="1">
              <a:defRPr/>
            </a:pPr>
            <a:r>
              <a:rPr lang="en-US" altLang="zh-CN" dirty="0">
                <a:latin typeface="Arial" charset="0"/>
              </a:rPr>
              <a:t>¬</a:t>
            </a:r>
            <a:r>
              <a:rPr lang="en-US" altLang="zh-CN" i="1" dirty="0"/>
              <a:t>p</a:t>
            </a:r>
            <a:r>
              <a:rPr lang="en-US" altLang="zh-CN" dirty="0"/>
              <a:t>:  It is not the case that today is Tuesday. (Today is not Tuesday.)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zh-CN" sz="1050" b="0" dirty="0"/>
          </a:p>
          <a:p>
            <a:pPr eaLnBrk="1" hangingPunct="1">
              <a:defRPr/>
            </a:pPr>
            <a:r>
              <a:rPr lang="en-US" altLang="zh-CN" b="0" dirty="0"/>
              <a:t>Truth table</a:t>
            </a:r>
          </a:p>
          <a:p>
            <a:pPr eaLnBrk="1" hangingPunct="1">
              <a:defRPr/>
            </a:pPr>
            <a:endParaRPr lang="en-US" altLang="zh-CN" b="0" dirty="0"/>
          </a:p>
          <a:p>
            <a:pPr eaLnBrk="1" hangingPunct="1">
              <a:defRPr/>
            </a:pPr>
            <a:endParaRPr lang="en-US" altLang="zh-CN" b="0" dirty="0"/>
          </a:p>
          <a:p>
            <a:pPr eaLnBrk="1" hangingPunct="1">
              <a:defRPr/>
            </a:pPr>
            <a:endParaRPr lang="en-US" altLang="zh-CN" b="0" dirty="0"/>
          </a:p>
          <a:p>
            <a:pPr marL="342900" lvl="2" indent="-342900" algn="ctr" eaLnBrk="1" hangingPunct="1">
              <a:buClr>
                <a:schemeClr val="accent2"/>
              </a:buClr>
              <a:buFont typeface="Wingdings" panose="05000000000000000000" pitchFamily="2" charset="2"/>
              <a:buNone/>
              <a:defRPr/>
            </a:pPr>
            <a:endParaRPr lang="en-US" altLang="zh-CN" b="0" dirty="0"/>
          </a:p>
          <a:p>
            <a:pPr eaLnBrk="1" hangingPunct="1">
              <a:defRPr/>
            </a:pPr>
            <a:endParaRPr lang="en-US" altLang="zh-CN" b="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b="0" dirty="0"/>
              <a:t>	</a:t>
            </a:r>
            <a:r>
              <a:rPr lang="en-US" altLang="zh-CN" dirty="0"/>
              <a:t>	</a:t>
            </a:r>
          </a:p>
        </p:txBody>
      </p:sp>
      <p:graphicFrame>
        <p:nvGraphicFramePr>
          <p:cNvPr id="6" name="Group 19">
            <a:extLst>
              <a:ext uri="{FF2B5EF4-FFF2-40B4-BE49-F238E27FC236}">
                <a16:creationId xmlns:a16="http://schemas.microsoft.com/office/drawing/2014/main" id="{C1E06D71-1E29-4F4A-A256-3128697C6371}"/>
              </a:ext>
            </a:extLst>
          </p:cNvPr>
          <p:cNvGraphicFramePr>
            <a:graphicFrameLocks noGrp="1"/>
          </p:cNvGraphicFramePr>
          <p:nvPr/>
        </p:nvGraphicFramePr>
        <p:xfrm>
          <a:off x="3059113" y="3716338"/>
          <a:ext cx="3408362" cy="137160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1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¬</a:t>
                      </a:r>
                      <a:r>
                        <a:rPr kumimoji="0" lang="en-US" altLang="zh-CN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98" name="灯片编号占位符 4">
            <a:extLst>
              <a:ext uri="{FF2B5EF4-FFF2-40B4-BE49-F238E27FC236}">
                <a16:creationId xmlns:a16="http://schemas.microsoft.com/office/drawing/2014/main" id="{DDBDD1ED-C793-438B-9ABB-994EF923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86EC46-19D6-4E3D-AD2F-55AFD7D7FF7B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 b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24C9B-7E0B-4AE8-8DF7-F738FA4C125E}"/>
              </a:ext>
            </a:extLst>
          </p:cNvPr>
          <p:cNvSpPr txBox="1"/>
          <p:nvPr/>
        </p:nvSpPr>
        <p:spPr>
          <a:xfrm>
            <a:off x="539750" y="5229225"/>
            <a:ext cx="8215313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b="1" dirty="0">
                <a:latin typeface="+mn-lt"/>
              </a:rPr>
              <a:t>The truth value of ¬</a:t>
            </a:r>
            <a:r>
              <a:rPr lang="en-US" altLang="zh-CN" sz="2400" b="1" i="1" dirty="0">
                <a:latin typeface="+mn-lt"/>
              </a:rPr>
              <a:t>p </a:t>
            </a:r>
            <a:r>
              <a:rPr lang="en-US" altLang="zh-CN" sz="2400" b="1" dirty="0">
                <a:latin typeface="+mn-lt"/>
              </a:rPr>
              <a:t>is the opposite of the truth value of</a:t>
            </a:r>
            <a:r>
              <a:rPr lang="en-US" altLang="zh-CN" sz="2400" b="1" i="1" dirty="0">
                <a:latin typeface="+mn-lt"/>
              </a:rPr>
              <a:t> p</a:t>
            </a:r>
            <a:r>
              <a:rPr lang="en-US" altLang="zh-CN" sz="2400" b="1" dirty="0">
                <a:latin typeface="+mn-lt"/>
              </a:rPr>
              <a:t> </a:t>
            </a:r>
            <a:endParaRPr lang="zh-CN" altLang="en-US" sz="2400" b="1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1|0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0.2|0.1|0.4|0.2|0.1|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0066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2361</Words>
  <Application>Microsoft Office PowerPoint</Application>
  <PresentationFormat>全屏显示(4:3)</PresentationFormat>
  <Paragraphs>664</Paragraphs>
  <Slides>32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 Unicode MS</vt:lpstr>
      <vt:lpstr>Monotype Sorts</vt:lpstr>
      <vt:lpstr>宋体</vt:lpstr>
      <vt:lpstr>Arial</vt:lpstr>
      <vt:lpstr>Calibri</vt:lpstr>
      <vt:lpstr>Cambria Math</vt:lpstr>
      <vt:lpstr>Symbol</vt:lpstr>
      <vt:lpstr>Tahoma</vt:lpstr>
      <vt:lpstr>Times New Roman</vt:lpstr>
      <vt:lpstr>Wingdings</vt:lpstr>
      <vt:lpstr>1_默认设计模板</vt:lpstr>
      <vt:lpstr>Clip</vt:lpstr>
      <vt:lpstr>Equation.3</vt:lpstr>
      <vt:lpstr>Discrete Mathematics and  Its Applications  course code: 211B0010</vt:lpstr>
      <vt:lpstr>Introduction</vt:lpstr>
      <vt:lpstr>Course policies</vt:lpstr>
      <vt:lpstr>Course policies</vt:lpstr>
      <vt:lpstr>Course Overview</vt:lpstr>
      <vt:lpstr>Chapter 1   The Foundations: Logic and Proofs</vt:lpstr>
      <vt:lpstr>Proposition</vt:lpstr>
      <vt:lpstr>Propositional Logic </vt:lpstr>
      <vt:lpstr>Negation (NOT)</vt:lpstr>
      <vt:lpstr>Conjunction (AND)</vt:lpstr>
      <vt:lpstr>Disjunction (OR)</vt:lpstr>
      <vt:lpstr>Exclusive OR (XOR)</vt:lpstr>
      <vt:lpstr>Example</vt:lpstr>
      <vt:lpstr>Conditional Operator (If--then)</vt:lpstr>
      <vt:lpstr>Conditional Statement</vt:lpstr>
      <vt:lpstr>Conditional Statement - Equivalent Forms</vt:lpstr>
      <vt:lpstr>Converse of  Conditional Statement</vt:lpstr>
      <vt:lpstr>Inverse of Conditional Statement</vt:lpstr>
      <vt:lpstr>Contrapositive of Conditional Statement</vt:lpstr>
      <vt:lpstr>Biconditional Operator</vt:lpstr>
      <vt:lpstr>Precedence of Logical Operators</vt:lpstr>
      <vt:lpstr>Truth Table</vt:lpstr>
      <vt:lpstr>PowerPoint 演示文稿</vt:lpstr>
      <vt:lpstr>Logic and Bit Operations</vt:lpstr>
      <vt:lpstr>Bitwise Operations</vt:lpstr>
      <vt:lpstr>Bitwise Operations</vt:lpstr>
      <vt:lpstr>Chapter 1   The Foundations: Logic and Proofs</vt:lpstr>
      <vt:lpstr>Translating English sentences </vt:lpstr>
      <vt:lpstr>System Specifications</vt:lpstr>
      <vt:lpstr>Consistent System Specifications</vt:lpstr>
      <vt:lpstr>Logic Puzzles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2023-02-28T07:34:45Z</dcterms:created>
  <dcterms:modified xsi:type="dcterms:W3CDTF">2023-02-28T07:38:44Z</dcterms:modified>
</cp:coreProperties>
</file>