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20"/>
  </p:notesMasterIdLst>
  <p:sldIdLst>
    <p:sldId id="322" r:id="rId2"/>
    <p:sldId id="323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7" r:id="rId14"/>
    <p:sldId id="338" r:id="rId15"/>
    <p:sldId id="339" r:id="rId16"/>
    <p:sldId id="340" r:id="rId17"/>
    <p:sldId id="341" r:id="rId18"/>
    <p:sldId id="334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3333FF"/>
    <a:srgbClr val="BAD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4" autoAdjust="0"/>
    <p:restoredTop sz="54335" autoAdjust="0"/>
  </p:normalViewPr>
  <p:slideViewPr>
    <p:cSldViewPr>
      <p:cViewPr varScale="1">
        <p:scale>
          <a:sx n="56" d="100"/>
          <a:sy n="56" d="100"/>
        </p:scale>
        <p:origin x="2145" y="2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333ED85-744B-4935-8D77-40F71A3EB7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3C0942-AF6E-435A-A0E9-29F3F677928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8E26F13-DF8D-4206-8E55-2C782BFD04AD}" type="datetimeFigureOut">
              <a:rPr lang="zh-CN" altLang="en-US"/>
              <a:pPr>
                <a:defRPr/>
              </a:pPr>
              <a:t>2023/3/3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9AC7E5D-6ABB-4E04-9C40-1A340C8B19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F97E274-B951-4199-B0BD-F17E83405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831C7-97FF-4181-943E-56F784580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B29F26-325E-4BC1-9FF3-9BF23E2ABB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37ED36-CE4A-4F59-8006-AE568CB580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BF76593C-9F09-4188-A66F-62964F1792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D4D2AD98-09E2-4DA7-A872-FF3529C779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FCE69752-E43C-42CD-A0F0-C950D79875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684D62-FA9A-4CDE-968F-971DC645E33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E8B02E95-966D-4984-95DE-A5C67F5953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4E17B6E8-AE42-49D6-A35D-89544F9365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ABC1A677-3C22-4DC1-8CE2-3DB0B8B541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BA08AE-D4FB-4377-9610-D75F8A77CDA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3545DCFF-03BE-4454-9CAB-6BEB0CFBB6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3B90621A-9286-4CAF-9357-B72130A0F0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734D97FA-76BB-40C9-B840-06B2E89BE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D94953-4908-44ED-972E-EA94F16F9F4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EFB5C6CD-9132-4BF6-89F6-8D7D827CB9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424FBB70-CBD6-4AA6-9915-5E58681575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en-US" altLang="zh-CN" dirty="0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B168B36B-3E31-43B3-89DF-82480F9062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2158B1-3E9E-4C6C-8DEA-EE2CCBE5243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9C9BC025-281C-4986-A5A8-11B7A14F82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5103AE7D-CC01-4118-8BC1-FCDFC50FAD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7C83D553-4528-4137-A518-DE693B0269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03DF8F6-279C-4171-964F-30394DDFF95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8960BD27-9CD1-4603-AE1B-65F344C9D8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451DF5EA-5D10-4C9C-B9F0-223B21DD05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CBFA0FE9-78E3-49D4-BE51-D2F4E1FC3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865929-4579-40CE-BBDC-6E37A5A0CDD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09A54CBD-8EFE-40AD-83DE-30AE2BF2EF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BC7B2288-B2E9-4DA9-A986-0ED2EF6901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9BA1934A-FF9C-420C-8816-C237A8E7B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A25CA2-09E7-4B6A-8925-C39D42D9CF5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DF6FFCCE-C230-4E5A-A66E-AD14C22083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620FA251-7102-4FE6-9C79-79E6BFDA75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8A23D66E-AF8C-4C47-9093-49AB28C78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2E6C59B-B201-4355-BDC2-5C8A509821D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6F978BBE-8FA8-4906-A861-B7EEDBE9DC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C0E8DA98-B502-4A99-B940-C0D41ED012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26EA1A56-D2B0-4F06-80AD-EC293E88B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C97EBF-5EA0-431D-ACFE-308A93DE675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626F8CFD-9678-4925-BC29-ED0F99D815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3ACADC56-FA2A-422E-8C2D-505D76BE323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74039EF8-5D1D-4D2C-AE8E-C0C59C663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A59095-D630-4619-9609-2991FDF297B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C1A29DB3-FF88-46C5-A48F-5897043879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C20FCE8F-4AE1-4071-8C84-3343BB1260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3BB6C16F-D946-4B76-AFA9-49E245C69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515B4E-8837-4DC5-9B62-10639B0E086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5D975B54-F283-4A70-91C8-8BCBD0ADED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2F714493-A68F-4DAC-88A8-1D343FA4D9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801F25DE-8188-4D0F-86CB-768841B7A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3029C5-58EB-47CE-929B-BFA094E89F4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DCB8F76F-786A-4256-A6F2-B623748817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970E5701-D650-4F9F-9152-47D371B61C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B9B5AD60-E1A6-478D-9AA7-DB1762F19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802F167-D871-4C49-B2F3-10C85C198E3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8F16A071-6B27-42F1-AEE8-7922430CDE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BB2A42D4-B40D-459F-B241-4F8BAA74B4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4A04BB8D-8E27-4904-9725-ABC6A3C87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482B32-503D-4437-B455-0E21BBB802A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37ECBDDF-CD93-44FC-B4AC-EB88DD9B955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6AA532A5-B0D5-4B46-BEDD-C3BFC22786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2FB58B7C-C5E1-4D2B-990A-4A963E8D77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A77258-8813-41A6-8802-95D442425FC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E218C054-73C1-4718-8A62-7BCEEC0417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6E936270-58E5-465D-A3AC-50C6A99895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CDE88333-7586-4FFC-9650-B76D7065BD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3D6236-09D3-4448-8631-D23BD1DD130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A4D5B88F-943C-4662-8E3B-5FB00A68CE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AD5DD68F-1E91-4490-99E3-F0DB232565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88BC365A-1185-4E2E-B8E0-C81ED8400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CBAD5A-3321-4216-9A44-BA78D0C6257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DB4B43AE-B2B9-429F-A0E3-7CE464C6D9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58550BF3-A41B-478E-AE12-B91EB4EA42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E6DAA4F8-8DEB-4F4C-BD8F-9B80BE528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179429-235F-4E67-B316-C8688E5AFE4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2E4DF426-5335-4124-8FD1-017BB0C27B21}"/>
              </a:ext>
            </a:extLst>
          </p:cNvPr>
          <p:cNvGraphicFramePr>
            <a:graphicFrameLocks/>
          </p:cNvGraphicFramePr>
          <p:nvPr userDrawn="1"/>
        </p:nvGraphicFramePr>
        <p:xfrm>
          <a:off x="304800" y="2971800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6" name="Clip" r:id="rId3" imgW="6857143" imgH="48963" progId="MS_ClipArt_Gallery.2">
                  <p:embed/>
                </p:oleObj>
              </mc:Choice>
              <mc:Fallback>
                <p:oleObj name="Clip" r:id="rId3" imgW="6857143" imgH="48963" progId="MS_ClipArt_Gallery.2">
                  <p:embed/>
                  <p:pic>
                    <p:nvPicPr>
                      <p:cNvPr id="2050" name="Object 7">
                        <a:extLst>
                          <a:ext uri="{FF2B5EF4-FFF2-40B4-BE49-F238E27FC236}">
                            <a16:creationId xmlns:a16="http://schemas.microsoft.com/office/drawing/2014/main" id="{68F91F1B-7315-4577-B6FD-6E844C1C243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85344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08B491E-8B22-4EB8-810B-221BB288EF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5827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47CDEAC-803F-48A5-BA73-E47057B4D7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484438" y="6248400"/>
            <a:ext cx="431958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BE3F7ABA-8856-42E1-97D5-848F094D54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48400"/>
            <a:ext cx="14382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3BA0FE-365A-4640-8D77-395BC0B5C3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447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8940E8-64D0-4AE3-B71F-E4A998A691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988CA0-D55B-4300-9237-DAC18CC482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BF4489-1C22-4724-929F-70E036EC26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239EDE-4E19-4E73-9E96-58D99F9C43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4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15888"/>
            <a:ext cx="1943100" cy="6132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15888"/>
            <a:ext cx="5678487" cy="6132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80A40C-D678-4D45-A7BB-337221654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14E63B2-FE94-436A-972D-AE4A5A32E4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414C78-9304-4009-80E0-0566D7C745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5C58E-B422-4ED5-A327-7E2E33EF96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451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7772400" cy="722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13751E-5FC0-40A2-A213-6289B3032C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5568C0-9AB3-48B7-B773-EF5B2B48E4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12019F-F0EC-407E-9831-016D805F17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BCC4E-0DE2-48BE-BB36-E62B8478F9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20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B0FA4A-D654-4D78-9022-E84F299986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F613DC-74C9-468A-BA84-D30C87D5EE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63A8CE-400C-4362-A5D6-0F5787425E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2D869-B338-42C7-9644-24702F8DDD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2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A454B3-96B4-47C2-AFFB-7534D5395C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21349E-0CB1-4809-AD32-B6A033A451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23B6AE-FBB7-486E-8013-269D3F114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624A4-C9F5-4D06-A795-213B24045E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309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DA6BFC-D85B-4EBD-924D-E492AEF182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13A5-03EB-4968-A8A4-832EDDC3DE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AD4E7F-F4DA-4E8C-AC23-83A6B701D3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C5EF5F-CFEA-473A-B6DE-5C2583013D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43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F8614E4-5DC9-41EE-9A1C-09696CF162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8290E85-F40A-4E9F-82EB-BBACF99266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612918E-FDBD-47D8-AAED-B6D09F04DE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DF53B-1102-4D36-96B8-0818AF5811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00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2E50BCB-E534-424F-92B8-D8DE4CBF2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2BBFFE6-4835-41C1-A4F4-8B75774DFD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75248AB-BF0F-48F0-B0D0-9142E1074D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E456D-B0B2-4623-9338-24A41BA7D0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697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618645D-AF8C-41DC-A90A-18AD57AA69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FAFF6D6-DC7A-4DA1-8E0C-8B4A655476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411418E-5D1C-4DF7-B466-58F27B2296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EDB1C-2933-4CBF-8882-DB13886F8F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EDE0BA-D187-4DAB-B291-4E759D1BE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1A1D89-FEFC-4245-85AD-F9D8FF71C1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3DC35D-DC46-4D2A-9C4D-4B42C9340E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9B185-59E0-49BB-89BB-B0C0260403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919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3706A6-3F59-499C-B4C0-9A0D48158A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D0D3EB-4D01-49E3-8D10-6E703C6662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132BB-2E8D-413A-BD34-1F98F2AF17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8A4A7-F7B0-4764-9C7C-0380345439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23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F1A78F8-2734-4BC3-B071-568C7C13F3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15888"/>
            <a:ext cx="777240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9D09FB0-9608-426B-A055-C210F7810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913AAEF-007C-483F-99F2-5482917B932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00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3E49E3E-07F3-4D61-8CE4-2FEC88D320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4008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A6E6744-E6CC-47C7-8062-0C2AB1B51D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F5AD644-4ED8-496D-8B0F-176C60E20B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31" name="Object 7">
            <a:extLst>
              <a:ext uri="{FF2B5EF4-FFF2-40B4-BE49-F238E27FC236}">
                <a16:creationId xmlns:a16="http://schemas.microsoft.com/office/drawing/2014/main" id="{BE9FD6B8-29A9-4C07-B97D-A7413A3AFD61}"/>
              </a:ext>
            </a:extLst>
          </p:cNvPr>
          <p:cNvGraphicFramePr>
            <a:graphicFrameLocks/>
          </p:cNvGraphicFramePr>
          <p:nvPr userDrawn="1"/>
        </p:nvGraphicFramePr>
        <p:xfrm>
          <a:off x="323850" y="836613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Clip" r:id="rId15" imgW="6857143" imgH="48963" progId="MS_ClipArt_Gallery.2">
                  <p:embed/>
                </p:oleObj>
              </mc:Choice>
              <mc:Fallback>
                <p:oleObj name="Clip" r:id="rId15" imgW="6857143" imgH="48963" progId="MS_ClipArt_Gallery.2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36613"/>
                        <a:ext cx="85344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322" r:id="rId1"/>
    <p:sldLayoutId id="2147484311" r:id="rId2"/>
    <p:sldLayoutId id="2147484312" r:id="rId3"/>
    <p:sldLayoutId id="2147484313" r:id="rId4"/>
    <p:sldLayoutId id="2147484314" r:id="rId5"/>
    <p:sldLayoutId id="2147484315" r:id="rId6"/>
    <p:sldLayoutId id="2147484316" r:id="rId7"/>
    <p:sldLayoutId id="2147484317" r:id="rId8"/>
    <p:sldLayoutId id="2147484318" r:id="rId9"/>
    <p:sldLayoutId id="2147484319" r:id="rId10"/>
    <p:sldLayoutId id="2147484320" r:id="rId11"/>
    <p:sldLayoutId id="2147484321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4.xml"/><Relationship Id="rId7" Type="http://schemas.openxmlformats.org/officeDocument/2006/relationships/image" Target="../media/image19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FE80CEFC-9495-4ECB-8169-25C1597E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1438"/>
            <a:ext cx="7772400" cy="722312"/>
          </a:xfrm>
        </p:spPr>
        <p:txBody>
          <a:bodyPr/>
          <a:lstStyle/>
          <a:p>
            <a:pPr>
              <a:defRPr/>
            </a:pPr>
            <a:r>
              <a:rPr lang="en-US" altLang="zh-CN" sz="2600" dirty="0"/>
              <a:t>Chapter 1  </a:t>
            </a:r>
            <a:br>
              <a:rPr lang="en-US" altLang="zh-CN" sz="3200" dirty="0"/>
            </a:br>
            <a:r>
              <a:rPr kumimoji="1" lang="en-US" altLang="zh-CN" sz="3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Foundations: Logic and Proofs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1C4BE-0031-41AA-B27D-F15F0B761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214438"/>
            <a:ext cx="7772400" cy="51228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1.1  Propositional Logic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1.2  Applications of Propositional Logic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1.3  Propositional Equivalences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1.4  Predicates and Quantifiers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1.5  Nested Quantifiers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1.6  Rules of Inference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1.7  Introduction to Proofs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1.8  Proof Methods and Strategy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48E455A4-32A3-4F1F-B78A-353C1649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367E17-6690-4180-95F4-D467C26599B8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/>
          </a:p>
        </p:txBody>
      </p:sp>
    </p:spTree>
    <p:custDataLst>
      <p:tags r:id="rId1"/>
    </p:custDataLst>
  </p:cSld>
  <p:clrMapOvr>
    <a:masterClrMapping/>
  </p:clrMapOvr>
  <p:transition advTm="760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4D2B074-C2F8-4924-83A1-F474A8191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Using De Morgan’s Laws</a:t>
            </a:r>
            <a:endParaRPr lang="en-US" altLang="zh-CN"/>
          </a:p>
        </p:txBody>
      </p:sp>
      <p:sp>
        <p:nvSpPr>
          <p:cNvPr id="22531" name="内容占位符 10">
            <a:extLst>
              <a:ext uri="{FF2B5EF4-FFF2-40B4-BE49-F238E27FC236}">
                <a16:creationId xmlns:a16="http://schemas.microsoft.com/office/drawing/2014/main" id="{07C2B95B-AD0C-46C0-AB12-FA664CEEC5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071563"/>
            <a:ext cx="8001000" cy="1428750"/>
          </a:xfrm>
        </p:spPr>
        <p:txBody>
          <a:bodyPr/>
          <a:lstStyle/>
          <a:p>
            <a:r>
              <a:rPr kumimoji="1" lang="en-US" altLang="zh-CN" b="0">
                <a:cs typeface="Times New Roman" panose="02020603050405020304" pitchFamily="18" charset="0"/>
              </a:rPr>
              <a:t>Use De Morgan’s laws to express the negation of “</a:t>
            </a:r>
            <a:r>
              <a:rPr kumimoji="1" lang="en-US" altLang="zh-CN" b="0">
                <a:solidFill>
                  <a:srgbClr val="3333CC"/>
                </a:solidFill>
                <a:cs typeface="Times New Roman" panose="02020603050405020304" pitchFamily="18" charset="0"/>
              </a:rPr>
              <a:t>Mike has a cellphone and he has a laptop computer</a:t>
            </a:r>
            <a:r>
              <a:rPr kumimoji="1" lang="en-US" altLang="zh-CN" b="0">
                <a:cs typeface="Times New Roman" panose="02020603050405020304" pitchFamily="18" charset="0"/>
              </a:rPr>
              <a:t>” and “</a:t>
            </a:r>
            <a:r>
              <a:rPr kumimoji="1" lang="en-US" altLang="zh-CN" b="0">
                <a:solidFill>
                  <a:srgbClr val="3333CC"/>
                </a:solidFill>
                <a:cs typeface="Times New Roman" panose="02020603050405020304" pitchFamily="18" charset="0"/>
              </a:rPr>
              <a:t>Jim will go to the concert or Steve will go to the concert</a:t>
            </a:r>
            <a:r>
              <a:rPr kumimoji="1" lang="en-US" altLang="zh-CN" b="0">
                <a:cs typeface="Times New Roman" panose="02020603050405020304" pitchFamily="18" charset="0"/>
              </a:rPr>
              <a:t>.”</a:t>
            </a:r>
            <a:endParaRPr lang="en-US" altLang="zh-CN" b="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20" name="AutoShape 3">
            <a:extLst>
              <a:ext uri="{FF2B5EF4-FFF2-40B4-BE49-F238E27FC236}">
                <a16:creationId xmlns:a16="http://schemas.microsoft.com/office/drawing/2014/main" id="{B4818C86-096D-4C62-9023-AFD9CE849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2643188"/>
            <a:ext cx="7500938" cy="3643312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kumimoji="1" lang="en-US" altLang="zh-C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CE93A7-AA76-44AE-9F88-628CBA105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3286125"/>
            <a:ext cx="6643688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b="0"/>
              <a:t>Mike does not have a cellphone or he does not have a laptop computer.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FA20C6-B567-474A-ADB4-31840AB1A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4464050"/>
            <a:ext cx="6357937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/>
              <a:t>Jim will not go to the concert and Steve will not go to the concert.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2DB7BDC-EA68-4928-AD46-E2C18636A5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Exercises</a:t>
            </a:r>
            <a:endParaRPr lang="en-US" altLang="zh-CN"/>
          </a:p>
        </p:txBody>
      </p:sp>
      <p:sp>
        <p:nvSpPr>
          <p:cNvPr id="24579" name="内容占位符 10">
            <a:extLst>
              <a:ext uri="{FF2B5EF4-FFF2-40B4-BE49-F238E27FC236}">
                <a16:creationId xmlns:a16="http://schemas.microsoft.com/office/drawing/2014/main" id="{5C034227-2734-4EA3-953B-612803303A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071563"/>
            <a:ext cx="8001000" cy="1428750"/>
          </a:xfrm>
        </p:spPr>
        <p:txBody>
          <a:bodyPr/>
          <a:lstStyle/>
          <a:p>
            <a:r>
              <a:rPr kumimoji="1" lang="en-US" altLang="zh-CN" b="0">
                <a:cs typeface="Times New Roman" panose="02020603050405020304" pitchFamily="18" charset="0"/>
              </a:rPr>
              <a:t>Find a compound proposition involving the propositional variables </a:t>
            </a:r>
            <a:r>
              <a:rPr kumimoji="1" lang="en-US" altLang="zh-CN" b="0" i="1">
                <a:solidFill>
                  <a:srgbClr val="3333FF"/>
                </a:solidFill>
                <a:cs typeface="Times New Roman" panose="02020603050405020304" pitchFamily="18" charset="0"/>
              </a:rPr>
              <a:t>p</a:t>
            </a:r>
            <a:r>
              <a:rPr kumimoji="1" lang="en-US" altLang="zh-CN" b="0">
                <a:cs typeface="Times New Roman" panose="02020603050405020304" pitchFamily="18" charset="0"/>
              </a:rPr>
              <a:t>, </a:t>
            </a:r>
            <a:r>
              <a:rPr kumimoji="1" lang="en-US" altLang="zh-CN" b="0" i="1">
                <a:solidFill>
                  <a:srgbClr val="3333FF"/>
                </a:solidFill>
                <a:cs typeface="Times New Roman" panose="02020603050405020304" pitchFamily="18" charset="0"/>
              </a:rPr>
              <a:t>q</a:t>
            </a:r>
            <a:r>
              <a:rPr kumimoji="1" lang="en-US" altLang="zh-CN" b="0">
                <a:cs typeface="Times New Roman" panose="02020603050405020304" pitchFamily="18" charset="0"/>
              </a:rPr>
              <a:t>, </a:t>
            </a:r>
            <a:r>
              <a:rPr kumimoji="1" lang="en-US" altLang="zh-CN" b="0" i="1">
                <a:solidFill>
                  <a:srgbClr val="3333FF"/>
                </a:solidFill>
                <a:cs typeface="Times New Roman" panose="02020603050405020304" pitchFamily="18" charset="0"/>
              </a:rPr>
              <a:t>r</a:t>
            </a:r>
            <a:r>
              <a:rPr kumimoji="1" lang="en-US" altLang="zh-CN" b="0">
                <a:cs typeface="Times New Roman" panose="02020603050405020304" pitchFamily="18" charset="0"/>
              </a:rPr>
              <a:t> that is true when exactly two of </a:t>
            </a:r>
            <a:r>
              <a:rPr kumimoji="1" lang="en-US" altLang="zh-CN" b="0" i="1">
                <a:solidFill>
                  <a:srgbClr val="3333FF"/>
                </a:solidFill>
                <a:cs typeface="Times New Roman" panose="02020603050405020304" pitchFamily="18" charset="0"/>
              </a:rPr>
              <a:t>p</a:t>
            </a:r>
            <a:r>
              <a:rPr kumimoji="1" lang="en-US" altLang="zh-CN" b="0">
                <a:cs typeface="Times New Roman" panose="02020603050405020304" pitchFamily="18" charset="0"/>
              </a:rPr>
              <a:t>, </a:t>
            </a:r>
            <a:r>
              <a:rPr kumimoji="1" lang="en-US" altLang="zh-CN" b="0" i="1">
                <a:solidFill>
                  <a:srgbClr val="3333FF"/>
                </a:solidFill>
                <a:cs typeface="Times New Roman" panose="02020603050405020304" pitchFamily="18" charset="0"/>
              </a:rPr>
              <a:t>q</a:t>
            </a:r>
            <a:r>
              <a:rPr kumimoji="1" lang="en-US" altLang="zh-CN" b="0">
                <a:cs typeface="Times New Roman" panose="02020603050405020304" pitchFamily="18" charset="0"/>
              </a:rPr>
              <a:t>, and </a:t>
            </a:r>
            <a:r>
              <a:rPr kumimoji="1" lang="en-US" altLang="zh-CN" b="0">
                <a:solidFill>
                  <a:srgbClr val="3333FF"/>
                </a:solidFill>
                <a:cs typeface="Times New Roman" panose="02020603050405020304" pitchFamily="18" charset="0"/>
              </a:rPr>
              <a:t>r</a:t>
            </a:r>
            <a:r>
              <a:rPr kumimoji="1" lang="en-US" altLang="zh-CN" b="0">
                <a:cs typeface="Times New Roman" panose="02020603050405020304" pitchFamily="18" charset="0"/>
              </a:rPr>
              <a:t> are true and is false otherwise.</a:t>
            </a:r>
            <a:endParaRPr lang="en-US" altLang="zh-CN" b="0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20" name="AutoShape 3">
            <a:extLst>
              <a:ext uri="{FF2B5EF4-FFF2-40B4-BE49-F238E27FC236}">
                <a16:creationId xmlns:a16="http://schemas.microsoft.com/office/drawing/2014/main" id="{95D06B1C-7CA0-4435-B12C-BCCD20CF0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2492375"/>
            <a:ext cx="7500938" cy="3643313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kumimoji="1" lang="en-US" altLang="zh-C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BB25CA-D2FF-473A-B5F5-BB0EBF5C1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588" y="2820988"/>
            <a:ext cx="42862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 i="1">
                <a:latin typeface="Arial" panose="020B0604020202020204" pitchFamily="34" charset="0"/>
              </a:rPr>
              <a:t>p</a:t>
            </a:r>
            <a:r>
              <a:rPr lang="en-US" altLang="zh-CN" sz="2800" b="0">
                <a:latin typeface="Arial" panose="020B0604020202020204" pitchFamily="34" charset="0"/>
              </a:rPr>
              <a:t> 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  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</a:p>
          <a:p>
            <a:pPr marL="0" lvl="2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 i="1">
                <a:latin typeface="Arial" panose="020B0604020202020204" pitchFamily="34" charset="0"/>
              </a:rPr>
              <a:t>p</a:t>
            </a:r>
            <a:r>
              <a:rPr lang="en-US" altLang="zh-CN" sz="2800" b="0">
                <a:latin typeface="Arial" panose="020B0604020202020204" pitchFamily="34" charset="0"/>
              </a:rPr>
              <a:t> 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  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</a:p>
          <a:p>
            <a:pPr marL="0" lvl="2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 </a:t>
            </a:r>
            <a:r>
              <a:rPr lang="en-US" altLang="zh-CN" sz="2800" b="0" i="1">
                <a:latin typeface="Arial" panose="020B0604020202020204" pitchFamily="34" charset="0"/>
              </a:rPr>
              <a:t>p</a:t>
            </a:r>
            <a:r>
              <a:rPr lang="en-US" altLang="zh-CN" sz="2800" b="0">
                <a:latin typeface="Arial" panose="020B0604020202020204" pitchFamily="34" charset="0"/>
              </a:rPr>
              <a:t> 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736A4-6EEE-4EEC-A05E-519E5D9A0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695825"/>
            <a:ext cx="72151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lvl="2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0">
                <a:latin typeface="Arial" panose="020B0604020202020204" pitchFamily="34" charset="0"/>
              </a:rPr>
              <a:t>( </a:t>
            </a:r>
            <a:r>
              <a:rPr lang="en-US" altLang="zh-CN" sz="2800" b="0" i="1">
                <a:latin typeface="Arial" panose="020B0604020202020204" pitchFamily="34" charset="0"/>
              </a:rPr>
              <a:t>p</a:t>
            </a:r>
            <a:r>
              <a:rPr lang="en-US" altLang="zh-CN" sz="2800" b="0">
                <a:latin typeface="Arial" panose="020B0604020202020204" pitchFamily="34" charset="0"/>
              </a:rPr>
              <a:t> 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  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r 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) 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0">
                <a:latin typeface="Arial" panose="020B0604020202020204" pitchFamily="34" charset="0"/>
              </a:rPr>
              <a:t>(</a:t>
            </a:r>
            <a:r>
              <a:rPr lang="en-US" altLang="zh-CN" sz="2800" b="0" i="1">
                <a:latin typeface="Arial" panose="020B0604020202020204" pitchFamily="34" charset="0"/>
              </a:rPr>
              <a:t>p</a:t>
            </a:r>
            <a:r>
              <a:rPr lang="en-US" altLang="zh-CN" sz="2800" b="0">
                <a:latin typeface="Arial" panose="020B0604020202020204" pitchFamily="34" charset="0"/>
              </a:rPr>
              <a:t> 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  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 ) 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( </a:t>
            </a:r>
            <a:r>
              <a:rPr lang="en-US" altLang="zh-CN" sz="2800" b="0" i="1">
                <a:latin typeface="Arial" panose="020B0604020202020204" pitchFamily="34" charset="0"/>
              </a:rPr>
              <a:t>p</a:t>
            </a:r>
            <a:r>
              <a:rPr lang="en-US" altLang="zh-CN" sz="2800" b="0">
                <a:latin typeface="Arial" panose="020B0604020202020204" pitchFamily="34" charset="0"/>
              </a:rPr>
              <a:t> 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latin typeface="Arial" panose="020B0604020202020204" pitchFamily="34" charset="0"/>
                <a:sym typeface="Symbol" panose="05050102010706020507" pitchFamily="18" charset="2"/>
              </a:rPr>
              <a:t>r</a:t>
            </a:r>
            <a:r>
              <a:rPr lang="en-US" altLang="zh-CN" sz="2800" b="0">
                <a:latin typeface="Arial" panose="020B0604020202020204" pitchFamily="34" charset="0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21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03310CA-6F9B-415F-A346-D85AD765F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Exercises</a:t>
            </a:r>
            <a:endParaRPr lang="en-US" altLang="zh-CN"/>
          </a:p>
        </p:txBody>
      </p:sp>
      <p:sp>
        <p:nvSpPr>
          <p:cNvPr id="26627" name="内容占位符 10">
            <a:extLst>
              <a:ext uri="{FF2B5EF4-FFF2-40B4-BE49-F238E27FC236}">
                <a16:creationId xmlns:a16="http://schemas.microsoft.com/office/drawing/2014/main" id="{657D9516-81D7-4AE0-8A02-99E12F2DBF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071563"/>
            <a:ext cx="8143875" cy="2714625"/>
          </a:xfrm>
        </p:spPr>
        <p:txBody>
          <a:bodyPr/>
          <a:lstStyle/>
          <a:p>
            <a:r>
              <a:rPr kumimoji="1" lang="en-US" altLang="zh-CN" b="0" dirty="0">
                <a:cs typeface="Times New Roman" panose="02020603050405020304" pitchFamily="18" charset="0"/>
              </a:rPr>
              <a:t>The proposition </a:t>
            </a:r>
            <a:r>
              <a:rPr kumimoji="1" lang="en-US" altLang="zh-CN" b="0" i="1" dirty="0">
                <a:cs typeface="Times New Roman" panose="02020603050405020304" pitchFamily="18" charset="0"/>
              </a:rPr>
              <a:t>p </a:t>
            </a:r>
            <a:r>
              <a:rPr kumimoji="1" lang="en-US" altLang="zh-CN" b="0" i="1" dirty="0">
                <a:solidFill>
                  <a:srgbClr val="3333FF"/>
                </a:solidFill>
                <a:cs typeface="Times New Roman" panose="02020603050405020304" pitchFamily="18" charset="0"/>
              </a:rPr>
              <a:t>NOR</a:t>
            </a:r>
            <a:r>
              <a:rPr kumimoji="1" lang="en-US" altLang="zh-CN" b="0" i="1" dirty="0">
                <a:cs typeface="Times New Roman" panose="02020603050405020304" pitchFamily="18" charset="0"/>
              </a:rPr>
              <a:t> q </a:t>
            </a:r>
            <a:r>
              <a:rPr kumimoji="1" lang="en-US" altLang="zh-CN" b="0" dirty="0">
                <a:cs typeface="Times New Roman" panose="02020603050405020304" pitchFamily="18" charset="0"/>
              </a:rPr>
              <a:t>is true when both </a:t>
            </a:r>
            <a:r>
              <a:rPr kumimoji="1" lang="en-US" altLang="zh-CN" b="0" i="1" dirty="0">
                <a:cs typeface="Times New Roman" panose="02020603050405020304" pitchFamily="18" charset="0"/>
              </a:rPr>
              <a:t>p</a:t>
            </a:r>
            <a:r>
              <a:rPr kumimoji="1" lang="en-US" altLang="zh-CN" b="0" dirty="0">
                <a:cs typeface="Times New Roman" panose="02020603050405020304" pitchFamily="18" charset="0"/>
              </a:rPr>
              <a:t> and </a:t>
            </a:r>
            <a:r>
              <a:rPr kumimoji="1" lang="en-US" altLang="zh-CN" b="0" i="1" dirty="0">
                <a:cs typeface="Times New Roman" panose="02020603050405020304" pitchFamily="18" charset="0"/>
              </a:rPr>
              <a:t>q</a:t>
            </a:r>
            <a:r>
              <a:rPr kumimoji="1" lang="en-US" altLang="zh-CN" b="0" dirty="0">
                <a:cs typeface="Times New Roman" panose="02020603050405020304" pitchFamily="18" charset="0"/>
              </a:rPr>
              <a:t> are false, and it is false otherwise. The operator </a:t>
            </a:r>
            <a:r>
              <a:rPr lang="en-US" altLang="zh-CN" dirty="0">
                <a:sym typeface="Symbol" panose="05050102010706020507" pitchFamily="18" charset="2"/>
              </a:rPr>
              <a:t> </a:t>
            </a:r>
            <a:r>
              <a:rPr kumimoji="1" lang="en-US" altLang="zh-CN" b="0" dirty="0">
                <a:cs typeface="Times New Roman" panose="02020603050405020304" pitchFamily="18" charset="0"/>
              </a:rPr>
              <a:t>is called </a:t>
            </a:r>
            <a:r>
              <a:rPr kumimoji="1" lang="en-US" altLang="zh-CN" b="0" dirty="0">
                <a:solidFill>
                  <a:srgbClr val="3333FF"/>
                </a:solidFill>
                <a:cs typeface="Times New Roman" panose="02020603050405020304" pitchFamily="18" charset="0"/>
              </a:rPr>
              <a:t>Peirce arrow. </a:t>
            </a:r>
            <a:endParaRPr kumimoji="1" lang="en-US" altLang="zh-CN" b="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b="0" dirty="0">
                <a:solidFill>
                  <a:schemeClr val="tx2"/>
                </a:solidFill>
                <a:cs typeface="Times New Roman" panose="02020603050405020304" pitchFamily="18" charset="0"/>
              </a:rPr>
              <a:t>    (a)  show that p</a:t>
            </a:r>
            <a:r>
              <a:rPr lang="en-US" altLang="zh-CN" dirty="0">
                <a:sym typeface="Symbol" panose="05050102010706020507" pitchFamily="18" charset="2"/>
              </a:rPr>
              <a:t>  </a:t>
            </a:r>
            <a:r>
              <a:rPr lang="en-US" altLang="zh-CN" b="0" dirty="0">
                <a:sym typeface="Symbol" panose="05050102010706020507" pitchFamily="18" charset="2"/>
              </a:rPr>
              <a:t>p is logically equivalent to </a:t>
            </a:r>
            <a:r>
              <a:rPr lang="en-US" altLang="zh-CN" dirty="0">
                <a:sym typeface="Symbol" panose="05050102010706020507" pitchFamily="18" charset="2"/>
              </a:rPr>
              <a:t> 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rgbClr val="3333FF"/>
                </a:solidFill>
              </a:rPr>
              <a:t>    </a:t>
            </a:r>
            <a:r>
              <a:rPr lang="en-US" altLang="zh-CN" b="0" dirty="0">
                <a:solidFill>
                  <a:schemeClr val="tx2"/>
                </a:solidFill>
              </a:rPr>
              <a:t>(b) </a:t>
            </a:r>
            <a:r>
              <a:rPr kumimoji="1" lang="en-US" altLang="zh-CN" b="0" dirty="0">
                <a:solidFill>
                  <a:schemeClr val="tx2"/>
                </a:solidFill>
                <a:cs typeface="Times New Roman" panose="02020603050405020304" pitchFamily="18" charset="0"/>
              </a:rPr>
              <a:t>show that (p</a:t>
            </a:r>
            <a:r>
              <a:rPr lang="en-US" altLang="zh-CN" dirty="0">
                <a:sym typeface="Symbol" panose="05050102010706020507" pitchFamily="18" charset="2"/>
              </a:rPr>
              <a:t>  </a:t>
            </a:r>
            <a:r>
              <a:rPr lang="en-US" altLang="zh-CN" b="0" dirty="0">
                <a:sym typeface="Symbol" panose="05050102010706020507" pitchFamily="18" charset="2"/>
              </a:rPr>
              <a:t>q) </a:t>
            </a:r>
            <a:r>
              <a:rPr lang="en-US" altLang="zh-CN" dirty="0">
                <a:sym typeface="Symbol" panose="05050102010706020507" pitchFamily="18" charset="2"/>
              </a:rPr>
              <a:t></a:t>
            </a:r>
            <a:r>
              <a:rPr lang="en-US" altLang="zh-CN" b="0" dirty="0">
                <a:sym typeface="Symbol" panose="05050102010706020507" pitchFamily="18" charset="2"/>
              </a:rPr>
              <a:t> </a:t>
            </a:r>
            <a:r>
              <a:rPr kumimoji="1" lang="en-US" altLang="zh-CN" b="0" dirty="0">
                <a:solidFill>
                  <a:schemeClr val="tx2"/>
                </a:solidFill>
                <a:cs typeface="Times New Roman" panose="02020603050405020304" pitchFamily="18" charset="0"/>
              </a:rPr>
              <a:t>(p</a:t>
            </a:r>
            <a:r>
              <a:rPr lang="en-US" altLang="zh-CN" dirty="0">
                <a:sym typeface="Symbol" panose="05050102010706020507" pitchFamily="18" charset="2"/>
              </a:rPr>
              <a:t>  </a:t>
            </a:r>
            <a:r>
              <a:rPr lang="en-US" altLang="zh-CN" b="0" dirty="0">
                <a:sym typeface="Symbol" panose="05050102010706020507" pitchFamily="18" charset="2"/>
              </a:rPr>
              <a:t>q) is logically equivalent to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 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q</a:t>
            </a:r>
            <a:r>
              <a:rPr lang="en-US" altLang="zh-CN" dirty="0"/>
              <a:t> </a:t>
            </a:r>
            <a:endParaRPr lang="en-US" altLang="zh-CN" b="0" dirty="0">
              <a:solidFill>
                <a:schemeClr val="tx2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F3B5786-D198-4AA6-A9E0-C5E0B1851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Propositional Satisfiability</a:t>
            </a:r>
          </a:p>
        </p:txBody>
      </p:sp>
      <p:sp>
        <p:nvSpPr>
          <p:cNvPr id="4099" name="内容占位符 10">
            <a:extLst>
              <a:ext uri="{FF2B5EF4-FFF2-40B4-BE49-F238E27FC236}">
                <a16:creationId xmlns:a16="http://schemas.microsoft.com/office/drawing/2014/main" id="{A81B103D-39D3-4110-BD36-429568DE7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071563"/>
            <a:ext cx="8264525" cy="5165725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A compound proposition is </a:t>
            </a:r>
            <a:r>
              <a:rPr lang="en-US" altLang="zh-CN" sz="2800" i="1" dirty="0" err="1">
                <a:solidFill>
                  <a:srgbClr val="3333CC"/>
                </a:solidFill>
              </a:rPr>
              <a:t>satisfiable</a:t>
            </a:r>
            <a:r>
              <a:rPr lang="en-US" altLang="zh-CN" sz="2800" dirty="0"/>
              <a:t> if there is an assignment of truth values to its variables that make it true. When no such assignments exist, the compound proposition is </a:t>
            </a:r>
            <a:r>
              <a:rPr lang="en-US" altLang="zh-CN" sz="2800" i="1" dirty="0" err="1">
                <a:solidFill>
                  <a:srgbClr val="3333CC"/>
                </a:solidFill>
              </a:rPr>
              <a:t>unsatisfiable</a:t>
            </a:r>
            <a:r>
              <a:rPr lang="en-US" altLang="zh-CN" sz="2800" dirty="0"/>
              <a:t>.</a:t>
            </a:r>
          </a:p>
          <a:p>
            <a:pPr>
              <a:defRPr/>
            </a:pPr>
            <a:r>
              <a:rPr lang="en-US" altLang="zh-CN" sz="2800" dirty="0"/>
              <a:t>A compound proposition is </a:t>
            </a:r>
            <a:r>
              <a:rPr lang="en-US" altLang="zh-CN" sz="2800" dirty="0" err="1"/>
              <a:t>unsatisfiable</a:t>
            </a:r>
            <a:r>
              <a:rPr lang="en-US" altLang="zh-CN" sz="2800" dirty="0"/>
              <a:t> if and only if its negation is a tautology.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kumimoji="1" lang="en-US" altLang="zh-CN" sz="2800" dirty="0">
                <a:solidFill>
                  <a:srgbClr val="3333CC"/>
                </a:solidFill>
              </a:rPr>
              <a:t>Examples: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	</a:t>
            </a:r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8676" name="灯片编号占位符 6">
            <a:extLst>
              <a:ext uri="{FF2B5EF4-FFF2-40B4-BE49-F238E27FC236}">
                <a16:creationId xmlns:a16="http://schemas.microsoft.com/office/drawing/2014/main" id="{312FB72F-F01F-4AA3-9268-A6E2C34E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307E0D-0C58-4408-9676-937220B41EC2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400" b="0"/>
          </a:p>
        </p:txBody>
      </p:sp>
      <p:pic>
        <p:nvPicPr>
          <p:cNvPr id="28677" name="Picture 3" descr="addin_tmp.png">
            <a:extLst>
              <a:ext uri="{FF2B5EF4-FFF2-40B4-BE49-F238E27FC236}">
                <a16:creationId xmlns:a16="http://schemas.microsoft.com/office/drawing/2014/main" id="{C13C9737-4E1C-4F4E-905F-C2E68FBCF1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456113"/>
            <a:ext cx="4794250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4" descr="addin_tmp.png">
            <a:extLst>
              <a:ext uri="{FF2B5EF4-FFF2-40B4-BE49-F238E27FC236}">
                <a16:creationId xmlns:a16="http://schemas.microsoft.com/office/drawing/2014/main" id="{78DC2A06-AF32-4817-8BF9-FE57E9017D3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5084763"/>
            <a:ext cx="4497388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6" descr="addin_tmp.png">
            <a:extLst>
              <a:ext uri="{FF2B5EF4-FFF2-40B4-BE49-F238E27FC236}">
                <a16:creationId xmlns:a16="http://schemas.microsoft.com/office/drawing/2014/main" id="{EBBD0823-EACF-448A-AE36-E448FDAD347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732463"/>
            <a:ext cx="81549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64F546A-4811-4611-B06A-2B6315188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Sudoku</a:t>
            </a:r>
          </a:p>
        </p:txBody>
      </p:sp>
      <p:sp>
        <p:nvSpPr>
          <p:cNvPr id="4099" name="内容占位符 10">
            <a:extLst>
              <a:ext uri="{FF2B5EF4-FFF2-40B4-BE49-F238E27FC236}">
                <a16:creationId xmlns:a16="http://schemas.microsoft.com/office/drawing/2014/main" id="{00E85DAB-DED2-464A-88F7-B03C99294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071563"/>
            <a:ext cx="5656262" cy="3365500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A  Sudoku puzzle is represented by a 9</a:t>
            </a:r>
            <a:r>
              <a:rPr lang="en-US" altLang="zh-CN" sz="2800" dirty="0">
                <a:sym typeface="Symbol"/>
              </a:rPr>
              <a:t>9 grid made up of nine 33</a:t>
            </a:r>
            <a:r>
              <a:rPr lang="en-US" altLang="zh-CN" sz="2800" dirty="0"/>
              <a:t> </a:t>
            </a:r>
            <a:r>
              <a:rPr lang="en-US" altLang="zh-CN" sz="2800" dirty="0" err="1"/>
              <a:t>subgrids</a:t>
            </a:r>
            <a:r>
              <a:rPr lang="en-US" altLang="zh-CN" sz="2800" dirty="0"/>
              <a:t>, known as blocks. Some of the 81 cells of the puzzle are assigned one of the numbers 1,2, …, 9.</a:t>
            </a:r>
          </a:p>
          <a:p>
            <a:pPr>
              <a:defRPr/>
            </a:pPr>
            <a:r>
              <a:rPr lang="en-US" altLang="zh-CN" sz="2800" dirty="0"/>
              <a:t>The puzzle is solved by assigning numbers to each blank cell so that every row, column and block contains each of the nine possible numbers.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	</a:t>
            </a:r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0724" name="灯片编号占位符 6">
            <a:extLst>
              <a:ext uri="{FF2B5EF4-FFF2-40B4-BE49-F238E27FC236}">
                <a16:creationId xmlns:a16="http://schemas.microsoft.com/office/drawing/2014/main" id="{6157F4FD-AB01-472C-89F1-37639E54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B50F977-B3CB-49DF-9731-0E72F961747E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 b="0"/>
          </a:p>
        </p:txBody>
      </p:sp>
      <p:pic>
        <p:nvPicPr>
          <p:cNvPr id="30725" name="Picture 3" descr="new_figure_3_1.jpg">
            <a:extLst>
              <a:ext uri="{FF2B5EF4-FFF2-40B4-BE49-F238E27FC236}">
                <a16:creationId xmlns:a16="http://schemas.microsoft.com/office/drawing/2014/main" id="{7CAAF212-E742-4C79-89D2-860908778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1196975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975DA13-2911-4773-876F-D446AD844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Encoding as a Satisfiability Problem</a:t>
            </a:r>
          </a:p>
        </p:txBody>
      </p:sp>
      <p:sp>
        <p:nvSpPr>
          <p:cNvPr id="4099" name="内容占位符 10">
            <a:extLst>
              <a:ext uri="{FF2B5EF4-FFF2-40B4-BE49-F238E27FC236}">
                <a16:creationId xmlns:a16="http://schemas.microsoft.com/office/drawing/2014/main" id="{55FB6A3C-A3C4-4EF2-AC78-828D3E3F9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071563"/>
            <a:ext cx="5656262" cy="4518025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Let 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i</a:t>
            </a:r>
            <a:r>
              <a:rPr lang="en-US" altLang="zh-CN" sz="2800" dirty="0"/>
              <a:t>, </a:t>
            </a:r>
            <a:r>
              <a:rPr lang="en-US" altLang="zh-CN" sz="2800" i="1" dirty="0"/>
              <a:t>j</a:t>
            </a:r>
            <a:r>
              <a:rPr lang="en-US" altLang="zh-CN" sz="2800" dirty="0"/>
              <a:t>, </a:t>
            </a:r>
            <a:r>
              <a:rPr lang="en-US" altLang="zh-CN" sz="2800" i="1" dirty="0"/>
              <a:t>n</a:t>
            </a:r>
            <a:r>
              <a:rPr lang="en-US" altLang="zh-CN" sz="2800" dirty="0"/>
              <a:t>) denote the proposition that is true when the number </a:t>
            </a:r>
            <a:r>
              <a:rPr lang="en-US" altLang="zh-CN" sz="2800" i="1" dirty="0"/>
              <a:t>n</a:t>
            </a:r>
            <a:r>
              <a:rPr lang="en-US" altLang="zh-CN" sz="2800" dirty="0"/>
              <a:t> is in the cell in the </a:t>
            </a:r>
            <a:r>
              <a:rPr lang="en-US" altLang="zh-CN" sz="2800" i="1" dirty="0" err="1"/>
              <a:t>i</a:t>
            </a:r>
            <a:r>
              <a:rPr lang="en-US" altLang="zh-CN" sz="2800" dirty="0" err="1"/>
              <a:t>th</a:t>
            </a:r>
            <a:r>
              <a:rPr lang="en-US" altLang="zh-CN" sz="2800" dirty="0"/>
              <a:t> row and the </a:t>
            </a:r>
            <a:r>
              <a:rPr lang="en-US" altLang="zh-CN" sz="2800" i="1" dirty="0" err="1"/>
              <a:t>j</a:t>
            </a:r>
            <a:r>
              <a:rPr lang="en-US" altLang="zh-CN" sz="2800" dirty="0" err="1"/>
              <a:t>th</a:t>
            </a:r>
            <a:r>
              <a:rPr lang="en-US" altLang="zh-CN" sz="2800" dirty="0"/>
              <a:t> column.</a:t>
            </a:r>
          </a:p>
          <a:p>
            <a:pPr>
              <a:defRPr/>
            </a:pPr>
            <a:r>
              <a:rPr lang="en-US" altLang="zh-CN" sz="2800" dirty="0"/>
              <a:t>There are 9</a:t>
            </a:r>
            <a:r>
              <a:rPr lang="en-US" altLang="zh-CN" sz="2800" dirty="0">
                <a:sym typeface="Symbol"/>
              </a:rPr>
              <a:t></a:t>
            </a:r>
            <a:r>
              <a:rPr lang="en-US" altLang="zh-CN" sz="2800" dirty="0"/>
              <a:t>9</a:t>
            </a:r>
            <a:r>
              <a:rPr lang="en-US" altLang="zh-CN" sz="2800" dirty="0">
                <a:sym typeface="Symbol"/>
              </a:rPr>
              <a:t>  </a:t>
            </a:r>
            <a:r>
              <a:rPr lang="en-US" altLang="zh-CN" sz="2800" dirty="0"/>
              <a:t>9 = 729 such propositions.</a:t>
            </a:r>
          </a:p>
          <a:p>
            <a:pPr>
              <a:defRPr/>
            </a:pPr>
            <a:r>
              <a:rPr lang="en-US" altLang="zh-CN" sz="2800" dirty="0"/>
              <a:t>In the sample puzzle, </a:t>
            </a:r>
            <a:r>
              <a:rPr lang="en-US" altLang="zh-CN" sz="2800" i="1" dirty="0"/>
              <a:t>p</a:t>
            </a:r>
            <a:r>
              <a:rPr lang="en-US" altLang="zh-CN" sz="2800" dirty="0"/>
              <a:t>(5,1,6) is true, but </a:t>
            </a:r>
            <a:r>
              <a:rPr lang="en-US" altLang="zh-CN" sz="2800" i="1" dirty="0"/>
              <a:t>p</a:t>
            </a:r>
            <a:r>
              <a:rPr lang="en-US" altLang="zh-CN" sz="2800" dirty="0"/>
              <a:t>(5, </a:t>
            </a:r>
            <a:r>
              <a:rPr lang="en-US" altLang="zh-CN" sz="2800" i="1" dirty="0"/>
              <a:t>j</a:t>
            </a:r>
            <a:r>
              <a:rPr lang="en-US" altLang="zh-CN" sz="2800" dirty="0"/>
              <a:t>, 6) is false for </a:t>
            </a:r>
            <a:r>
              <a:rPr lang="en-US" altLang="zh-CN" sz="2800" i="1" dirty="0"/>
              <a:t>j </a:t>
            </a:r>
            <a:r>
              <a:rPr lang="en-US" altLang="zh-CN" sz="2800" dirty="0"/>
              <a:t>= 2,3,…9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	</a:t>
            </a:r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2772" name="灯片编号占位符 6">
            <a:extLst>
              <a:ext uri="{FF2B5EF4-FFF2-40B4-BE49-F238E27FC236}">
                <a16:creationId xmlns:a16="http://schemas.microsoft.com/office/drawing/2014/main" id="{2CD28925-DDB0-45CD-8F7D-AF51CFEC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74A56D-0388-4CB2-8530-D2BA16449E17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0" b="0"/>
          </a:p>
        </p:txBody>
      </p:sp>
      <p:pic>
        <p:nvPicPr>
          <p:cNvPr id="32773" name="Picture 3" descr="new_figure_3_1.jpg">
            <a:extLst>
              <a:ext uri="{FF2B5EF4-FFF2-40B4-BE49-F238E27FC236}">
                <a16:creationId xmlns:a16="http://schemas.microsoft.com/office/drawing/2014/main" id="{78545B1D-A96A-4757-A627-0DF420D6B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1196975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4B369BE-82DF-40FA-A66E-C54B819F3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Encoding as a Satisfiability Problem</a:t>
            </a:r>
          </a:p>
        </p:txBody>
      </p:sp>
      <p:sp>
        <p:nvSpPr>
          <p:cNvPr id="4099" name="内容占位符 10">
            <a:extLst>
              <a:ext uri="{FF2B5EF4-FFF2-40B4-BE49-F238E27FC236}">
                <a16:creationId xmlns:a16="http://schemas.microsoft.com/office/drawing/2014/main" id="{449AA412-B3DF-487C-821A-8B47E751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071563"/>
            <a:ext cx="6194425" cy="4518025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For each cell with a given value, assert </a:t>
            </a:r>
            <a:r>
              <a:rPr lang="en-US" altLang="zh-CN" sz="2800" i="1" dirty="0"/>
              <a:t>p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i</a:t>
            </a:r>
            <a:r>
              <a:rPr lang="en-US" altLang="zh-CN" sz="2800" dirty="0"/>
              <a:t>, </a:t>
            </a:r>
            <a:r>
              <a:rPr lang="en-US" altLang="zh-CN" sz="2800" i="1" dirty="0"/>
              <a:t>j</a:t>
            </a:r>
            <a:r>
              <a:rPr lang="en-US" altLang="zh-CN" sz="2800" dirty="0"/>
              <a:t>, </a:t>
            </a:r>
            <a:r>
              <a:rPr lang="en-US" altLang="zh-CN" sz="2800" i="1" dirty="0"/>
              <a:t>n</a:t>
            </a:r>
            <a:r>
              <a:rPr lang="en-US" altLang="zh-CN" sz="2800" dirty="0"/>
              <a:t>), when the cell in row </a:t>
            </a:r>
            <a:r>
              <a:rPr lang="en-US" altLang="zh-CN" sz="2800" i="1" dirty="0" err="1"/>
              <a:t>i</a:t>
            </a:r>
            <a:r>
              <a:rPr lang="en-US" altLang="zh-CN" sz="2800" dirty="0"/>
              <a:t> and column </a:t>
            </a:r>
            <a:r>
              <a:rPr lang="en-US" altLang="zh-CN" sz="2800" i="1" dirty="0"/>
              <a:t>j</a:t>
            </a:r>
            <a:r>
              <a:rPr lang="en-US" altLang="zh-CN" sz="2800" dirty="0"/>
              <a:t> has the given value.</a:t>
            </a:r>
          </a:p>
          <a:p>
            <a:pPr>
              <a:defRPr/>
            </a:pPr>
            <a:r>
              <a:rPr lang="en-US" altLang="zh-CN" sz="2800" dirty="0"/>
              <a:t>Assert that every row contains every number.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Assert that every column contains every number.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	</a:t>
            </a:r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4820" name="灯片编号占位符 6">
            <a:extLst>
              <a:ext uri="{FF2B5EF4-FFF2-40B4-BE49-F238E27FC236}">
                <a16:creationId xmlns:a16="http://schemas.microsoft.com/office/drawing/2014/main" id="{3BEFEA03-C355-4C67-9AF9-864D8787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3C19C3-4583-495D-A2FC-812FC467B505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400" b="0"/>
          </a:p>
        </p:txBody>
      </p:sp>
      <p:pic>
        <p:nvPicPr>
          <p:cNvPr id="34821" name="Picture 3" descr="new_figure_3_1.jpg">
            <a:extLst>
              <a:ext uri="{FF2B5EF4-FFF2-40B4-BE49-F238E27FC236}">
                <a16:creationId xmlns:a16="http://schemas.microsoft.com/office/drawing/2014/main" id="{83EDFF5C-A34B-4DCA-8092-4416EB8D18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0" y="1196975"/>
            <a:ext cx="2159000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4" descr="addin_tmp.png">
            <a:extLst>
              <a:ext uri="{FF2B5EF4-FFF2-40B4-BE49-F238E27FC236}">
                <a16:creationId xmlns:a16="http://schemas.microsoft.com/office/drawing/2014/main" id="{1B756850-D9F6-48CF-89B2-9BA246D68D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3213100"/>
            <a:ext cx="20478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5" descr="addin_tmp.png">
            <a:extLst>
              <a:ext uri="{FF2B5EF4-FFF2-40B4-BE49-F238E27FC236}">
                <a16:creationId xmlns:a16="http://schemas.microsoft.com/office/drawing/2014/main" id="{11508680-145A-4F3A-B372-481154A7FB4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25" y="4876800"/>
            <a:ext cx="2055813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7B1F551-6093-493B-ADAE-5EB088F08B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Encoding as a Satisfiability Problem</a:t>
            </a:r>
          </a:p>
        </p:txBody>
      </p:sp>
      <p:sp>
        <p:nvSpPr>
          <p:cNvPr id="4099" name="内容占位符 10">
            <a:extLst>
              <a:ext uri="{FF2B5EF4-FFF2-40B4-BE49-F238E27FC236}">
                <a16:creationId xmlns:a16="http://schemas.microsoft.com/office/drawing/2014/main" id="{29566759-A377-4B00-B24F-FFDF0B00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13" y="850900"/>
            <a:ext cx="8785225" cy="5526088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Assert that each of the 3 x 3 blocks contain every number.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Assert that no cell contains more than one  number. Take the conjunction over all values of </a:t>
            </a:r>
            <a:r>
              <a:rPr lang="en-US" altLang="zh-CN" sz="2800" i="1" dirty="0">
                <a:ea typeface="Cambria Math" pitchFamily="18" charset="0"/>
              </a:rPr>
              <a:t>n</a:t>
            </a:r>
            <a:r>
              <a:rPr lang="en-US" altLang="zh-CN" sz="2800" dirty="0"/>
              <a:t>, </a:t>
            </a:r>
            <a:r>
              <a:rPr lang="en-US" altLang="zh-CN" sz="2800" i="1" dirty="0"/>
              <a:t>n’</a:t>
            </a:r>
            <a:r>
              <a:rPr lang="en-US" altLang="zh-CN" sz="2800" dirty="0"/>
              <a:t>, </a:t>
            </a:r>
            <a:r>
              <a:rPr lang="en-US" altLang="zh-CN" sz="2800" i="1" dirty="0" err="1"/>
              <a:t>i</a:t>
            </a:r>
            <a:r>
              <a:rPr lang="en-US" altLang="zh-CN" sz="2800" dirty="0"/>
              <a:t>, and j, where each variable ranges from 1 to 9 and             ,  of</a:t>
            </a:r>
          </a:p>
          <a:p>
            <a:pPr>
              <a:defRPr/>
            </a:pPr>
            <a:r>
              <a:rPr lang="en-US" altLang="zh-CN" sz="2800" dirty="0"/>
              <a:t>Find an assignment of truth values to the 729 variables of the form  </a:t>
            </a:r>
            <a:r>
              <a:rPr lang="en-US" altLang="zh-CN" sz="2800" i="1" dirty="0"/>
              <a:t>p(</a:t>
            </a:r>
            <a:r>
              <a:rPr lang="en-US" altLang="zh-CN" sz="2800" i="1" dirty="0" err="1"/>
              <a:t>i</a:t>
            </a:r>
            <a:r>
              <a:rPr lang="en-US" altLang="zh-CN" sz="2800" i="1" dirty="0"/>
              <a:t>, j, n) </a:t>
            </a:r>
            <a:r>
              <a:rPr lang="en-US" altLang="zh-CN" sz="2800" dirty="0"/>
              <a:t>that makes the conjunction of the above assertions true. Those variables that are assigned T yield a solution to the puzzle.</a:t>
            </a:r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sz="2800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36868" name="灯片编号占位符 6">
            <a:extLst>
              <a:ext uri="{FF2B5EF4-FFF2-40B4-BE49-F238E27FC236}">
                <a16:creationId xmlns:a16="http://schemas.microsoft.com/office/drawing/2014/main" id="{3F7ADBCD-FF75-4C09-9693-B90ED41F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D6986E-2C20-46C9-A0A6-C3F9BF3E915B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0" b="0"/>
          </a:p>
        </p:txBody>
      </p:sp>
      <p:pic>
        <p:nvPicPr>
          <p:cNvPr id="36869" name="Picture 8" descr="addin_tmp.png">
            <a:extLst>
              <a:ext uri="{FF2B5EF4-FFF2-40B4-BE49-F238E27FC236}">
                <a16:creationId xmlns:a16="http://schemas.microsoft.com/office/drawing/2014/main" id="{DBE88142-198E-499A-B547-C77622A4B1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3244850"/>
            <a:ext cx="1035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9" descr="addin_tmp.png">
            <a:extLst>
              <a:ext uri="{FF2B5EF4-FFF2-40B4-BE49-F238E27FC236}">
                <a16:creationId xmlns:a16="http://schemas.microsoft.com/office/drawing/2014/main" id="{5188F415-C13C-4D86-85F7-7ECA9393085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3622675"/>
            <a:ext cx="36083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614E59-A3EC-42E5-A1F2-59E3331CF36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22988" y="1412776"/>
            <a:ext cx="3894849" cy="902427"/>
          </a:xfrm>
          <a:prstGeom prst="rect">
            <a:avLst/>
          </a:prstGeom>
          <a:blipFill rotWithShape="0"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AFD61D7-483B-493E-8834-BBE871619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Homework</a:t>
            </a:r>
            <a:endParaRPr lang="en-US" altLang="zh-CN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C1029139-B010-470A-858B-EBF3E4071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41438"/>
            <a:ext cx="7715250" cy="4030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3200" dirty="0">
                <a:solidFill>
                  <a:srgbClr val="3333FF"/>
                </a:solidFill>
                <a:latin typeface="+mn-lt"/>
              </a:rPr>
              <a:t>Due date: Mar. 7 (Tuesday)</a:t>
            </a:r>
          </a:p>
          <a:p>
            <a:pPr eaLnBrk="1" hangingPunct="1">
              <a:defRPr/>
            </a:pPr>
            <a:r>
              <a:rPr kumimoji="1" lang="en-US" altLang="zh-CN" sz="3200" i="1" u="sng" dirty="0">
                <a:solidFill>
                  <a:srgbClr val="FF0000"/>
                </a:solidFill>
              </a:rPr>
              <a:t>Ver. 8</a:t>
            </a:r>
          </a:p>
          <a:p>
            <a:pPr eaLnBrk="1" hangingPunct="1">
              <a:defRPr/>
            </a:pPr>
            <a:r>
              <a:rPr kumimoji="1" lang="en-US" altLang="zh-CN" sz="3200" dirty="0">
                <a:solidFill>
                  <a:srgbClr val="3333FF"/>
                </a:solidFill>
                <a:latin typeface="Times New Roman"/>
              </a:rPr>
              <a:t>Sec. 1.3   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/>
              </a:rPr>
              <a:t>6, 8(</a:t>
            </a:r>
            <a:r>
              <a:rPr kumimoji="1" lang="en-US" altLang="zh-CN" sz="3200" dirty="0" err="1">
                <a:solidFill>
                  <a:srgbClr val="000000"/>
                </a:solidFill>
                <a:latin typeface="Times New Roman"/>
              </a:rPr>
              <a:t>a,b</a:t>
            </a:r>
            <a:r>
              <a:rPr kumimoji="1" lang="en-US" altLang="zh-CN" sz="3200" dirty="0">
                <a:solidFill>
                  <a:srgbClr val="000000"/>
                </a:solidFill>
                <a:latin typeface="Times New Roman"/>
              </a:rPr>
              <a:t>), 16(b),  36, 44, 55, 62</a:t>
            </a:r>
          </a:p>
          <a:p>
            <a:pPr eaLnBrk="1" hangingPunct="1">
              <a:defRPr/>
            </a:pPr>
            <a:endParaRPr kumimoji="1" lang="en-US" altLang="zh-CN" sz="3200" dirty="0">
              <a:solidFill>
                <a:schemeClr val="tx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3200" i="1" u="sng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Ver. 7</a:t>
            </a:r>
          </a:p>
          <a:p>
            <a:pPr eaLnBrk="1" hangingPunct="1">
              <a:defRPr/>
            </a:pPr>
            <a:r>
              <a:rPr kumimoji="1" lang="en-US" altLang="zh-CN" sz="3200" dirty="0">
                <a:solidFill>
                  <a:srgbClr val="3333FF"/>
                </a:solidFill>
                <a:latin typeface="+mn-lt"/>
              </a:rPr>
              <a:t>Sec. 1.3  </a:t>
            </a:r>
            <a:r>
              <a:rPr kumimoji="1" lang="en-US" altLang="zh-CN" sz="3200" dirty="0">
                <a:latin typeface="+mn-lt"/>
              </a:rPr>
              <a:t>6, 8(</a:t>
            </a:r>
            <a:r>
              <a:rPr kumimoji="1" lang="en-US" altLang="zh-CN" sz="3200" dirty="0" err="1">
                <a:latin typeface="+mn-lt"/>
              </a:rPr>
              <a:t>a,b</a:t>
            </a:r>
            <a:r>
              <a:rPr kumimoji="1" lang="en-US" altLang="zh-CN" sz="3200" dirty="0">
                <a:latin typeface="+mn-lt"/>
              </a:rPr>
              <a:t>), 12(b), 32, 40, 51, 58</a:t>
            </a:r>
          </a:p>
          <a:p>
            <a:pPr eaLnBrk="1" hangingPunct="1">
              <a:defRPr/>
            </a:pPr>
            <a:endParaRPr kumimoji="1" lang="en-US" altLang="zh-CN" sz="3200" dirty="0">
              <a:solidFill>
                <a:schemeClr val="tx2"/>
              </a:solidFill>
              <a:latin typeface="+mn-lt"/>
            </a:endParaRPr>
          </a:p>
          <a:p>
            <a:pPr eaLnBrk="1" hangingPunct="1">
              <a:defRPr/>
            </a:pPr>
            <a:endParaRPr kumimoji="1" lang="en-US" altLang="zh-CN" sz="3200" dirty="0">
              <a:latin typeface="+mn-lt"/>
            </a:endParaRP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E8EC7B4E-BE7D-43C7-BCB2-BBF8A7B7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D692F0-94BD-4DCE-8CD8-68D7D78A560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5E0DF66-C1D4-4E06-BA2D-DE454E1A9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Classification of Compound Propositions</a:t>
            </a:r>
            <a:endParaRPr lang="en-US" altLang="zh-CN"/>
          </a:p>
        </p:txBody>
      </p:sp>
      <p:sp>
        <p:nvSpPr>
          <p:cNvPr id="6147" name="内容占位符 10">
            <a:extLst>
              <a:ext uri="{FF2B5EF4-FFF2-40B4-BE49-F238E27FC236}">
                <a16:creationId xmlns:a16="http://schemas.microsoft.com/office/drawing/2014/main" id="{15C8136B-233D-4B8D-93A8-BB68F876F8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0063" y="1071563"/>
            <a:ext cx="7958137" cy="5122862"/>
          </a:xfrm>
        </p:spPr>
        <p:txBody>
          <a:bodyPr/>
          <a:lstStyle/>
          <a:p>
            <a:r>
              <a:rPr lang="en-US" altLang="zh-CN" i="1">
                <a:solidFill>
                  <a:srgbClr val="3333FF"/>
                </a:solidFill>
              </a:rPr>
              <a:t>Tautology</a:t>
            </a:r>
            <a:r>
              <a:rPr lang="en-US" altLang="zh-CN"/>
              <a:t> : compound proposition that is </a:t>
            </a:r>
            <a:r>
              <a:rPr lang="en-US" altLang="zh-CN">
                <a:solidFill>
                  <a:srgbClr val="FF0000"/>
                </a:solidFill>
              </a:rPr>
              <a:t>always</a:t>
            </a:r>
            <a:r>
              <a:rPr lang="en-US" altLang="zh-CN"/>
              <a:t> true</a:t>
            </a:r>
          </a:p>
          <a:p>
            <a:r>
              <a:rPr lang="en-US" altLang="zh-CN" i="1">
                <a:solidFill>
                  <a:srgbClr val="3333FF"/>
                </a:solidFill>
              </a:rPr>
              <a:t>Contradiction</a:t>
            </a:r>
            <a:r>
              <a:rPr lang="en-US" altLang="zh-CN" i="1"/>
              <a:t> </a:t>
            </a:r>
            <a:r>
              <a:rPr lang="en-US" altLang="zh-CN"/>
              <a:t>: compound proposition  that is </a:t>
            </a:r>
            <a:r>
              <a:rPr lang="en-US" altLang="zh-CN">
                <a:solidFill>
                  <a:srgbClr val="FF0000"/>
                </a:solidFill>
              </a:rPr>
              <a:t>always</a:t>
            </a:r>
            <a:r>
              <a:rPr lang="en-US" altLang="zh-CN">
                <a:solidFill>
                  <a:srgbClr val="C00000"/>
                </a:solidFill>
              </a:rPr>
              <a:t> </a:t>
            </a:r>
            <a:r>
              <a:rPr lang="en-US" altLang="zh-CN"/>
              <a:t>false. </a:t>
            </a:r>
          </a:p>
          <a:p>
            <a:r>
              <a:rPr lang="en-US" altLang="zh-CN" i="1">
                <a:solidFill>
                  <a:srgbClr val="3333FF"/>
                </a:solidFill>
              </a:rPr>
              <a:t>Contingency</a:t>
            </a:r>
            <a:r>
              <a:rPr lang="en-US" altLang="zh-CN"/>
              <a:t>: compound proposition that is neither a tautology nor a contradiction.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900"/>
          </a:p>
          <a:p>
            <a:r>
              <a:rPr kumimoji="1" lang="en-US" altLang="zh-CN"/>
              <a:t>Examples:</a:t>
            </a:r>
          </a:p>
          <a:p>
            <a:pPr marL="1371600" lvl="2" indent="-457200">
              <a:buFont typeface="Wingdings" panose="05000000000000000000" pitchFamily="2" charset="2"/>
              <a:buAutoNum type="arabicParenR"/>
            </a:pPr>
            <a:r>
              <a:rPr lang="en-US" altLang="zh-CN" sz="2400" i="1"/>
              <a:t>p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 </a:t>
            </a:r>
            <a:r>
              <a:rPr lang="en-US" altLang="zh-CN" sz="2400" i="1">
                <a:sym typeface="Symbol" panose="05050102010706020507" pitchFamily="18" charset="2"/>
              </a:rPr>
              <a:t>p</a:t>
            </a:r>
          </a:p>
          <a:p>
            <a:pPr marL="1371600" lvl="2" indent="-457200">
              <a:buFont typeface="Wingdings" panose="05000000000000000000" pitchFamily="2" charset="2"/>
              <a:buAutoNum type="arabicParenR"/>
            </a:pPr>
            <a:r>
              <a:rPr lang="en-US" altLang="zh-CN" sz="2400" i="1"/>
              <a:t>p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 </a:t>
            </a:r>
            <a:r>
              <a:rPr lang="en-US" altLang="zh-CN" sz="2400" i="1">
                <a:sym typeface="Symbol" panose="05050102010706020507" pitchFamily="18" charset="2"/>
              </a:rPr>
              <a:t>p</a:t>
            </a:r>
          </a:p>
          <a:p>
            <a:pPr marL="1371600" lvl="2" indent="-457200">
              <a:buFont typeface="Wingdings" panose="05000000000000000000" pitchFamily="2" charset="2"/>
              <a:buAutoNum type="arabicParenR"/>
            </a:pPr>
            <a:r>
              <a:rPr lang="en-US" altLang="zh-CN" sz="2400" i="1"/>
              <a:t>p</a:t>
            </a:r>
            <a:r>
              <a:rPr lang="en-US" altLang="zh-CN" sz="2400"/>
              <a:t> </a:t>
            </a:r>
            <a:r>
              <a:rPr lang="en-US" altLang="zh-CN" sz="2400">
                <a:sym typeface="Symbol" panose="05050102010706020507" pitchFamily="18" charset="2"/>
              </a:rPr>
              <a:t> </a:t>
            </a:r>
            <a:r>
              <a:rPr lang="en-US" altLang="zh-CN" sz="2400" i="1">
                <a:sym typeface="Symbol" panose="05050102010706020507" pitchFamily="18" charset="2"/>
              </a:rPr>
              <a:t>q 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08C7B71D-D9E4-4C16-A9FA-28729DE89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88" y="3786188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000"/>
              <a:t>--  Contradiction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B266F5C-1718-4B2F-844C-67C05AE80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88" y="4214813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000"/>
              <a:t>--  Tautology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973C5CD4-D5AC-4A06-BE1C-84BAA0D37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88" y="4643438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000"/>
              <a:t>--  Contingency</a:t>
            </a:r>
          </a:p>
        </p:txBody>
      </p:sp>
      <p:sp>
        <p:nvSpPr>
          <p:cNvPr id="6151" name="灯片编号占位符 6">
            <a:extLst>
              <a:ext uri="{FF2B5EF4-FFF2-40B4-BE49-F238E27FC236}">
                <a16:creationId xmlns:a16="http://schemas.microsoft.com/office/drawing/2014/main" id="{CDC00329-9A71-4E47-BBCF-FF3D7033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390D98-DB45-4D48-B0CD-4A394D291A44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utoUpdateAnimBg="0"/>
      <p:bldP spid="1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7E8724A-C843-483C-B142-ADC12F760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Logical Equivalences</a:t>
            </a:r>
            <a:endParaRPr lang="en-US" altLang="zh-CN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F0616364-2CE2-4853-811F-1496C5B5D9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7188" y="1000125"/>
            <a:ext cx="8286750" cy="550068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【</a:t>
            </a:r>
            <a:r>
              <a:rPr kumimoji="1" lang="en-US" altLang="zh-CN">
                <a:latin typeface="Arial" panose="020B0604020202020204" pitchFamily="34" charset="0"/>
              </a:rPr>
              <a:t> </a:t>
            </a:r>
            <a:r>
              <a:rPr kumimoji="1" lang="en-US" altLang="zh-CN"/>
              <a:t>Definition</a:t>
            </a:r>
            <a:r>
              <a:rPr kumimoji="1" lang="en-US" altLang="zh-CN" b="0"/>
              <a:t>】</a:t>
            </a:r>
            <a:r>
              <a:rPr kumimoji="1" lang="en-US" altLang="zh-CN" b="0">
                <a:sym typeface="Symbol" panose="05050102010706020507" pitchFamily="18" charset="2"/>
              </a:rPr>
              <a:t>The compound propositions</a:t>
            </a:r>
            <a:r>
              <a:rPr kumimoji="1" lang="en-US" altLang="zh-CN" b="0" i="1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i="1">
                <a:sym typeface="Symbol" panose="05050102010706020507" pitchFamily="18" charset="2"/>
              </a:rPr>
              <a:t>p </a:t>
            </a:r>
            <a:r>
              <a:rPr kumimoji="1" lang="en-US" altLang="zh-CN" b="0">
                <a:sym typeface="Symbol" panose="05050102010706020507" pitchFamily="18" charset="2"/>
              </a:rPr>
              <a:t>and </a:t>
            </a:r>
            <a:r>
              <a:rPr kumimoji="1" lang="en-US" altLang="zh-CN" b="0" i="1">
                <a:sym typeface="Symbol" panose="05050102010706020507" pitchFamily="18" charset="2"/>
              </a:rPr>
              <a:t>q</a:t>
            </a:r>
            <a:r>
              <a:rPr kumimoji="1" lang="en-US" altLang="zh-CN" b="0" i="1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>
                <a:sym typeface="Symbol" panose="05050102010706020507" pitchFamily="18" charset="2"/>
              </a:rPr>
              <a:t>are called</a:t>
            </a:r>
            <a:r>
              <a:rPr kumimoji="1" lang="en-US" altLang="zh-CN" b="0" i="1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logically</a:t>
            </a:r>
            <a:r>
              <a:rPr kumimoji="1"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equivalent</a:t>
            </a:r>
            <a:r>
              <a:rPr kumimoji="1"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>
                <a:sym typeface="Symbol" panose="05050102010706020507" pitchFamily="18" charset="2"/>
              </a:rPr>
              <a:t>if </a:t>
            </a:r>
            <a:r>
              <a:rPr kumimoji="1" lang="en-US" altLang="zh-CN" b="0" i="1">
                <a:sym typeface="Symbol" panose="05050102010706020507" pitchFamily="18" charset="2"/>
              </a:rPr>
              <a:t>p </a:t>
            </a:r>
            <a:r>
              <a:rPr kumimoji="1" lang="en-US" altLang="zh-CN" b="0">
                <a:sym typeface="Symbol" panose="05050102010706020507" pitchFamily="18" charset="2"/>
              </a:rPr>
              <a:t></a:t>
            </a:r>
            <a:r>
              <a:rPr kumimoji="1" lang="en-US" altLang="zh-CN" b="0" i="1">
                <a:sym typeface="Symbol" panose="05050102010706020507" pitchFamily="18" charset="2"/>
              </a:rPr>
              <a:t> q</a:t>
            </a:r>
            <a:r>
              <a:rPr kumimoji="1" lang="en-US" altLang="zh-CN" b="0" i="1">
                <a:solidFill>
                  <a:srgbClr val="008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>
                <a:sym typeface="Symbol" panose="05050102010706020507" pitchFamily="18" charset="2"/>
              </a:rPr>
              <a:t>is a tautology</a:t>
            </a:r>
            <a:r>
              <a:rPr kumimoji="1" lang="en-US" altLang="zh-CN" b="0" i="1">
                <a:solidFill>
                  <a:srgbClr val="008000"/>
                </a:solidFill>
                <a:sym typeface="Symbol" panose="05050102010706020507" pitchFamily="18" charset="2"/>
              </a:rPr>
              <a:t>. </a:t>
            </a:r>
            <a:endParaRPr lang="en-US" altLang="zh-CN" b="0"/>
          </a:p>
          <a:p>
            <a:r>
              <a:rPr kumimoji="1" lang="en-US" altLang="zh-CN" b="0">
                <a:solidFill>
                  <a:srgbClr val="3333CC"/>
                </a:solidFill>
                <a:sym typeface="Symbol" panose="05050102010706020507" pitchFamily="18" charset="2"/>
              </a:rPr>
              <a:t>Notation</a:t>
            </a:r>
            <a:r>
              <a:rPr kumimoji="1" lang="en-US" altLang="zh-CN">
                <a:sym typeface="Symbol" panose="05050102010706020507" pitchFamily="18" charset="2"/>
              </a:rPr>
              <a:t>:</a:t>
            </a:r>
            <a:r>
              <a:rPr kumimoji="1" lang="en-US" altLang="zh-CN" i="1">
                <a:solidFill>
                  <a:srgbClr val="3333FF"/>
                </a:solidFill>
                <a:sym typeface="Symbol" panose="05050102010706020507" pitchFamily="18" charset="2"/>
              </a:rPr>
              <a:t>  </a:t>
            </a:r>
            <a:r>
              <a:rPr lang="en-US" altLang="zh-CN" b="0" i="1"/>
              <a:t>p </a:t>
            </a:r>
            <a:r>
              <a:rPr lang="en-US" altLang="zh-CN" b="0">
                <a:sym typeface="Symbol" panose="05050102010706020507" pitchFamily="18" charset="2"/>
              </a:rPr>
              <a:t></a:t>
            </a:r>
            <a:r>
              <a:rPr lang="en-US" altLang="zh-CN" b="0" i="1"/>
              <a:t> q </a:t>
            </a:r>
            <a:r>
              <a:rPr kumimoji="1" lang="en-US" altLang="zh-CN" b="0"/>
              <a:t>or</a:t>
            </a:r>
            <a:r>
              <a:rPr lang="en-US" altLang="zh-CN" b="0" i="1"/>
              <a:t> </a:t>
            </a:r>
            <a:r>
              <a:rPr kumimoji="1" lang="en-US" altLang="zh-CN" b="0" i="1">
                <a:sym typeface="Symbol" panose="05050102010706020507" pitchFamily="18" charset="2"/>
              </a:rPr>
              <a:t>p </a:t>
            </a:r>
            <a:r>
              <a:rPr kumimoji="1" lang="en-US" altLang="zh-CN" b="0">
                <a:sym typeface="Symbol" panose="05050102010706020507" pitchFamily="18" charset="2"/>
              </a:rPr>
              <a:t></a:t>
            </a:r>
            <a:r>
              <a:rPr kumimoji="1" lang="en-US" altLang="zh-CN" b="0" i="1">
                <a:sym typeface="Symbol" panose="05050102010706020507" pitchFamily="18" charset="2"/>
              </a:rPr>
              <a:t> q</a:t>
            </a:r>
            <a:endParaRPr lang="en-US" altLang="zh-CN" b="0" i="1"/>
          </a:p>
          <a:p>
            <a:pPr>
              <a:buFont typeface="Wingdings" panose="05000000000000000000" pitchFamily="2" charset="2"/>
              <a:buNone/>
            </a:pPr>
            <a:endParaRPr lang="en-US" altLang="zh-CN" sz="800"/>
          </a:p>
          <a:p>
            <a:pPr marL="342900" lvl="2" indent="-342900">
              <a:buClr>
                <a:schemeClr val="accent2"/>
              </a:buClr>
            </a:pPr>
            <a:r>
              <a:rPr kumimoji="1" lang="en-US" altLang="zh-CN" sz="2400" b="0">
                <a:solidFill>
                  <a:srgbClr val="3333CC"/>
                </a:solidFill>
              </a:rPr>
              <a:t>Example</a:t>
            </a:r>
            <a:r>
              <a:rPr kumimoji="1" lang="en-US" altLang="zh-CN" sz="2400"/>
              <a:t>: </a:t>
            </a:r>
            <a:r>
              <a:rPr kumimoji="1" lang="en-US" altLang="zh-CN" sz="2400" b="0"/>
              <a:t>Show that </a:t>
            </a:r>
            <a:r>
              <a:rPr lang="en-US" altLang="zh-CN" sz="2400" b="0">
                <a:sym typeface="Symbol" panose="05050102010706020507" pitchFamily="18" charset="2"/>
              </a:rPr>
              <a:t></a:t>
            </a:r>
            <a:r>
              <a:rPr kumimoji="1" lang="en-US" altLang="zh-CN" sz="2400" b="0"/>
              <a:t>(</a:t>
            </a:r>
            <a:r>
              <a:rPr lang="en-US" altLang="zh-CN" sz="2400" b="0" i="1"/>
              <a:t>p</a:t>
            </a:r>
            <a:r>
              <a:rPr lang="en-US" altLang="zh-CN" sz="2400" b="0"/>
              <a:t> </a:t>
            </a:r>
            <a:r>
              <a:rPr lang="en-US" altLang="zh-CN" sz="2400" b="0">
                <a:sym typeface="Symbol" panose="05050102010706020507" pitchFamily="18" charset="2"/>
              </a:rPr>
              <a:t> q</a:t>
            </a:r>
            <a:r>
              <a:rPr kumimoji="1" lang="en-US" altLang="zh-CN" sz="2400" b="0"/>
              <a:t>) and </a:t>
            </a:r>
            <a:r>
              <a:rPr lang="en-US" altLang="zh-CN" sz="2400" b="0">
                <a:sym typeface="Symbol" panose="05050102010706020507" pitchFamily="18" charset="2"/>
              </a:rPr>
              <a:t> </a:t>
            </a:r>
            <a:r>
              <a:rPr lang="en-US" altLang="zh-CN" sz="2400" b="0" i="1"/>
              <a:t>p</a:t>
            </a:r>
            <a:r>
              <a:rPr lang="en-US" altLang="zh-CN" sz="2400" b="0"/>
              <a:t> </a:t>
            </a:r>
            <a:r>
              <a:rPr lang="en-US" altLang="zh-CN" sz="2400" b="0">
                <a:sym typeface="Symbol" panose="05050102010706020507" pitchFamily="18" charset="2"/>
              </a:rPr>
              <a:t> </a:t>
            </a:r>
            <a:r>
              <a:rPr lang="en-US" altLang="zh-CN" sz="2400" b="0" i="1">
                <a:sym typeface="Symbol" panose="05050102010706020507" pitchFamily="18" charset="2"/>
              </a:rPr>
              <a:t>q </a:t>
            </a:r>
            <a:r>
              <a:rPr lang="en-US" altLang="zh-CN" sz="2400" b="0">
                <a:sym typeface="Symbol" panose="05050102010706020507" pitchFamily="18" charset="2"/>
              </a:rPr>
              <a:t>are logically</a:t>
            </a:r>
            <a:r>
              <a:rPr kumimoji="1" lang="en-US" altLang="zh-CN" b="0">
                <a:sym typeface="Symbol" panose="05050102010706020507" pitchFamily="18" charset="2"/>
              </a:rPr>
              <a:t> </a:t>
            </a:r>
            <a:r>
              <a:rPr kumimoji="1" lang="en-US" altLang="zh-CN" sz="2400" b="0"/>
              <a:t>equivalent.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rgbClr val="FF0000"/>
                </a:solidFill>
              </a:rPr>
              <a:t>     Solution: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0">
              <a:solidFill>
                <a:srgbClr val="FF0000"/>
              </a:solidFill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kumimoji="1" lang="en-US" altLang="zh-CN"/>
              <a:t>(</a:t>
            </a:r>
            <a:r>
              <a:rPr lang="en-US" altLang="zh-CN" i="1"/>
              <a:t>p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 q</a:t>
            </a:r>
            <a:r>
              <a:rPr kumimoji="1"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   </a:t>
            </a:r>
            <a:r>
              <a:rPr lang="en-US" altLang="zh-CN" i="1"/>
              <a:t>p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 </a:t>
            </a:r>
            <a:r>
              <a:rPr lang="en-US" altLang="zh-CN" i="1">
                <a:sym typeface="Symbol" panose="05050102010706020507" pitchFamily="18" charset="2"/>
              </a:rPr>
              <a:t>q 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graphicFrame>
        <p:nvGraphicFramePr>
          <p:cNvPr id="7" name="Group 8">
            <a:extLst>
              <a:ext uri="{FF2B5EF4-FFF2-40B4-BE49-F238E27FC236}">
                <a16:creationId xmlns:a16="http://schemas.microsoft.com/office/drawing/2014/main" id="{4FDEDC2D-C3AD-42B0-9620-44E81A289851}"/>
              </a:ext>
            </a:extLst>
          </p:cNvPr>
          <p:cNvGraphicFramePr>
            <a:graphicFrameLocks noGrp="1"/>
          </p:cNvGraphicFramePr>
          <p:nvPr/>
        </p:nvGraphicFramePr>
        <p:xfrm>
          <a:off x="857250" y="3714750"/>
          <a:ext cx="7143750" cy="2124076"/>
        </p:xfrm>
        <a:graphic>
          <a:graphicData uri="http://schemas.openxmlformats.org/drawingml/2006/table">
            <a:tbl>
              <a:tblPr/>
              <a:tblGrid>
                <a:gridCol w="776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93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T="45689" marB="456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CA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CA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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∨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∧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689" marB="4568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椭圆 7">
            <a:extLst>
              <a:ext uri="{FF2B5EF4-FFF2-40B4-BE49-F238E27FC236}">
                <a16:creationId xmlns:a16="http://schemas.microsoft.com/office/drawing/2014/main" id="{30CCDBC6-55D8-44FE-8697-0982E81DB9A6}"/>
              </a:ext>
            </a:extLst>
          </p:cNvPr>
          <p:cNvSpPr/>
          <p:nvPr/>
        </p:nvSpPr>
        <p:spPr>
          <a:xfrm>
            <a:off x="5429250" y="3214688"/>
            <a:ext cx="2500313" cy="271462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9" name="云形 8">
            <a:extLst>
              <a:ext uri="{FF2B5EF4-FFF2-40B4-BE49-F238E27FC236}">
                <a16:creationId xmlns:a16="http://schemas.microsoft.com/office/drawing/2014/main" id="{9578E781-863F-4E56-95C6-2C989D0D3731}"/>
              </a:ext>
            </a:extLst>
          </p:cNvPr>
          <p:cNvSpPr/>
          <p:nvPr/>
        </p:nvSpPr>
        <p:spPr>
          <a:xfrm>
            <a:off x="5072063" y="6286500"/>
            <a:ext cx="2857500" cy="571500"/>
          </a:xfrm>
          <a:prstGeom prst="clou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sz="2000" b="1" dirty="0">
                <a:solidFill>
                  <a:schemeClr val="tx1"/>
                </a:solidFill>
              </a:rPr>
              <a:t>De Morgan law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248" name="灯片编号占位符 9">
            <a:extLst>
              <a:ext uri="{FF2B5EF4-FFF2-40B4-BE49-F238E27FC236}">
                <a16:creationId xmlns:a16="http://schemas.microsoft.com/office/drawing/2014/main" id="{2C0876DD-A81F-4AA4-A715-1B2C73FE6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88FCDE-19F6-4E26-8C8D-DCDE92AAAF32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D8BAEAD-50B7-40BD-925D-A98F1DB52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Logical Equivalences</a:t>
            </a:r>
            <a:endParaRPr lang="en-US" altLang="zh-CN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5B2DA065-046C-4ADB-B007-2A0063E4E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8" y="1000125"/>
            <a:ext cx="8286750" cy="5500688"/>
          </a:xfrm>
        </p:spPr>
        <p:txBody>
          <a:bodyPr/>
          <a:lstStyle/>
          <a:p>
            <a:pPr>
              <a:defRPr/>
            </a:pPr>
            <a:r>
              <a:rPr kumimoji="1" lang="en-US" altLang="zh-CN" sz="2800" b="0" dirty="0">
                <a:solidFill>
                  <a:srgbClr val="3333CC"/>
                </a:solidFill>
                <a:sym typeface="Symbol" pitchFamily="18" charset="2"/>
              </a:rPr>
              <a:t>Show  </a:t>
            </a:r>
            <a:r>
              <a:rPr lang="en-US" altLang="zh-CN" sz="2800" b="0" i="1" dirty="0"/>
              <a:t>p </a:t>
            </a:r>
            <a:r>
              <a:rPr lang="en-US" altLang="zh-CN" sz="2800" b="0" dirty="0">
                <a:sym typeface="Symbol" pitchFamily="18" charset="2"/>
              </a:rPr>
              <a:t></a:t>
            </a:r>
            <a:r>
              <a:rPr lang="en-US" altLang="zh-CN" sz="2800" b="0" i="1" dirty="0"/>
              <a:t> q </a:t>
            </a:r>
          </a:p>
          <a:p>
            <a:pPr marL="457200" indent="-457200">
              <a:buFont typeface="+mj-lt"/>
              <a:buAutoNum type="alphaLcPeriod"/>
              <a:defRPr/>
            </a:pPr>
            <a:r>
              <a:rPr kumimoji="1" lang="en-US" altLang="zh-CN" b="0" dirty="0">
                <a:solidFill>
                  <a:srgbClr val="3333CC"/>
                </a:solidFill>
                <a:sym typeface="Symbol" pitchFamily="18" charset="2"/>
              </a:rPr>
              <a:t>Using truth tables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endParaRPr lang="en-US" altLang="zh-CN" sz="900" dirty="0">
              <a:sym typeface="Symbol" pitchFamily="18" charset="2"/>
            </a:endParaRPr>
          </a:p>
          <a:p>
            <a:pPr lvl="1">
              <a:defRPr/>
            </a:pPr>
            <a:r>
              <a:rPr lang="en-US" altLang="zh-CN" sz="2400" b="0" dirty="0">
                <a:sym typeface="Symbol" pitchFamily="18" charset="2"/>
              </a:rPr>
              <a:t>Construct truth tables for </a:t>
            </a:r>
            <a:r>
              <a:rPr lang="en-US" altLang="zh-CN" sz="2400" b="0" i="1" dirty="0"/>
              <a:t>p </a:t>
            </a:r>
            <a:r>
              <a:rPr lang="en-US" altLang="zh-CN" sz="2400" b="0" dirty="0">
                <a:sym typeface="Symbol" pitchFamily="18" charset="2"/>
              </a:rPr>
              <a:t>and</a:t>
            </a:r>
            <a:r>
              <a:rPr lang="en-US" altLang="zh-CN" sz="2400" b="0" i="1" dirty="0"/>
              <a:t> q </a:t>
            </a:r>
            <a:endParaRPr lang="en-US" altLang="zh-CN" sz="2400" b="0" dirty="0">
              <a:sym typeface="Symbol" pitchFamily="18" charset="2"/>
            </a:endParaRPr>
          </a:p>
          <a:p>
            <a:pPr lvl="1">
              <a:defRPr/>
            </a:pPr>
            <a:r>
              <a:rPr lang="en-US" altLang="zh-CN" sz="2400" b="0" dirty="0">
                <a:sym typeface="Symbol" pitchFamily="18" charset="2"/>
              </a:rPr>
              <a:t>Check the truth values of </a:t>
            </a:r>
            <a:r>
              <a:rPr lang="en-US" altLang="zh-CN" sz="2400" b="0" i="1" dirty="0"/>
              <a:t>p </a:t>
            </a:r>
            <a:r>
              <a:rPr lang="en-US" altLang="zh-CN" sz="2400" b="0" dirty="0">
                <a:sym typeface="Symbol" pitchFamily="18" charset="2"/>
              </a:rPr>
              <a:t>and</a:t>
            </a:r>
            <a:r>
              <a:rPr lang="en-US" altLang="zh-CN" sz="2400" b="0" i="1" dirty="0"/>
              <a:t> q </a:t>
            </a:r>
            <a:r>
              <a:rPr lang="en-US" altLang="zh-CN" sz="2400" b="0" dirty="0"/>
              <a:t>to see if they agree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zh-CN" sz="1100" b="0" dirty="0"/>
          </a:p>
          <a:p>
            <a:pPr marL="457200" indent="-457200">
              <a:buFont typeface="+mj-lt"/>
              <a:buAutoNum type="alphaLcPeriod" startAt="2"/>
              <a:defRPr/>
            </a:pPr>
            <a:r>
              <a:rPr lang="en-US" altLang="zh-CN" b="0" dirty="0"/>
              <a:t> </a:t>
            </a:r>
            <a:r>
              <a:rPr lang="en-US" altLang="zh-CN" b="0" dirty="0">
                <a:solidFill>
                  <a:srgbClr val="3333CC"/>
                </a:solidFill>
              </a:rPr>
              <a:t>Using already-proved equivalences</a:t>
            </a:r>
          </a:p>
          <a:p>
            <a:pPr marL="457200" indent="-457200">
              <a:buFont typeface="+mj-lt"/>
              <a:buAutoNum type="alphaLcPeriod" startAt="2"/>
              <a:defRPr/>
            </a:pPr>
            <a:endParaRPr lang="en-US" altLang="zh-CN" sz="900" b="0" dirty="0"/>
          </a:p>
          <a:p>
            <a:pPr lvl="1">
              <a:defRPr/>
            </a:pPr>
            <a:r>
              <a:rPr lang="en-US" altLang="zh-CN" sz="2400" b="0" dirty="0"/>
              <a:t>Keep replacing a compound proposition with its equivalent proposition until achieving the goal</a:t>
            </a: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grpSp>
        <p:nvGrpSpPr>
          <p:cNvPr id="2" name="组合 16">
            <a:extLst>
              <a:ext uri="{FF2B5EF4-FFF2-40B4-BE49-F238E27FC236}">
                <a16:creationId xmlns:a16="http://schemas.microsoft.com/office/drawing/2014/main" id="{883AD0C7-26E3-4ECB-BAB9-2E0B842C3D32}"/>
              </a:ext>
            </a:extLst>
          </p:cNvPr>
          <p:cNvGrpSpPr>
            <a:grpSpLocks/>
          </p:cNvGrpSpPr>
          <p:nvPr/>
        </p:nvGrpSpPr>
        <p:grpSpPr bwMode="auto">
          <a:xfrm>
            <a:off x="3286125" y="1000125"/>
            <a:ext cx="5857875" cy="1285875"/>
            <a:chOff x="3286116" y="1000108"/>
            <a:chExt cx="5857884" cy="1285887"/>
          </a:xfrm>
        </p:grpSpPr>
        <p:sp>
          <p:nvSpPr>
            <p:cNvPr id="6" name="云形 5">
              <a:extLst>
                <a:ext uri="{FF2B5EF4-FFF2-40B4-BE49-F238E27FC236}">
                  <a16:creationId xmlns:a16="http://schemas.microsoft.com/office/drawing/2014/main" id="{96DBC785-C85D-4452-A5FD-EB47AEDD1EEF}"/>
                </a:ext>
              </a:extLst>
            </p:cNvPr>
            <p:cNvSpPr/>
            <p:nvPr/>
          </p:nvSpPr>
          <p:spPr>
            <a:xfrm>
              <a:off x="4357681" y="1000108"/>
              <a:ext cx="4786319" cy="1285887"/>
            </a:xfrm>
            <a:prstGeom prst="clou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Easy but time-consuming when the number of variables is large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9943A07-E195-4187-9649-3E63ECB1C3B7}"/>
                </a:ext>
              </a:extLst>
            </p:cNvPr>
            <p:cNvSpPr/>
            <p:nvPr/>
          </p:nvSpPr>
          <p:spPr>
            <a:xfrm>
              <a:off x="4000492" y="1643052"/>
              <a:ext cx="285750" cy="21431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84A7CB6-B6A2-46A4-865A-7734672C42DD}"/>
                </a:ext>
              </a:extLst>
            </p:cNvPr>
            <p:cNvSpPr/>
            <p:nvPr/>
          </p:nvSpPr>
          <p:spPr>
            <a:xfrm>
              <a:off x="3286116" y="1714490"/>
              <a:ext cx="152400" cy="6826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445B4D5-9F50-4183-8185-CE194EA45B08}"/>
                </a:ext>
              </a:extLst>
            </p:cNvPr>
            <p:cNvSpPr/>
            <p:nvPr/>
          </p:nvSpPr>
          <p:spPr>
            <a:xfrm>
              <a:off x="3571866" y="1708140"/>
              <a:ext cx="214313" cy="14287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3" name="组合 22">
            <a:extLst>
              <a:ext uri="{FF2B5EF4-FFF2-40B4-BE49-F238E27FC236}">
                <a16:creationId xmlns:a16="http://schemas.microsoft.com/office/drawing/2014/main" id="{868E981B-122A-48B6-9988-160D0F716F68}"/>
              </a:ext>
            </a:extLst>
          </p:cNvPr>
          <p:cNvGrpSpPr>
            <a:grpSpLocks/>
          </p:cNvGrpSpPr>
          <p:nvPr/>
        </p:nvGrpSpPr>
        <p:grpSpPr bwMode="auto">
          <a:xfrm>
            <a:off x="4357688" y="3643313"/>
            <a:ext cx="4286250" cy="2143125"/>
            <a:chOff x="4357686" y="3643314"/>
            <a:chExt cx="4786314" cy="2286019"/>
          </a:xfrm>
        </p:grpSpPr>
        <p:sp>
          <p:nvSpPr>
            <p:cNvPr id="19" name="云形 18">
              <a:extLst>
                <a:ext uri="{FF2B5EF4-FFF2-40B4-BE49-F238E27FC236}">
                  <a16:creationId xmlns:a16="http://schemas.microsoft.com/office/drawing/2014/main" id="{430A9E93-48D3-4C18-A346-C2A4D425D9B8}"/>
                </a:ext>
              </a:extLst>
            </p:cNvPr>
            <p:cNvSpPr/>
            <p:nvPr/>
          </p:nvSpPr>
          <p:spPr>
            <a:xfrm>
              <a:off x="4357686" y="4644082"/>
              <a:ext cx="4786314" cy="1285251"/>
            </a:xfrm>
            <a:prstGeom prst="cloud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b="1" dirty="0">
                  <a:solidFill>
                    <a:schemeClr val="tx1"/>
                  </a:solidFill>
                </a:rPr>
                <a:t>Just like what we do in Algebra</a:t>
              </a:r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F924AD1-75C8-4C47-BADB-FC780A4218D5}"/>
                </a:ext>
              </a:extLst>
            </p:cNvPr>
            <p:cNvSpPr/>
            <p:nvPr/>
          </p:nvSpPr>
          <p:spPr>
            <a:xfrm>
              <a:off x="5930078" y="4286786"/>
              <a:ext cx="285407" cy="21336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B8F7A42-710C-4A94-A68E-2A3D7B8B4CA0}"/>
                </a:ext>
              </a:extLst>
            </p:cNvPr>
            <p:cNvSpPr/>
            <p:nvPr/>
          </p:nvSpPr>
          <p:spPr>
            <a:xfrm>
              <a:off x="5357494" y="3643314"/>
              <a:ext cx="152453" cy="6773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CCDF945C-4D8E-4CC6-98DD-2C10F42A7832}"/>
                </a:ext>
              </a:extLst>
            </p:cNvPr>
            <p:cNvSpPr/>
            <p:nvPr/>
          </p:nvSpPr>
          <p:spPr>
            <a:xfrm>
              <a:off x="5571991" y="4000610"/>
              <a:ext cx="214498" cy="1422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10246" name="灯片编号占位符 13">
            <a:extLst>
              <a:ext uri="{FF2B5EF4-FFF2-40B4-BE49-F238E27FC236}">
                <a16:creationId xmlns:a16="http://schemas.microsoft.com/office/drawing/2014/main" id="{FCCB4EE3-5CC0-478D-83CD-F77D1F07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8FAF5E-AA7C-4D09-B102-1D6D97E1AF34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A7BF883-C0A9-4C53-BD78-E551FEF3C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Logical Equivalences</a:t>
            </a:r>
            <a:endParaRPr lang="en-US" altLang="zh-CN"/>
          </a:p>
        </p:txBody>
      </p:sp>
      <p:graphicFrame>
        <p:nvGraphicFramePr>
          <p:cNvPr id="15" name="Group 4">
            <a:extLst>
              <a:ext uri="{FF2B5EF4-FFF2-40B4-BE49-F238E27FC236}">
                <a16:creationId xmlns:a16="http://schemas.microsoft.com/office/drawing/2014/main" id="{85915092-5259-46E3-8EE5-5ED82633A22F}"/>
              </a:ext>
            </a:extLst>
          </p:cNvPr>
          <p:cNvGraphicFramePr>
            <a:graphicFrameLocks noGrp="1"/>
          </p:cNvGraphicFramePr>
          <p:nvPr/>
        </p:nvGraphicFramePr>
        <p:xfrm>
          <a:off x="428625" y="1214438"/>
          <a:ext cx="8131175" cy="5299078"/>
        </p:xfrm>
        <a:graphic>
          <a:graphicData uri="http://schemas.openxmlformats.org/drawingml/2006/table">
            <a:tbl>
              <a:tblPr/>
              <a:tblGrid>
                <a:gridCol w="3567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40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3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Name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10" marB="4571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Equivalence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9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Identity laws</a:t>
                      </a:r>
                    </a:p>
                  </a:txBody>
                  <a:tcPr marT="45710" marB="4571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T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              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F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7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Domination laws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0" marB="4571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T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T                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F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F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9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Idempotent laws</a:t>
                      </a:r>
                    </a:p>
                  </a:txBody>
                  <a:tcPr marT="45710" marB="4571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                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3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Double negation law</a:t>
                      </a:r>
                    </a:p>
                  </a:txBody>
                  <a:tcPr marT="45710" marB="4571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p)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p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8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Commutative laws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0" marB="4571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       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90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Associative laws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T="45710" marB="4571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78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Distributive laws</a:t>
                      </a:r>
                    </a:p>
                  </a:txBody>
                  <a:tcPr marT="45710" marB="4571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90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De Morgan's laws</a:t>
                      </a:r>
                    </a:p>
                  </a:txBody>
                  <a:tcPr marT="45710" marB="4571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)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 </a:t>
                      </a:r>
                    </a:p>
                  </a:txBody>
                  <a:tcPr marT="45710" marB="457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310" name="灯片编号占位符 3">
            <a:extLst>
              <a:ext uri="{FF2B5EF4-FFF2-40B4-BE49-F238E27FC236}">
                <a16:creationId xmlns:a16="http://schemas.microsoft.com/office/drawing/2014/main" id="{E3FBBA90-97C0-4A2B-AD04-D765DC80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E695AA-3AF7-4494-80C3-4F86D4954BA7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50AC0C4-DBFB-42C2-8AEB-A27550118E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Logical Equivalences</a:t>
            </a:r>
            <a:endParaRPr lang="en-US" altLang="zh-CN"/>
          </a:p>
        </p:txBody>
      </p:sp>
      <p:graphicFrame>
        <p:nvGraphicFramePr>
          <p:cNvPr id="4" name="Group 54">
            <a:extLst>
              <a:ext uri="{FF2B5EF4-FFF2-40B4-BE49-F238E27FC236}">
                <a16:creationId xmlns:a16="http://schemas.microsoft.com/office/drawing/2014/main" id="{418D2F71-3593-4C7C-A4B5-D83866A3DCF2}"/>
              </a:ext>
            </a:extLst>
          </p:cNvPr>
          <p:cNvGraphicFramePr>
            <a:graphicFrameLocks noGrp="1"/>
          </p:cNvGraphicFramePr>
          <p:nvPr/>
        </p:nvGraphicFramePr>
        <p:xfrm>
          <a:off x="785813" y="1857375"/>
          <a:ext cx="7686675" cy="3429002"/>
        </p:xfrm>
        <a:graphic>
          <a:graphicData uri="http://schemas.openxmlformats.org/drawingml/2006/table">
            <a:tbl>
              <a:tblPr/>
              <a:tblGrid>
                <a:gridCol w="3452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3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0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Name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Equivalence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Absorption laws 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( 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q)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p    </a:t>
                      </a:r>
                      <a:r>
                        <a:rPr kumimoji="0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( 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q)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p</a:t>
                      </a:r>
                    </a:p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58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Negation laws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宋体" pitchFamily="2" charset="-122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T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     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420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Implication law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q </a:t>
                      </a:r>
                      <a:r>
                        <a:rPr kumimoji="0" lang="en-US" altLang="zh-CN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q</a:t>
                      </a:r>
                      <a:endParaRPr kumimoji="0" lang="en-US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74"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Equivalence law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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q 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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(p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q)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(q 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Times New Roman" pitchFamily="18" charset="0"/>
                        </a:rPr>
                        <a:t> p)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lin ang="54000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350" name="灯片编号占位符 4">
            <a:extLst>
              <a:ext uri="{FF2B5EF4-FFF2-40B4-BE49-F238E27FC236}">
                <a16:creationId xmlns:a16="http://schemas.microsoft.com/office/drawing/2014/main" id="{E8978FBF-5D4B-4B4B-A05D-9D5AD69F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7881910-D25C-4D03-B32F-A739103B938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D74205E-3A05-4F88-974E-FA8F429D0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Logical Equivalences</a:t>
            </a:r>
            <a:endParaRPr lang="en-US" altLang="zh-CN"/>
          </a:p>
        </p:txBody>
      </p:sp>
      <p:sp>
        <p:nvSpPr>
          <p:cNvPr id="29699" name="内容占位符 10">
            <a:extLst>
              <a:ext uri="{FF2B5EF4-FFF2-40B4-BE49-F238E27FC236}">
                <a16:creationId xmlns:a16="http://schemas.microsoft.com/office/drawing/2014/main" id="{E88ABB49-08D8-4105-B5D3-2C08713D8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071563"/>
            <a:ext cx="7958137" cy="51228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3333CC"/>
                </a:solidFill>
              </a:rPr>
              <a:t>Examples: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kumimoji="1" lang="en-US" altLang="zh-CN" dirty="0">
                <a:solidFill>
                  <a:srgbClr val="000000"/>
                </a:solidFill>
                <a:cs typeface="Times New Roman" pitchFamily="18" charset="0"/>
              </a:rPr>
              <a:t>Show that </a:t>
            </a:r>
            <a:r>
              <a:rPr kumimoji="1" lang="en-US" altLang="zh-CN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Ø(</a:t>
            </a:r>
            <a:r>
              <a:rPr kumimoji="1" lang="en-US" altLang="zh-CN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kumimoji="1" lang="en-US" altLang="zh-CN" i="1" dirty="0" err="1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kumimoji="1" lang="en-US" altLang="zh-CN" dirty="0" err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Ú</a:t>
            </a:r>
            <a:r>
              <a:rPr kumimoji="1" lang="en-US" altLang="zh-CN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(Ø</a:t>
            </a:r>
            <a:r>
              <a:rPr kumimoji="1" lang="en-US" altLang="zh-CN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kumimoji="1" lang="en-US" altLang="zh-CN" i="1" dirty="0">
                <a:solidFill>
                  <a:srgbClr val="000000"/>
                </a:solidFill>
                <a:cs typeface="Times New Roman" pitchFamily="18" charset="0"/>
              </a:rPr>
              <a:t>p </a:t>
            </a:r>
            <a:r>
              <a:rPr kumimoji="1" lang="en-US" altLang="zh-CN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Ù</a:t>
            </a:r>
            <a:r>
              <a:rPr kumimoji="1" lang="en-US" altLang="zh-CN" i="1" dirty="0">
                <a:solidFill>
                  <a:srgbClr val="000000"/>
                </a:solidFill>
                <a:cs typeface="Times New Roman" pitchFamily="18" charset="0"/>
              </a:rPr>
              <a:t> q</a:t>
            </a:r>
            <a:r>
              <a:rPr kumimoji="1" lang="en-US" altLang="zh-CN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)) </a:t>
            </a:r>
            <a:r>
              <a:rPr kumimoji="1" lang="en-US" altLang="zh-CN" dirty="0">
                <a:solidFill>
                  <a:srgbClr val="000000"/>
                </a:solidFill>
                <a:latin typeface="CMR12" charset="0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cs typeface="Times New Roman" pitchFamily="18" charset="0"/>
              </a:rPr>
              <a:t>and</a:t>
            </a:r>
            <a:r>
              <a:rPr kumimoji="1" lang="en-US" altLang="zh-CN" dirty="0">
                <a:solidFill>
                  <a:srgbClr val="000000"/>
                </a:solidFill>
                <a:latin typeface="CMR12" charset="0"/>
                <a:cs typeface="Times New Roman" pitchFamily="18" charset="0"/>
              </a:rPr>
              <a:t> </a:t>
            </a:r>
            <a:r>
              <a:rPr kumimoji="1" lang="en-US" altLang="zh-CN" dirty="0" err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Ø</a:t>
            </a:r>
            <a:r>
              <a:rPr kumimoji="1" lang="en-US" altLang="zh-CN" i="1" dirty="0" err="1">
                <a:solidFill>
                  <a:srgbClr val="000000"/>
                </a:solidFill>
                <a:cs typeface="Times New Roman" pitchFamily="18" charset="0"/>
              </a:rPr>
              <a:t>p</a:t>
            </a:r>
            <a:r>
              <a:rPr kumimoji="1" lang="en-US" altLang="zh-CN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ÙØ</a:t>
            </a:r>
            <a:r>
              <a:rPr kumimoji="1" lang="en-US" altLang="zh-CN" i="1" dirty="0">
                <a:solidFill>
                  <a:srgbClr val="000000"/>
                </a:solidFill>
                <a:cs typeface="Times New Roman" pitchFamily="18" charset="0"/>
              </a:rPr>
              <a:t> q</a:t>
            </a:r>
            <a:r>
              <a:rPr kumimoji="1" lang="en-US" altLang="zh-CN" dirty="0">
                <a:solidFill>
                  <a:srgbClr val="000000"/>
                </a:solidFill>
                <a:latin typeface="CMR12" charset="0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cs typeface="Times New Roman" pitchFamily="18" charset="0"/>
              </a:rPr>
              <a:t>are logically equivalent.</a:t>
            </a:r>
            <a:endParaRPr lang="en-US" altLang="zh-CN" i="1" dirty="0">
              <a:sym typeface="Symbol" pitchFamily="18" charset="2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DC6300BB-29A8-463A-BBA3-F9532F7E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357438"/>
            <a:ext cx="8072438" cy="4138612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Solution: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6F0CD188-2DCC-4491-9075-8949A6BF61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7263" y="2833688"/>
          <a:ext cx="38782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公式" r:id="rId4" imgW="2120900" imgH="203200" progId="Equation.3">
                  <p:embed/>
                </p:oleObj>
              </mc:Choice>
              <mc:Fallback>
                <p:oleObj name="公式" r:id="rId4" imgW="21209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2833688"/>
                        <a:ext cx="387826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677FBA32-8176-4D56-9355-77F7E485DA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3443288"/>
          <a:ext cx="22510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9" name="公式" r:id="rId6" imgW="1231366" imgH="203112" progId="Equation.3">
                  <p:embed/>
                </p:oleObj>
              </mc:Choice>
              <mc:Fallback>
                <p:oleObj name="公式" r:id="rId6" imgW="1231366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443288"/>
                        <a:ext cx="225107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0FC567E6-CD7A-4B6A-9E37-289BBFE71A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4027488"/>
          <a:ext cx="1879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0" name="公式" r:id="rId8" imgW="1028254" imgH="203112" progId="Equation.3">
                  <p:embed/>
                </p:oleObj>
              </mc:Choice>
              <mc:Fallback>
                <p:oleObj name="公式" r:id="rId8" imgW="1028254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027488"/>
                        <a:ext cx="1879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>
            <a:extLst>
              <a:ext uri="{FF2B5EF4-FFF2-40B4-BE49-F238E27FC236}">
                <a16:creationId xmlns:a16="http://schemas.microsoft.com/office/drawing/2014/main" id="{94219FED-F187-433F-A987-4D2362701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4560888"/>
          <a:ext cx="26939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1" name="公式" r:id="rId10" imgW="1473200" imgH="203200" progId="Equation.3">
                  <p:embed/>
                </p:oleObj>
              </mc:Choice>
              <mc:Fallback>
                <p:oleObj name="公式" r:id="rId10" imgW="14732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560888"/>
                        <a:ext cx="269398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">
            <a:extLst>
              <a:ext uri="{FF2B5EF4-FFF2-40B4-BE49-F238E27FC236}">
                <a16:creationId xmlns:a16="http://schemas.microsoft.com/office/drawing/2014/main" id="{FA150DF4-FC8D-43C7-B509-888B5B45A6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5145088"/>
          <a:ext cx="19034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2" name="公式" r:id="rId12" imgW="1040948" imgH="203112" progId="Equation.3">
                  <p:embed/>
                </p:oleObj>
              </mc:Choice>
              <mc:Fallback>
                <p:oleObj name="公式" r:id="rId12" imgW="1040948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5145088"/>
                        <a:ext cx="19034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>
            <a:extLst>
              <a:ext uri="{FF2B5EF4-FFF2-40B4-BE49-F238E27FC236}">
                <a16:creationId xmlns:a16="http://schemas.microsoft.com/office/drawing/2014/main" id="{A981E23A-E968-4CB3-8D7B-53CF8E54B1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6063" y="5889625"/>
          <a:ext cx="12541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73" name="公式" r:id="rId14" imgW="685502" imgH="165028" progId="Equation.3">
                  <p:embed/>
                </p:oleObj>
              </mc:Choice>
              <mc:Fallback>
                <p:oleObj name="公式" r:id="rId14" imgW="685502" imgH="16502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5889625"/>
                        <a:ext cx="1254125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1">
            <a:extLst>
              <a:ext uri="{FF2B5EF4-FFF2-40B4-BE49-F238E27FC236}">
                <a16:creationId xmlns:a16="http://schemas.microsoft.com/office/drawing/2014/main" id="{E3774AE7-9BB6-4463-A2EA-AB7F641B8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263" y="28575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kumimoji="1" lang="en-US" altLang="zh-CN" sz="1800" b="0">
                <a:solidFill>
                  <a:srgbClr val="000000"/>
                </a:solidFill>
                <a:cs typeface="Times New Roman" panose="02020603050405020304" pitchFamily="18" charset="0"/>
              </a:rPr>
              <a:t>by the De Morgan’s law</a:t>
            </a: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7F1F7F35-E1B9-4173-B6D7-997798C0B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50" y="3429000"/>
            <a:ext cx="259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kumimoji="1" lang="en-US" altLang="zh-CN" sz="1800" b="0">
                <a:solidFill>
                  <a:srgbClr val="000000"/>
                </a:solidFill>
                <a:cs typeface="Times New Roman" panose="02020603050405020304" pitchFamily="18" charset="0"/>
              </a:rPr>
              <a:t>by the</a:t>
            </a:r>
            <a:r>
              <a:rPr kumimoji="1" lang="en-US" altLang="zh-CN" sz="1800" b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800" b="0">
                <a:solidFill>
                  <a:srgbClr val="000000"/>
                </a:solidFill>
                <a:cs typeface="Times New Roman" panose="02020603050405020304" pitchFamily="18" charset="0"/>
              </a:rPr>
              <a:t>De Morgan’s law</a:t>
            </a:r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BCA073CE-744A-4414-9687-1D56AF528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071938"/>
            <a:ext cx="28051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kumimoji="1" lang="en-US" altLang="zh-CN" sz="1800" b="0">
                <a:solidFill>
                  <a:srgbClr val="000000"/>
                </a:solidFill>
                <a:cs typeface="Times New Roman" panose="02020603050405020304" pitchFamily="18" charset="0"/>
              </a:rPr>
              <a:t>by the double negation law</a:t>
            </a:r>
          </a:p>
        </p:txBody>
      </p:sp>
      <p:sp>
        <p:nvSpPr>
          <p:cNvPr id="27" name="Text Box 14">
            <a:extLst>
              <a:ext uri="{FF2B5EF4-FFF2-40B4-BE49-F238E27FC236}">
                <a16:creationId xmlns:a16="http://schemas.microsoft.com/office/drawing/2014/main" id="{5519A338-8664-4173-9EDB-4FF5DA40B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4648200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kumimoji="1" lang="en-US" altLang="zh-CN" sz="1800" b="0">
                <a:solidFill>
                  <a:srgbClr val="000000"/>
                </a:solidFill>
                <a:cs typeface="Times New Roman" panose="02020603050405020304" pitchFamily="18" charset="0"/>
              </a:rPr>
              <a:t>by the distributive law</a:t>
            </a:r>
          </a:p>
        </p:txBody>
      </p:sp>
      <p:sp>
        <p:nvSpPr>
          <p:cNvPr id="28" name="Text Box 15">
            <a:extLst>
              <a:ext uri="{FF2B5EF4-FFF2-40B4-BE49-F238E27FC236}">
                <a16:creationId xmlns:a16="http://schemas.microsoft.com/office/drawing/2014/main" id="{936529CB-9912-4EFF-8954-D9287E324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5186363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kumimoji="1" lang="en-US" altLang="zh-CN" sz="1800" b="0">
                <a:solidFill>
                  <a:srgbClr val="000000"/>
                </a:solidFill>
                <a:cs typeface="Times New Roman" panose="02020603050405020304" pitchFamily="18" charset="0"/>
              </a:rPr>
              <a:t>by the negation law</a:t>
            </a:r>
            <a:r>
              <a:rPr kumimoji="1" lang="en-US" altLang="zh-CN" sz="2000" b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9" name="Text Box 16">
            <a:extLst>
              <a:ext uri="{FF2B5EF4-FFF2-40B4-BE49-F238E27FC236}">
                <a16:creationId xmlns:a16="http://schemas.microsoft.com/office/drawing/2014/main" id="{FC02EE7B-4FB6-4EA6-9874-B7BC2C925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0" y="5857875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kumimoji="1" lang="en-US" altLang="zh-CN" sz="1800" b="0">
                <a:solidFill>
                  <a:srgbClr val="000000"/>
                </a:solidFill>
                <a:cs typeface="Times New Roman" panose="02020603050405020304" pitchFamily="18" charset="0"/>
              </a:rPr>
              <a:t>by the identity law</a:t>
            </a:r>
          </a:p>
        </p:txBody>
      </p:sp>
      <p:sp>
        <p:nvSpPr>
          <p:cNvPr id="16401" name="灯片编号占位符 17">
            <a:extLst>
              <a:ext uri="{FF2B5EF4-FFF2-40B4-BE49-F238E27FC236}">
                <a16:creationId xmlns:a16="http://schemas.microsoft.com/office/drawing/2014/main" id="{307B1BB0-9EBE-4B42-B33B-AB0D22C81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1897BB-080D-4E92-BF5C-1A35D2394305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8D61441-47A9-4960-8B88-62891CE03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Logical Equivalences</a:t>
            </a:r>
            <a:endParaRPr lang="en-US" altLang="zh-CN"/>
          </a:p>
        </p:txBody>
      </p:sp>
      <p:sp>
        <p:nvSpPr>
          <p:cNvPr id="29699" name="内容占位符 10">
            <a:extLst>
              <a:ext uri="{FF2B5EF4-FFF2-40B4-BE49-F238E27FC236}">
                <a16:creationId xmlns:a16="http://schemas.microsoft.com/office/drawing/2014/main" id="{CAA70C5C-F92D-437E-9565-05A6A7E3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071563"/>
            <a:ext cx="8643937" cy="51228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3333CC"/>
                </a:solidFill>
              </a:rPr>
              <a:t>Examples:</a:t>
            </a:r>
          </a:p>
          <a:p>
            <a:pPr marL="0" indent="0">
              <a:buNone/>
              <a:defRPr/>
            </a:pPr>
            <a:r>
              <a:rPr kumimoji="1" lang="en-US" altLang="zh-CN" dirty="0">
                <a:solidFill>
                  <a:schemeClr val="accent2"/>
                </a:solidFill>
                <a:cs typeface="Times New Roman" pitchFamily="18" charset="0"/>
              </a:rPr>
              <a:t>2.</a:t>
            </a:r>
            <a:r>
              <a:rPr kumimoji="1" lang="zh-CN" altLang="en-US" dirty="0">
                <a:solidFill>
                  <a:schemeClr val="accent2"/>
                </a:solidFill>
                <a:cs typeface="Times New Roman" pitchFamily="18" charset="0"/>
              </a:rPr>
              <a:t>   </a:t>
            </a:r>
            <a:r>
              <a:rPr kumimoji="1" lang="en-US" altLang="zh-CN" dirty="0">
                <a:solidFill>
                  <a:srgbClr val="000000"/>
                </a:solidFill>
                <a:cs typeface="Times New Roman" pitchFamily="18" charset="0"/>
              </a:rPr>
              <a:t>Show that                                                               is a tautology</a:t>
            </a:r>
            <a:endParaRPr lang="en-US" altLang="zh-CN" i="1" dirty="0">
              <a:sym typeface="Symbol" pitchFamily="18" charset="2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18436" name="Object 5">
            <a:extLst>
              <a:ext uri="{FF2B5EF4-FFF2-40B4-BE49-F238E27FC236}">
                <a16:creationId xmlns:a16="http://schemas.microsoft.com/office/drawing/2014/main" id="{3C614369-7835-4EFB-B0B9-50BBC0914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4288" y="1571625"/>
          <a:ext cx="439578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name="公式" r:id="rId4" imgW="2438400" imgH="203200" progId="Equation.3">
                  <p:embed/>
                </p:oleObj>
              </mc:Choice>
              <mc:Fallback>
                <p:oleObj name="公式" r:id="rId4" imgW="24384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1571625"/>
                        <a:ext cx="4395787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6">
            <a:extLst>
              <a:ext uri="{FF2B5EF4-FFF2-40B4-BE49-F238E27FC236}">
                <a16:creationId xmlns:a16="http://schemas.microsoft.com/office/drawing/2014/main" id="{6E9A652E-B0BC-4775-B3BC-CF33A14AE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916113"/>
            <a:ext cx="7500937" cy="4433887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Solution:</a:t>
            </a:r>
            <a:endParaRPr kumimoji="1" lang="en-US" altLang="zh-CN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1177607" name="Object 7">
            <a:extLst>
              <a:ext uri="{FF2B5EF4-FFF2-40B4-BE49-F238E27FC236}">
                <a16:creationId xmlns:a16="http://schemas.microsoft.com/office/drawing/2014/main" id="{8244FE28-8896-4919-A349-798E1E088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5825" y="2276475"/>
          <a:ext cx="46164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r:id="rId6" imgW="2489200" imgH="203200" progId="Equation.3">
                  <p:embed/>
                </p:oleObj>
              </mc:Choice>
              <mc:Fallback>
                <p:oleObj r:id="rId6" imgW="24892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2276475"/>
                        <a:ext cx="46164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08" name="Object 8">
            <a:extLst>
              <a:ext uri="{FF2B5EF4-FFF2-40B4-BE49-F238E27FC236}">
                <a16:creationId xmlns:a16="http://schemas.microsoft.com/office/drawing/2014/main" id="{BB20F904-2229-4E6E-AAE6-8D74CF743A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6138" y="2962275"/>
          <a:ext cx="50990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" name="公式" r:id="rId8" imgW="2743200" imgH="203200" progId="Equation.3">
                  <p:embed/>
                </p:oleObj>
              </mc:Choice>
              <mc:Fallback>
                <p:oleObj name="公式" r:id="rId8" imgW="27432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2962275"/>
                        <a:ext cx="509905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09" name="Object 9">
            <a:extLst>
              <a:ext uri="{FF2B5EF4-FFF2-40B4-BE49-F238E27FC236}">
                <a16:creationId xmlns:a16="http://schemas.microsoft.com/office/drawing/2014/main" id="{0578D668-87F9-47E6-94A2-2E046908C1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3438" y="3490913"/>
          <a:ext cx="4481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公式" r:id="rId10" imgW="2413000" imgH="203200" progId="Equation.3">
                  <p:embed/>
                </p:oleObj>
              </mc:Choice>
              <mc:Fallback>
                <p:oleObj name="公式" r:id="rId10" imgW="24130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3490913"/>
                        <a:ext cx="44815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10" name="Object 10">
            <a:extLst>
              <a:ext uri="{FF2B5EF4-FFF2-40B4-BE49-F238E27FC236}">
                <a16:creationId xmlns:a16="http://schemas.microsoft.com/office/drawing/2014/main" id="{54B7FB05-9B8D-4961-BC91-89FAAD1786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6138" y="4105275"/>
          <a:ext cx="50768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" name="公式" r:id="rId12" imgW="2730500" imgH="203200" progId="Equation.3">
                  <p:embed/>
                </p:oleObj>
              </mc:Choice>
              <mc:Fallback>
                <p:oleObj name="公式" r:id="rId12" imgW="27305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4105275"/>
                        <a:ext cx="50768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11" name="Object 11">
            <a:extLst>
              <a:ext uri="{FF2B5EF4-FFF2-40B4-BE49-F238E27FC236}">
                <a16:creationId xmlns:a16="http://schemas.microsoft.com/office/drawing/2014/main" id="{97146475-77F5-4927-BC87-936B61C55B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0900" y="4714875"/>
          <a:ext cx="44624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" name="公式" r:id="rId14" imgW="2400300" imgH="203200" progId="Equation.3">
                  <p:embed/>
                </p:oleObj>
              </mc:Choice>
              <mc:Fallback>
                <p:oleObj name="公式" r:id="rId14" imgW="24003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4714875"/>
                        <a:ext cx="44624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12" name="Object 12">
            <a:extLst>
              <a:ext uri="{FF2B5EF4-FFF2-40B4-BE49-F238E27FC236}">
                <a16:creationId xmlns:a16="http://schemas.microsoft.com/office/drawing/2014/main" id="{CFBE036D-AC1B-41F3-8504-CDD445B58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9475" y="5248275"/>
          <a:ext cx="30892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5" name="公式" r:id="rId16" imgW="1663700" imgH="203200" progId="Equation.3">
                  <p:embed/>
                </p:oleObj>
              </mc:Choice>
              <mc:Fallback>
                <p:oleObj name="公式" r:id="rId16" imgW="1663700" imgH="20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5248275"/>
                        <a:ext cx="308927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13" name="Object 13">
            <a:extLst>
              <a:ext uri="{FF2B5EF4-FFF2-40B4-BE49-F238E27FC236}">
                <a16:creationId xmlns:a16="http://schemas.microsoft.com/office/drawing/2014/main" id="{19650725-AC12-4828-98D4-2C8135F1C5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9150" y="5775325"/>
          <a:ext cx="5476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6" name="公式" r:id="rId18" imgW="266353" imgH="164885" progId="Equation.3">
                  <p:embed/>
                </p:oleObj>
              </mc:Choice>
              <mc:Fallback>
                <p:oleObj name="公式" r:id="rId18" imgW="266353" imgH="16488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5775325"/>
                        <a:ext cx="547688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Line 14">
            <a:extLst>
              <a:ext uri="{FF2B5EF4-FFF2-40B4-BE49-F238E27FC236}">
                <a16:creationId xmlns:a16="http://schemas.microsoft.com/office/drawing/2014/main" id="{D41441A2-02A8-4AE0-8A44-9EB7CEAC97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1263" y="4452938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5">
            <a:extLst>
              <a:ext uri="{FF2B5EF4-FFF2-40B4-BE49-F238E27FC236}">
                <a16:creationId xmlns:a16="http://schemas.microsoft.com/office/drawing/2014/main" id="{1E1B81C3-2703-48AA-AC12-EF02B4840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25" y="4452938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6">
            <a:extLst>
              <a:ext uri="{FF2B5EF4-FFF2-40B4-BE49-F238E27FC236}">
                <a16:creationId xmlns:a16="http://schemas.microsoft.com/office/drawing/2014/main" id="{2CBED607-B44E-40D6-BA3F-7A5841B22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1813" y="5062538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17">
            <a:extLst>
              <a:ext uri="{FF2B5EF4-FFF2-40B4-BE49-F238E27FC236}">
                <a16:creationId xmlns:a16="http://schemas.microsoft.com/office/drawing/2014/main" id="{727B91E0-6E39-450C-A49D-0AD10DBC0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5063" y="5629275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8">
            <a:extLst>
              <a:ext uri="{FF2B5EF4-FFF2-40B4-BE49-F238E27FC236}">
                <a16:creationId xmlns:a16="http://schemas.microsoft.com/office/drawing/2014/main" id="{BA3C25B8-CD91-4034-8235-28072F23E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5661025"/>
            <a:ext cx="3810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0" name="灯片编号占位符 17">
            <a:extLst>
              <a:ext uri="{FF2B5EF4-FFF2-40B4-BE49-F238E27FC236}">
                <a16:creationId xmlns:a16="http://schemas.microsoft.com/office/drawing/2014/main" id="{C457EF8F-FF52-4F32-BE2F-0214C1D8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B16746-3049-450A-B0B1-8B5847AB8C72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7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7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7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7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3E8B6FF-924F-4ED0-AC88-B19EFA40D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Logical Equivalences</a:t>
            </a:r>
            <a:endParaRPr lang="en-US" altLang="zh-CN"/>
          </a:p>
        </p:txBody>
      </p:sp>
      <p:sp>
        <p:nvSpPr>
          <p:cNvPr id="29699" name="内容占位符 10">
            <a:extLst>
              <a:ext uri="{FF2B5EF4-FFF2-40B4-BE49-F238E27FC236}">
                <a16:creationId xmlns:a16="http://schemas.microsoft.com/office/drawing/2014/main" id="{B697F50F-093D-4D6F-8CDE-72617AFC8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3" y="1071563"/>
            <a:ext cx="7958137" cy="51228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kumimoji="1" lang="en-US" altLang="zh-CN" dirty="0">
                <a:solidFill>
                  <a:srgbClr val="3333CC"/>
                </a:solidFill>
              </a:rPr>
              <a:t>Examples:</a:t>
            </a:r>
          </a:p>
          <a:p>
            <a:pPr marL="0" indent="0">
              <a:buNone/>
              <a:defRPr/>
            </a:pPr>
            <a:r>
              <a:rPr kumimoji="1" lang="en-US" altLang="zh-CN" dirty="0">
                <a:solidFill>
                  <a:schemeClr val="accent2"/>
                </a:solidFill>
                <a:cs typeface="Times New Roman" pitchFamily="18" charset="0"/>
              </a:rPr>
              <a:t>3.   </a:t>
            </a:r>
            <a:r>
              <a:rPr kumimoji="1" lang="en-US" altLang="zh-CN" dirty="0">
                <a:solidFill>
                  <a:srgbClr val="000000"/>
                </a:solidFill>
                <a:cs typeface="Times New Roman" pitchFamily="18" charset="0"/>
              </a:rPr>
              <a:t>Show that                               and                              are not logically equivalent.</a:t>
            </a:r>
            <a:endParaRPr lang="en-US" altLang="zh-CN" i="1" dirty="0">
              <a:sym typeface="Symbol" pitchFamily="18" charset="2"/>
            </a:endParaRPr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zh-CN" altLang="en-US" dirty="0"/>
          </a:p>
        </p:txBody>
      </p:sp>
      <p:graphicFrame>
        <p:nvGraphicFramePr>
          <p:cNvPr id="20484" name="Object 5">
            <a:extLst>
              <a:ext uri="{FF2B5EF4-FFF2-40B4-BE49-F238E27FC236}">
                <a16:creationId xmlns:a16="http://schemas.microsoft.com/office/drawing/2014/main" id="{0E0BDAAE-6C8A-4721-BEAA-0FCE045E6E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3" y="1571625"/>
          <a:ext cx="21971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公式" r:id="rId4" imgW="1218671" imgH="203112" progId="Equation.3">
                  <p:embed/>
                </p:oleObj>
              </mc:Choice>
              <mc:Fallback>
                <p:oleObj name="公式" r:id="rId4" imgW="1218671" imgH="20311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571625"/>
                        <a:ext cx="21971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6">
            <a:extLst>
              <a:ext uri="{FF2B5EF4-FFF2-40B4-BE49-F238E27FC236}">
                <a16:creationId xmlns:a16="http://schemas.microsoft.com/office/drawing/2014/main" id="{885DB2B4-0019-401D-8641-B865731D5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2786063"/>
            <a:ext cx="7500937" cy="321945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Hint:</a:t>
            </a:r>
          </a:p>
          <a:p>
            <a:pPr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</a:endParaRPr>
          </a:p>
          <a:p>
            <a:pPr eaLnBrk="1" hangingPunct="1">
              <a:defRPr/>
            </a:pPr>
            <a:endParaRPr kumimoji="1" lang="en-US" altLang="zh-CN" sz="2400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graphicFrame>
        <p:nvGraphicFramePr>
          <p:cNvPr id="20486" name="Object 3">
            <a:extLst>
              <a:ext uri="{FF2B5EF4-FFF2-40B4-BE49-F238E27FC236}">
                <a16:creationId xmlns:a16="http://schemas.microsoft.com/office/drawing/2014/main" id="{6134B196-69D9-4348-8F85-666F9BDB3F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3838" y="1571625"/>
          <a:ext cx="21971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公式" r:id="rId6" imgW="1218671" imgH="203112" progId="Equation.3">
                  <p:embed/>
                </p:oleObj>
              </mc:Choice>
              <mc:Fallback>
                <p:oleObj name="公式" r:id="rId6" imgW="1218671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3838" y="1571625"/>
                        <a:ext cx="21971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03CD9FA-81F7-4F6E-9CA7-7AD924435FD4}"/>
              </a:ext>
            </a:extLst>
          </p:cNvPr>
          <p:cNvSpPr txBox="1"/>
          <p:nvPr/>
        </p:nvSpPr>
        <p:spPr>
          <a:xfrm>
            <a:off x="1042988" y="3357563"/>
            <a:ext cx="6643687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To show these are not logically equivalent, we need only find </a:t>
            </a:r>
            <a:r>
              <a:rPr kumimoji="1" lang="en-US" altLang="zh-CN" sz="2400" dirty="0">
                <a:solidFill>
                  <a:srgbClr val="3333CC"/>
                </a:solidFill>
                <a:latin typeface="Times New Roman" pitchFamily="18" charset="0"/>
              </a:rPr>
              <a:t>one assignment 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of truth values to </a:t>
            </a:r>
            <a:r>
              <a:rPr kumimoji="1" lang="en-US" altLang="zh-CN" sz="2400" i="1" dirty="0">
                <a:solidFill>
                  <a:schemeClr val="tx2"/>
                </a:solidFill>
                <a:latin typeface="Times New Roman" pitchFamily="18" charset="0"/>
              </a:rPr>
              <a:t>p, q, r, s </a:t>
            </a:r>
            <a:r>
              <a:rPr kumimoji="1" lang="en-US" altLang="zh-CN" sz="2400" dirty="0">
                <a:solidFill>
                  <a:schemeClr val="tx2"/>
                </a:solidFill>
                <a:latin typeface="Times New Roman" pitchFamily="18" charset="0"/>
              </a:rPr>
              <a:t>for which the truth values of the two propositions  differ.</a:t>
            </a:r>
          </a:p>
          <a:p>
            <a:pPr eaLnBrk="1" hangingPunct="1">
              <a:defRPr/>
            </a:pP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\neg q) \wedge (q \vee \neg r) \wedge (r \vee \neg p)$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q\vee r) \wedge (\neg p \vee \neg q \vee \neg r)$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\neg q) \wedge (q \vee \neg r) \wedge (r \vee \neg p) \wedge (p \vee q \vee r) \wedge (\neg p \vee \neg q \vee \neg r)$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i = 1}^{9}\bigwedge_{n=1}^{9}\bigvee_{j=1}^{9} p(i,j,n)$$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\bigwedge_{j = 1}^{9}\bigwedge_{n=1}^{9}\bigvee_{i=1}^{9} p(i,j,n)$$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n \not= n'$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 p(i,j,n) \rightarrow \neg p(i,j,n')$&#10;\end{document}"/>
  <p:tag name="IGUANATEXSIZE" val="30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0066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</Words>
  <Application>Microsoft Office PowerPoint</Application>
  <PresentationFormat>全屏显示(4:3)</PresentationFormat>
  <Paragraphs>257</Paragraphs>
  <Slides>18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 Unicode MS</vt:lpstr>
      <vt:lpstr>CMR12</vt:lpstr>
      <vt:lpstr>Monotype Sorts</vt:lpstr>
      <vt:lpstr>宋体</vt:lpstr>
      <vt:lpstr>Arial</vt:lpstr>
      <vt:lpstr>Calibri</vt:lpstr>
      <vt:lpstr>Cambria Math</vt:lpstr>
      <vt:lpstr>Courier New</vt:lpstr>
      <vt:lpstr>Symbol</vt:lpstr>
      <vt:lpstr>Times New Roman</vt:lpstr>
      <vt:lpstr>Wingdings</vt:lpstr>
      <vt:lpstr>1_默认设计模板</vt:lpstr>
      <vt:lpstr>Clip</vt:lpstr>
      <vt:lpstr>公式</vt:lpstr>
      <vt:lpstr>Equation.3</vt:lpstr>
      <vt:lpstr>Chapter 1   The Foundations: Logic and Proofs</vt:lpstr>
      <vt:lpstr>Classification of Compound Propositions</vt:lpstr>
      <vt:lpstr>Logical Equivalences</vt:lpstr>
      <vt:lpstr>Logical Equivalences</vt:lpstr>
      <vt:lpstr>Logical Equivalences</vt:lpstr>
      <vt:lpstr>Logical Equivalences</vt:lpstr>
      <vt:lpstr>Logical Equivalences</vt:lpstr>
      <vt:lpstr>Logical Equivalences</vt:lpstr>
      <vt:lpstr>Logical Equivalences</vt:lpstr>
      <vt:lpstr>Using De Morgan’s Laws</vt:lpstr>
      <vt:lpstr>Exercises</vt:lpstr>
      <vt:lpstr>Exercises</vt:lpstr>
      <vt:lpstr>Propositional Satisfiability</vt:lpstr>
      <vt:lpstr>Sudoku</vt:lpstr>
      <vt:lpstr>Encoding as a Satisfiability Problem</vt:lpstr>
      <vt:lpstr>Encoding as a Satisfiability Problem</vt:lpstr>
      <vt:lpstr>Encoding as a Satisfiability Problem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2022-02-25T06:31:41Z</dcterms:created>
  <dcterms:modified xsi:type="dcterms:W3CDTF">2023-03-03T07:13:39Z</dcterms:modified>
</cp:coreProperties>
</file>