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45"/>
  </p:notesMasterIdLst>
  <p:sldIdLst>
    <p:sldId id="34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4" r:id="rId19"/>
    <p:sldId id="365" r:id="rId20"/>
    <p:sldId id="363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282" r:id="rId30"/>
    <p:sldId id="257" r:id="rId31"/>
    <p:sldId id="315" r:id="rId32"/>
    <p:sldId id="317" r:id="rId33"/>
    <p:sldId id="316" r:id="rId34"/>
    <p:sldId id="318" r:id="rId35"/>
    <p:sldId id="319" r:id="rId36"/>
    <p:sldId id="320" r:id="rId37"/>
    <p:sldId id="321" r:id="rId38"/>
    <p:sldId id="322" r:id="rId39"/>
    <p:sldId id="297" r:id="rId40"/>
    <p:sldId id="323" r:id="rId41"/>
    <p:sldId id="374" r:id="rId42"/>
    <p:sldId id="324" r:id="rId43"/>
    <p:sldId id="325" r:id="rId4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CC"/>
    <a:srgbClr val="BAD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2" autoAdjust="0"/>
    <p:restoredTop sz="69755" autoAdjust="0"/>
  </p:normalViewPr>
  <p:slideViewPr>
    <p:cSldViewPr>
      <p:cViewPr varScale="1">
        <p:scale>
          <a:sx n="71" d="100"/>
          <a:sy n="71" d="100"/>
        </p:scale>
        <p:origin x="1608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0.wmf"/><Relationship Id="rId1" Type="http://schemas.openxmlformats.org/officeDocument/2006/relationships/image" Target="../media/image8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C05F100-6A5B-4789-B6A9-3BE27DA214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4F4A47-A96B-41AB-B6F5-DB92D825FFB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A511FBE-6305-4902-81C9-F01BB4E06576}" type="datetimeFigureOut">
              <a:rPr lang="zh-CN" altLang="en-US"/>
              <a:pPr>
                <a:defRPr/>
              </a:pPr>
              <a:t>2023/3/7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C27C847-7559-4A6D-853B-19BE477DE9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14CDA9A-B74F-4018-B5CB-77C9A1AB6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6E68AE-B9CC-4717-BBEB-9E553A476C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7F1312-5B95-4E97-83A7-4196A3584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B94C965-C270-47C8-B560-1C125D2BB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7D77EC87-4230-4195-99EA-B09498F884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1E4A6D25-8DA6-4B79-A056-C9EEA05085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5ED4A00C-4931-403C-98A5-0BBECA2F9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59FF0B-A334-42BD-9A42-DFB9781890F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3A0B8BD1-03A0-48DB-958C-136CCACA21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5FF73176-ECCB-44F7-B41D-7AD13E21E3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zh-CN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EB973A96-554D-416F-A083-016315FA0F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262F1C-3A9D-4F6E-A5DF-C2B1495A72D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28AD239E-5DD8-4CFA-BBB1-2DDDA56C39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12D2701F-ECC7-40DC-B9AB-2AC5367776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0FC92E66-C4C0-424D-87FC-32ECFC1896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AA6755-2717-4B9C-856F-C74F10FF671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EE638079-A5CD-4970-B0BC-AB5D6A5A13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CCEAA494-A8BF-4A45-8EBA-5EE2684309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16CA96FA-8ECD-40D5-8DED-FF07C329B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848C1F-495E-46FC-A718-03011E9AC2B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5D845887-4F69-45CC-94E3-C3ADB5AE1E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备注占位符 2">
            <a:extLst>
              <a:ext uri="{FF2B5EF4-FFF2-40B4-BE49-F238E27FC236}">
                <a16:creationId xmlns:a16="http://schemas.microsoft.com/office/drawing/2014/main" id="{470C0752-DA71-4189-A096-36D88BCB8D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D4B52D3C-1180-4365-B267-4C6B87DD8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F77495-C52E-4723-B8D7-4960F9CAA5E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ED98CB70-E63D-476C-B87F-B8E294956E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A5FF904E-ABD6-4D92-B284-828326D857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zh-CN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5BDB1165-A4A9-44B6-8166-9767F1FBE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135014-CF18-4C2E-BA40-24C6AEEC053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33B1B743-CF6D-47AF-9E00-FD6408C1DD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0BFD0570-1BFF-4912-94FA-0C45F37A39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6BD2C529-39B4-4504-A2D2-41E2064D6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E5323D-3F20-4EC5-AFDC-6F4D4A08491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26BB4F83-A3BB-4BE7-B3FB-8C979F7C73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66422A64-26B9-4477-948B-BD793B88C1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zh-CN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35512F8D-D517-4BC1-B746-B5F52F9451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18105-9F56-4F90-8865-106C0630A37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D7A08A0B-8198-44D5-B548-9A0703D798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2DDA6416-76D6-4E06-B235-F91BF8EA11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zh-CN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C1D0B98D-2C5E-4284-BCA0-4F3BA6F0C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164720-4D42-4BF7-B78F-87ABEB9545D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192B5769-8AD3-45CE-ADE1-8BCDCD64D5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74880C27-1BE5-4D8F-99F8-8F2890BB07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zh-CN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E466D154-872B-4F2E-89A5-4B9380C1E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FFF2A1-B9D1-4EDD-B7E3-F27162A532F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6D25EC79-72E0-4FA5-A64E-5020312A54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1112928C-90C8-4DF1-945B-D3F9781188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zh-CN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0579D0A3-45FF-481E-81F8-B20F5660E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012B38-EF67-4563-B5FF-F428F9DF3D1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2148E88B-E84A-4EDB-995C-8509990E6A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BC97CCD7-E222-43DA-8FB7-E98FCB52E8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zh-CN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9521696C-CFC4-4996-A84B-357A501A8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9D23A6-8B68-4277-860F-2657F274F20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EEC86EF4-24EA-487B-9936-FCA3008344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BD4B1250-2C70-4737-844A-0C1571A20F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zh-CN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247BD8B5-EF77-440D-9EAB-ADA1F40206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3D4B85-AF17-46FC-BC47-9562976CA47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9EC14EDD-923A-403A-BCAE-645834D32D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95A4C6A7-203F-46B2-9391-8E4EC823CC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44F3C7E3-E4F4-43E2-88D7-D004818172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A65693-61FB-47DE-A837-B19CD62D67A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7F2C2E33-5FCE-4CE8-BFA5-46EA575AF7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1456DF24-2A7E-4A9D-A023-FD760BD412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340C0CCB-6BF6-4C3A-ADBA-77616A01A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EEB810-D42B-42B6-BBD2-118F3BE7FAC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076BBDC3-BF53-416B-8F49-4FA9C0F952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4B25CE11-60E0-4733-B2D9-B2373AB499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02ED6D28-A924-4FC4-8C71-32CE427CA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D8A364B-44AB-423E-BAC5-EDE798F8F3C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7FC988A2-6276-420C-9E94-154D7A4BED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00D18292-9D2B-4F24-90D7-DCBFCBA26C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7D3004FC-FF1C-41AD-BB6D-47E20A510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016593-F8C6-4984-B030-9A375B9C485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995AD4D5-EF25-4F7E-818C-1448596E1D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8AE5D2B1-F4D7-49D3-9283-C64A750827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8B113BE6-F732-41FD-AE88-C8CCF9E8B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EBE5FE9-C981-423F-83B7-D2504D67D04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AE6A8AD4-2A9D-4CCF-BE13-C682FE8E02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CBC634F4-FC3C-4A3F-8B7C-AA8F2F4ED4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63DC9464-D96F-4574-9FC5-06349D5EBE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93B0D1-A26B-4AEC-82B6-6F270258377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2A9BD4C8-3F07-4F40-AA26-73F3A7D694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2896C6A0-5219-498C-86E0-2F4DC63D00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F5247F66-1459-47DF-B3F3-A09609475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BD935C-EA47-4E57-B944-93C692E91AB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A479998D-E706-4FD3-8A65-B7E17EC2E7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472D4C6E-9C09-47F0-BE25-B19156A6E3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ED00D161-618A-496D-9959-B7A2124AA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E4BCF5-1333-4337-929D-02980AC67DA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0621D443-495F-4905-97BD-48593FB09D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B94E46DE-1298-451F-AA2F-66FB4DE093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0FF29499-E5E7-42B1-86B5-A14B699AD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08EB50-C0E1-429A-B946-0697A84C6C0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0BCBBCE0-CE48-4769-B1DF-BF1A5F4E61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00F22CBC-3CD1-47E4-92C3-EAB73C66BB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0E5A97FF-48F8-46C9-8EA9-A6A6FF924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974E7C-3FF1-4548-8CAC-949702463A8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3A1C6B95-CF5D-42AE-9D38-4EDD1DB5E4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A4B8E8E7-E5CD-4F0F-869B-D128866C56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4E9B1C5D-8C49-44D3-A4FF-042E1687C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109CF5-58E9-4575-92C6-0FD4B8684D5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A8579EB2-A60F-455D-8E91-3B29BBFA71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7AC2E4FC-22D1-4441-ACC4-8AFA91C766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A9897E79-649D-4EBC-A37C-59A986341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28A82A-C2D3-45BC-A06B-B0F0952B5CD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0FDDBAFE-C1D6-4F89-92AC-3A06527E3C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A34DED65-028B-4AD7-A2E8-4D16A97F5B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06811DBC-8BA5-4101-8B97-754EB4690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28529D-080B-42A3-B308-9968200C6678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14AC4FF2-065A-4535-80EF-BC3F86917C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2E8829D9-75F2-44F5-9BF1-923123FC1C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41D3C133-DD0C-443A-A28F-1892B0232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AB676C-2221-4884-90C3-49068B4F83F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D33A7162-9B67-4220-940B-55B38EF901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EEDBB8CB-E8E8-45D6-8828-8290A1635E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E0C15397-6222-4624-9201-BB2E3AFEB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426642-FC76-4A2B-8445-48A9188ABE1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8C709FAA-3920-4DF6-BCEC-FAE212541C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D95C48B6-1AFD-4B64-AA4C-844F4CCB98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851CB7FB-EE3E-4841-9F04-C5E3FF90A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382EF2-7A79-4E37-BB46-A622D5E28AA8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86C6585D-04DC-4B17-9A0C-FC22716E84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1B0A8EFA-99D2-4341-975D-56CD5E8988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6E111BEB-3044-45DC-A4BE-754281353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3C061CC-4865-4F9C-B758-47A65CFD469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1D6C6FAA-9570-464E-8447-D6CCC0A8F6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>
            <a:extLst>
              <a:ext uri="{FF2B5EF4-FFF2-40B4-BE49-F238E27FC236}">
                <a16:creationId xmlns:a16="http://schemas.microsoft.com/office/drawing/2014/main" id="{D6CAF63E-2FC7-4B1D-BA4A-3CEDC038D5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05453046-F668-46CC-8F3C-357E1A2FA1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052AAC-6A83-4AB7-A986-6653CB94FE4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81DCDCE0-729D-4B92-B650-95F281EE6F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F1C340C7-02B1-4CDD-8CA8-A406533712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9DC4D2BA-7836-4DF8-98EA-DE5A41ECE7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7712F0-3E95-4321-B9A8-65C3E37645A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>
            <a:extLst>
              <a:ext uri="{FF2B5EF4-FFF2-40B4-BE49-F238E27FC236}">
                <a16:creationId xmlns:a16="http://schemas.microsoft.com/office/drawing/2014/main" id="{EFE51200-3BCD-46DC-914B-E8A1C5B3FC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>
            <a:extLst>
              <a:ext uri="{FF2B5EF4-FFF2-40B4-BE49-F238E27FC236}">
                <a16:creationId xmlns:a16="http://schemas.microsoft.com/office/drawing/2014/main" id="{09DDE567-DE68-4A75-AB00-17ECD5DE68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id="{8F27CF54-023A-4697-8FD5-7654DEE52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F68DED-C4F8-4201-B2B1-D1BFEBD5D27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2BDE559A-209C-4C80-B4A5-511CE0FC57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F64BC819-57A9-4D7C-8482-D3188FA225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4405143C-A169-470F-A13B-B29E0CA06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D33FF05-9DB8-40EB-81C1-B721A151F91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id="{88D170B5-9497-48EB-87A7-F493574BEA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>
            <a:extLst>
              <a:ext uri="{FF2B5EF4-FFF2-40B4-BE49-F238E27FC236}">
                <a16:creationId xmlns:a16="http://schemas.microsoft.com/office/drawing/2014/main" id="{FF306772-7EAA-4E0F-9044-95DE6D57C2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96CB068A-E09C-466E-A47A-2781BE2DA7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52DBD2-A6FB-4644-974F-2F3DCC9D60F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5B8D2504-0251-47E6-A5AD-9023E2A9FE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2D3C585F-B0AF-40EE-A65B-936D661EA1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3B87847A-04E6-4D66-B586-98020D238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572FD0C-11C8-4DF5-8BF2-9D9DFC76A54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:a16="http://schemas.microsoft.com/office/drawing/2014/main" id="{F697654F-A9EB-4FF8-81D7-66E70B19D6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>
            <a:extLst>
              <a:ext uri="{FF2B5EF4-FFF2-40B4-BE49-F238E27FC236}">
                <a16:creationId xmlns:a16="http://schemas.microsoft.com/office/drawing/2014/main" id="{4B0C3306-3F9B-43F1-AE2C-38F9881F77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1140" name="灯片编号占位符 3">
            <a:extLst>
              <a:ext uri="{FF2B5EF4-FFF2-40B4-BE49-F238E27FC236}">
                <a16:creationId xmlns:a16="http://schemas.microsoft.com/office/drawing/2014/main" id="{B090EE05-0E61-4A2E-80F8-AD57CD3AC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42758-7CE8-42CA-89FB-1F0EBF4CF01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>
            <a:extLst>
              <a:ext uri="{FF2B5EF4-FFF2-40B4-BE49-F238E27FC236}">
                <a16:creationId xmlns:a16="http://schemas.microsoft.com/office/drawing/2014/main" id="{22287009-45E4-4A41-A6D7-118FEE19D0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备注占位符 2">
            <a:extLst>
              <a:ext uri="{FF2B5EF4-FFF2-40B4-BE49-F238E27FC236}">
                <a16:creationId xmlns:a16="http://schemas.microsoft.com/office/drawing/2014/main" id="{E4BF0F68-4F2B-4134-90E3-62037D98C6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3188" name="灯片编号占位符 3">
            <a:extLst>
              <a:ext uri="{FF2B5EF4-FFF2-40B4-BE49-F238E27FC236}">
                <a16:creationId xmlns:a16="http://schemas.microsoft.com/office/drawing/2014/main" id="{A6A0C873-1FFB-42A2-8CE1-59183D0F9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C5B220-B7C0-4BE9-A4F5-AB1C0A300FD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D28F2347-0E79-4E01-8953-A074295A80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4E1C5F67-F3E9-45CA-BA67-1FE1E119D3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zh-CN" dirty="0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063CC21A-A6E4-4735-BF2C-C32936E83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CE7060-C5F0-4E08-8FA4-C768B417353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E688E1E8-DC97-4281-A675-D4A2172782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DAEC5A9C-B62A-4062-922D-3995E343F7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8C59B81E-A395-47EB-8293-03631BFE29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F585A0C-2F25-49D9-B64E-EC48EA7AF33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CFCE0BBC-5D57-4CE4-9F01-1D91D35E9A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9A66E84D-6F65-4924-A3CA-B0F8C49C63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9106E6A0-6DCC-479D-A463-4B2E80626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5F0D92-4806-45D5-837D-BA500B7E977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0ED002A-6CF7-4342-A5CE-0A7EBDF268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5C900D7A-E1D3-4B85-8A7F-D272AAC2FD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20D43B89-E5FC-430A-8AC6-5299E24D3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5FC33A8-5E4E-406D-8B83-2DEBBF84697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F6DE83E1-918D-4FF6-88E3-9DC1EA6AE5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F519783E-A280-457E-B13A-F797FD797F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E0C3BF54-7514-4F10-B768-0CDFEDC33B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14E1E7-05D7-4E8F-BC3D-9BCF1D591E7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191CA505-6279-418F-BDA2-474EAAF6E815}"/>
              </a:ext>
            </a:extLst>
          </p:cNvPr>
          <p:cNvGraphicFramePr>
            <a:graphicFrameLocks/>
          </p:cNvGraphicFramePr>
          <p:nvPr userDrawn="1"/>
        </p:nvGraphicFramePr>
        <p:xfrm>
          <a:off x="304800" y="2971800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1" name="Clip" r:id="rId3" imgW="6857143" imgH="48963" progId="MS_ClipArt_Gallery.2">
                  <p:embed/>
                </p:oleObj>
              </mc:Choice>
              <mc:Fallback>
                <p:oleObj name="Clip" r:id="rId3" imgW="6857143" imgH="48963" progId="MS_ClipArt_Gallery.2">
                  <p:embed/>
                  <p:pic>
                    <p:nvPicPr>
                      <p:cNvPr id="2050" name="Object 7">
                        <a:extLst>
                          <a:ext uri="{FF2B5EF4-FFF2-40B4-BE49-F238E27FC236}">
                            <a16:creationId xmlns:a16="http://schemas.microsoft.com/office/drawing/2014/main" id="{D5F5B57E-93E1-490D-844D-D0D75747368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1800"/>
                        <a:ext cx="85344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143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CF2359A-1DE9-4EDB-B844-6FCF857C2B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5827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7798B14-2942-499A-A042-74EAE12463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484438" y="6248400"/>
            <a:ext cx="431958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4516624-D86E-4017-82D6-B64B26C3DC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48400"/>
            <a:ext cx="14382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147F2-766E-4A4B-A690-69311B54F4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6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85FB08-4F06-4876-8F13-3E131E9DA2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47D499-3F02-4320-9AFB-48EA812201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8DE5F3-509C-4A75-BC34-A3F89C9421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1DA10-605D-4D18-B298-E66DCB7129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62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15888"/>
            <a:ext cx="1943100" cy="6132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15888"/>
            <a:ext cx="5678487" cy="6132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ED8DD4-BE5B-41B0-91CA-EC0A830656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E49B13-4897-41FF-B305-2F6267B0AC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3E14BC-7835-444A-9369-9943535BF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9590E-8D99-463D-A723-66E72CAD9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680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15888"/>
            <a:ext cx="7772400" cy="722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810000" cy="5122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22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073B1E-1EB9-4AB0-881A-79D0B6C0F0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E3F5C0-894D-4560-91A1-16FEF16C38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F7F02B-08C1-4F71-97F4-5213A1529A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BBBD0-CF07-4589-BA7C-86E344D271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99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57D5D6-E8ED-4A18-B3CC-A741B4D6D8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0FFB59-5546-4303-8971-8CAAC04705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2009DF-F19D-45EE-B4B2-1834D84B58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D2EE8-DC46-4D00-96A7-F4D5076FE7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02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DB0064-1A9B-4311-8D4F-39F1BA684C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26E5E8-0359-4F74-BB4A-35C991F924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75728D-30C3-4B2B-87BC-FC77B3B0E3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7E172-6F75-43ED-9E8B-A4A2704E52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97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10000" cy="512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2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8C20D-D183-4F5A-A357-BEA7024E57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111F7-E05D-464D-AEB7-30DABDB4D3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44413-63DA-4A8A-BA15-0C81ABB1FA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3FE6-27CE-40C3-AA8B-1F96A5539E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05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62A1276-E25E-4F75-86CA-E714DA0E7A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4484ED6-3078-4F7A-96FC-603B8BC4AF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4E81ED3-F272-4874-A4C1-A402568801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2EF13-F7E9-4929-A03D-65C04C0699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80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35F2F9-D73C-4A5C-BC3D-5D38DA08C9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C675D4-4801-46AC-9AA8-BEB58502C8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E2908D-6FA9-4B8D-8445-4B56317052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5A2C7-74F8-454C-BC3D-46955DFE7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79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E2D444-A138-4FEC-B93A-64132F2BE3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B00D89A-1FD6-47C1-9FAB-7AFC139096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FC893D8-ADBF-4F72-9DF1-F3181D9325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D416A-444A-4F7E-BC94-E75FFAC3E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98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8D735-38C7-4EFF-9D8E-388024FFF0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510383-1191-4556-A95C-80841163BC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F1852-84BA-470A-99C9-220A79B125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18D9D-C443-400F-849F-1921A11200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76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48442E-C6E9-42D8-9B34-4C42CB4A10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9383A-E787-4EFA-8220-CD6C9D011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65F732-CD43-4021-B9E4-F03FC456E7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059C1-8873-4411-A081-B09E9F5041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80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8714E9-CC94-4EA3-8AA1-6798BF5B6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15888"/>
            <a:ext cx="777240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0DEB702-9094-4670-B845-4CA39E794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772400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5C82B32-31C1-4033-BCE7-6CE6FEA88D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00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D1ED000-EE0C-4046-B3FB-DD7CA639BA2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4008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E429CA9-0E96-4098-B994-E6D6766C7B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D064EB5-8EBD-42FF-B92E-650280CDDB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31" name="Object 7">
            <a:extLst>
              <a:ext uri="{FF2B5EF4-FFF2-40B4-BE49-F238E27FC236}">
                <a16:creationId xmlns:a16="http://schemas.microsoft.com/office/drawing/2014/main" id="{E5F04556-6952-4BBD-8DCE-7902EAE2D743}"/>
              </a:ext>
            </a:extLst>
          </p:cNvPr>
          <p:cNvGraphicFramePr>
            <a:graphicFrameLocks/>
          </p:cNvGraphicFramePr>
          <p:nvPr userDrawn="1"/>
        </p:nvGraphicFramePr>
        <p:xfrm>
          <a:off x="323850" y="836613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Clip" r:id="rId15" imgW="6857143" imgH="48963" progId="MS_ClipArt_Gallery.2">
                  <p:embed/>
                </p:oleObj>
              </mc:Choice>
              <mc:Fallback>
                <p:oleObj name="Clip" r:id="rId15" imgW="6857143" imgH="48963" progId="MS_ClipArt_Gallery.2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36613"/>
                        <a:ext cx="85344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41" r:id="rId2"/>
    <p:sldLayoutId id="2147484442" r:id="rId3"/>
    <p:sldLayoutId id="2147484443" r:id="rId4"/>
    <p:sldLayoutId id="2147484444" r:id="rId5"/>
    <p:sldLayoutId id="2147484445" r:id="rId6"/>
    <p:sldLayoutId id="2147484446" r:id="rId7"/>
    <p:sldLayoutId id="2147484447" r:id="rId8"/>
    <p:sldLayoutId id="2147484448" r:id="rId9"/>
    <p:sldLayoutId id="2147484449" r:id="rId10"/>
    <p:sldLayoutId id="2147484450" r:id="rId11"/>
    <p:sldLayoutId id="2147484451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5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37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34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33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4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4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7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54.wmf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0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76C9868C-FC36-48BF-94E7-EB47317F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1438"/>
            <a:ext cx="7772400" cy="722312"/>
          </a:xfrm>
        </p:spPr>
        <p:txBody>
          <a:bodyPr/>
          <a:lstStyle/>
          <a:p>
            <a:pPr>
              <a:defRPr/>
            </a:pPr>
            <a:r>
              <a:rPr lang="en-US" altLang="zh-CN" sz="2600" dirty="0"/>
              <a:t>Chapter 1  </a:t>
            </a:r>
            <a:br>
              <a:rPr lang="en-US" altLang="zh-CN" sz="3200" dirty="0"/>
            </a:br>
            <a:r>
              <a:rPr kumimoji="1" lang="en-US" altLang="zh-CN" sz="3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Foundations: Logic and Proofs</a:t>
            </a:r>
            <a:endParaRPr lang="zh-CN" altLang="en-US" sz="3000" dirty="0"/>
          </a:p>
        </p:txBody>
      </p:sp>
      <p:sp>
        <p:nvSpPr>
          <p:cNvPr id="4099" name="灯片编号占位符 3">
            <a:extLst>
              <a:ext uri="{FF2B5EF4-FFF2-40B4-BE49-F238E27FC236}">
                <a16:creationId xmlns:a16="http://schemas.microsoft.com/office/drawing/2014/main" id="{909EB90C-BBD2-4193-8884-B28CBA16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83E10F-9F6F-476C-8BA1-5F5202E1252F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ABFCA00-40AF-4B67-BB73-C4B944B0C729}"/>
              </a:ext>
            </a:extLst>
          </p:cNvPr>
          <p:cNvSpPr txBox="1">
            <a:spLocks/>
          </p:cNvSpPr>
          <p:nvPr/>
        </p:nvSpPr>
        <p:spPr bwMode="auto">
          <a:xfrm>
            <a:off x="755650" y="993775"/>
            <a:ext cx="7772400" cy="51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1.1  Propositional Logic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1.2  Applications of Propositional Logic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1.3  Propositional Equivalences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1.4  Predicates and Quantifiers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1.5  Nested Quantifiers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1.6  Rules of Inference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1.7  Introduction to Proofs 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1.8  Proof Methods and Strategy</a:t>
            </a:r>
          </a:p>
          <a:p>
            <a:pPr>
              <a:defRPr/>
            </a:pP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4F1555D-12D0-4B57-ADF6-6A47A6314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Existential Quantification</a:t>
            </a:r>
            <a:endParaRPr lang="en-US" altLang="zh-CN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FF6961C-2764-468E-B4C2-AC20CFEA1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1071563"/>
            <a:ext cx="8501062" cy="5500687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2600" dirty="0"/>
              <a:t>【</a:t>
            </a:r>
            <a:r>
              <a:rPr lang="en-US" altLang="zh-CN" sz="2600" dirty="0" err="1"/>
              <a:t>Definition】</a:t>
            </a:r>
            <a:r>
              <a:rPr lang="en-US" altLang="zh-CN" sz="2600" b="0" dirty="0" err="1"/>
              <a:t>An</a:t>
            </a:r>
            <a:r>
              <a:rPr lang="en-US" altLang="zh-CN" sz="2600" b="0" dirty="0">
                <a:solidFill>
                  <a:schemeClr val="accent2"/>
                </a:solidFill>
              </a:rPr>
              <a:t> existential quantification </a:t>
            </a:r>
            <a:r>
              <a:rPr lang="en-US" altLang="zh-CN" sz="2600" b="0" dirty="0"/>
              <a:t>of </a:t>
            </a:r>
            <a:r>
              <a:rPr lang="en-US" altLang="zh-CN" sz="2600" b="0" i="1" dirty="0"/>
              <a:t>P</a:t>
            </a:r>
            <a:r>
              <a:rPr lang="en-US" altLang="zh-CN" sz="2600" b="0" dirty="0"/>
              <a:t>(</a:t>
            </a:r>
            <a:r>
              <a:rPr lang="en-US" altLang="zh-CN" sz="2600" b="0" i="1" dirty="0"/>
              <a:t>x</a:t>
            </a:r>
            <a:r>
              <a:rPr lang="en-US" altLang="zh-CN" sz="2600" b="0" dirty="0"/>
              <a:t>), denoted by </a:t>
            </a:r>
            <a:r>
              <a:rPr kumimoji="1" lang="en-US" altLang="zh-CN" sz="2800" b="0" dirty="0">
                <a:solidFill>
                  <a:srgbClr val="3333CC"/>
                </a:solidFill>
                <a:sym typeface="Symbol" pitchFamily="18" charset="2"/>
              </a:rPr>
              <a:t>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rgbClr val="3333CC"/>
                </a:solidFill>
                <a:sym typeface="Symbol" pitchFamily="18" charset="2"/>
              </a:rPr>
              <a:t>P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kumimoji="1" lang="en-US" altLang="zh-CN" sz="2600" b="0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sz="2600" b="0" dirty="0">
                <a:sym typeface="Symbol" pitchFamily="18" charset="2"/>
              </a:rPr>
              <a:t>,</a:t>
            </a:r>
            <a:r>
              <a:rPr lang="en-US" altLang="zh-CN" sz="2600" b="0" dirty="0">
                <a:solidFill>
                  <a:srgbClr val="3333CC"/>
                </a:solidFill>
              </a:rPr>
              <a:t> </a:t>
            </a:r>
            <a:r>
              <a:rPr lang="en-US" altLang="zh-CN" sz="2600" b="0" dirty="0"/>
              <a:t>is the statement </a:t>
            </a:r>
            <a:r>
              <a:rPr kumimoji="1" lang="en-US" altLang="zh-CN" sz="2600" b="0" dirty="0">
                <a:sym typeface="Symbol" pitchFamily="18" charset="2"/>
              </a:rPr>
              <a:t>“There exists an element </a:t>
            </a:r>
            <a:r>
              <a:rPr kumimoji="1" lang="en-US" altLang="zh-CN" sz="2600" b="0" i="1" dirty="0">
                <a:sym typeface="Symbol" pitchFamily="18" charset="2"/>
              </a:rPr>
              <a:t>x </a:t>
            </a:r>
            <a:r>
              <a:rPr kumimoji="1" lang="en-US" altLang="zh-CN" sz="2600" b="0" dirty="0">
                <a:sym typeface="Symbol" pitchFamily="18" charset="2"/>
              </a:rPr>
              <a:t>in the </a:t>
            </a:r>
            <a:r>
              <a:rPr kumimoji="1" lang="en-US" altLang="zh-CN" sz="2600" b="0" dirty="0">
                <a:solidFill>
                  <a:srgbClr val="FF0000"/>
                </a:solidFill>
                <a:sym typeface="Symbol" pitchFamily="18" charset="2"/>
              </a:rPr>
              <a:t>domain</a:t>
            </a:r>
            <a:r>
              <a:rPr kumimoji="1" lang="en-US" altLang="zh-CN" sz="2600" b="0" dirty="0">
                <a:sym typeface="Symbol" pitchFamily="18" charset="2"/>
              </a:rPr>
              <a:t> such that </a:t>
            </a:r>
            <a:r>
              <a:rPr kumimoji="1" lang="en-US" altLang="zh-CN" sz="2600" b="0" i="1" dirty="0">
                <a:sym typeface="Symbol" pitchFamily="18" charset="2"/>
              </a:rPr>
              <a:t>P</a:t>
            </a:r>
            <a:r>
              <a:rPr kumimoji="1" lang="en-US" altLang="zh-CN" sz="2600" b="0" dirty="0">
                <a:sym typeface="Symbol" pitchFamily="18" charset="2"/>
              </a:rPr>
              <a:t>(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). ” </a:t>
            </a:r>
            <a:endParaRPr lang="en-US" altLang="zh-CN" sz="1050" b="0" dirty="0"/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0" dirty="0">
                <a:solidFill>
                  <a:srgbClr val="3333CC"/>
                </a:solidFill>
                <a:sym typeface="Symbol" pitchFamily="18" charset="2"/>
              </a:rPr>
              <a:t> </a:t>
            </a:r>
            <a:r>
              <a:rPr kumimoji="1" lang="en-US" altLang="zh-CN" b="0" dirty="0">
                <a:sym typeface="Symbol" pitchFamily="18" charset="2"/>
              </a:rPr>
              <a:t>: </a:t>
            </a:r>
            <a:r>
              <a:rPr kumimoji="1" lang="en-US" altLang="zh-CN" b="0" dirty="0">
                <a:solidFill>
                  <a:srgbClr val="3333CC"/>
                </a:solidFill>
                <a:sym typeface="Symbol" pitchFamily="18" charset="2"/>
              </a:rPr>
              <a:t> existential quantifier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Other expressions</a:t>
            </a:r>
            <a:r>
              <a:rPr kumimoji="1" lang="en-US" altLang="zh-CN" sz="2600" b="0" dirty="0">
                <a:sym typeface="Symbol" pitchFamily="18" charset="2"/>
              </a:rPr>
              <a:t>: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kumimoji="1" lang="en-US" altLang="zh-CN" sz="2600" b="0" dirty="0">
                <a:sym typeface="Symbol" pitchFamily="18" charset="2"/>
              </a:rPr>
              <a:t>          </a:t>
            </a:r>
            <a:r>
              <a:rPr kumimoji="1" lang="en-US" altLang="zh-CN" b="0" dirty="0">
                <a:sym typeface="Symbol" pitchFamily="18" charset="2"/>
              </a:rPr>
              <a:t>For some </a:t>
            </a:r>
            <a:r>
              <a:rPr kumimoji="1" lang="en-US" altLang="zh-CN" b="0" i="1" dirty="0">
                <a:sym typeface="Symbol" pitchFamily="18" charset="2"/>
              </a:rPr>
              <a:t>x</a:t>
            </a:r>
            <a:r>
              <a:rPr kumimoji="1" lang="en-US" altLang="zh-CN" b="0" dirty="0">
                <a:sym typeface="Symbol" pitchFamily="18" charset="2"/>
              </a:rPr>
              <a:t> </a:t>
            </a:r>
            <a:r>
              <a:rPr kumimoji="1" lang="en-US" altLang="zh-CN" b="0" i="1" dirty="0">
                <a:sym typeface="Symbol" pitchFamily="18" charset="2"/>
              </a:rPr>
              <a:t>P</a:t>
            </a:r>
            <a:r>
              <a:rPr kumimoji="1" lang="en-US" altLang="zh-CN" b="0" dirty="0">
                <a:sym typeface="Symbol" pitchFamily="18" charset="2"/>
              </a:rPr>
              <a:t>(</a:t>
            </a:r>
            <a:r>
              <a:rPr kumimoji="1" lang="en-US" altLang="zh-CN" b="0" i="1" dirty="0">
                <a:sym typeface="Symbol" pitchFamily="18" charset="2"/>
              </a:rPr>
              <a:t>x</a:t>
            </a:r>
            <a:r>
              <a:rPr kumimoji="1" lang="en-US" altLang="zh-CN" b="0" dirty="0">
                <a:sym typeface="Symbol" pitchFamily="18" charset="2"/>
              </a:rPr>
              <a:t>)  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sym typeface="Symbol" pitchFamily="18" charset="2"/>
              </a:rPr>
              <a:t>           There is an </a:t>
            </a:r>
            <a:r>
              <a:rPr kumimoji="1" lang="en-US" altLang="zh-CN" b="0" i="1" dirty="0">
                <a:sym typeface="Symbol" pitchFamily="18" charset="2"/>
              </a:rPr>
              <a:t>x</a:t>
            </a:r>
            <a:r>
              <a:rPr kumimoji="1" lang="en-US" altLang="zh-CN" b="0" dirty="0">
                <a:sym typeface="Symbol" pitchFamily="18" charset="2"/>
              </a:rPr>
              <a:t> such that </a:t>
            </a:r>
            <a:r>
              <a:rPr kumimoji="1" lang="en-US" altLang="zh-CN" b="0" i="1" dirty="0">
                <a:sym typeface="Symbol" pitchFamily="18" charset="2"/>
              </a:rPr>
              <a:t>P</a:t>
            </a:r>
            <a:r>
              <a:rPr kumimoji="1" lang="en-US" altLang="zh-CN" b="0" dirty="0">
                <a:sym typeface="Symbol" pitchFamily="18" charset="2"/>
              </a:rPr>
              <a:t>(</a:t>
            </a:r>
            <a:r>
              <a:rPr kumimoji="1" lang="en-US" altLang="zh-CN" b="0" i="1" dirty="0">
                <a:sym typeface="Symbol" pitchFamily="18" charset="2"/>
              </a:rPr>
              <a:t>x</a:t>
            </a:r>
            <a:r>
              <a:rPr kumimoji="1" lang="en-US" altLang="zh-CN" b="0" dirty="0">
                <a:sym typeface="Symbol" pitchFamily="18" charset="2"/>
              </a:rPr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sym typeface="Symbol" pitchFamily="18" charset="2"/>
              </a:rPr>
              <a:t>           There is at least one </a:t>
            </a:r>
            <a:r>
              <a:rPr kumimoji="1" lang="en-US" altLang="zh-CN" b="0" i="1" dirty="0">
                <a:sym typeface="Symbol" pitchFamily="18" charset="2"/>
              </a:rPr>
              <a:t>x</a:t>
            </a:r>
            <a:r>
              <a:rPr kumimoji="1" lang="en-US" altLang="zh-CN" b="0" dirty="0">
                <a:sym typeface="Symbol" pitchFamily="18" charset="2"/>
              </a:rPr>
              <a:t> such that </a:t>
            </a:r>
            <a:r>
              <a:rPr kumimoji="1" lang="en-US" altLang="zh-CN" b="0" i="1" dirty="0">
                <a:sym typeface="Symbol" pitchFamily="18" charset="2"/>
              </a:rPr>
              <a:t>P</a:t>
            </a:r>
            <a:r>
              <a:rPr kumimoji="1" lang="en-US" altLang="zh-CN" b="0" dirty="0">
                <a:sym typeface="Symbol" pitchFamily="18" charset="2"/>
              </a:rPr>
              <a:t>(</a:t>
            </a:r>
            <a:r>
              <a:rPr kumimoji="1" lang="en-US" altLang="zh-CN" b="0" i="1" dirty="0">
                <a:sym typeface="Symbol" pitchFamily="18" charset="2"/>
              </a:rPr>
              <a:t>x</a:t>
            </a:r>
            <a:r>
              <a:rPr kumimoji="1" lang="en-US" altLang="zh-CN" b="0" dirty="0">
                <a:sym typeface="Symbol" pitchFamily="18" charset="2"/>
              </a:rPr>
              <a:t>)</a:t>
            </a: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D7112035-3DD5-4CA6-B1FA-BF207C11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32B189-388B-441D-8317-CE1D2DF593AD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113D99E-EE7F-4A53-9949-D8D9C9DEB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Existential Quantification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D5C5143-CA7A-4F8A-B8C0-01367E068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811213"/>
            <a:ext cx="8501063" cy="58578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600" b="0" dirty="0">
                <a:solidFill>
                  <a:srgbClr val="3333CC"/>
                </a:solidFill>
              </a:rPr>
              <a:t>Examples</a:t>
            </a:r>
            <a:r>
              <a:rPr lang="en-US" altLang="zh-CN" sz="2600" b="0" dirty="0"/>
              <a:t>: </a:t>
            </a: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b="0" dirty="0"/>
              <a:t>Express the following statement as an existential quantification. “Some real numbers are rational numbers. ”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600" b="0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43C2D96-58F7-49EF-AA5F-7D6E749D1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349500"/>
            <a:ext cx="7786688" cy="4071938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r>
              <a:rPr kumimoji="1"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eaLnBrk="1" hangingPunct="1"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F57D65-53CA-4273-A5D3-E0CDF881B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781300"/>
            <a:ext cx="7000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cs typeface="Times New Roman" panose="02020603050405020304" pitchFamily="18" charset="0"/>
              </a:rPr>
              <a:t>Let</a:t>
            </a:r>
            <a:r>
              <a:rPr kumimoji="1" lang="en-US" altLang="zh-CN" b="0" i="1">
                <a:cs typeface="Times New Roman" panose="02020603050405020304" pitchFamily="18" charset="0"/>
              </a:rPr>
              <a:t> Q</a:t>
            </a:r>
            <a:r>
              <a:rPr kumimoji="1" lang="en-US" altLang="zh-CN" b="0"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cs typeface="Times New Roman" panose="02020603050405020304" pitchFamily="18" charset="0"/>
              </a:rPr>
              <a:t>y</a:t>
            </a:r>
            <a:r>
              <a:rPr kumimoji="1" lang="en-US" altLang="zh-CN" b="0">
                <a:cs typeface="Times New Roman" panose="02020603050405020304" pitchFamily="18" charset="0"/>
              </a:rPr>
              <a:t>):</a:t>
            </a:r>
            <a:r>
              <a:rPr kumimoji="1" lang="en-US" altLang="zh-CN" b="0" i="1">
                <a:cs typeface="Times New Roman" panose="02020603050405020304" pitchFamily="18" charset="0"/>
              </a:rPr>
              <a:t> y </a:t>
            </a:r>
            <a:r>
              <a:rPr kumimoji="1" lang="en-US" altLang="zh-CN" b="0">
                <a:cs typeface="Times New Roman" panose="02020603050405020304" pitchFamily="18" charset="0"/>
              </a:rPr>
              <a:t>is a rational number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arenBoth"/>
            </a:pPr>
            <a:r>
              <a:rPr kumimoji="1" lang="en-US" altLang="zh-CN" b="0">
                <a:cs typeface="Times New Roman" panose="02020603050405020304" pitchFamily="18" charset="0"/>
              </a:rPr>
              <a:t>Assuming that the domain is the set of all real numbers. </a:t>
            </a:r>
            <a:endParaRPr lang="zh-CN" altLang="en-US" b="0">
              <a:latin typeface="Arial" panose="020B0604020202020204" pitchFamily="34" charset="0"/>
            </a:endParaRPr>
          </a:p>
        </p:txBody>
      </p:sp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42795F40-CC95-4F06-8488-9BEADB98A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3789363"/>
          <a:ext cx="1100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公式" r:id="rId4" imgW="507780" imgH="203112" progId="Equation.3">
                  <p:embed/>
                </p:oleObj>
              </mc:Choice>
              <mc:Fallback>
                <p:oleObj name="公式" r:id="rId4" imgW="507780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789363"/>
                        <a:ext cx="11001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>
            <a:extLst>
              <a:ext uri="{FF2B5EF4-FFF2-40B4-BE49-F238E27FC236}">
                <a16:creationId xmlns:a16="http://schemas.microsoft.com/office/drawing/2014/main" id="{B6C15203-2D85-403E-8F0F-FC1696F40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292600"/>
            <a:ext cx="731837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 dirty="0">
                <a:sym typeface="Symbol" panose="05050102010706020507" pitchFamily="18" charset="2"/>
              </a:rPr>
              <a:t>(2) </a:t>
            </a:r>
            <a:r>
              <a:rPr kumimoji="1" lang="en-US" altLang="zh-CN" b="0" dirty="0"/>
              <a:t>Assuming that the domain is the set of all complex numbers. Let </a:t>
            </a:r>
            <a:r>
              <a:rPr kumimoji="1" lang="en-US" altLang="zh-CN" b="0" i="1" dirty="0"/>
              <a:t>R</a:t>
            </a:r>
            <a:r>
              <a:rPr kumimoji="1" lang="en-US" altLang="zh-CN" b="0" dirty="0"/>
              <a:t>(</a:t>
            </a:r>
            <a:r>
              <a:rPr kumimoji="1" lang="en-US" altLang="zh-CN" b="0" i="1" dirty="0"/>
              <a:t>y</a:t>
            </a:r>
            <a:r>
              <a:rPr kumimoji="1" lang="en-US" altLang="zh-CN" b="0" dirty="0"/>
              <a:t>):</a:t>
            </a:r>
            <a:r>
              <a:rPr kumimoji="1" lang="en-US" altLang="zh-CN" b="0" i="1" dirty="0"/>
              <a:t> y</a:t>
            </a:r>
            <a:r>
              <a:rPr kumimoji="1" lang="en-US" altLang="zh-CN" b="0" dirty="0"/>
              <a:t> is a real number</a:t>
            </a:r>
            <a:endParaRPr kumimoji="1" lang="en-US" altLang="zh-CN" b="0" dirty="0">
              <a:sym typeface="Symbol" panose="05050102010706020507" pitchFamily="18" charset="2"/>
            </a:endParaRPr>
          </a:p>
          <a:p>
            <a:pPr eaLnBrk="1" hangingPunct="1">
              <a:buClrTx/>
              <a:buFont typeface="Wingdings" panose="05000000000000000000" pitchFamily="2" charset="2"/>
              <a:buNone/>
            </a:pPr>
            <a:r>
              <a:rPr kumimoji="1" lang="en-US" altLang="zh-CN" sz="2200" b="0" dirty="0">
                <a:sym typeface="Symbol" panose="05050102010706020507" pitchFamily="18" charset="2"/>
              </a:rPr>
              <a:t>      </a:t>
            </a:r>
          </a:p>
        </p:txBody>
      </p:sp>
      <p:graphicFrame>
        <p:nvGraphicFramePr>
          <p:cNvPr id="36869" name="Object 5">
            <a:extLst>
              <a:ext uri="{FF2B5EF4-FFF2-40B4-BE49-F238E27FC236}">
                <a16:creationId xmlns:a16="http://schemas.microsoft.com/office/drawing/2014/main" id="{CE6EB5AA-480F-49E2-A546-FC146DA01D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5157788"/>
          <a:ext cx="2282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r:id="rId6" imgW="1054100" imgH="203200" progId="Equation.3">
                  <p:embed/>
                </p:oleObj>
              </mc:Choice>
              <mc:Fallback>
                <p:oleObj r:id="rId6" imgW="10541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157788"/>
                        <a:ext cx="2282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灯片编号占位符 9">
            <a:extLst>
              <a:ext uri="{FF2B5EF4-FFF2-40B4-BE49-F238E27FC236}">
                <a16:creationId xmlns:a16="http://schemas.microsoft.com/office/drawing/2014/main" id="{7B2200CC-6A02-4621-B0DD-F37ACFA1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B9E887-F15D-4EE9-BCD5-DA463588ED0E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  <p:bldP spid="7" grpId="0"/>
      <p:bldP spid="9" grpId="0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777F177-443C-4EAD-9EBF-F1D672AEA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Existential Quantification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13774AB-4082-4F3C-B60A-7EF62834A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572500" cy="52863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600" b="0" dirty="0">
                <a:solidFill>
                  <a:srgbClr val="3333CC"/>
                </a:solidFill>
              </a:rPr>
              <a:t>Examples</a:t>
            </a:r>
            <a:r>
              <a:rPr lang="en-US" altLang="zh-CN" sz="2600" b="0" dirty="0"/>
              <a:t>: </a:t>
            </a: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 startAt="2"/>
              <a:defRPr/>
            </a:pPr>
            <a:r>
              <a:rPr lang="en-US" altLang="zh-CN" b="0" dirty="0"/>
              <a:t>What is the truth value of </a:t>
            </a:r>
            <a:r>
              <a:rPr kumimoji="1" lang="en-US" altLang="zh-CN" dirty="0">
                <a:latin typeface="Symbol" pitchFamily="18" charset="2"/>
                <a:cs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), where 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) is the statement “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&lt;3” and the domain is           ?</a:t>
            </a:r>
            <a:endParaRPr lang="en-US" altLang="zh-CN" b="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b="0" dirty="0"/>
              <a:t>                  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9E243E37-870E-409C-A64A-6360B9DC7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420938"/>
            <a:ext cx="7572375" cy="2071687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r>
              <a:rPr kumimoji="1"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graphicFrame>
        <p:nvGraphicFramePr>
          <p:cNvPr id="26629" name="Object 4">
            <a:extLst>
              <a:ext uri="{FF2B5EF4-FFF2-40B4-BE49-F238E27FC236}">
                <a16:creationId xmlns:a16="http://schemas.microsoft.com/office/drawing/2014/main" id="{BD701BC5-BA7A-4293-958D-77B18B070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1916113"/>
          <a:ext cx="7556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8" r:id="rId4" imgW="418918" imgH="203112" progId="Equation.3">
                  <p:embed/>
                </p:oleObj>
              </mc:Choice>
              <mc:Fallback>
                <p:oleObj r:id="rId4" imgW="418918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916113"/>
                        <a:ext cx="7556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5F4C8F9-3B1B-4151-8EAC-43EDE09CF70C}"/>
              </a:ext>
            </a:extLst>
          </p:cNvPr>
          <p:cNvSpPr txBox="1"/>
          <p:nvPr/>
        </p:nvSpPr>
        <p:spPr>
          <a:xfrm>
            <a:off x="1258888" y="3357563"/>
            <a:ext cx="6715125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kumimoji="1"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), which is the statement “1&lt;3,” is true,</a:t>
            </a:r>
          </a:p>
          <a:p>
            <a:pPr marL="457200" indent="-457200" eaLnBrk="1" hangingPunct="1">
              <a:defRPr/>
            </a:pP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it follows that </a:t>
            </a:r>
            <a:r>
              <a:rPr kumimoji="1" lang="en-US" altLang="zh-CN" sz="2400" dirty="0">
                <a:latin typeface="Symbol" pitchFamily="18" charset="2"/>
                <a:cs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is true.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AF7D73-1146-4697-AC0B-12865BDA62F9}"/>
              </a:ext>
            </a:extLst>
          </p:cNvPr>
          <p:cNvSpPr txBox="1"/>
          <p:nvPr/>
        </p:nvSpPr>
        <p:spPr>
          <a:xfrm>
            <a:off x="611188" y="4724400"/>
            <a:ext cx="78581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altLang="zh-CN" sz="2400" dirty="0">
                <a:solidFill>
                  <a:srgbClr val="3333CC"/>
                </a:solidFill>
                <a:latin typeface="+mn-lt"/>
              </a:rPr>
              <a:t>  Remark</a:t>
            </a:r>
            <a:r>
              <a:rPr lang="en-US" altLang="zh-CN" sz="2400" dirty="0">
                <a:latin typeface="+mn-lt"/>
              </a:rPr>
              <a:t>: Given the domain as                      ,</a:t>
            </a:r>
            <a:endParaRPr lang="zh-CN" altLang="en-US" sz="2400" dirty="0">
              <a:latin typeface="+mn-lt"/>
            </a:endParaRPr>
          </a:p>
        </p:txBody>
      </p:sp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214E7F0A-4D9C-44B3-9D59-D648090A67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4724400"/>
          <a:ext cx="16303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9" name="Equation" r:id="rId6" imgW="863225" imgH="228501" progId="Equation.3">
                  <p:embed/>
                </p:oleObj>
              </mc:Choice>
              <mc:Fallback>
                <p:oleObj name="Equation" r:id="rId6" imgW="863225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724400"/>
                        <a:ext cx="16303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4">
            <a:extLst>
              <a:ext uri="{FF2B5EF4-FFF2-40B4-BE49-F238E27FC236}">
                <a16:creationId xmlns:a16="http://schemas.microsoft.com/office/drawing/2014/main" id="{7988DCCC-7DF6-46AF-9E9D-4E677E727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2781300"/>
          <a:ext cx="37226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0" name="公式" r:id="rId8" imgW="1739900" imgH="203200" progId="Equation.3">
                  <p:embed/>
                </p:oleObj>
              </mc:Choice>
              <mc:Fallback>
                <p:oleObj name="公式" r:id="rId8" imgW="1739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781300"/>
                        <a:ext cx="37226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>
            <a:extLst>
              <a:ext uri="{FF2B5EF4-FFF2-40B4-BE49-F238E27FC236}">
                <a16:creationId xmlns:a16="http://schemas.microsoft.com/office/drawing/2014/main" id="{2C65E2AB-2B9E-4A40-8D7A-9444F702D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5300663"/>
          <a:ext cx="41798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1" name="公式" r:id="rId10" imgW="2209800" imgH="228600" progId="Equation.3">
                  <p:embed/>
                </p:oleObj>
              </mc:Choice>
              <mc:Fallback>
                <p:oleObj name="公式" r:id="rId10" imgW="2209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300663"/>
                        <a:ext cx="41798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灯片编号占位符 11">
            <a:extLst>
              <a:ext uri="{FF2B5EF4-FFF2-40B4-BE49-F238E27FC236}">
                <a16:creationId xmlns:a16="http://schemas.microsoft.com/office/drawing/2014/main" id="{5A6F7164-EA23-4D36-9EC0-8A70ADC2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A3E3BD-D97F-415F-A478-DE66459014A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82BBD1E-9DA6-4F7B-867D-A7E94CD87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Quantifiers</a:t>
            </a:r>
            <a:endParaRPr lang="en-US" altLang="zh-CN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FF9EEAE-B9A8-4783-BFDC-A45A6404D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3500438"/>
            <a:ext cx="8029575" cy="24288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0">
                <a:solidFill>
                  <a:srgbClr val="3333CC"/>
                </a:solidFill>
                <a:sym typeface="Symbol" panose="05050102010706020507" pitchFamily="18" charset="2"/>
              </a:rPr>
              <a:t>Other Quantifiers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en-US" altLang="zh-CN" sz="2400" b="0">
                <a:solidFill>
                  <a:srgbClr val="3333CC"/>
                </a:solidFill>
                <a:sym typeface="Symbol" panose="05050102010706020507" pitchFamily="18" charset="2"/>
              </a:rPr>
              <a:t>Uniqueness quantifier: </a:t>
            </a:r>
            <a:r>
              <a:rPr lang="en-US" altLang="zh-CN" sz="2400">
                <a:solidFill>
                  <a:srgbClr val="3333CC"/>
                </a:solidFill>
                <a:sym typeface="Symbol" panose="05050102010706020507" pitchFamily="18" charset="2"/>
              </a:rPr>
              <a:t>! or </a:t>
            </a:r>
            <a:r>
              <a:rPr lang="en-US" altLang="zh-CN" sz="2400" baseline="-2500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ym typeface="Symbol" panose="05050102010706020507" pitchFamily="18" charset="2"/>
              </a:rPr>
              <a:t>    ! </a:t>
            </a:r>
            <a:r>
              <a:rPr lang="en-US" altLang="zh-CN" sz="2400" i="1">
                <a:sym typeface="Symbol" panose="05050102010706020507" pitchFamily="18" charset="2"/>
              </a:rPr>
              <a:t>P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 i="1">
                <a:sym typeface="Symbol" panose="05050102010706020507" pitchFamily="18" charset="2"/>
              </a:rPr>
              <a:t>x</a:t>
            </a:r>
            <a:r>
              <a:rPr lang="en-US" altLang="zh-CN" sz="2400">
                <a:sym typeface="Symbol" panose="05050102010706020507" pitchFamily="18" charset="2"/>
              </a:rPr>
              <a:t>)or </a:t>
            </a:r>
            <a:r>
              <a:rPr lang="en-US" altLang="zh-CN" sz="2400" baseline="-25000">
                <a:sym typeface="Symbol" panose="05050102010706020507" pitchFamily="18" charset="2"/>
              </a:rPr>
              <a:t>1</a:t>
            </a:r>
            <a:r>
              <a:rPr lang="en-US" altLang="zh-CN" sz="2400" i="1">
                <a:sym typeface="Symbol" panose="05050102010706020507" pitchFamily="18" charset="2"/>
              </a:rPr>
              <a:t>P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 i="1">
                <a:sym typeface="Symbol" panose="05050102010706020507" pitchFamily="18" charset="2"/>
              </a:rPr>
              <a:t>x</a:t>
            </a:r>
            <a:r>
              <a:rPr lang="en-US" altLang="zh-CN" sz="2400">
                <a:sym typeface="Symbol" panose="05050102010706020507" pitchFamily="18" charset="2"/>
              </a:rPr>
              <a:t>): There exists a unique </a:t>
            </a:r>
            <a:r>
              <a:rPr lang="en-US" altLang="zh-CN" sz="2400" i="1">
                <a:sym typeface="Symbol" panose="05050102010706020507" pitchFamily="18" charset="2"/>
              </a:rPr>
              <a:t>x</a:t>
            </a:r>
            <a:r>
              <a:rPr lang="en-US" altLang="zh-CN" sz="2400">
                <a:sym typeface="Symbol" panose="05050102010706020507" pitchFamily="18" charset="2"/>
              </a:rPr>
              <a:t> such that </a:t>
            </a:r>
            <a:r>
              <a:rPr lang="en-US" altLang="zh-CN" sz="2400" i="1">
                <a:sym typeface="Symbol" panose="05050102010706020507" pitchFamily="18" charset="2"/>
              </a:rPr>
              <a:t>P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 i="1">
                <a:sym typeface="Symbol" panose="05050102010706020507" pitchFamily="18" charset="2"/>
              </a:rPr>
              <a:t>x</a:t>
            </a:r>
            <a:r>
              <a:rPr lang="en-US" altLang="zh-CN" sz="2400">
                <a:sym typeface="Symbol" panose="05050102010706020507" pitchFamily="18" charset="2"/>
              </a:rPr>
              <a:t>) is true.</a:t>
            </a:r>
            <a:endParaRPr lang="en-US" altLang="zh-CN" sz="2400" baseline="-2500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kumimoji="1" lang="en-US" altLang="zh-CN" b="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kumimoji="1" lang="en-US" altLang="zh-CN" b="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endParaRPr kumimoji="1" lang="en-US" altLang="zh-CN" sz="2600" b="0">
              <a:solidFill>
                <a:srgbClr val="3333CC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4" name="Group 11">
            <a:extLst>
              <a:ext uri="{FF2B5EF4-FFF2-40B4-BE49-F238E27FC236}">
                <a16:creationId xmlns:a16="http://schemas.microsoft.com/office/drawing/2014/main" id="{C4C1CC67-E090-4022-8433-2ECFF27D5D80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052513"/>
          <a:ext cx="8143875" cy="2290762"/>
        </p:xfrm>
        <a:graphic>
          <a:graphicData uri="http://schemas.openxmlformats.org/drawingml/2006/table">
            <a:tbl>
              <a:tblPr/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0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1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Statement</a:t>
                      </a:r>
                    </a:p>
                  </a:txBody>
                  <a:tcPr marL="91439" marR="91439" marT="45729" marB="4572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When true?</a:t>
                      </a:r>
                    </a:p>
                  </a:txBody>
                  <a:tcPr marL="91439" marR="91439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When false?</a:t>
                      </a:r>
                    </a:p>
                  </a:txBody>
                  <a:tcPr marL="91439" marR="91439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 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1439" marR="91439" marT="45729" marB="4572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is true for every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x.</a:t>
                      </a:r>
                    </a:p>
                  </a:txBody>
                  <a:tcPr marL="91439" marR="91439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There is an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for which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is false.</a:t>
                      </a:r>
                    </a:p>
                  </a:txBody>
                  <a:tcPr marL="91439" marR="91439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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 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1439" marR="91439" marT="45729" marB="4572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There is an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for which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is true.</a:t>
                      </a:r>
                    </a:p>
                  </a:txBody>
                  <a:tcPr marL="91439" marR="91439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is false for every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x.</a:t>
                      </a:r>
                    </a:p>
                  </a:txBody>
                  <a:tcPr marL="91439" marR="91439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42" name="灯片编号占位符 4">
            <a:extLst>
              <a:ext uri="{FF2B5EF4-FFF2-40B4-BE49-F238E27FC236}">
                <a16:creationId xmlns:a16="http://schemas.microsoft.com/office/drawing/2014/main" id="{28381D6A-B578-49BD-A2A6-567C3D8B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B0BB20-AB66-4C8F-93CA-F6C000B4FAB5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13A0D40-880E-494E-8502-DE62D2DC5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Quantifiers with Restricted Domains</a:t>
            </a:r>
            <a:endParaRPr lang="en-US" altLang="zh-CN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55AE43F-AA06-488E-A577-24744B238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625" y="908050"/>
            <a:ext cx="8501063" cy="5500688"/>
          </a:xfrm>
        </p:spPr>
        <p:txBody>
          <a:bodyPr/>
          <a:lstStyle/>
          <a:p>
            <a:pPr marL="457200" indent="-457200" eaLnBrk="1" hangingPunct="1"/>
            <a:r>
              <a:rPr kumimoji="1" lang="en-US" altLang="zh-CN" b="0">
                <a:solidFill>
                  <a:srgbClr val="3333CC"/>
                </a:solidFill>
                <a:cs typeface="Times New Roman" panose="02020603050405020304" pitchFamily="18" charset="0"/>
              </a:rPr>
              <a:t>Example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: What do the statements </a:t>
            </a:r>
            <a:r>
              <a:rPr kumimoji="1"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kumimoji="1" lang="en-US" altLang="zh-CN" b="0" i="1"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&lt;0 ( </a:t>
            </a:r>
            <a:r>
              <a:rPr kumimoji="1" lang="en-US" altLang="zh-CN" b="0" i="1"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="0" i="1" baseline="30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b="0" i="1"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kumimoji="1"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0),  </a:t>
            </a:r>
            <a:r>
              <a:rPr kumimoji="1" lang="en-US" altLang="zh-CN" b="0" i="1"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&gt;0 (</a:t>
            </a:r>
            <a:r>
              <a:rPr kumimoji="1" lang="en-US" altLang="zh-CN" b="0" i="1"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b="0" i="1" baseline="30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b="0" i="1"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2)</a:t>
            </a:r>
            <a:r>
              <a:rPr kumimoji="1" lang="en-US" altLang="zh-CN" b="0" i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mean, where the domain in each case consists of the real numbers? 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6B847F31-DD6A-4C0A-B275-E650FC8F1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133600"/>
            <a:ext cx="7786688" cy="371475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1D7C9-1DCD-4B7F-A600-F9A006DB6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420938"/>
            <a:ext cx="2000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kumimoji="1" lang="en-US" altLang="zh-CN" b="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&lt;0 ( </a:t>
            </a:r>
            <a:r>
              <a:rPr kumimoji="1" lang="en-US" altLang="zh-CN" b="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="0" i="1" baseline="300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b="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kumimoji="1" lang="en-US" altLang="zh-CN" b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0)</a:t>
            </a:r>
            <a:endParaRPr lang="zh-CN" altLang="en-US" b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2EA23-2551-42A6-B4E6-E19082070353}"/>
              </a:ext>
            </a:extLst>
          </p:cNvPr>
          <p:cNvSpPr txBox="1"/>
          <p:nvPr/>
        </p:nvSpPr>
        <p:spPr>
          <a:xfrm>
            <a:off x="1835150" y="3068638"/>
            <a:ext cx="55721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For every real number 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with 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&lt;0, </a:t>
            </a:r>
            <a:r>
              <a:rPr kumimoji="1" lang="en-US" altLang="zh-CN" sz="2400" i="1" dirty="0">
                <a:latin typeface="Arial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i="1" baseline="30000" dirty="0">
                <a:latin typeface="Arial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400" i="1" dirty="0">
                <a:latin typeface="Arial" charset="0"/>
                <a:cs typeface="Times New Roman" pitchFamily="18" charset="0"/>
                <a:sym typeface="Symbol" pitchFamily="18" charset="2"/>
              </a:rPr>
              <a:t>&gt;</a:t>
            </a:r>
            <a:r>
              <a:rPr kumimoji="1" lang="en-US" altLang="zh-CN" sz="2400" dirty="0">
                <a:latin typeface="Arial" charset="0"/>
                <a:cs typeface="Times New Roman" pitchFamily="18" charset="0"/>
                <a:sym typeface="Symbol" pitchFamily="18" charset="2"/>
              </a:rPr>
              <a:t>0</a:t>
            </a:r>
            <a:endParaRPr lang="zh-CN" altLang="en-US" sz="24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2FD90-10A4-44FA-B0B8-14BBB423B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3716338"/>
            <a:ext cx="2071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kumimoji="1" lang="en-US" altLang="zh-CN" b="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b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&gt;0 (</a:t>
            </a:r>
            <a:r>
              <a:rPr kumimoji="1" lang="en-US" altLang="zh-CN" b="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b="0" i="1" baseline="300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b="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b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2)</a:t>
            </a:r>
            <a:endParaRPr lang="zh-CN" altLang="en-US" b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05A60-931F-4B86-9871-6AFA31DB87B6}"/>
              </a:ext>
            </a:extLst>
          </p:cNvPr>
          <p:cNvSpPr txBox="1"/>
          <p:nvPr/>
        </p:nvSpPr>
        <p:spPr>
          <a:xfrm>
            <a:off x="1979613" y="4437063"/>
            <a:ext cx="557212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There exists a real number </a:t>
            </a:r>
            <a:r>
              <a:rPr lang="en-US" altLang="zh-CN" sz="2400" i="1" dirty="0"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 with </a:t>
            </a:r>
            <a:r>
              <a:rPr lang="en-US" altLang="zh-CN" sz="2400" i="1" dirty="0"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&gt;0 such that </a:t>
            </a:r>
            <a:r>
              <a:rPr kumimoji="1" lang="en-US" altLang="zh-CN" sz="2400" i="1" dirty="0">
                <a:latin typeface="Arial" charset="0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400" i="1" baseline="30000" dirty="0">
                <a:latin typeface="Arial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400" i="1" dirty="0">
                <a:latin typeface="Arial" charset="0"/>
                <a:cs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2400" dirty="0">
                <a:latin typeface="Arial" charset="0"/>
                <a:cs typeface="Times New Roman" pitchFamily="18" charset="0"/>
                <a:sym typeface="Symbol" pitchFamily="18" charset="2"/>
              </a:rPr>
              <a:t>2</a:t>
            </a:r>
            <a:endParaRPr lang="zh-CN" altLang="en-US" sz="2400" dirty="0">
              <a:latin typeface="+mn-lt"/>
            </a:endParaRPr>
          </a:p>
        </p:txBody>
      </p:sp>
      <p:sp>
        <p:nvSpPr>
          <p:cNvPr id="32777" name="灯片编号占位符 8">
            <a:extLst>
              <a:ext uri="{FF2B5EF4-FFF2-40B4-BE49-F238E27FC236}">
                <a16:creationId xmlns:a16="http://schemas.microsoft.com/office/drawing/2014/main" id="{9A9732B3-9E53-4894-B6AB-B1671C34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B17C41-A4DC-4D60-9F1D-364DD9FAB815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FED6CFC4-0828-4CA3-82E4-06C39295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D6AB53-0CE7-4C4E-9C95-DED032416767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400" b="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E1A1CCF-53FE-4057-B407-6FDD705A8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latin typeface="Arial" panose="020B0604020202020204" pitchFamily="34" charset="0"/>
              </a:rPr>
              <a:t>Precedence of Quantifiers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A97733C-C73A-428B-B714-C7AED15A2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0"/>
              <a:t>The quantifiers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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0">
                <a:sym typeface="Symbol" panose="05050102010706020507" pitchFamily="18" charset="2"/>
              </a:rPr>
              <a:t>and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0">
                <a:sym typeface="Symbol" panose="05050102010706020507" pitchFamily="18" charset="2"/>
              </a:rPr>
              <a:t>have </a:t>
            </a:r>
            <a:r>
              <a:rPr lang="en-US" altLang="zh-CN" sz="2800" b="0">
                <a:solidFill>
                  <a:srgbClr val="3333FF"/>
                </a:solidFill>
                <a:sym typeface="Symbol" panose="05050102010706020507" pitchFamily="18" charset="2"/>
              </a:rPr>
              <a:t>higher</a:t>
            </a:r>
            <a:r>
              <a:rPr lang="en-US" altLang="zh-CN" sz="2800" b="0">
                <a:sym typeface="Symbol" panose="05050102010706020507" pitchFamily="18" charset="2"/>
              </a:rPr>
              <a:t> precedence than all logical operators from propositional calculus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r>
              <a:rPr lang="en-US" altLang="zh-CN" sz="2800" b="0">
                <a:solidFill>
                  <a:srgbClr val="3333FF"/>
                </a:solidFill>
                <a:sym typeface="Symbol" panose="05050102010706020507" pitchFamily="18" charset="2"/>
              </a:rPr>
              <a:t>Example</a:t>
            </a:r>
            <a:r>
              <a:rPr lang="en-US" altLang="zh-CN" sz="2800" b="0">
                <a:sym typeface="Symbol" panose="05050102010706020507" pitchFamily="18" charset="2"/>
              </a:rPr>
              <a:t>:</a:t>
            </a:r>
            <a:endParaRPr lang="en-US" altLang="zh-CN" b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>
                <a:sym typeface="Symbol" panose="05050102010706020507" pitchFamily="18" charset="2"/>
              </a:rPr>
              <a:t>     </a:t>
            </a:r>
          </a:p>
        </p:txBody>
      </p:sp>
      <p:graphicFrame>
        <p:nvGraphicFramePr>
          <p:cNvPr id="34821" name="Object 2">
            <a:extLst>
              <a:ext uri="{FF2B5EF4-FFF2-40B4-BE49-F238E27FC236}">
                <a16:creationId xmlns:a16="http://schemas.microsoft.com/office/drawing/2014/main" id="{A02D8779-4C13-4782-A8BA-483E99EC2A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2250" y="3071813"/>
          <a:ext cx="24526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0" name="公式" r:id="rId4" imgW="939392" imgH="203112" progId="Equation.3">
                  <p:embed/>
                </p:oleObj>
              </mc:Choice>
              <mc:Fallback>
                <p:oleObj name="公式" r:id="rId4" imgW="939392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3071813"/>
                        <a:ext cx="24526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>
            <a:extLst>
              <a:ext uri="{FF2B5EF4-FFF2-40B4-BE49-F238E27FC236}">
                <a16:creationId xmlns:a16="http://schemas.microsoft.com/office/drawing/2014/main" id="{947E11EF-6FF3-4EE4-8D7D-E8D8B06E7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3857625"/>
          <a:ext cx="2717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1" name="公式" r:id="rId6" imgW="1040948" imgH="203112" progId="Equation.3">
                  <p:embed/>
                </p:oleObj>
              </mc:Choice>
              <mc:Fallback>
                <p:oleObj name="公式" r:id="rId6" imgW="104094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857625"/>
                        <a:ext cx="2717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>
            <a:extLst>
              <a:ext uri="{FF2B5EF4-FFF2-40B4-BE49-F238E27FC236}">
                <a16:creationId xmlns:a16="http://schemas.microsoft.com/office/drawing/2014/main" id="{067FA805-0CB8-4192-86F0-F24F2B86C8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9550" y="4643438"/>
          <a:ext cx="27511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2" name="公式" r:id="rId8" imgW="1054100" imgH="203200" progId="Equation.3">
                  <p:embed/>
                </p:oleObj>
              </mc:Choice>
              <mc:Fallback>
                <p:oleObj name="公式" r:id="rId8" imgW="1054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4643438"/>
                        <a:ext cx="27511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7DC5AFF-A5EE-434E-9D80-D979C90D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3844925"/>
            <a:ext cx="1571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79901-0930-4F66-9C92-56EC02195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4500563"/>
            <a:ext cx="1571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zh-CN" altLang="en-US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645EF58-848A-494C-A71C-C75A483BF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Binding Variables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A285812-5DEF-49AF-9547-24EC33ADA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143000"/>
            <a:ext cx="8501062" cy="5429250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kumimoji="1" lang="en-US" altLang="zh-CN" b="0" dirty="0">
                <a:solidFill>
                  <a:srgbClr val="3333CC"/>
                </a:solidFill>
                <a:cs typeface="Times New Roman" pitchFamily="18" charset="0"/>
              </a:rPr>
              <a:t>Bound variable</a:t>
            </a:r>
            <a:r>
              <a:rPr kumimoji="1" lang="en-US" altLang="zh-CN" b="0" dirty="0">
                <a:solidFill>
                  <a:srgbClr val="000000"/>
                </a:solidFill>
                <a:cs typeface="Times New Roman" pitchFamily="18" charset="0"/>
              </a:rPr>
              <a:t>: a variable is bound if it is quantified.</a:t>
            </a:r>
          </a:p>
          <a:p>
            <a:pPr marL="457200" indent="-457200" eaLnBrk="1" hangingPunct="1">
              <a:defRPr/>
            </a:pPr>
            <a:r>
              <a:rPr kumimoji="1" lang="en-US" altLang="zh-CN" b="0" dirty="0">
                <a:solidFill>
                  <a:srgbClr val="3333CC"/>
                </a:solidFill>
                <a:cs typeface="Times New Roman" pitchFamily="18" charset="0"/>
              </a:rPr>
              <a:t>Free variable</a:t>
            </a:r>
            <a:r>
              <a:rPr kumimoji="1" lang="en-US" altLang="zh-CN" b="0" dirty="0">
                <a:solidFill>
                  <a:srgbClr val="000000"/>
                </a:solidFill>
                <a:cs typeface="Times New Roman" pitchFamily="18" charset="0"/>
              </a:rPr>
              <a:t>: a variable neither quantified nor specified with a value</a:t>
            </a:r>
          </a:p>
          <a:p>
            <a:pPr marL="457200" indent="-457200" eaLnBrk="1" hangingPunct="1">
              <a:defRPr/>
            </a:pPr>
            <a:r>
              <a:rPr kumimoji="1" lang="en-US" altLang="zh-CN" b="0" i="1" dirty="0">
                <a:solidFill>
                  <a:srgbClr val="FF0000"/>
                </a:solidFill>
                <a:cs typeface="Times New Roman" pitchFamily="18" charset="0"/>
              </a:rPr>
              <a:t>All the variables in a propositional function must be quantified or set equal to a particular value to turn it into a proposition.</a:t>
            </a:r>
          </a:p>
          <a:p>
            <a:pPr marL="457200" indent="-457200" eaLnBrk="1" hangingPunct="1">
              <a:defRPr/>
            </a:pPr>
            <a:r>
              <a:rPr kumimoji="1" lang="en-US" altLang="zh-CN" b="0" dirty="0">
                <a:solidFill>
                  <a:srgbClr val="3333CC"/>
                </a:solidFill>
                <a:cs typeface="Times New Roman" pitchFamily="18" charset="0"/>
              </a:rPr>
              <a:t>Scope of a quantifier</a:t>
            </a:r>
            <a:r>
              <a:rPr kumimoji="1" lang="en-US" altLang="zh-CN" b="0" dirty="0">
                <a:cs typeface="Times New Roman" pitchFamily="18" charset="0"/>
              </a:rPr>
              <a:t>: the part of a logical expression to which the quantifier is applied</a:t>
            </a:r>
            <a:endParaRPr kumimoji="1" lang="en-US" altLang="zh-CN" sz="1050" b="0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800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Examples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800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          </a:t>
            </a:r>
            <a:r>
              <a:rPr lang="en-US" altLang="zh-CN" sz="2800" b="0" dirty="0">
                <a:sym typeface="Symbol" pitchFamily="18" charset="2"/>
              </a:rPr>
              <a:t></a:t>
            </a:r>
            <a:r>
              <a:rPr lang="en-US" altLang="zh-CN" sz="2800" b="0" i="1" dirty="0">
                <a:sym typeface="Symbol" pitchFamily="18" charset="2"/>
              </a:rPr>
              <a:t>x </a:t>
            </a:r>
            <a:r>
              <a:rPr lang="en-US" altLang="zh-CN" sz="2800" b="0" dirty="0">
                <a:sym typeface="Symbol" pitchFamily="18" charset="2"/>
              </a:rPr>
              <a:t>(</a:t>
            </a:r>
            <a:r>
              <a:rPr lang="en-US" altLang="zh-CN" sz="2800" b="0" i="1" dirty="0" err="1">
                <a:sym typeface="Symbol" pitchFamily="18" charset="2"/>
              </a:rPr>
              <a:t>x</a:t>
            </a:r>
            <a:r>
              <a:rPr lang="en-US" altLang="zh-CN" sz="2800" b="0" dirty="0" err="1">
                <a:sym typeface="Symbol" pitchFamily="18" charset="2"/>
              </a:rPr>
              <a:t>+</a:t>
            </a:r>
            <a:r>
              <a:rPr lang="en-US" altLang="zh-CN" sz="2800" b="0" i="1" dirty="0" err="1">
                <a:sym typeface="Symbol" pitchFamily="18" charset="2"/>
              </a:rPr>
              <a:t>y</a:t>
            </a:r>
            <a:r>
              <a:rPr lang="en-US" altLang="zh-CN" sz="2800" b="0" dirty="0">
                <a:sym typeface="Symbol" pitchFamily="18" charset="2"/>
              </a:rPr>
              <a:t>)=1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0" dirty="0">
                <a:sym typeface="Symbol" pitchFamily="18" charset="2"/>
              </a:rPr>
              <a:t>          </a:t>
            </a:r>
            <a:r>
              <a:rPr lang="en-US" altLang="zh-CN" sz="2800" b="0" i="1" dirty="0">
                <a:sym typeface="Symbol" pitchFamily="18" charset="2"/>
              </a:rPr>
              <a:t>x</a:t>
            </a:r>
            <a:r>
              <a:rPr lang="en-US" altLang="zh-CN" sz="2800" b="0" dirty="0">
                <a:sym typeface="Symbol" pitchFamily="18" charset="2"/>
              </a:rPr>
              <a:t> (</a:t>
            </a:r>
            <a:r>
              <a:rPr lang="en-US" altLang="zh-CN" sz="2800" b="0" i="1" dirty="0">
                <a:sym typeface="Symbol" pitchFamily="18" charset="2"/>
              </a:rPr>
              <a:t>P</a:t>
            </a:r>
            <a:r>
              <a:rPr lang="en-US" altLang="zh-CN" sz="2800" b="0" dirty="0">
                <a:sym typeface="Symbol" pitchFamily="18" charset="2"/>
              </a:rPr>
              <a:t>(</a:t>
            </a:r>
            <a:r>
              <a:rPr lang="en-US" altLang="zh-CN" sz="2800" b="0" i="1" dirty="0">
                <a:sym typeface="Symbol" pitchFamily="18" charset="2"/>
              </a:rPr>
              <a:t>x</a:t>
            </a:r>
            <a:r>
              <a:rPr lang="en-US" altLang="zh-CN" sz="2800" b="0" dirty="0">
                <a:sym typeface="Symbol" pitchFamily="18" charset="2"/>
              </a:rPr>
              <a:t>)  </a:t>
            </a:r>
            <a:r>
              <a:rPr lang="en-US" altLang="zh-CN" sz="2800" b="0" i="1" dirty="0">
                <a:sym typeface="Symbol" pitchFamily="18" charset="2"/>
              </a:rPr>
              <a:t>Q</a:t>
            </a:r>
            <a:r>
              <a:rPr lang="en-US" altLang="zh-CN" sz="2800" b="0" dirty="0">
                <a:sym typeface="Symbol" pitchFamily="18" charset="2"/>
              </a:rPr>
              <a:t>(</a:t>
            </a:r>
            <a:r>
              <a:rPr lang="en-US" altLang="zh-CN" sz="2800" b="0" i="1" dirty="0">
                <a:sym typeface="Symbol" pitchFamily="18" charset="2"/>
              </a:rPr>
              <a:t>x</a:t>
            </a:r>
            <a:r>
              <a:rPr lang="en-US" altLang="zh-CN" sz="2800" b="0" dirty="0">
                <a:sym typeface="Symbol" pitchFamily="18" charset="2"/>
              </a:rPr>
              <a:t>))  </a:t>
            </a:r>
            <a:r>
              <a:rPr lang="en-US" altLang="zh-CN" sz="2800" b="0" i="1" dirty="0">
                <a:sym typeface="Symbol" pitchFamily="18" charset="2"/>
              </a:rPr>
              <a:t>x R</a:t>
            </a:r>
            <a:r>
              <a:rPr lang="en-US" altLang="zh-CN" sz="2800" b="0" dirty="0">
                <a:sym typeface="Symbol" pitchFamily="18" charset="2"/>
              </a:rPr>
              <a:t>(</a:t>
            </a:r>
            <a:r>
              <a:rPr lang="en-US" altLang="zh-CN" sz="2800" b="0" i="1" dirty="0">
                <a:sym typeface="Symbol" pitchFamily="18" charset="2"/>
              </a:rPr>
              <a:t>x</a:t>
            </a:r>
            <a:r>
              <a:rPr lang="en-US" altLang="zh-CN" sz="2800" b="0" dirty="0">
                <a:sym typeface="Symbol" pitchFamily="18" charset="2"/>
              </a:rPr>
              <a:t>)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endParaRPr kumimoji="1" lang="en-US" altLang="zh-CN" sz="2800" b="0" dirty="0">
              <a:solidFill>
                <a:srgbClr val="3333CC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6868" name="TextBox 9">
            <a:extLst>
              <a:ext uri="{FF2B5EF4-FFF2-40B4-BE49-F238E27FC236}">
                <a16:creationId xmlns:a16="http://schemas.microsoft.com/office/drawing/2014/main" id="{1C560AC0-E4FD-4C98-AA0C-E8F152260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3571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69" name="灯片编号占位符 4">
            <a:extLst>
              <a:ext uri="{FF2B5EF4-FFF2-40B4-BE49-F238E27FC236}">
                <a16:creationId xmlns:a16="http://schemas.microsoft.com/office/drawing/2014/main" id="{0389F401-3DF0-4FF9-8AE4-0473853B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273C2C-AA2B-4599-9A4A-CE51F810958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9032AF4-57D8-41D3-B5EA-FCDC2B4D7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187325"/>
            <a:ext cx="8215313" cy="669925"/>
          </a:xfrm>
        </p:spPr>
        <p:txBody>
          <a:bodyPr/>
          <a:lstStyle/>
          <a:p>
            <a:pPr eaLnBrk="1" hangingPunct="1"/>
            <a:r>
              <a:rPr lang="en-US" altLang="zh-CN" b="0"/>
              <a:t>Logical Equivalences Involving Quantifiers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C09F777-06BC-4713-832A-B942B4313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01063" cy="5429250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【Definition</a:t>
            </a:r>
            <a:r>
              <a:rPr lang="en-US" altLang="zh-CN" dirty="0"/>
              <a:t>】</a:t>
            </a:r>
            <a:r>
              <a:rPr kumimoji="1" lang="en-US" altLang="zh-CN" dirty="0"/>
              <a:t> </a:t>
            </a:r>
            <a:r>
              <a:rPr kumimoji="1" lang="en-US" altLang="zh-CN" b="0" dirty="0">
                <a:sym typeface="Symbol" pitchFamily="18" charset="2"/>
              </a:rPr>
              <a:t>Statements involving predicates and quantifiers are </a:t>
            </a:r>
            <a:r>
              <a:rPr kumimoji="1" lang="en-US" altLang="zh-CN" b="0" i="1" dirty="0">
                <a:solidFill>
                  <a:srgbClr val="9900FF"/>
                </a:solidFill>
                <a:sym typeface="Symbol" pitchFamily="18" charset="2"/>
              </a:rPr>
              <a:t>logically equivalent</a:t>
            </a:r>
            <a:r>
              <a:rPr kumimoji="1" lang="en-US" altLang="zh-CN" b="0" dirty="0">
                <a:sym typeface="Symbol" pitchFamily="18" charset="2"/>
              </a:rPr>
              <a:t> </a:t>
            </a:r>
            <a:r>
              <a:rPr kumimoji="1" lang="en-US" altLang="zh-CN" b="0" dirty="0" err="1">
                <a:sym typeface="Symbol" pitchFamily="18" charset="2"/>
              </a:rPr>
              <a:t>iff</a:t>
            </a:r>
            <a:r>
              <a:rPr kumimoji="1" lang="en-US" altLang="zh-CN" b="0" dirty="0">
                <a:sym typeface="Symbol" pitchFamily="18" charset="2"/>
              </a:rPr>
              <a:t> they have the same truth</a:t>
            </a:r>
          </a:p>
          <a:p>
            <a:pPr marL="1314450" lvl="3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400" b="0" i="1" dirty="0"/>
              <a:t>for every predicate substituted into these statements and </a:t>
            </a:r>
          </a:p>
          <a:p>
            <a:pPr marL="1314450" lvl="3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400" b="0" i="1" dirty="0"/>
              <a:t>for every domain of discourse used for the variables in the expressions. </a:t>
            </a:r>
            <a:endParaRPr kumimoji="1" lang="en-US" altLang="zh-CN" sz="1050" b="0" dirty="0"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defRPr/>
            </a:pPr>
            <a:r>
              <a:rPr kumimoji="1" lang="en-US" altLang="zh-CN" b="0" i="1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</a:t>
            </a:r>
            <a:r>
              <a:rPr kumimoji="1" lang="en-US" altLang="zh-CN" b="0" i="1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: two statements 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 involving predicates and quantifiers are logically equivalent.</a:t>
            </a:r>
          </a:p>
          <a:p>
            <a:pPr marL="457200" indent="-457200" eaLnBrk="1" hangingPunct="1">
              <a:defRPr/>
            </a:pPr>
            <a:r>
              <a:rPr kumimoji="1" lang="en-US" altLang="zh-CN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Examples (Assuming all variables are in the same domain)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:</a:t>
            </a:r>
          </a:p>
          <a:p>
            <a:pPr marL="457200" indent="-457200" eaLnBrk="1" hangingPunct="1">
              <a:defRPr/>
            </a:pPr>
            <a:endParaRPr lang="en-US" altLang="zh-CN" b="0" dirty="0"/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endParaRPr kumimoji="1" lang="en-US" altLang="zh-CN" sz="2800" b="0" dirty="0">
              <a:solidFill>
                <a:srgbClr val="3333CC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8916" name="TextBox 9">
            <a:extLst>
              <a:ext uri="{FF2B5EF4-FFF2-40B4-BE49-F238E27FC236}">
                <a16:creationId xmlns:a16="http://schemas.microsoft.com/office/drawing/2014/main" id="{8F1CAE73-5900-476D-9F40-C9B4088E5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3571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D1E5956-6988-4749-A3F0-6454AB245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0100" y="4425950"/>
          <a:ext cx="538162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公式" r:id="rId4" imgW="2628900" imgH="431800" progId="Equation.3">
                  <p:embed/>
                </p:oleObj>
              </mc:Choice>
              <mc:Fallback>
                <p:oleObj name="公式" r:id="rId4" imgW="26289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4425950"/>
                        <a:ext cx="5381625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>
            <a:extLst>
              <a:ext uri="{FF2B5EF4-FFF2-40B4-BE49-F238E27FC236}">
                <a16:creationId xmlns:a16="http://schemas.microsoft.com/office/drawing/2014/main" id="{22C1C2F3-1889-49B1-BD23-7F95B5265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3450" y="5362575"/>
          <a:ext cx="51054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r:id="rId6" imgW="2730500" imgH="431800" progId="Equation.3">
                  <p:embed/>
                </p:oleObj>
              </mc:Choice>
              <mc:Fallback>
                <p:oleObj r:id="rId6" imgW="27305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5362575"/>
                        <a:ext cx="51054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灯片编号占位符 6">
            <a:extLst>
              <a:ext uri="{FF2B5EF4-FFF2-40B4-BE49-F238E27FC236}">
                <a16:creationId xmlns:a16="http://schemas.microsoft.com/office/drawing/2014/main" id="{13E97493-FC4E-4545-BD89-1ADADF46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55866A-D559-479D-BC3C-34FDB90F50F9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5D66293-C26F-4246-8CFB-929415ECE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Negating Quantified Expressions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45308EF-AF63-4A0E-BF84-45F547B6A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881063"/>
            <a:ext cx="8643937" cy="5643562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kumimoji="1" lang="en-US" altLang="zh-CN" b="0" dirty="0">
                <a:solidFill>
                  <a:srgbClr val="3333CC"/>
                </a:solidFill>
                <a:cs typeface="Times New Roman" pitchFamily="18" charset="0"/>
              </a:rPr>
              <a:t>De Morgan’s laws for quantifiers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endParaRPr kumimoji="1" lang="en-US" altLang="zh-CN" sz="1050" b="0" dirty="0">
              <a:solidFill>
                <a:srgbClr val="3333CC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b="0" dirty="0">
                <a:solidFill>
                  <a:srgbClr val="3333CC"/>
                </a:solidFill>
                <a:cs typeface="Times New Roman" pitchFamily="18" charset="0"/>
              </a:rPr>
              <a:t>Example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200" b="0" dirty="0">
                <a:cs typeface="Times New Roman" pitchFamily="18" charset="0"/>
              </a:rPr>
              <a:t>       Let </a:t>
            </a:r>
            <a:r>
              <a:rPr lang="en-US" altLang="zh-CN" sz="2200" b="0" i="1" dirty="0">
                <a:sym typeface="Symbol" pitchFamily="18" charset="2"/>
              </a:rPr>
              <a:t>P</a:t>
            </a:r>
            <a:r>
              <a:rPr lang="en-US" altLang="zh-CN" sz="2200" b="0" dirty="0">
                <a:sym typeface="Symbol" pitchFamily="18" charset="2"/>
              </a:rPr>
              <a:t>(</a:t>
            </a:r>
            <a:r>
              <a:rPr lang="en-US" altLang="zh-CN" sz="2200" b="0" i="1" dirty="0">
                <a:sym typeface="Symbol" pitchFamily="18" charset="2"/>
              </a:rPr>
              <a:t>x</a:t>
            </a:r>
            <a:r>
              <a:rPr lang="en-US" altLang="zh-CN" sz="2200" b="0" dirty="0">
                <a:sym typeface="Symbol" pitchFamily="18" charset="2"/>
              </a:rPr>
              <a:t>) be the statement</a:t>
            </a:r>
            <a:r>
              <a:rPr kumimoji="1" lang="en-US" altLang="zh-CN" sz="2200" b="0" dirty="0">
                <a:cs typeface="Times New Roman" pitchFamily="18" charset="0"/>
              </a:rPr>
              <a:t> “Student </a:t>
            </a:r>
            <a:r>
              <a:rPr kumimoji="1" lang="en-US" altLang="zh-CN" sz="2200" b="0" i="1" dirty="0">
                <a:cs typeface="Times New Roman" pitchFamily="18" charset="0"/>
              </a:rPr>
              <a:t>x</a:t>
            </a:r>
            <a:r>
              <a:rPr kumimoji="1" lang="en-US" altLang="zh-CN" sz="2200" b="0" dirty="0">
                <a:cs typeface="Times New Roman" pitchFamily="18" charset="0"/>
              </a:rPr>
              <a:t> has taken calculus.” Assume the domain consists of the students in our class.</a:t>
            </a:r>
          </a:p>
          <a:p>
            <a:pPr marL="857250" lvl="1" indent="-457200" eaLnBrk="1" hangingPunct="1">
              <a:buFont typeface="+mj-lt"/>
              <a:buAutoNum type="arabicPeriod"/>
              <a:defRPr/>
            </a:pPr>
            <a:r>
              <a:rPr kumimoji="1" lang="en-US" altLang="zh-CN" sz="2200" b="0" dirty="0">
                <a:cs typeface="Times New Roman" pitchFamily="18" charset="0"/>
              </a:rPr>
              <a:t>Express </a:t>
            </a:r>
            <a:r>
              <a:rPr lang="en-US" altLang="zh-CN" sz="2200" b="0" dirty="0">
                <a:sym typeface="Symbol" pitchFamily="18" charset="2"/>
              </a:rPr>
              <a:t></a:t>
            </a:r>
            <a:r>
              <a:rPr lang="en-US" altLang="zh-CN" sz="2200" b="0" i="1" dirty="0">
                <a:sym typeface="Symbol" pitchFamily="18" charset="2"/>
              </a:rPr>
              <a:t>x P</a:t>
            </a:r>
            <a:r>
              <a:rPr lang="en-US" altLang="zh-CN" sz="2200" b="0" dirty="0">
                <a:sym typeface="Symbol" pitchFamily="18" charset="2"/>
              </a:rPr>
              <a:t>(</a:t>
            </a:r>
            <a:r>
              <a:rPr lang="en-US" altLang="zh-CN" sz="2200" b="0" i="1" dirty="0">
                <a:sym typeface="Symbol" pitchFamily="18" charset="2"/>
              </a:rPr>
              <a:t>x</a:t>
            </a:r>
            <a:r>
              <a:rPr lang="en-US" altLang="zh-CN" sz="2200" b="0" dirty="0">
                <a:sym typeface="Symbol" pitchFamily="18" charset="2"/>
              </a:rPr>
              <a:t>) and its negation.</a:t>
            </a:r>
          </a:p>
          <a:p>
            <a:pPr marL="857250" lvl="1" indent="-457200" eaLnBrk="1" hangingPunct="1">
              <a:buFont typeface="+mj-lt"/>
              <a:buAutoNum type="arabicPeriod"/>
              <a:defRPr/>
            </a:pPr>
            <a:r>
              <a:rPr lang="en-US" altLang="zh-CN" sz="2200" b="0" dirty="0">
                <a:sym typeface="Symbol" pitchFamily="18" charset="2"/>
              </a:rPr>
              <a:t>Express </a:t>
            </a:r>
            <a:r>
              <a:rPr lang="en-US" altLang="zh-CN" sz="2200" b="0" i="1" dirty="0">
                <a:sym typeface="Symbol" pitchFamily="18" charset="2"/>
              </a:rPr>
              <a:t>x P</a:t>
            </a:r>
            <a:r>
              <a:rPr lang="en-US" altLang="zh-CN" sz="2200" b="0" dirty="0">
                <a:sym typeface="Symbol" pitchFamily="18" charset="2"/>
              </a:rPr>
              <a:t>(</a:t>
            </a:r>
            <a:r>
              <a:rPr lang="en-US" altLang="zh-CN" sz="2200" b="0" i="1" dirty="0">
                <a:sym typeface="Symbol" pitchFamily="18" charset="2"/>
              </a:rPr>
              <a:t>x</a:t>
            </a:r>
            <a:r>
              <a:rPr lang="en-US" altLang="zh-CN" sz="2200" b="0" dirty="0">
                <a:sym typeface="Symbol" pitchFamily="18" charset="2"/>
              </a:rPr>
              <a:t>) and its negation.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altLang="zh-CN" b="0" dirty="0">
              <a:sym typeface="Symbol" pitchFamily="18" charset="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0" dirty="0">
                <a:sym typeface="Symbol" pitchFamily="18" charset="2"/>
              </a:rPr>
              <a:t>       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endParaRPr kumimoji="1" lang="en-US" altLang="zh-CN" b="0" dirty="0">
              <a:cs typeface="Times New Roman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solidFill>
                  <a:srgbClr val="3333CC"/>
                </a:solidFill>
                <a:cs typeface="Times New Roman" pitchFamily="18" charset="0"/>
              </a:rPr>
              <a:t>       </a:t>
            </a:r>
            <a:endParaRPr kumimoji="1" lang="en-US" altLang="zh-CN" b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43012" name="TextBox 9">
            <a:extLst>
              <a:ext uri="{FF2B5EF4-FFF2-40B4-BE49-F238E27FC236}">
                <a16:creationId xmlns:a16="http://schemas.microsoft.com/office/drawing/2014/main" id="{5BFEC52A-A2D3-4E08-AE3E-4530AF011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3571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43013" name="Object 2">
            <a:extLst>
              <a:ext uri="{FF2B5EF4-FFF2-40B4-BE49-F238E27FC236}">
                <a16:creationId xmlns:a16="http://schemas.microsoft.com/office/drawing/2014/main" id="{DE1D54B6-95EB-48C4-803F-6191DCEF1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981075"/>
          <a:ext cx="335756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4" name="公式" r:id="rId4" imgW="1701800" imgH="431800" progId="Equation.3">
                  <p:embed/>
                </p:oleObj>
              </mc:Choice>
              <mc:Fallback>
                <p:oleObj name="公式" r:id="rId4" imgW="17018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981075"/>
                        <a:ext cx="3357563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4">
            <a:extLst>
              <a:ext uri="{FF2B5EF4-FFF2-40B4-BE49-F238E27FC236}">
                <a16:creationId xmlns:a16="http://schemas.microsoft.com/office/drawing/2014/main" id="{1BE6B7B9-5101-4E69-BF70-9AD9BDBAB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573463"/>
            <a:ext cx="8002587" cy="2808287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30FCF-F167-44F2-AFCA-663E1EF6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005263"/>
            <a:ext cx="76438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sym typeface="Symbol" panose="05050102010706020507" pitchFamily="18" charset="2"/>
              </a:rPr>
              <a:t></a:t>
            </a:r>
            <a:r>
              <a:rPr lang="en-US" altLang="zh-CN" sz="2200" b="0" i="1">
                <a:sym typeface="Symbol" panose="05050102010706020507" pitchFamily="18" charset="2"/>
              </a:rPr>
              <a:t>x P</a:t>
            </a:r>
            <a:r>
              <a:rPr lang="en-US" altLang="zh-CN" sz="2200" b="0">
                <a:sym typeface="Symbol" panose="05050102010706020507" pitchFamily="18" charset="2"/>
              </a:rPr>
              <a:t>(</a:t>
            </a:r>
            <a:r>
              <a:rPr lang="en-US" altLang="zh-CN" sz="2200" b="0" i="1">
                <a:sym typeface="Symbol" panose="05050102010706020507" pitchFamily="18" charset="2"/>
              </a:rPr>
              <a:t>x</a:t>
            </a:r>
            <a:r>
              <a:rPr lang="en-US" altLang="zh-CN" sz="2200" b="0">
                <a:sym typeface="Symbol" panose="05050102010706020507" pitchFamily="18" charset="2"/>
              </a:rPr>
              <a:t>) : Every student in our class has taken calculus.</a:t>
            </a:r>
            <a:endParaRPr lang="zh-CN" altLang="en-US" sz="2200" b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A461D-0CE2-44CC-84EB-B4FA413484FD}"/>
              </a:ext>
            </a:extLst>
          </p:cNvPr>
          <p:cNvSpPr txBox="1"/>
          <p:nvPr/>
        </p:nvSpPr>
        <p:spPr>
          <a:xfrm>
            <a:off x="887413" y="4437063"/>
            <a:ext cx="74295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200" dirty="0">
                <a:latin typeface="+mn-lt"/>
              </a:rPr>
              <a:t>                     : There is a student in our class who has not taken calculus. (                   )</a:t>
            </a:r>
            <a:endParaRPr lang="zh-CN" altLang="en-US" sz="2200" dirty="0">
              <a:latin typeface="+mn-lt"/>
            </a:endParaRP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7BACFF45-5519-42DE-8378-6827DA9F0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508500"/>
          <a:ext cx="13985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5" name="公式" r:id="rId6" imgW="609336" imgH="203112" progId="Equation.3">
                  <p:embed/>
                </p:oleObj>
              </mc:Choice>
              <mc:Fallback>
                <p:oleObj name="公式" r:id="rId6" imgW="609336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08500"/>
                        <a:ext cx="139858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BB091EFD-EDCD-4151-A3B7-F992C103E3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2650" y="4797425"/>
          <a:ext cx="13398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6" name="公式" r:id="rId8" imgW="583947" imgH="203112" progId="Equation.3">
                  <p:embed/>
                </p:oleObj>
              </mc:Choice>
              <mc:Fallback>
                <p:oleObj name="公式" r:id="rId8" imgW="58394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797425"/>
                        <a:ext cx="133985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1FB7AA1-AD81-4056-BF17-4C9EF066CCE8}"/>
              </a:ext>
            </a:extLst>
          </p:cNvPr>
          <p:cNvSpPr txBox="1"/>
          <p:nvPr/>
        </p:nvSpPr>
        <p:spPr>
          <a:xfrm>
            <a:off x="827088" y="5157788"/>
            <a:ext cx="7286625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200" dirty="0">
                <a:latin typeface="+mn-lt"/>
                <a:cs typeface="Times New Roman" pitchFamily="18" charset="0"/>
                <a:sym typeface="Symbol" pitchFamily="18" charset="2"/>
              </a:rPr>
              <a:t> </a:t>
            </a:r>
            <a:r>
              <a:rPr kumimoji="1" lang="en-US" altLang="zh-CN" sz="2200" i="1" dirty="0">
                <a:latin typeface="+mn-lt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200" dirty="0">
                <a:latin typeface="+mn-lt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200" i="1" dirty="0">
                <a:latin typeface="+mn-lt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200" dirty="0">
                <a:latin typeface="+mn-lt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200" i="1" dirty="0">
                <a:latin typeface="+mn-lt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200" dirty="0">
                <a:latin typeface="+mn-lt"/>
                <a:cs typeface="Times New Roman" pitchFamily="18" charset="0"/>
                <a:sym typeface="Symbol" pitchFamily="18" charset="2"/>
              </a:rPr>
              <a:t>): There is a student in our class who has taken calculus. </a:t>
            </a:r>
            <a:endParaRPr lang="zh-CN" altLang="en-US" sz="22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0AD70-16DB-4AD6-BC4D-0A1B04696550}"/>
              </a:ext>
            </a:extLst>
          </p:cNvPr>
          <p:cNvSpPr txBox="1"/>
          <p:nvPr/>
        </p:nvSpPr>
        <p:spPr>
          <a:xfrm>
            <a:off x="755650" y="5516563"/>
            <a:ext cx="74295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200" dirty="0">
                <a:latin typeface="+mn-lt"/>
              </a:rPr>
              <a:t>                     : Every student in our class has not taken calculus. (                   )</a:t>
            </a:r>
            <a:endParaRPr lang="zh-CN" altLang="en-US" sz="2200" dirty="0">
              <a:latin typeface="+mn-lt"/>
            </a:endParaRPr>
          </a:p>
        </p:txBody>
      </p:sp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464B1A76-F2F6-46A3-9EF4-8C1A6477D9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589588"/>
          <a:ext cx="13414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7" name="公式" r:id="rId10" imgW="583947" imgH="203112" progId="Equation.3">
                  <p:embed/>
                </p:oleObj>
              </mc:Choice>
              <mc:Fallback>
                <p:oleObj name="公式" r:id="rId10" imgW="583947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89588"/>
                        <a:ext cx="13414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F4096975-6393-4E15-85FE-4331F8B30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850" y="5876925"/>
          <a:ext cx="13985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8" name="公式" r:id="rId12" imgW="609336" imgH="203112" progId="Equation.3">
                  <p:embed/>
                </p:oleObj>
              </mc:Choice>
              <mc:Fallback>
                <p:oleObj name="公式" r:id="rId12" imgW="609336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5876925"/>
                        <a:ext cx="13985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灯片编号占位符 15">
            <a:extLst>
              <a:ext uri="{FF2B5EF4-FFF2-40B4-BE49-F238E27FC236}">
                <a16:creationId xmlns:a16="http://schemas.microsoft.com/office/drawing/2014/main" id="{2F41DC3C-9515-4AD3-9207-CCDF6BE0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D56095-F62C-4118-80C7-19041B4B2EBE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 autoUpdateAnimBg="0"/>
      <p:bldP spid="7" grpId="0"/>
      <p:bldP spid="8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364DB07-4CAB-4272-841E-0FB6338A8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De Morgan’s Laws for Quantifiers</a:t>
            </a:r>
            <a:endParaRPr lang="en-US" altLang="zh-CN"/>
          </a:p>
        </p:txBody>
      </p:sp>
      <p:sp>
        <p:nvSpPr>
          <p:cNvPr id="45059" name="TextBox 9">
            <a:extLst>
              <a:ext uri="{FF2B5EF4-FFF2-40B4-BE49-F238E27FC236}">
                <a16:creationId xmlns:a16="http://schemas.microsoft.com/office/drawing/2014/main" id="{443C9706-A546-4E7F-A213-5A6844C0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3571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7D87429A-C1CD-4943-9D0C-4E9316189486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1857375"/>
          <a:ext cx="7891463" cy="2519363"/>
        </p:xfrm>
        <a:graphic>
          <a:graphicData uri="http://schemas.openxmlformats.org/drawingml/2006/table">
            <a:tbl>
              <a:tblPr/>
              <a:tblGrid>
                <a:gridCol w="128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1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3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72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Negation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Equivalent Statement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When is Negation True?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When False?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5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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P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is false for every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There is an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for which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is 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5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P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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There is an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for which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is 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is true for every 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082" name="灯片编号占位符 4">
            <a:extLst>
              <a:ext uri="{FF2B5EF4-FFF2-40B4-BE49-F238E27FC236}">
                <a16:creationId xmlns:a16="http://schemas.microsoft.com/office/drawing/2014/main" id="{767B6308-B6EC-43AB-B869-35B88BE1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D81736-7EAB-4F95-9776-62DDC28F9BA9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F0A3A1C-6256-4475-B50E-78919731E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Predicate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C171F30-FAD7-42E7-9C6D-0ED1F349E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8029575" cy="52324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2600" dirty="0"/>
              <a:t>【Definition】</a:t>
            </a:r>
            <a:r>
              <a:rPr lang="en-US" altLang="zh-CN" sz="2600" b="0" dirty="0"/>
              <a:t>A</a:t>
            </a:r>
            <a:r>
              <a:rPr lang="en-US" altLang="zh-CN" sz="2600" dirty="0"/>
              <a:t> </a:t>
            </a:r>
            <a:r>
              <a:rPr lang="en-US" altLang="zh-CN" sz="2600" b="0" dirty="0">
                <a:solidFill>
                  <a:schemeClr val="accent2"/>
                </a:solidFill>
              </a:rPr>
              <a:t>predicate (propositional function) </a:t>
            </a:r>
            <a:r>
              <a:rPr lang="en-US" altLang="zh-CN" sz="2600" b="0" dirty="0"/>
              <a:t>is a statement that contains variables. Once the values of the variables are specified, the function has a truth value.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endParaRPr lang="en-US" altLang="zh-CN" sz="1050" b="0" dirty="0"/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0" i="1" dirty="0">
                <a:solidFill>
                  <a:srgbClr val="9900FF"/>
                </a:solidFill>
                <a:sym typeface="Symbol" pitchFamily="18" charset="2"/>
              </a:rPr>
              <a:t>                                  </a:t>
            </a:r>
            <a:r>
              <a:rPr kumimoji="1" lang="en-US" altLang="zh-CN" sz="2600" b="0" dirty="0">
                <a:sym typeface="Symbol" pitchFamily="18" charset="2"/>
              </a:rPr>
              <a:t>: 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n-place (n-</a:t>
            </a:r>
            <a:r>
              <a:rPr kumimoji="1" lang="en-US" altLang="zh-CN" sz="2600" b="0" dirty="0" err="1">
                <a:solidFill>
                  <a:srgbClr val="3333CC"/>
                </a:solidFill>
                <a:sym typeface="Symbol" pitchFamily="18" charset="2"/>
              </a:rPr>
              <a:t>ary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) predicate</a:t>
            </a:r>
            <a:endParaRPr lang="en-US" altLang="zh-CN" sz="2600" b="0" dirty="0">
              <a:solidFill>
                <a:srgbClr val="3333CC"/>
              </a:solidFill>
            </a:endParaRPr>
          </a:p>
          <a:p>
            <a:pPr eaLnBrk="1" hangingPunct="1">
              <a:defRPr/>
            </a:pPr>
            <a:r>
              <a:rPr lang="en-US" altLang="zh-CN" sz="2600" b="0" dirty="0">
                <a:solidFill>
                  <a:schemeClr val="accent2"/>
                </a:solidFill>
                <a:cs typeface="Times New Roman" pitchFamily="18" charset="0"/>
              </a:rPr>
              <a:t>Examples</a:t>
            </a:r>
            <a:endParaRPr lang="en-US" altLang="zh-CN" sz="2600" b="0" dirty="0">
              <a:solidFill>
                <a:schemeClr val="accent2"/>
              </a:solidFill>
            </a:endParaRP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en-US" altLang="zh-CN" sz="2400" b="0" i="1" dirty="0">
                <a:cs typeface="Times New Roman" pitchFamily="18" charset="0"/>
              </a:rPr>
              <a:t>P</a:t>
            </a:r>
            <a:r>
              <a:rPr lang="en-US" altLang="zh-CN" sz="2400" b="0" dirty="0">
                <a:cs typeface="Times New Roman" pitchFamily="18" charset="0"/>
              </a:rPr>
              <a:t>(</a:t>
            </a:r>
            <a:r>
              <a:rPr lang="en-US" altLang="zh-CN" sz="2400" b="0" i="1" dirty="0">
                <a:cs typeface="Times New Roman" pitchFamily="18" charset="0"/>
              </a:rPr>
              <a:t>x</a:t>
            </a:r>
            <a:r>
              <a:rPr lang="en-US" altLang="zh-CN" sz="2400" b="0" dirty="0">
                <a:cs typeface="Times New Roman" pitchFamily="18" charset="0"/>
              </a:rPr>
              <a:t>)=“</a:t>
            </a:r>
            <a:r>
              <a:rPr lang="en-US" altLang="zh-CN" sz="2400" b="0" i="1" dirty="0">
                <a:cs typeface="Times New Roman" pitchFamily="18" charset="0"/>
              </a:rPr>
              <a:t>x</a:t>
            </a:r>
            <a:r>
              <a:rPr lang="en-US" altLang="zh-CN" sz="2400" b="0" dirty="0">
                <a:cs typeface="Times New Roman" pitchFamily="18" charset="0"/>
              </a:rPr>
              <a:t>&gt;3”</a:t>
            </a:r>
            <a:endParaRPr lang="en-US" altLang="zh-CN" sz="2400" dirty="0">
              <a:solidFill>
                <a:schemeClr val="hlink"/>
              </a:solidFill>
              <a:cs typeface="Times New Roman" pitchFamily="18" charset="0"/>
            </a:endParaRP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en-US" altLang="zh-CN" sz="2400" b="0" i="1" dirty="0">
                <a:cs typeface="Times New Roman" pitchFamily="18" charset="0"/>
              </a:rPr>
              <a:t>Q</a:t>
            </a:r>
            <a:r>
              <a:rPr lang="en-US" altLang="zh-CN" sz="2400" b="0" dirty="0">
                <a:cs typeface="Times New Roman" pitchFamily="18" charset="0"/>
              </a:rPr>
              <a:t>(</a:t>
            </a:r>
            <a:r>
              <a:rPr lang="en-US" altLang="zh-CN" sz="2400" b="0" i="1" dirty="0" err="1">
                <a:cs typeface="Times New Roman" pitchFamily="18" charset="0"/>
              </a:rPr>
              <a:t>x,y</a:t>
            </a:r>
            <a:r>
              <a:rPr lang="en-US" altLang="zh-CN" sz="2400" b="0" dirty="0">
                <a:cs typeface="Times New Roman" pitchFamily="18" charset="0"/>
              </a:rPr>
              <a:t>)=“</a:t>
            </a:r>
            <a:r>
              <a:rPr lang="en-US" altLang="zh-CN" sz="2400" b="0" i="1" dirty="0">
                <a:cs typeface="Times New Roman" pitchFamily="18" charset="0"/>
              </a:rPr>
              <a:t>x</a:t>
            </a:r>
            <a:r>
              <a:rPr lang="en-US" altLang="zh-CN" sz="2400" b="0" dirty="0">
                <a:cs typeface="Times New Roman" pitchFamily="18" charset="0"/>
              </a:rPr>
              <a:t> is the best player of team </a:t>
            </a:r>
            <a:r>
              <a:rPr lang="en-US" altLang="zh-CN" sz="2400" b="0" i="1" dirty="0">
                <a:cs typeface="Times New Roman" pitchFamily="18" charset="0"/>
              </a:rPr>
              <a:t>y</a:t>
            </a:r>
            <a:r>
              <a:rPr lang="en-US" altLang="zh-CN" sz="2400" b="0" dirty="0">
                <a:cs typeface="Times New Roman" pitchFamily="18" charset="0"/>
              </a:rPr>
              <a:t>”                                                 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en-US" altLang="zh-CN" sz="2400" b="0" i="1" dirty="0">
                <a:cs typeface="Times New Roman" pitchFamily="18" charset="0"/>
              </a:rPr>
              <a:t> R</a:t>
            </a:r>
            <a:r>
              <a:rPr lang="en-US" altLang="zh-CN" sz="2400" b="0" dirty="0">
                <a:cs typeface="Times New Roman" pitchFamily="18" charset="0"/>
              </a:rPr>
              <a:t>(</a:t>
            </a:r>
            <a:r>
              <a:rPr lang="en-US" altLang="zh-CN" sz="2400" b="0" i="1" dirty="0" err="1">
                <a:cs typeface="Times New Roman" pitchFamily="18" charset="0"/>
              </a:rPr>
              <a:t>x,y,z</a:t>
            </a:r>
            <a:r>
              <a:rPr lang="en-US" altLang="zh-CN" sz="2400" b="0" dirty="0">
                <a:cs typeface="Times New Roman" pitchFamily="18" charset="0"/>
              </a:rPr>
              <a:t>)=“</a:t>
            </a:r>
            <a:r>
              <a:rPr lang="en-US" altLang="zh-CN" sz="2400" b="0" i="1" dirty="0" err="1">
                <a:cs typeface="Times New Roman" pitchFamily="18" charset="0"/>
              </a:rPr>
              <a:t>x</a:t>
            </a:r>
            <a:r>
              <a:rPr lang="en-US" altLang="zh-CN" sz="2400" b="0" dirty="0" err="1">
                <a:cs typeface="Times New Roman" pitchFamily="18" charset="0"/>
              </a:rPr>
              <a:t>+</a:t>
            </a:r>
            <a:r>
              <a:rPr lang="en-US" altLang="zh-CN" sz="2400" b="0" i="1" dirty="0" err="1">
                <a:cs typeface="Times New Roman" pitchFamily="18" charset="0"/>
              </a:rPr>
              <a:t>y</a:t>
            </a:r>
            <a:r>
              <a:rPr lang="en-US" altLang="zh-CN" sz="2400" b="0" dirty="0">
                <a:cs typeface="Times New Roman" pitchFamily="18" charset="0"/>
              </a:rPr>
              <a:t>=</a:t>
            </a:r>
            <a:r>
              <a:rPr lang="en-US" altLang="zh-CN" sz="2400" b="0" i="1" dirty="0">
                <a:cs typeface="Times New Roman" pitchFamily="18" charset="0"/>
              </a:rPr>
              <a:t>z</a:t>
            </a:r>
            <a:r>
              <a:rPr lang="en-US" altLang="zh-CN" sz="2400" b="0" dirty="0">
                <a:cs typeface="Times New Roman" pitchFamily="18" charset="0"/>
              </a:rPr>
              <a:t>” </a:t>
            </a:r>
          </a:p>
        </p:txBody>
      </p:sp>
      <p:graphicFrame>
        <p:nvGraphicFramePr>
          <p:cNvPr id="6148" name="Object 11">
            <a:extLst>
              <a:ext uri="{FF2B5EF4-FFF2-40B4-BE49-F238E27FC236}">
                <a16:creationId xmlns:a16="http://schemas.microsoft.com/office/drawing/2014/main" id="{D7C563C6-D1E3-40FF-95D6-17C1368774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2714625"/>
          <a:ext cx="27860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r:id="rId4" imgW="939800" imgH="228600" progId="Equation.3">
                  <p:embed/>
                </p:oleObj>
              </mc:Choice>
              <mc:Fallback>
                <p:oleObj r:id="rId4" imgW="9398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714625"/>
                        <a:ext cx="27860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灯片编号占位符 4">
            <a:extLst>
              <a:ext uri="{FF2B5EF4-FFF2-40B4-BE49-F238E27FC236}">
                <a16:creationId xmlns:a16="http://schemas.microsoft.com/office/drawing/2014/main" id="{7F12C0D4-5324-404C-8BC0-CB35D74B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F3ADC7-3850-4ACA-B661-C76487856559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9">
            <a:extLst>
              <a:ext uri="{FF2B5EF4-FFF2-40B4-BE49-F238E27FC236}">
                <a16:creationId xmlns:a16="http://schemas.microsoft.com/office/drawing/2014/main" id="{4E65A28A-FBF5-4184-8210-F231C43B6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3571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A48D058-187D-4AB0-8705-1978AF4E9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87325"/>
            <a:ext cx="82153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3600" ker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Logical Equivalences Involving Quantifiers</a:t>
            </a:r>
            <a:endParaRPr lang="en-US" altLang="zh-CN" sz="3600" b="1" kern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964" name="TextBox 8">
            <a:extLst>
              <a:ext uri="{FF2B5EF4-FFF2-40B4-BE49-F238E27FC236}">
                <a16:creationId xmlns:a16="http://schemas.microsoft.com/office/drawing/2014/main" id="{BCC3E356-4B5A-45DB-A89E-C1B364AFC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6613"/>
            <a:ext cx="8429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b="0" i="1"/>
              <a:t>x</a:t>
            </a:r>
            <a:r>
              <a:rPr kumimoji="1" lang="en-US" altLang="zh-CN" sz="2800" b="0"/>
              <a:t> is not occurring in </a:t>
            </a:r>
            <a:r>
              <a:rPr kumimoji="1" lang="en-US" altLang="zh-CN" sz="2800" b="0" i="1"/>
              <a:t>A.</a:t>
            </a:r>
            <a:endParaRPr lang="zh-CN" altLang="en-US" sz="2800" b="0">
              <a:latin typeface="Arial" panose="020B0604020202020204" pitchFamily="34" charset="0"/>
            </a:endParaRPr>
          </a:p>
        </p:txBody>
      </p:sp>
      <p:graphicFrame>
        <p:nvGraphicFramePr>
          <p:cNvPr id="40965" name="Object 2">
            <a:extLst>
              <a:ext uri="{FF2B5EF4-FFF2-40B4-BE49-F238E27FC236}">
                <a16:creationId xmlns:a16="http://schemas.microsoft.com/office/drawing/2014/main" id="{1D5FE466-FA2E-4735-8091-7F73CC5239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341438"/>
          <a:ext cx="5000625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9" name="公式" r:id="rId4" imgW="2603500" imgH="889000" progId="Equation.3">
                  <p:embed/>
                </p:oleObj>
              </mc:Choice>
              <mc:Fallback>
                <p:oleObj name="公式" r:id="rId4" imgW="2603500" imgH="889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341438"/>
                        <a:ext cx="5000625" cy="170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3">
            <a:extLst>
              <a:ext uri="{FF2B5EF4-FFF2-40B4-BE49-F238E27FC236}">
                <a16:creationId xmlns:a16="http://schemas.microsoft.com/office/drawing/2014/main" id="{A96CB198-16A6-4274-8387-37D285D911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044825"/>
          <a:ext cx="5375275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0" name="Equation" r:id="rId6" imgW="2730500" imgH="889000" progId="Equation.3">
                  <p:embed/>
                </p:oleObj>
              </mc:Choice>
              <mc:Fallback>
                <p:oleObj name="Equation" r:id="rId6" imgW="27305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44825"/>
                        <a:ext cx="5375275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6">
            <a:extLst>
              <a:ext uri="{FF2B5EF4-FFF2-40B4-BE49-F238E27FC236}">
                <a16:creationId xmlns:a16="http://schemas.microsoft.com/office/drawing/2014/main" id="{9A5AFE10-A7CC-4092-B407-18A01782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573463"/>
            <a:ext cx="6143625" cy="2447925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 i="1">
                <a:solidFill>
                  <a:srgbClr val="FF0000"/>
                </a:solidFill>
              </a:rPr>
              <a:t>Proof:</a:t>
            </a:r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509ABDD4-4E84-4E8A-A5C2-77F7E110D7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4149725"/>
          <a:ext cx="42656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1" name="公式" r:id="rId8" imgW="1993900" imgH="203200" progId="Equation.3">
                  <p:embed/>
                </p:oleObj>
              </mc:Choice>
              <mc:Fallback>
                <p:oleObj name="公式" r:id="rId8" imgW="1993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149725"/>
                        <a:ext cx="42656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>
            <a:extLst>
              <a:ext uri="{FF2B5EF4-FFF2-40B4-BE49-F238E27FC236}">
                <a16:creationId xmlns:a16="http://schemas.microsoft.com/office/drawing/2014/main" id="{C7F9C2DD-F805-4A70-8D9F-26050F9A3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2663" y="4649788"/>
          <a:ext cx="2065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2" name="公式" r:id="rId10" imgW="965200" imgH="203200" progId="Equation.3">
                  <p:embed/>
                </p:oleObj>
              </mc:Choice>
              <mc:Fallback>
                <p:oleObj name="公式" r:id="rId10" imgW="9652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4649788"/>
                        <a:ext cx="20653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>
            <a:extLst>
              <a:ext uri="{FF2B5EF4-FFF2-40B4-BE49-F238E27FC236}">
                <a16:creationId xmlns:a16="http://schemas.microsoft.com/office/drawing/2014/main" id="{021A997B-D89C-4F38-933C-7DB56C265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5200" y="5149850"/>
          <a:ext cx="2011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3" name="公式" r:id="rId12" imgW="939392" imgH="203112" progId="Equation.3">
                  <p:embed/>
                </p:oleObj>
              </mc:Choice>
              <mc:Fallback>
                <p:oleObj name="公式" r:id="rId12" imgW="939392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5149850"/>
                        <a:ext cx="20113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灯片编号占位符 11">
            <a:extLst>
              <a:ext uri="{FF2B5EF4-FFF2-40B4-BE49-F238E27FC236}">
                <a16:creationId xmlns:a16="http://schemas.microsoft.com/office/drawing/2014/main" id="{1C1BFA70-A284-4E46-B3D4-0EA59A4B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B585A6-C4B5-4377-9CA8-CFD3AA1D935C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400" b="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2397977F-14E4-4081-86C2-7A0B1FE9A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38" y="879475"/>
            <a:ext cx="6172200" cy="269240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 i="1">
                <a:solidFill>
                  <a:srgbClr val="FF0000"/>
                </a:solidFill>
              </a:rPr>
              <a:t>Proof: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BBB7DBE-C28E-400B-83FC-8459E958E0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4900" y="1243013"/>
          <a:ext cx="48355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4" name="公式" r:id="rId14" imgW="2260600" imgH="203200" progId="Equation.3">
                  <p:embed/>
                </p:oleObj>
              </mc:Choice>
              <mc:Fallback>
                <p:oleObj name="公式" r:id="rId14" imgW="2260600" imgH="2032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1243013"/>
                        <a:ext cx="48355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ADA9FC1-CDB7-4B6D-B16D-68C23BE685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1213" y="1774825"/>
          <a:ext cx="233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5" name="公式" r:id="rId16" imgW="1091726" imgH="203112" progId="Equation.3">
                  <p:embed/>
                </p:oleObj>
              </mc:Choice>
              <mc:Fallback>
                <p:oleObj name="公式" r:id="rId16" imgW="1091726" imgH="203112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1774825"/>
                        <a:ext cx="233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057D398-CF62-4AAB-9C6B-D2C57FE25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2650" y="3003550"/>
          <a:ext cx="22558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6" name="公式" r:id="rId18" imgW="1054100" imgH="203200" progId="Equation.3">
                  <p:embed/>
                </p:oleObj>
              </mc:Choice>
              <mc:Fallback>
                <p:oleObj name="公式" r:id="rId18" imgW="1054100" imgH="2032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3003550"/>
                        <a:ext cx="22558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5F5DF46-6880-4A94-A3D5-57AC79D46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5663" y="2420938"/>
          <a:ext cx="2282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7" name="公式" r:id="rId20" imgW="1066337" imgH="203112" progId="Equation.3">
                  <p:embed/>
                </p:oleObj>
              </mc:Choice>
              <mc:Fallback>
                <p:oleObj name="公式" r:id="rId20" imgW="1066337" imgH="203112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2420938"/>
                        <a:ext cx="2282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1" grpId="1" animBg="1"/>
      <p:bldP spid="1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AA585365-7F78-4F00-B880-925D5536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E2B5D4-B046-48EB-89CD-5A87411EB8D9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400" b="0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9EEED8B-A9EA-4E76-9C51-671AF0080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3300"/>
                </a:solidFill>
              </a:rPr>
              <a:t>Goal:</a:t>
            </a:r>
            <a:r>
              <a:rPr lang="en-US" altLang="zh-CN" b="0"/>
              <a:t> To produce a logical expression that is simple and can be easily used in subsequent reasoning.</a:t>
            </a:r>
          </a:p>
          <a:p>
            <a:r>
              <a:rPr lang="en-US" altLang="zh-CN">
                <a:solidFill>
                  <a:srgbClr val="FF3300"/>
                </a:solidFill>
              </a:rPr>
              <a:t>Steps:</a:t>
            </a:r>
          </a:p>
          <a:p>
            <a:pPr lvl="1"/>
            <a:r>
              <a:rPr lang="en-US" altLang="zh-CN" sz="2400" b="0"/>
              <a:t>Clearly identify the appropriate quantifier(s)</a:t>
            </a:r>
          </a:p>
          <a:p>
            <a:pPr lvl="1"/>
            <a:r>
              <a:rPr lang="en-US" altLang="zh-CN" sz="2400" b="0"/>
              <a:t>Introduce variable(s) and predicate(s)</a:t>
            </a:r>
          </a:p>
          <a:p>
            <a:pPr lvl="1"/>
            <a:r>
              <a:rPr lang="en-US" altLang="zh-CN" sz="2400" b="0"/>
              <a:t>Translate using quantifiers, predicates, and logical operators</a:t>
            </a: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E889BF0F-616D-4D97-9786-35A05195F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15888"/>
            <a:ext cx="8501063" cy="741362"/>
          </a:xfrm>
        </p:spPr>
        <p:txBody>
          <a:bodyPr/>
          <a:lstStyle/>
          <a:p>
            <a:pPr eaLnBrk="1" hangingPunct="1"/>
            <a:r>
              <a:rPr lang="en-US" altLang="zh-CN" sz="3200" b="0"/>
              <a:t>Translating from English into Logical Expressions</a:t>
            </a:r>
            <a:endParaRPr lang="en-US" altLang="zh-CN" sz="3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2CF18-B268-4C34-9A8E-E1384804E415}"/>
              </a:ext>
            </a:extLst>
          </p:cNvPr>
          <p:cNvSpPr txBox="1"/>
          <p:nvPr/>
        </p:nvSpPr>
        <p:spPr>
          <a:xfrm>
            <a:off x="684213" y="4221163"/>
            <a:ext cx="7572375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dirty="0">
                <a:solidFill>
                  <a:srgbClr val="3333FF"/>
                </a:solidFill>
                <a:latin typeface="+mn-lt"/>
                <a:cs typeface="Times New Roman" pitchFamily="18" charset="0"/>
              </a:rPr>
              <a:t>There can be many ways to translate a particular sentence.</a:t>
            </a:r>
            <a:endParaRPr lang="zh-CN" altLang="en-US" sz="2800" dirty="0">
              <a:solidFill>
                <a:srgbClr val="3333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DAA37-48D9-4618-9CB5-DFC3577A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86063" y="2420938"/>
            <a:ext cx="1785937" cy="571500"/>
          </a:xfrm>
        </p:spPr>
        <p:txBody>
          <a:bodyPr/>
          <a:lstStyle/>
          <a:p>
            <a:pPr algn="ctr">
              <a:defRPr/>
            </a:pPr>
            <a:r>
              <a:rPr kumimoji="0"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</a:t>
            </a:r>
            <a:r>
              <a:rPr kumimoji="0"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x C</a:t>
            </a:r>
            <a:r>
              <a:rPr kumimoji="0"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(</a:t>
            </a:r>
            <a:r>
              <a:rPr kumimoji="0"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x</a:t>
            </a:r>
            <a:r>
              <a:rPr kumimoji="0"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)</a:t>
            </a:r>
            <a:endParaRPr lang="en-US" altLang="zh-CN" sz="2800" b="1" dirty="0">
              <a:latin typeface="+mn-lt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A5770F7-E0B3-48AD-B868-04917CCAA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5CEFFF0E-3CFE-4F29-B90F-7624FB68ED84}"/>
              </a:ext>
            </a:extLst>
          </p:cNvPr>
          <p:cNvSpPr txBox="1">
            <a:spLocks/>
          </p:cNvSpPr>
          <p:nvPr/>
        </p:nvSpPr>
        <p:spPr bwMode="auto">
          <a:xfrm>
            <a:off x="1785938" y="3349625"/>
            <a:ext cx="4714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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x 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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 E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)   or  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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x E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)</a:t>
            </a:r>
            <a:endParaRPr kumimoji="1" lang="en-US" altLang="zh-CN" sz="2800" b="1" dirty="0">
              <a:latin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50DA42-EF89-4579-9012-8C4740275968}"/>
              </a:ext>
            </a:extLst>
          </p:cNvPr>
          <p:cNvSpPr/>
          <p:nvPr/>
        </p:nvSpPr>
        <p:spPr>
          <a:xfrm>
            <a:off x="2857500" y="4278313"/>
            <a:ext cx="27638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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x 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C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)  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S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))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259ED2E0-E9E5-44F3-B127-35E97B53F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1488" y="908050"/>
            <a:ext cx="7772400" cy="5122863"/>
          </a:xfrm>
        </p:spPr>
        <p:txBody>
          <a:bodyPr/>
          <a:lstStyle/>
          <a:p>
            <a:pPr marL="457200" indent="-457200"/>
            <a:r>
              <a:rPr lang="en-US" altLang="zh-CN" b="0" i="1"/>
              <a:t>C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): </a:t>
            </a:r>
            <a:r>
              <a:rPr lang="en-US" altLang="zh-CN" b="0" i="1"/>
              <a:t>x</a:t>
            </a:r>
            <a:r>
              <a:rPr lang="en-US" altLang="zh-CN" b="0"/>
              <a:t> is a CS student,  </a:t>
            </a:r>
            <a:r>
              <a:rPr lang="en-US" altLang="zh-CN" b="0" i="1"/>
              <a:t>E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): </a:t>
            </a:r>
            <a:r>
              <a:rPr lang="en-US" altLang="zh-CN" b="0" i="1"/>
              <a:t>x</a:t>
            </a:r>
            <a:r>
              <a:rPr lang="en-US" altLang="zh-CN" b="0"/>
              <a:t> is a Math student, </a:t>
            </a:r>
            <a:r>
              <a:rPr lang="en-US" altLang="zh-CN" b="0" i="1"/>
              <a:t>S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): </a:t>
            </a:r>
            <a:r>
              <a:rPr lang="en-US" altLang="zh-CN" b="0" i="1"/>
              <a:t>x</a:t>
            </a:r>
            <a:r>
              <a:rPr lang="en-US" altLang="zh-CN" b="0"/>
              <a:t> is a smart student, </a:t>
            </a:r>
            <a:r>
              <a:rPr lang="en-US" altLang="zh-CN" b="0">
                <a:cs typeface="Times New Roman" panose="02020603050405020304" pitchFamily="18" charset="0"/>
              </a:rPr>
              <a:t>and the domain consists of all students in our class</a:t>
            </a:r>
            <a:endParaRPr lang="en-US" altLang="zh-CN" b="0"/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 b="0"/>
              <a:t>        </a:t>
            </a:r>
            <a:r>
              <a:rPr lang="en-US" altLang="zh-CN" b="0">
                <a:solidFill>
                  <a:schemeClr val="hlink"/>
                </a:solidFill>
              </a:rPr>
              <a:t>1) Everyone is a CS student.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</a:t>
            </a:r>
            <a:endParaRPr lang="en-US" altLang="zh-CN">
              <a:solidFill>
                <a:schemeClr val="hlink"/>
              </a:solidFill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      2) Nobody is a Math student.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                     </a:t>
            </a:r>
            <a:endParaRPr lang="en-US" altLang="zh-CN" b="0">
              <a:solidFill>
                <a:schemeClr val="hlink"/>
              </a:solidFill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      3) All CS students are smart students.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           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       </a:t>
            </a:r>
            <a:endParaRPr lang="en-US" altLang="zh-CN">
              <a:solidFill>
                <a:schemeClr val="hlink"/>
              </a:solidFill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      4) Some CS students are smart students.</a:t>
            </a:r>
          </a:p>
          <a:p>
            <a:pPr marL="457200" indent="-457200"/>
            <a:endParaRPr lang="en-US" altLang="zh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22A62-B6F2-4FD4-98DD-E15F20AD8503}"/>
              </a:ext>
            </a:extLst>
          </p:cNvPr>
          <p:cNvSpPr txBox="1"/>
          <p:nvPr/>
        </p:nvSpPr>
        <p:spPr>
          <a:xfrm>
            <a:off x="2928938" y="5064125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 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x 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C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)  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S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))</a:t>
            </a:r>
            <a:endParaRPr lang="zh-CN" altLang="en-US" sz="28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CD2BF13D-D015-4F1C-9B64-9B43EDBD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7098E5-5D25-4D5F-8403-A6A09F8016DA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400" b="0"/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EDECC985-1134-4534-8ECE-21CE39AE9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7772400" cy="5122863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zh-CN" b="0" i="1"/>
              <a:t>C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): </a:t>
            </a:r>
            <a:r>
              <a:rPr lang="en-US" altLang="zh-CN" b="0" i="1"/>
              <a:t>x</a:t>
            </a:r>
            <a:r>
              <a:rPr lang="en-US" altLang="zh-CN" b="0"/>
              <a:t> is a CS student,  </a:t>
            </a:r>
            <a:r>
              <a:rPr lang="en-US" altLang="zh-CN" b="0" i="1"/>
              <a:t>E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): </a:t>
            </a:r>
            <a:r>
              <a:rPr lang="en-US" altLang="zh-CN" b="0" i="1"/>
              <a:t>x</a:t>
            </a:r>
            <a:r>
              <a:rPr lang="en-US" altLang="zh-CN" b="0"/>
              <a:t> is an Math student, </a:t>
            </a:r>
            <a:r>
              <a:rPr lang="en-US" altLang="zh-CN" b="0" i="1"/>
              <a:t>S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): </a:t>
            </a:r>
            <a:r>
              <a:rPr lang="en-US" altLang="zh-CN" b="0" i="1"/>
              <a:t>x</a:t>
            </a:r>
            <a:r>
              <a:rPr lang="en-US" altLang="zh-CN" b="0"/>
              <a:t> is a smart student, </a:t>
            </a:r>
            <a:r>
              <a:rPr lang="en-US" altLang="zh-CN" b="0">
                <a:cs typeface="Times New Roman" panose="02020603050405020304" pitchFamily="18" charset="0"/>
              </a:rPr>
              <a:t>and the domain consists of all students in our class</a:t>
            </a:r>
            <a:endParaRPr lang="en-US" altLang="zh-CN" b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 </a:t>
            </a:r>
            <a:r>
              <a:rPr lang="en-US" altLang="zh-CN">
                <a:solidFill>
                  <a:schemeClr val="hlink"/>
                </a:solidFill>
              </a:rPr>
              <a:t> 5</a:t>
            </a:r>
            <a:r>
              <a:rPr lang="en-US" altLang="zh-CN" b="0">
                <a:solidFill>
                  <a:schemeClr val="hlink"/>
                </a:solidFill>
              </a:rPr>
              <a:t>) No CS student is an Math student.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zh-CN" sz="2400" b="0">
                <a:solidFill>
                  <a:schemeClr val="hlink"/>
                </a:solidFill>
              </a:rPr>
              <a:t>If 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 is a CS student, then that student is not a Math student.</a:t>
            </a:r>
          </a:p>
          <a:p>
            <a:pPr marL="838200" lvl="1" indent="-3810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                  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i="1">
                <a:solidFill>
                  <a:schemeClr val="hlink"/>
                </a:solidFill>
                <a:sym typeface="Symbol" panose="05050102010706020507" pitchFamily="18" charset="2"/>
              </a:rPr>
              <a:t>x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>
                <a:solidFill>
                  <a:schemeClr val="hlink"/>
                </a:solidFill>
                <a:sym typeface="Symbol" panose="05050102010706020507" pitchFamily="18" charset="2"/>
              </a:rPr>
              <a:t>C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)  </a:t>
            </a:r>
            <a:r>
              <a:rPr lang="en-US" altLang="zh-CN" sz="2400" i="1">
                <a:solidFill>
                  <a:schemeClr val="hlink"/>
                </a:solidFill>
                <a:sym typeface="Symbol" panose="05050102010706020507" pitchFamily="18" charset="2"/>
              </a:rPr>
              <a:t> E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))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zh-CN" sz="2400" b="0">
                <a:solidFill>
                  <a:schemeClr val="hlink"/>
                </a:solidFill>
              </a:rPr>
              <a:t>There does not exist a CS student who is also a Math student.</a:t>
            </a:r>
          </a:p>
          <a:p>
            <a:pPr marL="838200" lvl="1" indent="-3810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                  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i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i="1">
                <a:solidFill>
                  <a:schemeClr val="hlink"/>
                </a:solidFill>
                <a:sym typeface="Symbol" panose="05050102010706020507" pitchFamily="18" charset="2"/>
              </a:rPr>
              <a:t>x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>
                <a:solidFill>
                  <a:schemeClr val="hlink"/>
                </a:solidFill>
                <a:sym typeface="Symbol" panose="05050102010706020507" pitchFamily="18" charset="2"/>
              </a:rPr>
              <a:t>C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)  </a:t>
            </a:r>
            <a:r>
              <a:rPr lang="en-US" altLang="zh-CN" sz="2400" i="1">
                <a:solidFill>
                  <a:schemeClr val="hlink"/>
                </a:solidFill>
                <a:sym typeface="Symbol" panose="05050102010706020507" pitchFamily="18" charset="2"/>
              </a:rPr>
              <a:t>E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)]</a:t>
            </a:r>
            <a:endParaRPr lang="en-US" altLang="zh-CN" sz="2400">
              <a:solidFill>
                <a:schemeClr val="hlink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       6) If any Math student is a smart student then he is also 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           a CS student.</a:t>
            </a:r>
          </a:p>
          <a:p>
            <a:pPr marL="838200" lvl="1" indent="-3810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                  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i="1">
                <a:solidFill>
                  <a:schemeClr val="hlink"/>
                </a:solidFill>
                <a:sym typeface="Symbol" panose="05050102010706020507" pitchFamily="18" charset="2"/>
              </a:rPr>
              <a:t>x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((</a:t>
            </a:r>
            <a:r>
              <a:rPr lang="en-US" altLang="zh-CN" sz="2400" i="1">
                <a:solidFill>
                  <a:schemeClr val="hlink"/>
                </a:solidFill>
                <a:sym typeface="Symbol" panose="05050102010706020507" pitchFamily="18" charset="2"/>
              </a:rPr>
              <a:t>E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)  </a:t>
            </a:r>
            <a:r>
              <a:rPr lang="en-US" altLang="zh-CN" sz="2400" i="1">
                <a:solidFill>
                  <a:schemeClr val="hlink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))  </a:t>
            </a:r>
            <a:r>
              <a:rPr lang="en-US" altLang="zh-CN" sz="2400" i="1">
                <a:solidFill>
                  <a:schemeClr val="hlink"/>
                </a:solidFill>
                <a:sym typeface="Symbol" panose="05050102010706020507" pitchFamily="18" charset="2"/>
              </a:rPr>
              <a:t>C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))</a:t>
            </a:r>
            <a:endParaRPr lang="en-US" altLang="zh-CN" b="0">
              <a:solidFill>
                <a:schemeClr val="hlink"/>
              </a:solidFill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97D5F210-CCDF-42BF-8024-8A07D2EA4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latin typeface="Arial" panose="020B0604020202020204" pitchFamily="34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A187EE8A-5C22-40A8-BD49-261D52EB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55D3A9-D58E-4B2A-A45E-706EE264F241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400" b="0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39712371-D412-4858-93CA-2B2AE33451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>
                <a:latin typeface="+mn-lt"/>
              </a:rPr>
              <a:t>Examples from Lewis Carroll [1]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A0A71E9A-DCC6-466E-B19B-4A941C8DD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772400" cy="5303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0"/>
              <a:t>“All lions are fierce”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/>
              <a:t>    “Some lions do not drink coffee”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/>
              <a:t>    “Some fierce creatures do not drink coffee”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/>
              <a:t> </a:t>
            </a:r>
            <a:r>
              <a:rPr lang="en-US" altLang="zh-CN" b="0">
                <a:solidFill>
                  <a:schemeClr val="hlink"/>
                </a:solidFill>
              </a:rPr>
              <a:t>          Let  </a:t>
            </a:r>
            <a:r>
              <a:rPr lang="en-US" altLang="zh-CN" b="0" i="1">
                <a:solidFill>
                  <a:schemeClr val="hlink"/>
                </a:solidFill>
              </a:rPr>
              <a:t>P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), </a:t>
            </a:r>
            <a:r>
              <a:rPr lang="en-US" altLang="zh-CN" b="0" i="1">
                <a:solidFill>
                  <a:schemeClr val="hlink"/>
                </a:solidFill>
              </a:rPr>
              <a:t>Q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), and </a:t>
            </a:r>
            <a:r>
              <a:rPr lang="en-US" altLang="zh-CN" b="0" i="1">
                <a:solidFill>
                  <a:schemeClr val="hlink"/>
                </a:solidFill>
              </a:rPr>
              <a:t>R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 be the statements “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 is a lion”, “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 is fierce”, and “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 drinks coffee”, respectively. Assume the domain consists of all creatures.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                     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b="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 (</a:t>
            </a:r>
            <a:r>
              <a:rPr lang="en-US" altLang="zh-CN" b="0" i="1">
                <a:solidFill>
                  <a:schemeClr val="hlink"/>
                </a:solidFill>
              </a:rPr>
              <a:t>P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  </a:t>
            </a:r>
            <a:r>
              <a:rPr lang="en-US" altLang="zh-CN" b="0" i="1">
                <a:solidFill>
                  <a:schemeClr val="hlink"/>
                </a:solidFill>
              </a:rPr>
              <a:t>Q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                       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x (</a:t>
            </a:r>
            <a:r>
              <a:rPr lang="en-US" altLang="zh-CN" b="0" i="1">
                <a:solidFill>
                  <a:schemeClr val="hlink"/>
                </a:solidFill>
              </a:rPr>
              <a:t>P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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  </a:t>
            </a:r>
            <a:r>
              <a:rPr lang="en-US" altLang="zh-CN" b="0" i="1">
                <a:solidFill>
                  <a:schemeClr val="hlink"/>
                </a:solidFill>
              </a:rPr>
              <a:t>R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                       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x (</a:t>
            </a:r>
            <a:r>
              <a:rPr lang="en-US" altLang="zh-CN" b="0" i="1">
                <a:solidFill>
                  <a:schemeClr val="hlink"/>
                </a:solidFill>
              </a:rPr>
              <a:t>Q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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  </a:t>
            </a:r>
            <a:r>
              <a:rPr lang="en-US" altLang="zh-CN" b="0" i="1">
                <a:solidFill>
                  <a:schemeClr val="hlink"/>
                </a:solidFill>
              </a:rPr>
              <a:t>R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hlink"/>
                </a:solidFill>
              </a:rPr>
              <a:t>     </a:t>
            </a:r>
            <a:endParaRPr lang="en-US" altLang="zh-CN" b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F1A9A7CB-E1AC-4C13-B938-1A7379E2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D70CCB-96EC-4D0D-B4C5-FE5474CA916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400" b="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C31463D-3295-408C-BAF0-FA3A46DD2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>
                <a:latin typeface="Arial" panose="020B0604020202020204" pitchFamily="34" charset="0"/>
              </a:rPr>
              <a:t>Examples from Lewis Carroll [2]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C654495A-71F9-4039-A091-F904E5882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836613"/>
            <a:ext cx="7772400" cy="5122862"/>
          </a:xfrm>
        </p:spPr>
        <p:txBody>
          <a:bodyPr/>
          <a:lstStyle/>
          <a:p>
            <a:r>
              <a:rPr lang="en-US" altLang="zh-CN" b="0"/>
              <a:t>“All hummingbirds are richly colored”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/>
              <a:t>     “No large birds live on honey”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/>
              <a:t>     “Birds that do not live on honey are dull in color”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/>
              <a:t>     “Hummingbirds are small”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0"/>
              <a:t>          </a:t>
            </a:r>
            <a:r>
              <a:rPr lang="en-US" altLang="zh-CN" b="0">
                <a:solidFill>
                  <a:schemeClr val="hlink"/>
                </a:solidFill>
              </a:rPr>
              <a:t>Let </a:t>
            </a:r>
            <a:r>
              <a:rPr lang="en-US" altLang="zh-CN" b="0" i="1">
                <a:solidFill>
                  <a:schemeClr val="hlink"/>
                </a:solidFill>
              </a:rPr>
              <a:t>P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), </a:t>
            </a:r>
            <a:r>
              <a:rPr lang="en-US" altLang="zh-CN" b="0" i="1">
                <a:solidFill>
                  <a:schemeClr val="hlink"/>
                </a:solidFill>
              </a:rPr>
              <a:t>Q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), </a:t>
            </a:r>
            <a:r>
              <a:rPr lang="en-US" altLang="zh-CN" b="0" i="1">
                <a:solidFill>
                  <a:schemeClr val="hlink"/>
                </a:solidFill>
              </a:rPr>
              <a:t>R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), and </a:t>
            </a:r>
            <a:r>
              <a:rPr lang="en-US" altLang="zh-CN" b="0" i="1">
                <a:solidFill>
                  <a:schemeClr val="hlink"/>
                </a:solidFill>
              </a:rPr>
              <a:t>S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 be the statements “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 is a hummingbird”, “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 is large”, “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 lives on honey”, and “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 is richly colored”, respectively. Assume the domain consists of all birds.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                           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b="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 (</a:t>
            </a:r>
            <a:r>
              <a:rPr lang="en-US" altLang="zh-CN" b="0" i="1">
                <a:solidFill>
                  <a:schemeClr val="hlink"/>
                </a:solidFill>
                <a:sym typeface="Symbol" panose="05050102010706020507" pitchFamily="18" charset="2"/>
              </a:rPr>
              <a:t>P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b="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)  </a:t>
            </a:r>
            <a:r>
              <a:rPr lang="en-US" altLang="zh-CN" b="0" i="1">
                <a:solidFill>
                  <a:schemeClr val="hlink"/>
                </a:solidFill>
                <a:sym typeface="Symbol" panose="05050102010706020507" pitchFamily="18" charset="2"/>
              </a:rPr>
              <a:t>S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b="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                           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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x (</a:t>
            </a:r>
            <a:r>
              <a:rPr lang="en-US" altLang="zh-CN" b="0" i="1">
                <a:solidFill>
                  <a:schemeClr val="hlink"/>
                </a:solidFill>
              </a:rPr>
              <a:t>Q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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b="0" i="1">
                <a:solidFill>
                  <a:schemeClr val="hlink"/>
                </a:solidFill>
              </a:rPr>
              <a:t>R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                           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x (</a:t>
            </a:r>
            <a:r>
              <a:rPr lang="en-US" altLang="zh-CN" b="0" i="1">
                <a:solidFill>
                  <a:schemeClr val="hlink"/>
                </a:solidFill>
              </a:rPr>
              <a:t>R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 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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 </a:t>
            </a:r>
            <a:r>
              <a:rPr lang="en-US" altLang="zh-CN" b="0" i="1">
                <a:solidFill>
                  <a:schemeClr val="hlink"/>
                </a:solidFill>
                <a:sym typeface="Symbol" panose="05050102010706020507" pitchFamily="18" charset="2"/>
              </a:rPr>
              <a:t>S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b="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                              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x (</a:t>
            </a:r>
            <a:r>
              <a:rPr lang="en-US" altLang="zh-CN" b="0" i="1">
                <a:solidFill>
                  <a:schemeClr val="hlink"/>
                </a:solidFill>
                <a:sym typeface="Symbol" panose="05050102010706020507" pitchFamily="18" charset="2"/>
              </a:rPr>
              <a:t>P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b="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) 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</a:t>
            </a:r>
            <a:r>
              <a:rPr lang="en-US" altLang="zh-CN" b="0" i="1">
                <a:solidFill>
                  <a:schemeClr val="hlink"/>
                </a:solidFill>
                <a:sym typeface="Symbol" panose="05050102010706020507" pitchFamily="18" charset="2"/>
              </a:rPr>
              <a:t>Q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b="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1AA5ABA8-3468-4177-A3F2-2A38BEB5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B5A9C9-B3E6-4E2C-A8EC-22085E43FC43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400" b="0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434EBE4-4B2C-4A28-B312-2372F4FB7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285875"/>
            <a:ext cx="7772400" cy="2946400"/>
          </a:xfrm>
        </p:spPr>
        <p:txBody>
          <a:bodyPr/>
          <a:lstStyle/>
          <a:p>
            <a:r>
              <a:rPr lang="en-US" altLang="zh-CN" sz="2800">
                <a:solidFill>
                  <a:srgbClr val="3333CC"/>
                </a:solidFill>
              </a:rPr>
              <a:t>Tips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1000">
              <a:solidFill>
                <a:srgbClr val="3333CC"/>
              </a:solidFill>
            </a:endParaRPr>
          </a:p>
          <a:p>
            <a:pPr lvl="1"/>
            <a:r>
              <a:rPr lang="en-US" altLang="zh-CN" sz="2400" b="0"/>
              <a:t>All </a:t>
            </a:r>
            <a:r>
              <a:rPr lang="en-US" altLang="zh-CN" sz="2400" i="1"/>
              <a:t>S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en-US" altLang="zh-CN" sz="2400" b="0"/>
              <a:t> are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</a:t>
            </a:r>
            <a:r>
              <a:rPr lang="en-US" altLang="zh-CN" sz="2400" b="0"/>
              <a:t>: </a:t>
            </a:r>
            <a:r>
              <a:rPr lang="en-US" altLang="zh-CN" sz="2400" b="0">
                <a:solidFill>
                  <a:schemeClr val="hlink"/>
                </a:solidFill>
              </a:rPr>
              <a:t>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(</a:t>
            </a:r>
            <a:r>
              <a:rPr lang="en-US" altLang="zh-CN" sz="2400" b="0" i="1">
                <a:solidFill>
                  <a:schemeClr val="hlink"/>
                </a:solidFill>
              </a:rPr>
              <a:t>S</a:t>
            </a:r>
            <a:r>
              <a:rPr lang="en-US" altLang="zh-CN" sz="2400" b="0">
                <a:solidFill>
                  <a:schemeClr val="hlink"/>
                </a:solidFill>
              </a:rPr>
              <a:t>(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)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 </a:t>
            </a:r>
            <a:r>
              <a:rPr lang="en-US" altLang="zh-CN" sz="2400" b="0" i="1">
                <a:solidFill>
                  <a:schemeClr val="hlink"/>
                </a:solidFill>
              </a:rPr>
              <a:t>O</a:t>
            </a:r>
            <a:r>
              <a:rPr lang="en-US" altLang="zh-CN" sz="2400" b="0">
                <a:solidFill>
                  <a:schemeClr val="hlink"/>
                </a:solidFill>
              </a:rPr>
              <a:t>(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))</a:t>
            </a:r>
            <a:endParaRPr lang="zh-CN" altLang="zh-CN" sz="2400" b="0"/>
          </a:p>
          <a:p>
            <a:pPr lvl="1"/>
            <a:r>
              <a:rPr lang="en-US" altLang="zh-CN" sz="2400" b="0"/>
              <a:t>No </a:t>
            </a:r>
            <a:r>
              <a:rPr lang="en-US" altLang="zh-CN" sz="2400" i="1"/>
              <a:t>S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en-US" altLang="zh-CN" sz="2400" b="0"/>
              <a:t> are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</a:t>
            </a:r>
            <a:r>
              <a:rPr lang="en-US" altLang="zh-CN" sz="2400" b="0"/>
              <a:t>: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(</a:t>
            </a:r>
            <a:r>
              <a:rPr lang="en-US" altLang="zh-CN" sz="2400" b="0" i="1">
                <a:solidFill>
                  <a:schemeClr val="hlink"/>
                </a:solidFill>
              </a:rPr>
              <a:t>S</a:t>
            </a:r>
            <a:r>
              <a:rPr lang="en-US" altLang="zh-CN" sz="2400" b="0">
                <a:solidFill>
                  <a:schemeClr val="hlink"/>
                </a:solidFill>
              </a:rPr>
              <a:t>(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)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  </a:t>
            </a:r>
            <a:r>
              <a:rPr lang="en-US" altLang="zh-CN" sz="2400" b="0" i="1">
                <a:solidFill>
                  <a:schemeClr val="hlink"/>
                </a:solidFill>
              </a:rPr>
              <a:t>O</a:t>
            </a:r>
            <a:r>
              <a:rPr lang="en-US" altLang="zh-CN" sz="2400" b="0">
                <a:solidFill>
                  <a:schemeClr val="hlink"/>
                </a:solidFill>
              </a:rPr>
              <a:t>(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))</a:t>
            </a:r>
            <a:endParaRPr lang="zh-CN" altLang="zh-CN" sz="2400" b="0"/>
          </a:p>
          <a:p>
            <a:pPr lvl="1"/>
            <a:r>
              <a:rPr lang="en-US" altLang="zh-CN" sz="2400" b="0"/>
              <a:t>Some </a:t>
            </a:r>
            <a:r>
              <a:rPr lang="en-US" altLang="zh-CN" sz="2400" i="1"/>
              <a:t>S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en-US" altLang="zh-CN" sz="2400" b="0"/>
              <a:t>’s are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</a:t>
            </a:r>
            <a:r>
              <a:rPr lang="en-US" altLang="zh-CN" sz="2400" b="0"/>
              <a:t>: 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x (</a:t>
            </a:r>
            <a:r>
              <a:rPr lang="en-US" altLang="zh-CN" sz="2400" b="0" i="1">
                <a:solidFill>
                  <a:schemeClr val="hlink"/>
                </a:solidFill>
              </a:rPr>
              <a:t>S</a:t>
            </a:r>
            <a:r>
              <a:rPr lang="en-US" altLang="zh-CN" sz="2400" b="0">
                <a:solidFill>
                  <a:schemeClr val="hlink"/>
                </a:solidFill>
              </a:rPr>
              <a:t>(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)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O</a:t>
            </a:r>
            <a:r>
              <a:rPr lang="en-US" altLang="zh-CN" sz="2400" b="0">
                <a:solidFill>
                  <a:schemeClr val="hlink"/>
                </a:solidFill>
              </a:rPr>
              <a:t>(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)) </a:t>
            </a:r>
            <a:endParaRPr lang="zh-CN" altLang="zh-CN" sz="2400" b="0"/>
          </a:p>
          <a:p>
            <a:pPr lvl="1"/>
            <a:r>
              <a:rPr lang="en-US" altLang="zh-CN" sz="2400" b="0"/>
              <a:t>Some </a:t>
            </a:r>
            <a:r>
              <a:rPr lang="en-US" altLang="zh-CN" sz="2400" i="1"/>
              <a:t>S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en-US" altLang="zh-CN" sz="2400" b="0"/>
              <a:t> are not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</a:t>
            </a:r>
            <a:r>
              <a:rPr lang="en-US" altLang="zh-CN" sz="2400" b="0"/>
              <a:t>: 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x (</a:t>
            </a:r>
            <a:r>
              <a:rPr lang="en-US" altLang="zh-CN" sz="2400" b="0" i="1">
                <a:solidFill>
                  <a:schemeClr val="hlink"/>
                </a:solidFill>
              </a:rPr>
              <a:t>S</a:t>
            </a:r>
            <a:r>
              <a:rPr lang="en-US" altLang="zh-CN" sz="2400" b="0">
                <a:solidFill>
                  <a:schemeClr val="hlink"/>
                </a:solidFill>
              </a:rPr>
              <a:t>(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)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 </a:t>
            </a:r>
            <a:r>
              <a:rPr lang="en-US" altLang="zh-CN" sz="2400" b="0" i="1">
                <a:solidFill>
                  <a:schemeClr val="hlink"/>
                </a:solidFill>
              </a:rPr>
              <a:t>O</a:t>
            </a:r>
            <a:r>
              <a:rPr lang="en-US" altLang="zh-CN" sz="2400" b="0">
                <a:solidFill>
                  <a:schemeClr val="hlink"/>
                </a:solidFill>
              </a:rPr>
              <a:t>(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)) </a:t>
            </a:r>
            <a:endParaRPr lang="en-US" altLang="zh-CN" sz="2400" b="0"/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3D6A15F0-42A6-4005-960A-2BA3B331A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15888"/>
            <a:ext cx="8501063" cy="741362"/>
          </a:xfrm>
        </p:spPr>
        <p:txBody>
          <a:bodyPr/>
          <a:lstStyle/>
          <a:p>
            <a:pPr eaLnBrk="1" hangingPunct="1"/>
            <a:r>
              <a:rPr lang="en-US" altLang="zh-CN" sz="3200" b="0"/>
              <a:t>Translating from English into Logical Expressions</a:t>
            </a:r>
            <a:endParaRPr lang="en-US" altLang="zh-CN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86BE6-FEA1-4DAE-A39F-AA87CBECC004}"/>
              </a:ext>
            </a:extLst>
          </p:cNvPr>
          <p:cNvSpPr txBox="1"/>
          <p:nvPr/>
        </p:nvSpPr>
        <p:spPr>
          <a:xfrm>
            <a:off x="571500" y="3929063"/>
            <a:ext cx="79295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Where </a:t>
            </a:r>
            <a:r>
              <a:rPr lang="en-US" altLang="zh-CN" sz="2400" b="1" i="1" dirty="0">
                <a:latin typeface="+mn-lt"/>
              </a:rPr>
              <a:t>S</a:t>
            </a:r>
            <a:r>
              <a:rPr lang="en-US" altLang="zh-CN" sz="2400" b="1" dirty="0">
                <a:latin typeface="+mn-lt"/>
              </a:rPr>
              <a:t>(</a:t>
            </a:r>
            <a:r>
              <a:rPr lang="en-US" altLang="zh-CN" sz="2400" b="1" i="1" dirty="0">
                <a:latin typeface="+mn-lt"/>
              </a:rPr>
              <a:t>x</a:t>
            </a:r>
            <a:r>
              <a:rPr lang="en-US" altLang="zh-CN" sz="2400" b="1" dirty="0">
                <a:latin typeface="+mn-lt"/>
              </a:rPr>
              <a:t>)</a:t>
            </a:r>
            <a:r>
              <a:rPr lang="en-US" altLang="zh-CN" sz="2400" dirty="0">
                <a:latin typeface="+mn-lt"/>
              </a:rPr>
              <a:t> and </a:t>
            </a:r>
            <a:r>
              <a:rPr lang="en-US" altLang="zh-CN" sz="2400" b="1" i="1" dirty="0">
                <a:latin typeface="+mn-lt"/>
              </a:rPr>
              <a:t>O</a:t>
            </a:r>
            <a:r>
              <a:rPr lang="en-US" altLang="zh-CN" sz="2400" b="1" dirty="0">
                <a:latin typeface="+mn-lt"/>
              </a:rPr>
              <a:t>(</a:t>
            </a:r>
            <a:r>
              <a:rPr lang="en-US" altLang="zh-CN" sz="2400" b="1" i="1" dirty="0">
                <a:latin typeface="+mn-lt"/>
              </a:rPr>
              <a:t>x</a:t>
            </a:r>
            <a:r>
              <a:rPr lang="en-US" altLang="zh-CN" sz="2400" b="1" dirty="0">
                <a:latin typeface="+mn-lt"/>
              </a:rPr>
              <a:t>)</a:t>
            </a:r>
            <a:r>
              <a:rPr lang="en-US" altLang="zh-CN" sz="2400" dirty="0">
                <a:latin typeface="+mn-lt"/>
              </a:rPr>
              <a:t> are propositional functions of variable</a:t>
            </a:r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2400" b="1" i="1" dirty="0">
                <a:latin typeface="+mn-lt"/>
              </a:rPr>
              <a:t>x</a:t>
            </a:r>
            <a:endParaRPr lang="zh-CN" altLang="en-US" sz="2400" b="1" i="1" dirty="0">
              <a:latin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F831E20-CCA6-4C12-BA6B-7E03DE956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Homework</a:t>
            </a:r>
            <a:endParaRPr lang="en-US" altLang="zh-CN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3AF9555-9EE3-4389-ABD8-4358401A7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96975"/>
            <a:ext cx="7715250" cy="5016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3200" dirty="0">
                <a:solidFill>
                  <a:srgbClr val="3333FF"/>
                </a:solidFill>
                <a:latin typeface="+mn-lt"/>
              </a:rPr>
              <a:t>Due on Mar. 14 (Tuesday)</a:t>
            </a:r>
          </a:p>
          <a:p>
            <a:pPr eaLnBrk="1" hangingPunct="1">
              <a:defRPr/>
            </a:pPr>
            <a:r>
              <a:rPr kumimoji="1" lang="en-US" altLang="zh-CN" sz="3200" i="1" u="sng" dirty="0">
                <a:solidFill>
                  <a:srgbClr val="FF0000"/>
                </a:solidFill>
                <a:latin typeface="+mn-lt"/>
              </a:rPr>
              <a:t>Ver. 7</a:t>
            </a:r>
          </a:p>
          <a:p>
            <a:pPr eaLnBrk="1" hangingPunct="1">
              <a:defRPr/>
            </a:pPr>
            <a:r>
              <a:rPr kumimoji="1" lang="en-US" altLang="zh-CN" sz="3200" dirty="0">
                <a:solidFill>
                  <a:srgbClr val="3333FF"/>
                </a:solidFill>
                <a:latin typeface="Times New Roman"/>
              </a:rPr>
              <a:t>Sec. 1.4 </a:t>
            </a:r>
          </a:p>
          <a:p>
            <a:pPr eaLnBrk="1" hangingPunct="1">
              <a:defRPr/>
            </a:pPr>
            <a:r>
              <a:rPr kumimoji="1" lang="en-US" altLang="zh-CN" sz="3200" dirty="0">
                <a:latin typeface="+mn-lt"/>
              </a:rPr>
              <a:t>6(</a:t>
            </a:r>
            <a:r>
              <a:rPr kumimoji="1" lang="en-US" altLang="zh-CN" sz="3200" dirty="0" err="1">
                <a:latin typeface="+mn-lt"/>
              </a:rPr>
              <a:t>c,d,e,f</a:t>
            </a:r>
            <a:r>
              <a:rPr kumimoji="1" lang="en-US" altLang="zh-CN" sz="3200" dirty="0">
                <a:latin typeface="+mn-lt"/>
              </a:rPr>
              <a:t>), 9(</a:t>
            </a:r>
            <a:r>
              <a:rPr kumimoji="1" lang="en-US" altLang="zh-CN" sz="3200" dirty="0" err="1">
                <a:latin typeface="+mn-lt"/>
              </a:rPr>
              <a:t>b,d</a:t>
            </a:r>
            <a:r>
              <a:rPr kumimoji="1" lang="en-US" altLang="zh-CN" sz="3200" dirty="0">
                <a:latin typeface="+mn-lt"/>
              </a:rPr>
              <a:t>), 20(e), 24(</a:t>
            </a:r>
            <a:r>
              <a:rPr kumimoji="1" lang="en-US" altLang="zh-CN" sz="3200" dirty="0" err="1">
                <a:latin typeface="+mn-lt"/>
              </a:rPr>
              <a:t>b,d</a:t>
            </a:r>
            <a:r>
              <a:rPr kumimoji="1" lang="en-US" altLang="zh-CN" sz="3200" dirty="0">
                <a:latin typeface="+mn-lt"/>
              </a:rPr>
              <a:t>), 40(b), 44, 49(a), 60</a:t>
            </a:r>
          </a:p>
          <a:p>
            <a:pPr eaLnBrk="1" hangingPunct="1">
              <a:defRPr/>
            </a:pPr>
            <a:r>
              <a:rPr kumimoji="1" lang="en-US" altLang="zh-CN" sz="3200" i="1" u="sng" dirty="0">
                <a:solidFill>
                  <a:srgbClr val="FF0000"/>
                </a:solidFill>
                <a:latin typeface="+mj-lt"/>
              </a:rPr>
              <a:t>Ver. 8</a:t>
            </a:r>
          </a:p>
          <a:p>
            <a:pPr eaLnBrk="1" hangingPunct="1">
              <a:defRPr/>
            </a:pPr>
            <a:r>
              <a:rPr kumimoji="1" lang="en-US" altLang="zh-CN" sz="3200" dirty="0">
                <a:solidFill>
                  <a:srgbClr val="3333FF"/>
                </a:solidFill>
                <a:latin typeface="Times New Roman"/>
              </a:rPr>
              <a:t>Sec. 1.4 </a:t>
            </a:r>
          </a:p>
          <a:p>
            <a:pPr eaLnBrk="1" hangingPunct="1">
              <a:defRPr/>
            </a:pPr>
            <a:r>
              <a:rPr kumimoji="1" lang="en-US" altLang="zh-CN" sz="3200" dirty="0">
                <a:latin typeface="+mj-lt"/>
              </a:rPr>
              <a:t>6(</a:t>
            </a:r>
            <a:r>
              <a:rPr kumimoji="1" lang="en-US" altLang="zh-CN" sz="3200" dirty="0" err="1">
                <a:latin typeface="+mj-lt"/>
              </a:rPr>
              <a:t>c,d,e,f</a:t>
            </a:r>
            <a:r>
              <a:rPr kumimoji="1" lang="en-US" altLang="zh-CN" sz="3200" dirty="0">
                <a:latin typeface="+mj-lt"/>
              </a:rPr>
              <a:t>), 9(</a:t>
            </a:r>
            <a:r>
              <a:rPr kumimoji="1" lang="en-US" altLang="zh-CN" sz="3200" dirty="0" err="1">
                <a:latin typeface="+mj-lt"/>
              </a:rPr>
              <a:t>b,d</a:t>
            </a:r>
            <a:r>
              <a:rPr kumimoji="1" lang="en-US" altLang="zh-CN" sz="3200" dirty="0">
                <a:latin typeface="+mj-lt"/>
              </a:rPr>
              <a:t>), 20(e), 24(</a:t>
            </a:r>
            <a:r>
              <a:rPr kumimoji="1" lang="en-US" altLang="zh-CN" sz="3200" dirty="0" err="1">
                <a:latin typeface="+mj-lt"/>
              </a:rPr>
              <a:t>b,d</a:t>
            </a:r>
            <a:r>
              <a:rPr kumimoji="1" lang="en-US" altLang="zh-CN" sz="3200" dirty="0">
                <a:latin typeface="+mj-lt"/>
              </a:rPr>
              <a:t>), 42(b), 46, 51(a), 62</a:t>
            </a:r>
          </a:p>
          <a:p>
            <a:pPr eaLnBrk="1" hangingPunct="1">
              <a:defRPr/>
            </a:pPr>
            <a:endParaRPr kumimoji="1" lang="en-US" altLang="zh-CN" sz="3200" dirty="0">
              <a:latin typeface="+mn-lt"/>
            </a:endParaRPr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B8DDB582-158F-4ECB-A599-1AC18AAA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E3F5C9-70F1-4A19-9170-0F5C2C02F6AF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976368A6-5441-407F-8362-56190249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1438"/>
            <a:ext cx="7772400" cy="722312"/>
          </a:xfrm>
        </p:spPr>
        <p:txBody>
          <a:bodyPr/>
          <a:lstStyle/>
          <a:p>
            <a:pPr>
              <a:defRPr/>
            </a:pPr>
            <a:r>
              <a:rPr lang="en-US" altLang="zh-CN" sz="2600" dirty="0"/>
              <a:t>Chapter 1  </a:t>
            </a:r>
            <a:br>
              <a:rPr lang="en-US" altLang="zh-CN" sz="3200" dirty="0"/>
            </a:br>
            <a:r>
              <a:rPr kumimoji="1" lang="en-US" altLang="zh-CN" sz="3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Foundations: Logic and Proofs</a:t>
            </a:r>
            <a:endParaRPr lang="zh-CN" altLang="en-US" sz="3000" dirty="0"/>
          </a:p>
        </p:txBody>
      </p:sp>
      <p:sp>
        <p:nvSpPr>
          <p:cNvPr id="61443" name="灯片编号占位符 3">
            <a:extLst>
              <a:ext uri="{FF2B5EF4-FFF2-40B4-BE49-F238E27FC236}">
                <a16:creationId xmlns:a16="http://schemas.microsoft.com/office/drawing/2014/main" id="{3FEF8056-28A1-46D3-ACB9-9D084828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F643A2-16F4-4FD7-ACDE-2796FFF40D22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400" b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6992FF8-8250-490F-A262-9DF2DA7555B8}"/>
              </a:ext>
            </a:extLst>
          </p:cNvPr>
          <p:cNvSpPr txBox="1">
            <a:spLocks/>
          </p:cNvSpPr>
          <p:nvPr/>
        </p:nvSpPr>
        <p:spPr bwMode="auto">
          <a:xfrm>
            <a:off x="755650" y="993775"/>
            <a:ext cx="7772400" cy="51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1.1  Propositional Logic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1.2  Applications of Propositional Logic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1.3  Propositional Equivalences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1.4  Predicates and Quantifiers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1.5  Nested Quantifiers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1.6  Rules of Inference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1.7  Introduction to Proofs 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1.8  Proof Methods and Strategy</a:t>
            </a:r>
          </a:p>
          <a:p>
            <a:pPr>
              <a:defRPr/>
            </a:pP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CDDD157-EAB9-42F4-B53F-A03CB1C6B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Nested Quantifiers</a:t>
            </a:r>
            <a:endParaRPr lang="en-US" altLang="zh-CN"/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AA5FCA8A-294C-4FD1-BED3-C20557498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358187" cy="53752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r>
              <a:rPr lang="en-US" altLang="zh-CN">
                <a:solidFill>
                  <a:srgbClr val="3333CC"/>
                </a:solidFill>
              </a:rPr>
              <a:t>A statement can have multiple variables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r>
              <a:rPr lang="en-US" altLang="zh-CN" b="0">
                <a:solidFill>
                  <a:srgbClr val="3333CC"/>
                </a:solidFill>
              </a:rPr>
              <a:t>Example</a:t>
            </a:r>
            <a:r>
              <a:rPr lang="en-US" altLang="zh-CN" b="0"/>
              <a:t>: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b="0"/>
              <a:t>     Let </a:t>
            </a:r>
            <a:r>
              <a:rPr lang="en-US" altLang="zh-CN" b="0" i="1"/>
              <a:t>C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,</a:t>
            </a:r>
            <a:r>
              <a:rPr lang="en-US" altLang="zh-CN" b="0" i="1"/>
              <a:t>y</a:t>
            </a:r>
            <a:r>
              <a:rPr lang="en-US" altLang="zh-CN" b="0"/>
              <a:t>) denote “</a:t>
            </a:r>
            <a:r>
              <a:rPr lang="en-US" altLang="zh-CN" b="0" i="1"/>
              <a:t>x</a:t>
            </a:r>
            <a:r>
              <a:rPr lang="en-US" altLang="zh-CN" b="0"/>
              <a:t> has taken course </a:t>
            </a:r>
            <a:r>
              <a:rPr lang="en-US" altLang="zh-CN" b="0" i="1"/>
              <a:t>y</a:t>
            </a:r>
            <a:r>
              <a:rPr lang="en-US" altLang="zh-CN" b="0"/>
              <a:t>,” where the domain of </a:t>
            </a:r>
            <a:r>
              <a:rPr lang="en-US" altLang="zh-CN" b="0" i="1"/>
              <a:t>x</a:t>
            </a:r>
            <a:r>
              <a:rPr lang="en-US" altLang="zh-CN" b="0"/>
              <a:t> and </a:t>
            </a:r>
            <a:r>
              <a:rPr lang="en-US" altLang="zh-CN" b="0" i="1"/>
              <a:t>y</a:t>
            </a:r>
            <a:r>
              <a:rPr lang="en-US" altLang="zh-CN" b="0"/>
              <a:t> consist of all ZJU students and  all CS courses, respectively. We may construct the following propositions: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endParaRPr lang="en-US" altLang="zh-CN" sz="1800" b="0"/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endParaRPr lang="en-US" altLang="zh-CN" sz="1800" b="0"/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b="0"/>
              <a:t>      Every student at ZJU has taken some CS course.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600" b="0"/>
              <a:t>      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600" b="0"/>
              <a:t>      Some student at ZJU has taken all CS courses.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endParaRPr lang="en-US" altLang="zh-CN" sz="1200" b="0"/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600"/>
              <a:t>【Definition】</a:t>
            </a:r>
            <a:r>
              <a:rPr lang="en-US" altLang="zh-CN" sz="2600" b="0"/>
              <a:t>Two quantifiers are </a:t>
            </a:r>
            <a:r>
              <a:rPr lang="en-US" altLang="zh-CN" sz="2600" b="0">
                <a:solidFill>
                  <a:srgbClr val="3333CC"/>
                </a:solidFill>
              </a:rPr>
              <a:t>nested</a:t>
            </a:r>
            <a:r>
              <a:rPr lang="en-US" altLang="zh-CN" sz="2600" b="0"/>
              <a:t> if one is within the scope of the other.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zh-CN" sz="1000" b="0"/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600" b="0"/>
              <a:t>     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600" b="0"/>
              <a:t>          </a:t>
            </a: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EE9AC1A2-DDD1-42FD-8D19-2B261C2A08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781300"/>
          <a:ext cx="18986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0" name="公式" r:id="rId4" imgW="812447" imgH="203112" progId="Equation.3">
                  <p:embed/>
                </p:oleObj>
              </mc:Choice>
              <mc:Fallback>
                <p:oleObj name="公式" r:id="rId4" imgW="812447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81300"/>
                        <a:ext cx="18986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>
            <a:extLst>
              <a:ext uri="{FF2B5EF4-FFF2-40B4-BE49-F238E27FC236}">
                <a16:creationId xmlns:a16="http://schemas.microsoft.com/office/drawing/2014/main" id="{AAFD9BB9-31B9-450E-8AE7-EA3508888E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644900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1" name="公式" r:id="rId6" imgW="812447" imgH="203112" progId="Equation.3">
                  <p:embed/>
                </p:oleObj>
              </mc:Choice>
              <mc:Fallback>
                <p:oleObj name="公式" r:id="rId6" imgW="812447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44900"/>
                        <a:ext cx="182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99DDA1E-4B79-4C96-9955-1B15B9247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Predicate</a:t>
            </a:r>
            <a:endParaRPr lang="en-US" altLang="zh-CN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68E8F76-AB9E-4974-8C21-CCE8668ED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071563"/>
            <a:ext cx="7858125" cy="5429250"/>
          </a:xfrm>
        </p:spPr>
        <p:txBody>
          <a:bodyPr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Examples</a:t>
            </a:r>
          </a:p>
          <a:p>
            <a:pPr lvl="1" eaLnBrk="1" hangingPunct="1"/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zh-CN" sz="2400" b="0" i="1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) denote the statement "</a:t>
            </a:r>
            <a:r>
              <a:rPr lang="en-US" altLang="zh-CN" sz="2400" b="0" i="1"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 &gt; 0." What are the truth values of </a:t>
            </a:r>
            <a:r>
              <a:rPr lang="en-US" altLang="zh-CN" sz="2400" b="0" i="1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(-3), </a:t>
            </a:r>
            <a:r>
              <a:rPr lang="en-US" altLang="zh-CN" sz="2400" b="0" i="1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(0) and </a:t>
            </a:r>
            <a:r>
              <a:rPr lang="en-US" altLang="zh-CN" sz="2400" b="0" i="1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(3)?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400" b="0" i="1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(-3)=“-3&gt;0”       </a:t>
            </a:r>
            <a:r>
              <a:rPr lang="en-US" altLang="zh-CN" sz="2400" b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0" i="1">
                <a:cs typeface="Times New Roman" panose="02020603050405020304" pitchFamily="18" charset="0"/>
                <a:sym typeface="Symbol" panose="05050102010706020507" pitchFamily="18" charset="2"/>
              </a:rPr>
              <a:t>    P</a:t>
            </a: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0)=“0&gt;0”           </a:t>
            </a:r>
            <a:r>
              <a:rPr lang="en-US" altLang="zh-CN" sz="2400" b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400" b="0" i="1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(3)=“3&gt;0”          </a:t>
            </a:r>
            <a:r>
              <a:rPr lang="en-US" altLang="zh-CN" sz="2400" b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1200" b="0">
              <a:solidFill>
                <a:srgbClr val="FF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kumimoji="1" lang="en-US" altLang="zh-CN" sz="2400" b="0">
                <a:cs typeface="Times New Roman" panose="02020603050405020304" pitchFamily="18" charset="0"/>
              </a:rPr>
              <a:t>Let </a:t>
            </a:r>
            <a:r>
              <a:rPr kumimoji="1" lang="en-US" altLang="zh-CN" sz="2400" b="0" i="1">
                <a:cs typeface="Times New Roman" panose="02020603050405020304" pitchFamily="18" charset="0"/>
              </a:rPr>
              <a:t>Q</a:t>
            </a:r>
            <a:r>
              <a:rPr kumimoji="1" lang="en-US" altLang="zh-CN" sz="2400" b="0"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1">
                <a:cs typeface="Times New Roman" panose="02020603050405020304" pitchFamily="18" charset="0"/>
              </a:rPr>
              <a:t>x</a:t>
            </a:r>
            <a:r>
              <a:rPr kumimoji="1" lang="en-US" altLang="zh-CN" sz="2400" b="0">
                <a:cs typeface="Times New Roman" panose="02020603050405020304" pitchFamily="18" charset="0"/>
              </a:rPr>
              <a:t>,</a:t>
            </a:r>
            <a:r>
              <a:rPr kumimoji="1" lang="en-US" altLang="zh-CN" sz="2400" b="0" i="1">
                <a:cs typeface="Times New Roman" panose="02020603050405020304" pitchFamily="18" charset="0"/>
              </a:rPr>
              <a:t> y</a:t>
            </a:r>
            <a:r>
              <a:rPr kumimoji="1" lang="en-US" altLang="zh-CN" sz="2400" b="0">
                <a:cs typeface="Times New Roman" panose="02020603050405020304" pitchFamily="18" charset="0"/>
              </a:rPr>
              <a:t>) denote the statement “</a:t>
            </a:r>
            <a:r>
              <a:rPr kumimoji="1" lang="en-US" altLang="zh-CN" sz="2400" b="0" i="1">
                <a:cs typeface="Times New Roman" panose="02020603050405020304" pitchFamily="18" charset="0"/>
              </a:rPr>
              <a:t>x</a:t>
            </a:r>
            <a:r>
              <a:rPr kumimoji="1" lang="en-US" altLang="zh-CN" sz="2400" b="0">
                <a:cs typeface="Times New Roman" panose="02020603050405020304" pitchFamily="18" charset="0"/>
              </a:rPr>
              <a:t> &lt; </a:t>
            </a:r>
            <a:r>
              <a:rPr kumimoji="1" lang="en-US" altLang="zh-CN" sz="2400" b="0" i="1">
                <a:cs typeface="Times New Roman" panose="02020603050405020304" pitchFamily="18" charset="0"/>
              </a:rPr>
              <a:t>y</a:t>
            </a:r>
            <a:r>
              <a:rPr kumimoji="1" lang="en-US" altLang="zh-CN" sz="2400" b="0">
                <a:cs typeface="Times New Roman" panose="02020603050405020304" pitchFamily="18" charset="0"/>
              </a:rPr>
              <a:t>.” What are the truth values of </a:t>
            </a:r>
            <a:r>
              <a:rPr kumimoji="1" lang="en-US" altLang="zh-CN" sz="2400" b="0" i="1">
                <a:cs typeface="Times New Roman" panose="02020603050405020304" pitchFamily="18" charset="0"/>
              </a:rPr>
              <a:t>Q</a:t>
            </a:r>
            <a:r>
              <a:rPr kumimoji="1" lang="en-US" altLang="zh-CN" sz="2400" b="0">
                <a:cs typeface="Times New Roman" panose="02020603050405020304" pitchFamily="18" charset="0"/>
              </a:rPr>
              <a:t>(4, 3) and </a:t>
            </a:r>
            <a:r>
              <a:rPr kumimoji="1" lang="en-US" altLang="zh-CN" sz="2400" b="0" i="1">
                <a:cs typeface="Times New Roman" panose="02020603050405020304" pitchFamily="18" charset="0"/>
              </a:rPr>
              <a:t>Q</a:t>
            </a:r>
            <a:r>
              <a:rPr kumimoji="1" lang="en-US" altLang="zh-CN" sz="2400" b="0">
                <a:cs typeface="Times New Roman" panose="02020603050405020304" pitchFamily="18" charset="0"/>
              </a:rPr>
              <a:t>(2, 7) 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z="2400" b="0" i="1">
                <a:cs typeface="Times New Roman" panose="02020603050405020304" pitchFamily="18" charset="0"/>
              </a:rPr>
              <a:t>     Q</a:t>
            </a:r>
            <a:r>
              <a:rPr kumimoji="1" lang="en-US" altLang="zh-CN" sz="2400" b="0">
                <a:cs typeface="Times New Roman" panose="02020603050405020304" pitchFamily="18" charset="0"/>
              </a:rPr>
              <a:t>(4, 3) =“4 &lt; 3”   </a:t>
            </a:r>
            <a:r>
              <a:rPr kumimoji="1" lang="en-US" altLang="zh-CN" sz="2400" b="0">
                <a:solidFill>
                  <a:srgbClr val="FF0000"/>
                </a:solidFill>
                <a:cs typeface="Times New Roman" panose="02020603050405020304" pitchFamily="18" charset="0"/>
              </a:rPr>
              <a:t>F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z="2400" b="0" i="1">
                <a:cs typeface="Times New Roman" panose="02020603050405020304" pitchFamily="18" charset="0"/>
              </a:rPr>
              <a:t>     Q</a:t>
            </a:r>
            <a:r>
              <a:rPr kumimoji="1" lang="en-US" altLang="zh-CN" sz="2400" b="0">
                <a:cs typeface="Times New Roman" panose="02020603050405020304" pitchFamily="18" charset="0"/>
              </a:rPr>
              <a:t>(2, 7) = “2 &lt; 7”  </a:t>
            </a:r>
            <a:r>
              <a:rPr kumimoji="1" lang="en-US" altLang="zh-CN" sz="2400" b="0">
                <a:solidFill>
                  <a:srgbClr val="FF0000"/>
                </a:solidFill>
                <a:cs typeface="Times New Roman" panose="02020603050405020304" pitchFamily="18" charset="0"/>
              </a:rPr>
              <a:t>T</a:t>
            </a:r>
            <a:endParaRPr lang="en-US" altLang="zh-CN" sz="2400" b="0">
              <a:solidFill>
                <a:srgbClr val="FF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sz="2000" b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745AD1FF-C6BD-485A-9959-539EB84C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588426-E753-4A8C-A85A-FFDFC33DAA9C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8EA5BFC5-4879-48C9-99F2-08E7BCC7C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Translating from Nested Quantifiers into English </a:t>
            </a:r>
            <a:endParaRPr lang="en-US" altLang="zh-CN" sz="3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E7FD949-ED60-4A83-8CAD-369982798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908050"/>
            <a:ext cx="7858125" cy="5429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Examples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b="0" dirty="0">
                <a:cs typeface="Times New Roman" pitchFamily="18" charset="0"/>
                <a:sym typeface="Symbol" pitchFamily="18" charset="2"/>
              </a:rPr>
              <a:t>Translate the statement                                              into English, where </a:t>
            </a:r>
            <a:r>
              <a:rPr kumimoji="1" lang="en-US" altLang="zh-CN" b="0" i="1" dirty="0">
                <a:solidFill>
                  <a:srgbClr val="000000"/>
                </a:solidFill>
              </a:rPr>
              <a:t>C</a:t>
            </a:r>
            <a:r>
              <a:rPr kumimoji="1" lang="en-US" altLang="zh-CN" b="0" dirty="0">
                <a:solidFill>
                  <a:srgbClr val="000000"/>
                </a:solidFill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</a:rPr>
              <a:t>) is "</a:t>
            </a:r>
            <a:r>
              <a:rPr kumimoji="1" lang="en-US" altLang="zh-CN" b="0" i="1" dirty="0">
                <a:solidFill>
                  <a:srgbClr val="000000"/>
                </a:solidFill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</a:rPr>
              <a:t> has a computer," </a:t>
            </a:r>
            <a:r>
              <a:rPr kumimoji="1" lang="en-US" altLang="zh-CN" b="0" i="1" dirty="0">
                <a:solidFill>
                  <a:srgbClr val="000000"/>
                </a:solidFill>
              </a:rPr>
              <a:t>F</a:t>
            </a:r>
            <a:r>
              <a:rPr kumimoji="1" lang="en-US" altLang="zh-CN" b="0" dirty="0">
                <a:solidFill>
                  <a:srgbClr val="000000"/>
                </a:solidFill>
              </a:rPr>
              <a:t>(</a:t>
            </a:r>
            <a:r>
              <a:rPr kumimoji="1" lang="en-US" altLang="zh-CN" b="0" i="1" dirty="0" err="1">
                <a:solidFill>
                  <a:srgbClr val="000000"/>
                </a:solidFill>
              </a:rPr>
              <a:t>x</a:t>
            </a:r>
            <a:r>
              <a:rPr kumimoji="1" lang="en-US" altLang="zh-CN" b="0" dirty="0" err="1">
                <a:solidFill>
                  <a:srgbClr val="000000"/>
                </a:solidFill>
              </a:rPr>
              <a:t>,</a:t>
            </a:r>
            <a:r>
              <a:rPr kumimoji="1" lang="en-US" altLang="zh-CN" b="0" i="1" dirty="0" err="1">
                <a:solidFill>
                  <a:srgbClr val="000000"/>
                </a:solidFill>
              </a:rPr>
              <a:t>y</a:t>
            </a:r>
            <a:r>
              <a:rPr kumimoji="1" lang="en-US" altLang="zh-CN" b="0" dirty="0">
                <a:solidFill>
                  <a:srgbClr val="000000"/>
                </a:solidFill>
              </a:rPr>
              <a:t>) is "</a:t>
            </a:r>
            <a:r>
              <a:rPr kumimoji="1" lang="en-US" altLang="zh-CN" b="0" i="1" dirty="0">
                <a:solidFill>
                  <a:srgbClr val="000000"/>
                </a:solidFill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</a:rPr>
              <a:t> and </a:t>
            </a:r>
            <a:r>
              <a:rPr kumimoji="1" lang="en-US" altLang="zh-CN" b="0" i="1" dirty="0">
                <a:solidFill>
                  <a:srgbClr val="000000"/>
                </a:solidFill>
              </a:rPr>
              <a:t>y</a:t>
            </a:r>
            <a:r>
              <a:rPr kumimoji="1" lang="en-US" altLang="zh-CN" b="0" dirty="0">
                <a:solidFill>
                  <a:srgbClr val="000000"/>
                </a:solidFill>
              </a:rPr>
              <a:t> are friends," and the domain for both </a:t>
            </a:r>
            <a:r>
              <a:rPr kumimoji="1" lang="en-US" altLang="zh-CN" b="0" i="1" dirty="0">
                <a:solidFill>
                  <a:srgbClr val="000000"/>
                </a:solidFill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</a:rPr>
              <a:t> and </a:t>
            </a:r>
            <a:r>
              <a:rPr kumimoji="1" lang="en-US" altLang="zh-CN" b="0" i="1" dirty="0">
                <a:solidFill>
                  <a:srgbClr val="000000"/>
                </a:solidFill>
              </a:rPr>
              <a:t>y</a:t>
            </a:r>
            <a:r>
              <a:rPr kumimoji="1" lang="en-US" altLang="zh-CN" b="0" dirty="0">
                <a:solidFill>
                  <a:srgbClr val="000000"/>
                </a:solidFill>
              </a:rPr>
              <a:t> consists of all students at ZJU. </a:t>
            </a:r>
            <a:endParaRPr lang="en-US" altLang="zh-CN" b="0" dirty="0"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73CD0149-16AC-48A0-99A4-C5A07D731D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1484313"/>
          <a:ext cx="343058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3" r:id="rId4" imgW="1916868" imgH="203112" progId="Equation.3">
                  <p:embed/>
                </p:oleObj>
              </mc:Choice>
              <mc:Fallback>
                <p:oleObj r:id="rId4" imgW="1916868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484313"/>
                        <a:ext cx="3430588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">
            <a:extLst>
              <a:ext uri="{FF2B5EF4-FFF2-40B4-BE49-F238E27FC236}">
                <a16:creationId xmlns:a16="http://schemas.microsoft.com/office/drawing/2014/main" id="{71FA0282-87FB-4CC8-8BB8-9F9D95D29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997200"/>
            <a:ext cx="7929562" cy="3071813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F2871-147B-4940-9DCD-43540EFB796E}"/>
              </a:ext>
            </a:extLst>
          </p:cNvPr>
          <p:cNvSpPr txBox="1"/>
          <p:nvPr/>
        </p:nvSpPr>
        <p:spPr>
          <a:xfrm>
            <a:off x="971550" y="3429000"/>
            <a:ext cx="7572375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For every student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at ZJU,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has a computer or there is a student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 such that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 has a computer and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and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 are friends.</a:t>
            </a:r>
            <a:endParaRPr lang="zh-CN" altLang="en-US" sz="24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AC511-80EA-424D-BBCB-C0F8DAD7E438}"/>
              </a:ext>
            </a:extLst>
          </p:cNvPr>
          <p:cNvSpPr txBox="1"/>
          <p:nvPr/>
        </p:nvSpPr>
        <p:spPr>
          <a:xfrm>
            <a:off x="971550" y="4797425"/>
            <a:ext cx="7572375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Every student at ZJU has a computer or has a friend who has a computer.</a:t>
            </a:r>
            <a:endParaRPr lang="zh-CN" altLang="en-US" sz="24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D87DB-A4F2-48D4-B57A-DF5A5766F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292600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0">
                <a:latin typeface="Arial" panose="020B0604020202020204" pitchFamily="34" charset="0"/>
                <a:sym typeface="Wingdings" panose="05000000000000000000" pitchFamily="2" charset="2"/>
              </a:rPr>
              <a:t></a:t>
            </a:r>
            <a:endParaRPr lang="zh-CN" altLang="en-US" sz="2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589E246B-D0A9-40C3-B867-8C1CF4139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Translating from Nested Quantifiers into English </a:t>
            </a:r>
            <a:endParaRPr lang="en-US" altLang="zh-CN" sz="3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94ADB64-FB1C-409B-821A-DBA94E79F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7858125" cy="5429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Examples</a:t>
            </a:r>
          </a:p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kumimoji="1" lang="en-US" altLang="zh-CN" b="0" dirty="0">
                <a:solidFill>
                  <a:srgbClr val="000000"/>
                </a:solidFill>
              </a:rPr>
              <a:t>Translate the following statement into English, where </a:t>
            </a:r>
            <a:r>
              <a:rPr kumimoji="1" lang="en-US" altLang="zh-CN" b="0" i="1" dirty="0">
                <a:solidFill>
                  <a:srgbClr val="000000"/>
                </a:solidFill>
              </a:rPr>
              <a:t>F</a:t>
            </a:r>
            <a:r>
              <a:rPr kumimoji="1" lang="en-US" altLang="zh-CN" b="0" dirty="0">
                <a:solidFill>
                  <a:srgbClr val="000000"/>
                </a:solidFill>
              </a:rPr>
              <a:t>(</a:t>
            </a:r>
            <a:r>
              <a:rPr kumimoji="1" lang="en-US" altLang="zh-CN" b="0" i="1" dirty="0" err="1">
                <a:solidFill>
                  <a:srgbClr val="000000"/>
                </a:solidFill>
              </a:rPr>
              <a:t>x</a:t>
            </a:r>
            <a:r>
              <a:rPr kumimoji="1" lang="en-US" altLang="zh-CN" b="0" dirty="0" err="1">
                <a:solidFill>
                  <a:srgbClr val="000000"/>
                </a:solidFill>
              </a:rPr>
              <a:t>,</a:t>
            </a:r>
            <a:r>
              <a:rPr kumimoji="1" lang="en-US" altLang="zh-CN" b="0" i="1" dirty="0" err="1">
                <a:solidFill>
                  <a:srgbClr val="000000"/>
                </a:solidFill>
              </a:rPr>
              <a:t>y</a:t>
            </a:r>
            <a:r>
              <a:rPr kumimoji="1" lang="en-US" altLang="zh-CN" b="0" dirty="0">
                <a:solidFill>
                  <a:srgbClr val="000000"/>
                </a:solidFill>
              </a:rPr>
              <a:t>) means </a:t>
            </a:r>
            <a:r>
              <a:rPr kumimoji="1" lang="en-US" altLang="zh-CN" b="0" i="1" dirty="0">
                <a:solidFill>
                  <a:srgbClr val="000000"/>
                </a:solidFill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</a:rPr>
              <a:t> and </a:t>
            </a:r>
            <a:r>
              <a:rPr kumimoji="1" lang="en-US" altLang="zh-CN" b="0" i="1" dirty="0">
                <a:solidFill>
                  <a:srgbClr val="000000"/>
                </a:solidFill>
              </a:rPr>
              <a:t>y</a:t>
            </a:r>
            <a:r>
              <a:rPr kumimoji="1" lang="en-US" altLang="zh-CN" b="0" dirty="0">
                <a:solidFill>
                  <a:srgbClr val="000000"/>
                </a:solidFill>
              </a:rPr>
              <a:t> are friends and the domain for </a:t>
            </a:r>
            <a:r>
              <a:rPr kumimoji="1" lang="en-US" altLang="zh-CN" b="0" i="1" dirty="0">
                <a:solidFill>
                  <a:srgbClr val="000000"/>
                </a:solidFill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</a:rPr>
              <a:t>, y, and</a:t>
            </a:r>
            <a:r>
              <a:rPr kumimoji="1" lang="en-US" altLang="zh-CN" b="0" i="1" dirty="0">
                <a:solidFill>
                  <a:srgbClr val="000000"/>
                </a:solidFill>
              </a:rPr>
              <a:t> z</a:t>
            </a:r>
            <a:r>
              <a:rPr kumimoji="1" lang="en-US" altLang="zh-CN" b="0" dirty="0">
                <a:solidFill>
                  <a:srgbClr val="000000"/>
                </a:solidFill>
              </a:rPr>
              <a:t> consists of all students at ZJU. 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A12B97C-3DFE-4810-B16C-96885A663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997200"/>
            <a:ext cx="7929562" cy="3071813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7619D-69DC-4F21-886C-F373814CC559}"/>
              </a:ext>
            </a:extLst>
          </p:cNvPr>
          <p:cNvSpPr txBox="1"/>
          <p:nvPr/>
        </p:nvSpPr>
        <p:spPr>
          <a:xfrm>
            <a:off x="1116013" y="3500438"/>
            <a:ext cx="757237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There is a student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such that for all students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y</a:t>
            </a:r>
            <a:r>
              <a:rPr lang="en-US" altLang="zh-CN" sz="2400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and all students </a:t>
            </a:r>
            <a:r>
              <a:rPr lang="en-US" altLang="zh-CN" sz="2400" i="1" dirty="0">
                <a:solidFill>
                  <a:srgbClr val="3333CC"/>
                </a:solidFill>
                <a:latin typeface="Times New Roman"/>
              </a:rPr>
              <a:t>z </a:t>
            </a:r>
            <a:r>
              <a:rPr lang="en-US" altLang="zh-CN" sz="2400" dirty="0">
                <a:latin typeface="+mn-lt"/>
              </a:rPr>
              <a:t>other than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, if </a:t>
            </a:r>
            <a:r>
              <a:rPr lang="en-US" altLang="zh-CN" sz="2400" i="1" dirty="0">
                <a:solidFill>
                  <a:srgbClr val="3333CC"/>
                </a:solidFill>
                <a:latin typeface="Times New Roman"/>
              </a:rPr>
              <a:t>x </a:t>
            </a:r>
            <a:r>
              <a:rPr lang="en-US" altLang="zh-CN" sz="2400" dirty="0">
                <a:latin typeface="Times New Roman"/>
              </a:rPr>
              <a:t>and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 are friends and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and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z</a:t>
            </a:r>
            <a:r>
              <a:rPr lang="en-US" altLang="zh-CN" sz="2400" dirty="0">
                <a:latin typeface="+mn-lt"/>
              </a:rPr>
              <a:t> are friends, then </a:t>
            </a:r>
            <a:r>
              <a:rPr lang="en-US" altLang="zh-CN" sz="2400" i="1" dirty="0">
                <a:solidFill>
                  <a:srgbClr val="3333CC"/>
                </a:solidFill>
                <a:latin typeface="Times New Roman"/>
              </a:rPr>
              <a:t>y </a:t>
            </a:r>
            <a:r>
              <a:rPr lang="en-US" altLang="zh-CN" sz="2400" dirty="0">
                <a:latin typeface="+mn-lt"/>
              </a:rPr>
              <a:t>and </a:t>
            </a:r>
            <a:r>
              <a:rPr lang="en-US" altLang="zh-CN" sz="2400" i="1" dirty="0">
                <a:solidFill>
                  <a:srgbClr val="3333CC"/>
                </a:solidFill>
                <a:latin typeface="Times New Roman"/>
              </a:rPr>
              <a:t>z</a:t>
            </a:r>
            <a:r>
              <a:rPr lang="en-US" altLang="zh-CN" sz="2400" dirty="0">
                <a:latin typeface="+mn-lt"/>
              </a:rPr>
              <a:t> are not friends.</a:t>
            </a:r>
            <a:endParaRPr lang="zh-CN" altLang="en-US" sz="24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3E5F3-8685-47C8-99F3-11B6F6840F8C}"/>
              </a:ext>
            </a:extLst>
          </p:cNvPr>
          <p:cNvSpPr txBox="1"/>
          <p:nvPr/>
        </p:nvSpPr>
        <p:spPr>
          <a:xfrm>
            <a:off x="1042988" y="5084763"/>
            <a:ext cx="757237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There is a student none of whose friends are also friends with each other.</a:t>
            </a:r>
            <a:endParaRPr lang="zh-CN" altLang="en-US" sz="24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25569-5881-460D-8739-E94091634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652963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0">
                <a:latin typeface="Arial" panose="020B0604020202020204" pitchFamily="34" charset="0"/>
                <a:sym typeface="Wingdings" panose="05000000000000000000" pitchFamily="2" charset="2"/>
              </a:rPr>
              <a:t></a:t>
            </a:r>
            <a:endParaRPr lang="zh-CN" altLang="en-US" sz="2800" b="0">
              <a:latin typeface="Arial" panose="020B0604020202020204" pitchFamily="34" charset="0"/>
            </a:endParaRPr>
          </a:p>
        </p:txBody>
      </p:sp>
      <p:graphicFrame>
        <p:nvGraphicFramePr>
          <p:cNvPr id="67592" name="Object 3">
            <a:extLst>
              <a:ext uri="{FF2B5EF4-FFF2-40B4-BE49-F238E27FC236}">
                <a16:creationId xmlns:a16="http://schemas.microsoft.com/office/drawing/2014/main" id="{2F87CDE3-5D0D-4A56-89F7-6D551E686E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492375"/>
          <a:ext cx="6784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1" r:id="rId4" imgW="3187700" imgH="203200" progId="Equation.3">
                  <p:embed/>
                </p:oleObj>
              </mc:Choice>
              <mc:Fallback>
                <p:oleObj r:id="rId4" imgW="31877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92375"/>
                        <a:ext cx="67849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9470D0E-EFB1-4ECD-8A40-8583AD616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Translating English into Logical Expressions</a:t>
            </a:r>
            <a:endParaRPr lang="en-US" altLang="zh-CN" sz="3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47E7169-392D-4C44-97A8-D6BF44F30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281987" cy="5429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Examples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b="0" dirty="0">
                <a:cs typeface="Times New Roman" pitchFamily="18" charset="0"/>
                <a:sym typeface="Symbol" pitchFamily="18" charset="2"/>
              </a:rPr>
              <a:t>Express the statement “Everyone has exactly one best friend” as a logical expression with a domain consisting of all people.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2595CA4-61FE-4841-B6B0-B3C72F873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76475"/>
            <a:ext cx="7929563" cy="371475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61A3C-A9F5-46CC-BB85-A64290637961}"/>
              </a:ext>
            </a:extLst>
          </p:cNvPr>
          <p:cNvSpPr txBox="1"/>
          <p:nvPr/>
        </p:nvSpPr>
        <p:spPr>
          <a:xfrm>
            <a:off x="971550" y="3213100"/>
            <a:ext cx="75723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“For every person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,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has exactly one best friend.”</a:t>
            </a:r>
            <a:endParaRPr lang="zh-CN" altLang="en-US" sz="24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83EC8-6A33-4138-97D9-9A7D7B0CE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157788"/>
            <a:ext cx="757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b="0">
                <a:cs typeface="Times New Roman" panose="02020603050405020304" pitchFamily="18" charset="0"/>
              </a:rPr>
              <a:t>Let </a:t>
            </a:r>
            <a:r>
              <a:rPr kumimoji="1" lang="en-US" altLang="zh-CN" b="0" i="1">
                <a:cs typeface="Times New Roman" panose="02020603050405020304" pitchFamily="18" charset="0"/>
              </a:rPr>
              <a:t>B</a:t>
            </a:r>
            <a:r>
              <a:rPr kumimoji="1" lang="en-US" altLang="zh-CN" b="0"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cs typeface="Times New Roman" panose="02020603050405020304" pitchFamily="18" charset="0"/>
              </a:rPr>
              <a:t>x, y</a:t>
            </a:r>
            <a:r>
              <a:rPr kumimoji="1" lang="en-US" altLang="zh-CN" b="0">
                <a:cs typeface="Times New Roman" panose="02020603050405020304" pitchFamily="18" charset="0"/>
              </a:rPr>
              <a:t>) be the statement “</a:t>
            </a:r>
            <a:r>
              <a:rPr kumimoji="1" lang="en-US" altLang="zh-CN" b="0" i="1">
                <a:solidFill>
                  <a:srgbClr val="3333CC"/>
                </a:solidFill>
                <a:cs typeface="Times New Roman" panose="02020603050405020304" pitchFamily="18" charset="0"/>
              </a:rPr>
              <a:t>y </a:t>
            </a:r>
            <a:r>
              <a:rPr kumimoji="1" lang="en-US" altLang="zh-CN" b="0">
                <a:cs typeface="Times New Roman" panose="02020603050405020304" pitchFamily="18" charset="0"/>
              </a:rPr>
              <a:t>is the best friend of </a:t>
            </a:r>
            <a:r>
              <a:rPr kumimoji="1" lang="en-US" altLang="zh-CN" b="0" i="1">
                <a:solidFill>
                  <a:srgbClr val="3333CC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b="0" i="1">
                <a:cs typeface="Times New Roman" panose="02020603050405020304" pitchFamily="18" charset="0"/>
              </a:rPr>
              <a:t>.</a:t>
            </a:r>
            <a:r>
              <a:rPr kumimoji="1" lang="en-US" altLang="zh-CN" b="0"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B7E00E-623C-44F1-AA1C-0245978A9F3A}"/>
              </a:ext>
            </a:extLst>
          </p:cNvPr>
          <p:cNvSpPr txBox="1"/>
          <p:nvPr/>
        </p:nvSpPr>
        <p:spPr>
          <a:xfrm>
            <a:off x="971550" y="2708275"/>
            <a:ext cx="53578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Rewrite the original statement as</a:t>
            </a:r>
            <a:endParaRPr lang="zh-CN" altLang="en-US" sz="24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DAD0C-A3DF-4479-A39A-423609739CE0}"/>
              </a:ext>
            </a:extLst>
          </p:cNvPr>
          <p:cNvSpPr txBox="1"/>
          <p:nvPr/>
        </p:nvSpPr>
        <p:spPr>
          <a:xfrm>
            <a:off x="971550" y="4076700"/>
            <a:ext cx="757237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“There is a person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 who is the best friend of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, and furthermore, that for every person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z</a:t>
            </a:r>
            <a:r>
              <a:rPr lang="en-US" altLang="zh-CN" sz="2400" dirty="0">
                <a:latin typeface="+mn-lt"/>
              </a:rPr>
              <a:t>, if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z</a:t>
            </a:r>
            <a:r>
              <a:rPr lang="en-US" altLang="zh-CN" sz="2400" dirty="0">
                <a:latin typeface="+mn-lt"/>
              </a:rPr>
              <a:t> is not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, then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z</a:t>
            </a:r>
            <a:r>
              <a:rPr lang="en-US" altLang="zh-CN" sz="2400" dirty="0">
                <a:latin typeface="+mn-lt"/>
              </a:rPr>
              <a:t> is not the best friend of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.”</a:t>
            </a:r>
            <a:endParaRPr lang="zh-CN" altLang="en-US" sz="2400" dirty="0">
              <a:latin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AA7201-37DA-4811-8770-560AA93FDF62}"/>
              </a:ext>
            </a:extLst>
          </p:cNvPr>
          <p:cNvSpPr/>
          <p:nvPr/>
        </p:nvSpPr>
        <p:spPr>
          <a:xfrm>
            <a:off x="3492500" y="3284538"/>
            <a:ext cx="3857625" cy="357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084A4CB0-D9A1-47BB-96C0-CFE8B974CFE6}"/>
              </a:ext>
            </a:extLst>
          </p:cNvPr>
          <p:cNvSpPr/>
          <p:nvPr/>
        </p:nvSpPr>
        <p:spPr>
          <a:xfrm>
            <a:off x="4427538" y="3716338"/>
            <a:ext cx="285750" cy="28575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62467" name="Object 3">
            <a:extLst>
              <a:ext uri="{FF2B5EF4-FFF2-40B4-BE49-F238E27FC236}">
                <a16:creationId xmlns:a16="http://schemas.microsoft.com/office/drawing/2014/main" id="{660DE63E-09F8-4C08-A37E-5E3FB60EB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589588"/>
          <a:ext cx="5353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2" name="公式" r:id="rId4" imgW="2476500" imgH="203200" progId="Equation.3">
                  <p:embed/>
                </p:oleObj>
              </mc:Choice>
              <mc:Fallback>
                <p:oleObj name="公式" r:id="rId4" imgW="24765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589588"/>
                        <a:ext cx="53530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9" grpId="0"/>
      <p:bldP spid="10" grpId="0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B134198-777B-4A43-B7CB-D5F64E802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Translating English into Logical Expressions</a:t>
            </a:r>
            <a:endParaRPr lang="en-US" altLang="zh-CN" sz="3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9D6FC36-05D7-421D-A117-A89874BE5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836613"/>
            <a:ext cx="7858125" cy="5429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Examples</a:t>
            </a:r>
          </a:p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b="0" dirty="0">
                <a:cs typeface="Times New Roman" pitchFamily="18" charset="0"/>
                <a:sym typeface="Symbol" pitchFamily="18" charset="2"/>
              </a:rPr>
              <a:t>Express the statement “If a person is female and is a parent, then this person is someone’s mother” as a logical expression with a domain consisting of all people.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AB2ACF4-1357-40BF-A978-EFCF87EC4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492375"/>
            <a:ext cx="7929562" cy="40005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96400-8844-4991-A3C6-EDCEC3920371}"/>
              </a:ext>
            </a:extLst>
          </p:cNvPr>
          <p:cNvSpPr txBox="1"/>
          <p:nvPr/>
        </p:nvSpPr>
        <p:spPr>
          <a:xfrm>
            <a:off x="971550" y="3357563"/>
            <a:ext cx="757237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“For every person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, if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is female and </a:t>
            </a:r>
            <a:r>
              <a:rPr lang="en-US" altLang="zh-CN" sz="2400" i="1" dirty="0">
                <a:solidFill>
                  <a:srgbClr val="3333CC"/>
                </a:solidFill>
                <a:latin typeface="Times New Roman"/>
              </a:rPr>
              <a:t>x </a:t>
            </a:r>
            <a:r>
              <a:rPr lang="en-US" altLang="zh-CN" sz="2400" dirty="0">
                <a:latin typeface="+mn-lt"/>
              </a:rPr>
              <a:t>is a parent, then there exists a person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 such that </a:t>
            </a:r>
            <a:r>
              <a:rPr lang="en-US" altLang="zh-CN" sz="2400" i="1" dirty="0">
                <a:solidFill>
                  <a:srgbClr val="3333CC"/>
                </a:solidFill>
                <a:latin typeface="Times New Roman"/>
              </a:rPr>
              <a:t>x </a:t>
            </a:r>
            <a:r>
              <a:rPr lang="en-US" altLang="zh-CN" sz="2400" dirty="0">
                <a:latin typeface="Times New Roman"/>
              </a:rPr>
              <a:t>is the mother of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.”</a:t>
            </a:r>
            <a:endParaRPr lang="zh-CN" altLang="en-US" sz="2400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D4B0F-7571-4E75-8577-0D53574D36FF}"/>
              </a:ext>
            </a:extLst>
          </p:cNvPr>
          <p:cNvSpPr txBox="1"/>
          <p:nvPr/>
        </p:nvSpPr>
        <p:spPr>
          <a:xfrm>
            <a:off x="900113" y="2852738"/>
            <a:ext cx="535781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Rewrite the original statement as</a:t>
            </a:r>
            <a:endParaRPr lang="zh-CN" altLang="en-US" sz="2400" dirty="0">
              <a:latin typeface="+mn-lt"/>
            </a:endParaRPr>
          </a:p>
        </p:txBody>
      </p:sp>
      <p:graphicFrame>
        <p:nvGraphicFramePr>
          <p:cNvPr id="61443" name="Object 3">
            <a:extLst>
              <a:ext uri="{FF2B5EF4-FFF2-40B4-BE49-F238E27FC236}">
                <a16:creationId xmlns:a16="http://schemas.microsoft.com/office/drawing/2014/main" id="{B9D79E46-23AD-49FF-BE77-14CF78F7D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445125"/>
          <a:ext cx="4359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6" r:id="rId4" imgW="2019300" imgH="203200" progId="Equation.3">
                  <p:embed/>
                </p:oleObj>
              </mc:Choice>
              <mc:Fallback>
                <p:oleObj r:id="rId4" imgW="20193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445125"/>
                        <a:ext cx="43592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0D620A0-7747-4580-9CD2-2D43CD625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076700"/>
            <a:ext cx="57150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Let 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): “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 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is female,” 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       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): “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 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is a parent,” 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      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x, y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): “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 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is the mother of 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y.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” 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2B858C38-E68C-4770-AD82-2EB203CD8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876925"/>
          <a:ext cx="433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7" name="公式" r:id="rId6" imgW="2005729" imgH="203112" progId="Equation.3">
                  <p:embed/>
                </p:oleObj>
              </mc:Choice>
              <mc:Fallback>
                <p:oleObj name="公式" r:id="rId6" imgW="2005729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876925"/>
                        <a:ext cx="4330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/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972A7BB-4EB5-4329-8CBA-8B1F862E3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Translating English into Logical Expressions</a:t>
            </a:r>
            <a:endParaRPr lang="en-US" altLang="zh-CN" sz="3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23ADA47-467D-4CA9-9243-787773C54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071563"/>
            <a:ext cx="7858125" cy="5429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Examples</a:t>
            </a:r>
          </a:p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kumimoji="1" lang="en-US" altLang="zh-CN" b="0" dirty="0">
                <a:solidFill>
                  <a:srgbClr val="000000"/>
                </a:solidFill>
                <a:cs typeface="Times New Roman" pitchFamily="18" charset="0"/>
              </a:rPr>
              <a:t>Express the definition of a limit using quantifiers.</a:t>
            </a:r>
            <a:endParaRPr lang="en-US" altLang="zh-CN" b="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AABD9D8-E7B8-43E6-831F-ED6E7680F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357438"/>
            <a:ext cx="7929563" cy="3929062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The definition of the limit                       is:</a:t>
            </a: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BE0DB-49E3-4038-96DA-6FA8ECAE07F1}"/>
              </a:ext>
            </a:extLst>
          </p:cNvPr>
          <p:cNvSpPr txBox="1"/>
          <p:nvPr/>
        </p:nvSpPr>
        <p:spPr>
          <a:xfrm>
            <a:off x="785813" y="3214688"/>
            <a:ext cx="757237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“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For every real number &gt;0 there exists a real number &gt;0 such that                                                              ”     </a:t>
            </a:r>
          </a:p>
        </p:txBody>
      </p:sp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398A8573-4076-4204-8428-70AC0F7409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013325"/>
          <a:ext cx="63881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2" name="公式" r:id="rId4" imgW="2959100" imgH="254000" progId="Equation.3">
                  <p:embed/>
                </p:oleObj>
              </mc:Choice>
              <mc:Fallback>
                <p:oleObj name="公式" r:id="rId4" imgW="29591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13325"/>
                        <a:ext cx="63881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C6A7286-CFCD-443A-B69B-04814A446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143375"/>
            <a:ext cx="750093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Assume the domain for the variables </a:t>
            </a:r>
            <a:r>
              <a:rPr kumimoji="1" lang="en-US" altLang="zh-CN" b="0">
                <a:sym typeface="Symbol" panose="05050102010706020507" pitchFamily="18" charset="2"/>
              </a:rPr>
              <a:t>, , and x consist of 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b="0">
                <a:sym typeface="Symbol" panose="05050102010706020507" pitchFamily="18" charset="2"/>
              </a:rPr>
              <a:t>all real numbers, we have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63491" name="Object 3">
            <a:extLst>
              <a:ext uri="{FF2B5EF4-FFF2-40B4-BE49-F238E27FC236}">
                <a16:creationId xmlns:a16="http://schemas.microsoft.com/office/drawing/2014/main" id="{89CE1BA9-D075-45B8-A2A2-A9B2C5BA2F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1550" y="3571875"/>
          <a:ext cx="43021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3" name="公式" r:id="rId6" imgW="2209800" imgH="254000" progId="Equation.3">
                  <p:embed/>
                </p:oleObj>
              </mc:Choice>
              <mc:Fallback>
                <p:oleObj name="公式" r:id="rId6" imgW="22098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3571875"/>
                        <a:ext cx="43021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4">
            <a:extLst>
              <a:ext uri="{FF2B5EF4-FFF2-40B4-BE49-F238E27FC236}">
                <a16:creationId xmlns:a16="http://schemas.microsoft.com/office/drawing/2014/main" id="{F2C0C35F-EEB8-4450-A17C-2F120CA57B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1938" y="2714625"/>
          <a:ext cx="163036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4" name="公式" r:id="rId8" imgW="812447" imgH="279279" progId="Equation.3">
                  <p:embed/>
                </p:oleObj>
              </mc:Choice>
              <mc:Fallback>
                <p:oleObj name="公式" r:id="rId8" imgW="812447" imgH="27927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714625"/>
                        <a:ext cx="1630362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F093535-BE77-4A14-B352-6A295D0E1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The Order of Quantifiers</a:t>
            </a:r>
            <a:endParaRPr lang="en-US" altLang="zh-CN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772F9478-A60D-46C4-9897-5B762CE8A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358187" cy="53752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r>
              <a:rPr lang="en-US" altLang="zh-CN">
                <a:solidFill>
                  <a:srgbClr val="3333CC"/>
                </a:solidFill>
              </a:rPr>
              <a:t>The order of nested quantifiers </a:t>
            </a:r>
            <a:r>
              <a:rPr lang="en-US" altLang="zh-CN">
                <a:solidFill>
                  <a:srgbClr val="FF0000"/>
                </a:solidFill>
              </a:rPr>
              <a:t>matters</a:t>
            </a:r>
            <a:r>
              <a:rPr lang="en-US" altLang="zh-CN">
                <a:solidFill>
                  <a:srgbClr val="3333CC"/>
                </a:solidFill>
              </a:rPr>
              <a:t> if quantifiers are of </a:t>
            </a:r>
            <a:r>
              <a:rPr lang="en-US" altLang="zh-CN">
                <a:solidFill>
                  <a:srgbClr val="FF0000"/>
                </a:solidFill>
              </a:rPr>
              <a:t>different</a:t>
            </a:r>
            <a:r>
              <a:rPr lang="en-US" altLang="zh-CN">
                <a:solidFill>
                  <a:srgbClr val="3333CC"/>
                </a:solidFill>
              </a:rPr>
              <a:t> types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endParaRPr lang="en-US" altLang="zh-CN">
              <a:solidFill>
                <a:srgbClr val="3333CC"/>
              </a:solidFill>
            </a:endParaRPr>
          </a:p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endParaRPr lang="en-US" altLang="zh-CN" sz="1000">
              <a:solidFill>
                <a:srgbClr val="3333CC"/>
              </a:solidFill>
            </a:endParaRP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3333CC"/>
                </a:solidFill>
              </a:rPr>
              <a:t>                             </a:t>
            </a:r>
            <a:r>
              <a:rPr lang="en-US" altLang="zh-CN"/>
              <a:t>is not the same as 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endParaRPr lang="en-US" altLang="zh-CN" sz="1000">
              <a:solidFill>
                <a:srgbClr val="3333CC"/>
              </a:solidFill>
            </a:endParaRPr>
          </a:p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r>
              <a:rPr lang="en-US" altLang="zh-CN" b="0">
                <a:solidFill>
                  <a:srgbClr val="3333CC"/>
                </a:solidFill>
              </a:rPr>
              <a:t>Example</a:t>
            </a:r>
            <a:r>
              <a:rPr lang="en-US" altLang="zh-CN" b="0"/>
              <a:t>: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b="0"/>
              <a:t>     Assume P(</a:t>
            </a:r>
            <a:r>
              <a:rPr lang="en-US" altLang="zh-CN" b="0" i="1"/>
              <a:t>x</a:t>
            </a:r>
            <a:r>
              <a:rPr lang="en-US" altLang="zh-CN" b="0"/>
              <a:t>,</a:t>
            </a:r>
            <a:r>
              <a:rPr lang="en-US" altLang="zh-CN" b="0" i="1"/>
              <a:t>y</a:t>
            </a:r>
            <a:r>
              <a:rPr lang="en-US" altLang="zh-CN" b="0"/>
              <a:t>) denote “</a:t>
            </a:r>
            <a:r>
              <a:rPr lang="en-US" altLang="zh-CN" b="0" i="1"/>
              <a:t>x</a:t>
            </a:r>
            <a:r>
              <a:rPr lang="en-US" altLang="zh-CN" b="0"/>
              <a:t> loves </a:t>
            </a:r>
            <a:r>
              <a:rPr lang="en-US" altLang="zh-CN" b="0" i="1"/>
              <a:t>y,</a:t>
            </a:r>
            <a:r>
              <a:rPr lang="en-US" altLang="zh-CN" b="0"/>
              <a:t>” where the domain for variables </a:t>
            </a:r>
            <a:r>
              <a:rPr lang="en-US" altLang="zh-CN" b="0" i="1"/>
              <a:t>x</a:t>
            </a:r>
            <a:r>
              <a:rPr lang="en-US" altLang="zh-CN" b="0"/>
              <a:t> and </a:t>
            </a:r>
            <a:r>
              <a:rPr lang="en-US" altLang="zh-CN" b="0" i="1"/>
              <a:t>y</a:t>
            </a:r>
            <a:r>
              <a:rPr lang="en-US" altLang="zh-CN" b="0"/>
              <a:t> consists of all people. Translate the following expressions into English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b="0"/>
              <a:t>  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600" b="0"/>
              <a:t>          </a:t>
            </a:r>
          </a:p>
        </p:txBody>
      </p:sp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B9910C58-3230-43A1-BDEF-B52F4586B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179638"/>
          <a:ext cx="1800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7" name="公式" r:id="rId4" imgW="799753" imgH="203112" progId="Equation.3">
                  <p:embed/>
                </p:oleObj>
              </mc:Choice>
              <mc:Fallback>
                <p:oleObj name="公式" r:id="rId4" imgW="799753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79638"/>
                        <a:ext cx="1800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>
            <a:extLst>
              <a:ext uri="{FF2B5EF4-FFF2-40B4-BE49-F238E27FC236}">
                <a16:creationId xmlns:a16="http://schemas.microsoft.com/office/drawing/2014/main" id="{1D68B711-A0A4-45B4-9764-71F4BA33E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2133600"/>
          <a:ext cx="1771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8" name="公式" r:id="rId6" imgW="787058" imgH="203112" progId="Equation.3">
                  <p:embed/>
                </p:oleObj>
              </mc:Choice>
              <mc:Fallback>
                <p:oleObj name="公式" r:id="rId6" imgW="787058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133600"/>
                        <a:ext cx="17716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>
            <a:extLst>
              <a:ext uri="{FF2B5EF4-FFF2-40B4-BE49-F238E27FC236}">
                <a16:creationId xmlns:a16="http://schemas.microsoft.com/office/drawing/2014/main" id="{1D70B95F-923B-4871-A6E2-B560B1A60A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628775"/>
          <a:ext cx="3914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9" name="公式" r:id="rId8" imgW="1739900" imgH="203200" progId="Equation.3">
                  <p:embed/>
                </p:oleObj>
              </mc:Choice>
              <mc:Fallback>
                <p:oleObj name="公式" r:id="rId8" imgW="17399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3914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>
            <a:extLst>
              <a:ext uri="{FF2B5EF4-FFF2-40B4-BE49-F238E27FC236}">
                <a16:creationId xmlns:a16="http://schemas.microsoft.com/office/drawing/2014/main" id="{8D302C5B-4C5C-4EE4-9E1A-A5A870FE7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221163"/>
          <a:ext cx="17145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0" name="公式" r:id="rId10" imgW="799753" imgH="203112" progId="Equation.3">
                  <p:embed/>
                </p:oleObj>
              </mc:Choice>
              <mc:Fallback>
                <p:oleObj name="公式" r:id="rId10" imgW="799753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21163"/>
                        <a:ext cx="17145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>
            <a:extLst>
              <a:ext uri="{FF2B5EF4-FFF2-40B4-BE49-F238E27FC236}">
                <a16:creationId xmlns:a16="http://schemas.microsoft.com/office/drawing/2014/main" id="{5006CE1F-D23B-4611-82ED-1BA81D8CA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013325"/>
          <a:ext cx="1771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1" name="公式" r:id="rId12" imgW="787058" imgH="203112" progId="Equation.3">
                  <p:embed/>
                </p:oleObj>
              </mc:Choice>
              <mc:Fallback>
                <p:oleObj name="公式" r:id="rId12" imgW="787058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13325"/>
                        <a:ext cx="17716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525176-C8F4-43E7-A85B-5CC7AD2DFA7C}"/>
              </a:ext>
            </a:extLst>
          </p:cNvPr>
          <p:cNvSpPr txBox="1"/>
          <p:nvPr/>
        </p:nvSpPr>
        <p:spPr>
          <a:xfrm>
            <a:off x="827088" y="4581525"/>
            <a:ext cx="6858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There is someone who loves everyone.</a:t>
            </a:r>
            <a:endParaRPr lang="zh-CN" altLang="en-US" sz="2400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660F50-66E9-4502-BC6C-20F027739485}"/>
              </a:ext>
            </a:extLst>
          </p:cNvPr>
          <p:cNvSpPr txBox="1"/>
          <p:nvPr/>
        </p:nvSpPr>
        <p:spPr>
          <a:xfrm>
            <a:off x="900113" y="5516563"/>
            <a:ext cx="68580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Everybody is loved by somebody.</a:t>
            </a: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4E9A970-C95D-4C71-A346-E4A1056ED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Quantifications of Two Variables</a:t>
            </a:r>
            <a:endParaRPr lang="en-US" altLang="zh-CN"/>
          </a:p>
        </p:txBody>
      </p:sp>
      <p:graphicFrame>
        <p:nvGraphicFramePr>
          <p:cNvPr id="14" name="Group 37">
            <a:extLst>
              <a:ext uri="{FF2B5EF4-FFF2-40B4-BE49-F238E27FC236}">
                <a16:creationId xmlns:a16="http://schemas.microsoft.com/office/drawing/2014/main" id="{584DA6F3-0757-47E0-B483-49395B7DEA5D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908050"/>
          <a:ext cx="8443912" cy="5183188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1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6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Statement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When True?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When False?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9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 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x, 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x, 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is true for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every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pair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There is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pair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 which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is false.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15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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 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every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there is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for which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is true.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There is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for which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is false for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every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58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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 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There is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for which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is true for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every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every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there is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for which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is false.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41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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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 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y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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There is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pair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for which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is true.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is false for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every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pair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DFEAF9C7-C1EC-4964-97B1-BE295F3FA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Negating Nested Quantifiers</a:t>
            </a:r>
            <a:endParaRPr lang="en-US" altLang="zh-CN"/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AA1754F7-E8C0-4D22-A490-927F1470C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358187" cy="53752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3333CC"/>
              </a:buClr>
              <a:defRPr/>
            </a:pPr>
            <a:r>
              <a:rPr lang="en-US" altLang="zh-CN" dirty="0">
                <a:solidFill>
                  <a:srgbClr val="3333CC"/>
                </a:solidFill>
              </a:rPr>
              <a:t>Negating nested quantifiers by </a:t>
            </a:r>
            <a:r>
              <a:rPr lang="en-US" altLang="zh-CN" dirty="0">
                <a:solidFill>
                  <a:srgbClr val="FF0000"/>
                </a:solidFill>
              </a:rPr>
              <a:t>successively </a:t>
            </a:r>
            <a:r>
              <a:rPr lang="en-US" altLang="zh-CN" dirty="0">
                <a:solidFill>
                  <a:srgbClr val="3333CC"/>
                </a:solidFill>
              </a:rPr>
              <a:t>applying the rules for negating statements involving a single quantifier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defRPr/>
            </a:pPr>
            <a:r>
              <a:rPr lang="en-US" altLang="zh-CN" dirty="0">
                <a:solidFill>
                  <a:srgbClr val="3333CC"/>
                </a:solidFill>
              </a:rPr>
              <a:t>Examples: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kumimoji="1" lang="en-US" altLang="zh-CN" b="0" dirty="0">
                <a:solidFill>
                  <a:srgbClr val="000000"/>
                </a:solidFill>
                <a:cs typeface="Times New Roman" pitchFamily="18" charset="0"/>
              </a:rPr>
              <a:t>Express the negation of the statement </a:t>
            </a:r>
            <a:r>
              <a:rPr lang="en-US" altLang="zh-CN" b="0" dirty="0"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b="0" i="1" dirty="0">
                <a:cs typeface="Times New Roman" pitchFamily="18" charset="0"/>
                <a:sym typeface="Symbol" pitchFamily="18" charset="2"/>
              </a:rPr>
              <a:t>x </a:t>
            </a:r>
            <a:r>
              <a:rPr lang="en-US" altLang="zh-CN" b="0" dirty="0">
                <a:cs typeface="Times New Roman" pitchFamily="18" charset="0"/>
                <a:sym typeface="Symbol" pitchFamily="18" charset="2"/>
              </a:rPr>
              <a:t> </a:t>
            </a:r>
            <a:r>
              <a:rPr lang="en-US" altLang="zh-CN" b="0" i="1" dirty="0">
                <a:cs typeface="Times New Roman" pitchFamily="18" charset="0"/>
                <a:sym typeface="Symbol" pitchFamily="18" charset="2"/>
              </a:rPr>
              <a:t>y </a:t>
            </a:r>
            <a:r>
              <a:rPr lang="en-US" altLang="zh-CN" b="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0" i="1" dirty="0" err="1">
                <a:cs typeface="Times New Roman" pitchFamily="18" charset="0"/>
                <a:sym typeface="Symbol" pitchFamily="18" charset="2"/>
              </a:rPr>
              <a:t>xy</a:t>
            </a:r>
            <a:r>
              <a:rPr lang="en-US" altLang="zh-CN" b="0" i="1" dirty="0"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CN" b="0" dirty="0">
                <a:cs typeface="Times New Roman" pitchFamily="18" charset="0"/>
                <a:sym typeface="Symbol" pitchFamily="18" charset="2"/>
              </a:rPr>
              <a:t>1) so that no negation precedes a quantifiers.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rgbClr val="3333CC"/>
              </a:solidFill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E965A322-CCDC-4892-B76E-7F457B183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997200"/>
            <a:ext cx="7715250" cy="3357563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spcBef>
                <a:spcPct val="40000"/>
              </a:spcBef>
              <a:defRPr/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(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x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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i="1" dirty="0" err="1">
                <a:latin typeface="Times New Roman" pitchFamily="18" charset="0"/>
                <a:sym typeface="Symbol" pitchFamily="18" charset="2"/>
              </a:rPr>
              <a:t>xy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1))</a:t>
            </a:r>
          </a:p>
          <a:p>
            <a:pPr marL="457200" indent="-457200" eaLnBrk="1" hangingPunct="1">
              <a:spcBef>
                <a:spcPct val="40000"/>
              </a:spcBef>
              <a:defRPr/>
            </a:pP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                         </a:t>
            </a:r>
            <a:r>
              <a:rPr lang="en-US" altLang="zh-CN" sz="2800" dirty="0">
                <a:latin typeface="Arial Unicode MS"/>
                <a:ea typeface="Arial Unicode MS"/>
                <a:cs typeface="Arial Unicode MS"/>
                <a:sym typeface="Symbol" pitchFamily="18" charset="2"/>
              </a:rPr>
              <a:t>≡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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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i="1" dirty="0" err="1">
                <a:latin typeface="Times New Roman" pitchFamily="18" charset="0"/>
                <a:sym typeface="Symbol" pitchFamily="18" charset="2"/>
              </a:rPr>
              <a:t>xy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1))</a:t>
            </a:r>
          </a:p>
          <a:p>
            <a:pPr marL="457200" indent="-457200" eaLnBrk="1" hangingPunct="1">
              <a:spcBef>
                <a:spcPct val="40000"/>
              </a:spcBef>
              <a:defRPr/>
            </a:pP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                         </a:t>
            </a:r>
            <a:r>
              <a:rPr lang="en-US" altLang="zh-CN" sz="2800" dirty="0">
                <a:latin typeface="Arial Unicode MS"/>
                <a:ea typeface="Arial Unicode MS"/>
                <a:cs typeface="Arial Unicode MS"/>
                <a:sym typeface="Symbol" pitchFamily="18" charset="2"/>
              </a:rPr>
              <a:t>≡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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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i="1" dirty="0" err="1">
                <a:latin typeface="Times New Roman" pitchFamily="18" charset="0"/>
                <a:sym typeface="Symbol" pitchFamily="18" charset="2"/>
              </a:rPr>
              <a:t>xy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1))</a:t>
            </a:r>
          </a:p>
          <a:p>
            <a:pPr marL="457200" indent="-457200" eaLnBrk="1" hangingPunct="1">
              <a:spcBef>
                <a:spcPct val="40000"/>
              </a:spcBef>
              <a:defRPr/>
            </a:pP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                         </a:t>
            </a:r>
            <a:r>
              <a:rPr lang="en-US" altLang="zh-CN" sz="2800" dirty="0">
                <a:latin typeface="Arial Unicode MS"/>
                <a:ea typeface="Arial Unicode MS"/>
                <a:cs typeface="Arial Unicode MS"/>
                <a:sym typeface="Symbol" pitchFamily="18" charset="2"/>
              </a:rPr>
              <a:t>≡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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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xy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1)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63B7685A-B672-4F89-A2E5-31A698F6A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Negating Nested Quantifiers</a:t>
            </a:r>
            <a:endParaRPr lang="en-US" altLang="zh-CN"/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41CDEA1C-A017-4AEA-AF88-DFC1DC2CB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358187" cy="53752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3333CC"/>
              </a:buClr>
              <a:defRPr/>
            </a:pPr>
            <a:r>
              <a:rPr lang="en-US" altLang="zh-CN" dirty="0">
                <a:solidFill>
                  <a:srgbClr val="3333CC"/>
                </a:solidFill>
              </a:rPr>
              <a:t>Negating nested quantifiers by </a:t>
            </a:r>
            <a:r>
              <a:rPr lang="en-US" altLang="zh-CN" dirty="0">
                <a:solidFill>
                  <a:srgbClr val="FF0000"/>
                </a:solidFill>
              </a:rPr>
              <a:t>successively </a:t>
            </a:r>
            <a:r>
              <a:rPr lang="en-US" altLang="zh-CN" dirty="0">
                <a:solidFill>
                  <a:srgbClr val="3333CC"/>
                </a:solidFill>
              </a:rPr>
              <a:t>applying the rules for negating statements involving a single quantifier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defRPr/>
            </a:pPr>
            <a:r>
              <a:rPr lang="en-US" altLang="zh-CN" dirty="0">
                <a:solidFill>
                  <a:srgbClr val="3333CC"/>
                </a:solidFill>
              </a:rPr>
              <a:t>Examples:</a:t>
            </a:r>
          </a:p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kumimoji="1" lang="en-US" altLang="zh-CN" b="0" dirty="0">
                <a:solidFill>
                  <a:srgbClr val="000000"/>
                </a:solidFill>
                <a:cs typeface="Times New Roman" pitchFamily="18" charset="0"/>
              </a:rPr>
              <a:t>Use quantifiers and predicates express the fact that                                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solidFill>
                  <a:srgbClr val="000000"/>
                </a:solidFill>
                <a:cs typeface="Times New Roman" pitchFamily="18" charset="0"/>
              </a:rPr>
              <a:t>        does not exist.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rgbClr val="3333CC"/>
              </a:solidFill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DB34654F-19F2-4CAA-8768-D44C1789E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852738"/>
            <a:ext cx="7786687" cy="3500437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67586" name="Object 2">
            <a:extLst>
              <a:ext uri="{FF2B5EF4-FFF2-40B4-BE49-F238E27FC236}">
                <a16:creationId xmlns:a16="http://schemas.microsoft.com/office/drawing/2014/main" id="{FA8C9AB1-8F38-41F1-87E7-16032F97E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2076450"/>
          <a:ext cx="11207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8" name="公式" r:id="rId4" imgW="558800" imgH="279400" progId="Equation.3">
                  <p:embed/>
                </p:oleObj>
              </mc:Choice>
              <mc:Fallback>
                <p:oleObj name="公式" r:id="rId4" imgW="558800" imgH="27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2076450"/>
                        <a:ext cx="11207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>
            <a:extLst>
              <a:ext uri="{FF2B5EF4-FFF2-40B4-BE49-F238E27FC236}">
                <a16:creationId xmlns:a16="http://schemas.microsoft.com/office/drawing/2014/main" id="{B3ADA70E-564F-4A5B-A5B4-CBDAA551F4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9975" y="3281363"/>
          <a:ext cx="68548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9" name="公式" r:id="rId6" imgW="3175000" imgH="254000" progId="Equation.3">
                  <p:embed/>
                </p:oleObj>
              </mc:Choice>
              <mc:Fallback>
                <p:oleObj name="公式" r:id="rId6" imgW="31750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3281363"/>
                        <a:ext cx="685482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>
            <a:extLst>
              <a:ext uri="{FF2B5EF4-FFF2-40B4-BE49-F238E27FC236}">
                <a16:creationId xmlns:a16="http://schemas.microsoft.com/office/drawing/2014/main" id="{B95199F5-AEEA-445C-B8C6-BC9F0D1C5F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3798888"/>
          <a:ext cx="685641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0" name="公式" r:id="rId8" imgW="3175000" imgH="254000" progId="Equation.3">
                  <p:embed/>
                </p:oleObj>
              </mc:Choice>
              <mc:Fallback>
                <p:oleObj name="公式" r:id="rId8" imgW="31750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798888"/>
                        <a:ext cx="6856412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>
            <a:extLst>
              <a:ext uri="{FF2B5EF4-FFF2-40B4-BE49-F238E27FC236}">
                <a16:creationId xmlns:a16="http://schemas.microsoft.com/office/drawing/2014/main" id="{59FFD085-5D79-4859-9B89-9493B47748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4281488"/>
          <a:ext cx="69103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1" name="公式" r:id="rId10" imgW="3200400" imgH="254000" progId="Equation.3">
                  <p:embed/>
                </p:oleObj>
              </mc:Choice>
              <mc:Fallback>
                <p:oleObj name="公式" r:id="rId10" imgW="32004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281488"/>
                        <a:ext cx="691038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>
            <a:extLst>
              <a:ext uri="{FF2B5EF4-FFF2-40B4-BE49-F238E27FC236}">
                <a16:creationId xmlns:a16="http://schemas.microsoft.com/office/drawing/2014/main" id="{8ED2A9F6-80D2-4342-8DAC-839D38AAB3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4710113"/>
          <a:ext cx="682783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2" name="公式" r:id="rId12" imgW="3162300" imgH="254000" progId="Equation.3">
                  <p:embed/>
                </p:oleObj>
              </mc:Choice>
              <mc:Fallback>
                <p:oleObj name="公式" r:id="rId12" imgW="31623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710113"/>
                        <a:ext cx="682783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>
            <a:extLst>
              <a:ext uri="{FF2B5EF4-FFF2-40B4-BE49-F238E27FC236}">
                <a16:creationId xmlns:a16="http://schemas.microsoft.com/office/drawing/2014/main" id="{B7BD08DA-4EFF-49F1-ADBF-1CB0435386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5210175"/>
          <a:ext cx="644366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3" name="公式" r:id="rId14" imgW="2984500" imgH="254000" progId="Equation.3">
                  <p:embed/>
                </p:oleObj>
              </mc:Choice>
              <mc:Fallback>
                <p:oleObj name="公式" r:id="rId14" imgW="29845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210175"/>
                        <a:ext cx="6443662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C37EE819-CC67-4A13-8BCD-FC35F41A6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0450" y="5781675"/>
          <a:ext cx="68691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4" name="公式" r:id="rId16" imgW="3060700" imgH="254000" progId="Equation.3">
                  <p:embed/>
                </p:oleObj>
              </mc:Choice>
              <mc:Fallback>
                <p:oleObj name="公式" r:id="rId16" imgW="30607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5781675"/>
                        <a:ext cx="686911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9C6F58C1-2771-475C-B99E-2A45E9ADB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Homework</a:t>
            </a:r>
            <a:endParaRPr lang="en-US" altLang="zh-CN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462511C5-279F-4CFE-80E8-EC6F4DABC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1484313"/>
            <a:ext cx="7715250" cy="3046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3200" dirty="0">
                <a:solidFill>
                  <a:srgbClr val="3333FF"/>
                </a:solidFill>
                <a:latin typeface="+mn-lt"/>
              </a:rPr>
              <a:t>Due on Mar. 14 (Tuesday)</a:t>
            </a:r>
          </a:p>
          <a:p>
            <a:pPr eaLnBrk="1" hangingPunct="1">
              <a:defRPr/>
            </a:pPr>
            <a:r>
              <a:rPr kumimoji="1" lang="en-US" altLang="zh-CN" sz="3200" dirty="0">
                <a:solidFill>
                  <a:srgbClr val="3333FF"/>
                </a:solidFill>
              </a:rPr>
              <a:t>Sec. 1.5</a:t>
            </a:r>
          </a:p>
          <a:p>
            <a:pPr eaLnBrk="1" hangingPunct="1">
              <a:defRPr/>
            </a:pPr>
            <a:r>
              <a:rPr kumimoji="1" lang="en-US" altLang="zh-CN" sz="3200" i="1" u="sng" dirty="0">
                <a:solidFill>
                  <a:srgbClr val="FF0000"/>
                </a:solidFill>
              </a:rPr>
              <a:t>Ver. 7 &amp; Ver. 8</a:t>
            </a:r>
          </a:p>
          <a:p>
            <a:pPr eaLnBrk="1" hangingPunct="1">
              <a:defRPr/>
            </a:pPr>
            <a:r>
              <a:rPr kumimoji="1" lang="en-US" altLang="zh-CN" sz="3200" dirty="0">
                <a:latin typeface="+mn-lt"/>
              </a:rPr>
              <a:t>6(e, f), 12(d, h, k, n), 14(c, d, e, f), 24(a, d), 32(d), 34, 38(b, d), 42</a:t>
            </a:r>
          </a:p>
          <a:p>
            <a:pPr eaLnBrk="1" hangingPunct="1">
              <a:defRPr/>
            </a:pPr>
            <a:endParaRPr kumimoji="1" lang="en-US" altLang="zh-CN" sz="32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F1C9F1A-B530-40C3-A701-D06EFC8F0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Quantifiers</a:t>
            </a:r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15D1F04-0DBF-4F74-A867-E13894ABB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143000"/>
            <a:ext cx="8029575" cy="5232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800" b="0">
                <a:solidFill>
                  <a:srgbClr val="3333CC"/>
                </a:solidFill>
                <a:sym typeface="Symbol" panose="05050102010706020507" pitchFamily="18" charset="2"/>
              </a:rPr>
              <a:t>Quantifications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en-US" altLang="zh-CN" b="0">
                <a:sym typeface="Symbol" panose="05050102010706020507" pitchFamily="18" charset="2"/>
              </a:rPr>
              <a:t>Every computer connected to the university network is functioning properly.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en-US" altLang="zh-CN" b="0">
                <a:sym typeface="Symbol" panose="05050102010706020507" pitchFamily="18" charset="2"/>
              </a:rPr>
              <a:t>Students in this class are smart. </a:t>
            </a:r>
            <a:r>
              <a:rPr kumimoji="1" lang="en-US" altLang="zh-CN" b="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0">
                <a:solidFill>
                  <a:srgbClr val="3333CC"/>
                </a:solidFill>
                <a:sym typeface="Symbol" panose="05050102010706020507" pitchFamily="18" charset="2"/>
              </a:rPr>
              <a:t>Universal quantification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0">
                <a:solidFill>
                  <a:srgbClr val="3333CC"/>
                </a:solidFill>
                <a:sym typeface="Symbol" panose="05050102010706020507" pitchFamily="18" charset="2"/>
              </a:rPr>
              <a:t>Existential quantification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0">
                <a:solidFill>
                  <a:srgbClr val="3333CC"/>
                </a:solidFill>
                <a:sym typeface="Symbol" panose="05050102010706020507" pitchFamily="18" charset="2"/>
              </a:rPr>
              <a:t>Predicate</a:t>
            </a:r>
            <a:r>
              <a:rPr kumimoji="1" lang="en-US" altLang="zh-CN" b="0">
                <a:solidFill>
                  <a:srgbClr val="3333CC"/>
                </a:solidFill>
              </a:rPr>
              <a:t> logic (calculus):  </a:t>
            </a:r>
            <a:r>
              <a:rPr kumimoji="1" lang="en-US" altLang="zh-CN" b="0"/>
              <a:t>the area of logic that deals with </a:t>
            </a:r>
            <a:r>
              <a:rPr kumimoji="1" lang="en-US" altLang="zh-CN" b="0">
                <a:sym typeface="Symbol" panose="05050102010706020507" pitchFamily="18" charset="2"/>
              </a:rPr>
              <a:t>predicate</a:t>
            </a:r>
            <a:r>
              <a:rPr kumimoji="1" lang="en-US" altLang="zh-CN" b="0"/>
              <a:t> and quantifiers.</a:t>
            </a:r>
          </a:p>
          <a:p>
            <a:pPr eaLnBrk="1" hangingPunct="1">
              <a:lnSpc>
                <a:spcPct val="120000"/>
              </a:lnSpc>
            </a:pPr>
            <a:endParaRPr kumimoji="1" lang="en-US" altLang="zh-CN" sz="2600" b="0">
              <a:solidFill>
                <a:srgbClr val="3333CC"/>
              </a:solidFill>
              <a:sym typeface="Symbol" panose="05050102010706020507" pitchFamily="18" charset="2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5781A3FD-D084-43AE-9A7C-4FC621A1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EB1DB6-E833-404A-831B-7016B664E819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045E1FC-A777-4B0B-81AE-AEB9F8110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Functionally Complete</a:t>
            </a:r>
            <a:endParaRPr lang="en-US" altLang="zh-CN"/>
          </a:p>
        </p:txBody>
      </p:sp>
      <p:sp>
        <p:nvSpPr>
          <p:cNvPr id="86019" name="内容占位符 6">
            <a:extLst>
              <a:ext uri="{FF2B5EF4-FFF2-40B4-BE49-F238E27FC236}">
                <a16:creationId xmlns:a16="http://schemas.microsoft.com/office/drawing/2014/main" id="{99A9A8DC-DF1C-48A2-961D-9C8496F1C7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8247063" cy="51228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z="1000" b="0" i="1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【Definition】 </a:t>
            </a:r>
            <a:r>
              <a:rPr lang="en-US" altLang="zh-CN" sz="2800" b="0"/>
              <a:t>A set of logical operators is called </a:t>
            </a:r>
            <a:r>
              <a:rPr lang="en-US" altLang="zh-CN" sz="2800" i="1">
                <a:solidFill>
                  <a:srgbClr val="3333FF"/>
                </a:solidFill>
              </a:rPr>
              <a:t>functionally complete</a:t>
            </a:r>
            <a:r>
              <a:rPr lang="en-US" altLang="zh-CN" sz="2800" b="0"/>
              <a:t> if every compound proposition is logically equivalent to a compound proposition involving only this set of logical operators.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b="0"/>
          </a:p>
          <a:p>
            <a:r>
              <a:rPr lang="en-US" altLang="en-US" sz="2800" b="0">
                <a:sym typeface="Symbol" panose="05050102010706020507" pitchFamily="18" charset="2"/>
              </a:rPr>
              <a:t>, , and  form a functionally complete set of operators.</a:t>
            </a:r>
          </a:p>
          <a:p>
            <a:r>
              <a:rPr lang="en-US" altLang="en-US" sz="2800" b="0">
                <a:sym typeface="Symbol" panose="05050102010706020507" pitchFamily="18" charset="2"/>
              </a:rPr>
              <a:t> () and </a:t>
            </a:r>
            <a:r>
              <a:rPr lang="zh-CN" altLang="en-US" sz="2800" b="0">
                <a:sym typeface="Symbol" panose="05050102010706020507" pitchFamily="18" charset="2"/>
              </a:rPr>
              <a:t> </a:t>
            </a:r>
            <a:r>
              <a:rPr lang="en-US" altLang="en-US" sz="2800" b="0">
                <a:sym typeface="Symbol" panose="05050102010706020507" pitchFamily="18" charset="2"/>
              </a:rPr>
              <a:t>form a functionally complete set of operators.</a:t>
            </a:r>
          </a:p>
          <a:p>
            <a:endParaRPr lang="en-US" altLang="en-US" sz="2800" b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7CD995F3-38BF-4CDB-A7C8-BD206565A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Propositional Normal Forms</a:t>
            </a:r>
            <a:endParaRPr lang="en-US" altLang="zh-CN"/>
          </a:p>
        </p:txBody>
      </p:sp>
      <p:sp>
        <p:nvSpPr>
          <p:cNvPr id="88067" name="内容占位符 6">
            <a:extLst>
              <a:ext uri="{FF2B5EF4-FFF2-40B4-BE49-F238E27FC236}">
                <a16:creationId xmlns:a16="http://schemas.microsoft.com/office/drawing/2014/main" id="{E521BB20-C9F2-4A72-BBE3-B63835D7A5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25538"/>
            <a:ext cx="8101013" cy="5122862"/>
          </a:xfrm>
        </p:spPr>
        <p:txBody>
          <a:bodyPr/>
          <a:lstStyle/>
          <a:p>
            <a:r>
              <a:rPr lang="en-US" altLang="zh-CN" b="0"/>
              <a:t>Literal: </a:t>
            </a:r>
            <a:r>
              <a:rPr lang="en-US" altLang="zh-CN" i="1"/>
              <a:t>p</a:t>
            </a:r>
            <a:r>
              <a:rPr lang="en-US" altLang="zh-CN"/>
              <a:t> or </a:t>
            </a:r>
            <a:r>
              <a:rPr kumimoji="1" lang="en-US" altLang="zh-CN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i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1000" b="0" i="1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【Definition】 </a:t>
            </a:r>
            <a:r>
              <a:rPr lang="en-US" altLang="zh-CN" b="0"/>
              <a:t>Disjunctions (conjunctions) with one or more literals as disjuncts (conjuncts) are called </a:t>
            </a:r>
            <a:r>
              <a:rPr lang="en-US" altLang="zh-CN" i="1">
                <a:solidFill>
                  <a:srgbClr val="3333FF"/>
                </a:solidFill>
              </a:rPr>
              <a:t>disjunctive (conjunctive) clauses</a:t>
            </a:r>
            <a:r>
              <a:rPr lang="en-US" altLang="zh-CN" i="1"/>
              <a:t>.</a:t>
            </a:r>
            <a:r>
              <a:rPr lang="en-US" altLang="zh-CN" b="0"/>
              <a:t> Disjunctive and conjunctive clauses are simply called clauses.</a:t>
            </a:r>
            <a:endParaRPr lang="en-US" altLang="zh-CN" sz="1000" b="0"/>
          </a:p>
          <a:p>
            <a:r>
              <a:rPr lang="en-US" altLang="zh-CN" b="0">
                <a:solidFill>
                  <a:srgbClr val="3333FF"/>
                </a:solidFill>
              </a:rPr>
              <a:t>Examples</a:t>
            </a:r>
            <a:r>
              <a:rPr lang="en-US" altLang="zh-CN" b="0"/>
              <a:t>:</a:t>
            </a:r>
          </a:p>
          <a:p>
            <a:pPr lvl="1"/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r</a:t>
            </a:r>
            <a:endParaRPr lang="en-US" altLang="zh-CN" sz="2400" b="0">
              <a:sym typeface="Symbol" panose="05050102010706020507" pitchFamily="18" charset="2"/>
            </a:endParaRPr>
          </a:p>
          <a:p>
            <a:pPr lvl="1"/>
            <a:r>
              <a:rPr kumimoji="1" lang="en-US" altLang="zh-CN" sz="24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p</a:t>
            </a:r>
          </a:p>
          <a:p>
            <a:pPr lvl="1"/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r</a:t>
            </a:r>
            <a:endParaRPr lang="en-US" altLang="zh-CN" sz="2400" b="0" i="1"/>
          </a:p>
          <a:p>
            <a:endParaRPr lang="zh-CN" altLang="en-US" b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144A6-DB13-47FD-B320-0B194694DDC6}"/>
              </a:ext>
            </a:extLst>
          </p:cNvPr>
          <p:cNvSpPr txBox="1"/>
          <p:nvPr/>
        </p:nvSpPr>
        <p:spPr>
          <a:xfrm>
            <a:off x="3214688" y="3716338"/>
            <a:ext cx="24463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Disjunctive clause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A6424-BDC5-4E14-BE72-59F185150BFA}"/>
              </a:ext>
            </a:extLst>
          </p:cNvPr>
          <p:cNvSpPr txBox="1"/>
          <p:nvPr/>
        </p:nvSpPr>
        <p:spPr>
          <a:xfrm>
            <a:off x="3268663" y="4144963"/>
            <a:ext cx="253206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Conjunctive clause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31023-9087-440D-A9F4-871F366B8F5C}"/>
              </a:ext>
            </a:extLst>
          </p:cNvPr>
          <p:cNvSpPr txBox="1"/>
          <p:nvPr/>
        </p:nvSpPr>
        <p:spPr>
          <a:xfrm>
            <a:off x="3286125" y="4573588"/>
            <a:ext cx="17049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Not a clause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F570343B-050D-4279-8BBE-B9C883CC1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Conjunctive Normal Form (CNF)</a:t>
            </a:r>
            <a:endParaRPr lang="en-US" altLang="zh-CN"/>
          </a:p>
        </p:txBody>
      </p:sp>
      <p:sp>
        <p:nvSpPr>
          <p:cNvPr id="90115" name="内容占位符 6">
            <a:extLst>
              <a:ext uri="{FF2B5EF4-FFF2-40B4-BE49-F238E27FC236}">
                <a16:creationId xmlns:a16="http://schemas.microsoft.com/office/drawing/2014/main" id="{F78F51DE-B8FB-449F-8FDB-A5184105A2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【Definition】</a:t>
            </a:r>
            <a:r>
              <a:rPr lang="en-US" altLang="zh-CN" b="0"/>
              <a:t>A</a:t>
            </a:r>
            <a:r>
              <a:rPr lang="en-US" altLang="zh-CN"/>
              <a:t> </a:t>
            </a:r>
            <a:r>
              <a:rPr lang="en-US" altLang="zh-CN" b="0"/>
              <a:t>conjunction with one or more disjunctive clauses as its conjuncts is said to be in </a:t>
            </a:r>
            <a:r>
              <a:rPr lang="en-US" altLang="zh-CN" i="1">
                <a:solidFill>
                  <a:srgbClr val="3333FF"/>
                </a:solidFill>
              </a:rPr>
              <a:t>conjunctive normal form</a:t>
            </a:r>
            <a:r>
              <a:rPr lang="en-US" altLang="zh-CN" b="0"/>
              <a:t>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b="0">
                <a:latin typeface="Arial" panose="020B0604020202020204" pitchFamily="34" charset="0"/>
              </a:rPr>
              <a:t>(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11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…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1n</a:t>
            </a:r>
            <a:r>
              <a:rPr lang="en-US" altLang="zh-CN" b="0" i="1" baseline="-46000">
                <a:latin typeface="Arial" panose="020B0604020202020204" pitchFamily="34" charset="0"/>
              </a:rPr>
              <a:t>1</a:t>
            </a:r>
            <a:r>
              <a:rPr lang="en-US" altLang="zh-CN" b="0">
                <a:latin typeface="Arial" panose="020B0604020202020204" pitchFamily="34" charset="0"/>
              </a:rPr>
              <a:t>)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…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Arial" panose="020B0604020202020204" pitchFamily="34" charset="0"/>
              </a:rPr>
              <a:t>(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k1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Arial" panose="020B0604020202020204" pitchFamily="34" charset="0"/>
              </a:rPr>
              <a:t>…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kn</a:t>
            </a:r>
            <a:r>
              <a:rPr lang="en-US" altLang="zh-CN" b="0" i="1" baseline="-46000">
                <a:latin typeface="Arial" panose="020B0604020202020204" pitchFamily="34" charset="0"/>
              </a:rPr>
              <a:t>K</a:t>
            </a:r>
            <a:r>
              <a:rPr lang="en-US" altLang="zh-CN" b="0">
                <a:latin typeface="Arial" panose="020B0604020202020204" pitchFamily="34" charset="0"/>
              </a:rPr>
              <a:t>)</a:t>
            </a:r>
            <a:endParaRPr lang="en-US" altLang="zh-CN" b="0"/>
          </a:p>
          <a:p>
            <a:pPr>
              <a:buFont typeface="Wingdings" panose="05000000000000000000" pitchFamily="2" charset="2"/>
              <a:buNone/>
            </a:pPr>
            <a:endParaRPr lang="en-US" altLang="zh-CN" sz="1000" b="0"/>
          </a:p>
          <a:p>
            <a:r>
              <a:rPr lang="en-US" altLang="zh-CN" b="0">
                <a:solidFill>
                  <a:srgbClr val="3333FF"/>
                </a:solidFill>
              </a:rPr>
              <a:t>Examples</a:t>
            </a:r>
            <a:r>
              <a:rPr lang="en-US" altLang="zh-CN" b="0"/>
              <a:t>:</a:t>
            </a:r>
          </a:p>
          <a:p>
            <a:pPr lvl="1"/>
            <a:r>
              <a:rPr lang="en-US" altLang="zh-CN" sz="2400" b="0" i="1"/>
              <a:t>p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(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r</a:t>
            </a:r>
            <a:r>
              <a:rPr lang="en-US" altLang="zh-CN" sz="2400" b="0">
                <a:sym typeface="Symbol" panose="05050102010706020507" pitchFamily="18" charset="2"/>
              </a:rPr>
              <a:t>)</a:t>
            </a:r>
          </a:p>
          <a:p>
            <a:pPr lvl="1"/>
            <a:r>
              <a:rPr kumimoji="1" lang="en-US" altLang="zh-CN" sz="24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p</a:t>
            </a:r>
          </a:p>
          <a:p>
            <a:pPr lvl="1"/>
            <a:r>
              <a:rPr lang="en-US" altLang="zh-CN" sz="2400" b="0" i="1">
                <a:sym typeface="Symbol" panose="05050102010706020507" pitchFamily="18" charset="2"/>
              </a:rPr>
              <a:t>p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((</a:t>
            </a:r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)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r)</a:t>
            </a:r>
            <a:endParaRPr lang="en-US" altLang="zh-CN" sz="2400" b="0" i="1"/>
          </a:p>
          <a:p>
            <a:endParaRPr lang="zh-CN" altLang="en-US" b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30087-7B0D-444A-9297-6767BE57C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3367088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C13A8-D62C-44E6-B85B-D7F33673A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3867150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EF2B7-8353-4241-A399-CB4240520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4252913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FB16351-CA68-4781-9AD8-980DDFC61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Disjunctive Normal Form (DNF)</a:t>
            </a:r>
            <a:endParaRPr lang="en-US" altLang="zh-CN"/>
          </a:p>
        </p:txBody>
      </p:sp>
      <p:sp>
        <p:nvSpPr>
          <p:cNvPr id="92163" name="内容占位符 6">
            <a:extLst>
              <a:ext uri="{FF2B5EF4-FFF2-40B4-BE49-F238E27FC236}">
                <a16:creationId xmlns:a16="http://schemas.microsoft.com/office/drawing/2014/main" id="{3CF53539-EADC-472F-94AB-3C3120C90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【Definition】</a:t>
            </a:r>
            <a:r>
              <a:rPr lang="en-US" altLang="zh-CN" b="0"/>
              <a:t>A</a:t>
            </a:r>
            <a:r>
              <a:rPr lang="en-US" altLang="zh-CN"/>
              <a:t> </a:t>
            </a:r>
            <a:r>
              <a:rPr lang="en-US" altLang="zh-CN" b="0"/>
              <a:t>disjunction with one or more conjunctive clauses as its disjuncts is said to be in </a:t>
            </a:r>
            <a:r>
              <a:rPr lang="en-US" altLang="zh-CN" i="1">
                <a:solidFill>
                  <a:srgbClr val="3333FF"/>
                </a:solidFill>
              </a:rPr>
              <a:t>disjunctive normal form</a:t>
            </a:r>
            <a:r>
              <a:rPr lang="en-US" altLang="zh-CN" b="0"/>
              <a:t>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b="0">
                <a:latin typeface="Arial" panose="020B0604020202020204" pitchFamily="34" charset="0"/>
              </a:rPr>
              <a:t>(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baseline="-25000">
                <a:latin typeface="Arial" panose="020B0604020202020204" pitchFamily="34" charset="0"/>
              </a:rPr>
              <a:t>11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…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1n</a:t>
            </a:r>
            <a:r>
              <a:rPr lang="en-US" altLang="zh-CN" b="0" i="1" baseline="-46000">
                <a:latin typeface="Arial" panose="020B0604020202020204" pitchFamily="34" charset="0"/>
              </a:rPr>
              <a:t>1</a:t>
            </a:r>
            <a:r>
              <a:rPr lang="en-US" altLang="zh-CN" b="0">
                <a:latin typeface="Arial" panose="020B0604020202020204" pitchFamily="34" charset="0"/>
              </a:rPr>
              <a:t>)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…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Arial" panose="020B0604020202020204" pitchFamily="34" charset="0"/>
              </a:rPr>
              <a:t>(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k1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>
                <a:latin typeface="Arial" panose="020B0604020202020204" pitchFamily="34" charset="0"/>
              </a:rPr>
              <a:t>…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kn</a:t>
            </a:r>
            <a:r>
              <a:rPr lang="en-US" altLang="zh-CN" b="0" i="1" baseline="-46000">
                <a:latin typeface="Arial" panose="020B0604020202020204" pitchFamily="34" charset="0"/>
              </a:rPr>
              <a:t>K</a:t>
            </a:r>
            <a:r>
              <a:rPr lang="en-US" altLang="zh-CN" b="0">
                <a:latin typeface="Arial" panose="020B0604020202020204" pitchFamily="34" charset="0"/>
              </a:rPr>
              <a:t>)</a:t>
            </a:r>
            <a:endParaRPr lang="en-US" altLang="zh-CN" sz="1000" b="0"/>
          </a:p>
          <a:p>
            <a:r>
              <a:rPr lang="en-US" altLang="zh-CN" b="0">
                <a:solidFill>
                  <a:srgbClr val="3333FF"/>
                </a:solidFill>
              </a:rPr>
              <a:t>Examples</a:t>
            </a:r>
            <a:r>
              <a:rPr lang="en-US" altLang="zh-CN" b="0"/>
              <a:t>:</a:t>
            </a:r>
          </a:p>
          <a:p>
            <a:pPr lvl="1"/>
            <a:r>
              <a:rPr lang="en-US" altLang="zh-CN" sz="2400" b="0"/>
              <a:t>(</a:t>
            </a:r>
            <a:r>
              <a:rPr lang="en-US" altLang="zh-CN" sz="2400" b="0" i="1"/>
              <a:t>p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)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(</a:t>
            </a:r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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(</a:t>
            </a:r>
            <a:r>
              <a:rPr lang="en-US" altLang="zh-CN" sz="2400" b="0" i="1">
                <a:sym typeface="Symbol" panose="05050102010706020507" pitchFamily="18" charset="2"/>
              </a:rPr>
              <a:t>q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r</a:t>
            </a:r>
            <a:r>
              <a:rPr lang="en-US" altLang="zh-CN" sz="2400" b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zh-CN" sz="2400">
                <a:sym typeface="Symbol" panose="05050102010706020507" pitchFamily="18" charset="2"/>
              </a:rPr>
              <a:t></a:t>
            </a:r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T</a:t>
            </a:r>
          </a:p>
          <a:p>
            <a:pPr lvl="1"/>
            <a:r>
              <a:rPr lang="en-US" altLang="zh-CN" sz="2400">
                <a:sym typeface="Symbol" panose="05050102010706020507" pitchFamily="18" charset="2"/>
              </a:rPr>
              <a:t></a:t>
            </a:r>
            <a:r>
              <a:rPr lang="en-US" altLang="zh-CN" sz="2400" b="0">
                <a:sym typeface="Symbol" panose="05050102010706020507" pitchFamily="18" charset="2"/>
              </a:rPr>
              <a:t>(</a:t>
            </a:r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)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r</a:t>
            </a:r>
            <a:endParaRPr lang="en-US" altLang="zh-CN" sz="2400" b="0" i="1"/>
          </a:p>
          <a:p>
            <a:endParaRPr lang="zh-CN" altLang="en-US" b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50672-28B9-49C2-A02A-43E4EB461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3284538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E79EE-C91A-4B0B-94F9-A360A357B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3713163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30E4B-6E86-4876-96EB-A3FC8FECE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4598988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A6E43-EB6D-4DB5-AB4B-C1FC82409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4213225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4154225-2D31-4040-A6EA-C9513B950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Universal Quantification</a:t>
            </a:r>
            <a:endParaRPr lang="en-US" altLang="zh-CN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B0F6D7B-585B-4761-9CA9-AEA048975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501063" cy="58578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2600" dirty="0"/>
              <a:t>【Definition】</a:t>
            </a:r>
            <a:r>
              <a:rPr lang="en-US" altLang="zh-CN" sz="2600" b="0" dirty="0"/>
              <a:t>A</a:t>
            </a:r>
            <a:r>
              <a:rPr lang="en-US" altLang="zh-CN" sz="2600" b="0" dirty="0">
                <a:solidFill>
                  <a:schemeClr val="accent2"/>
                </a:solidFill>
              </a:rPr>
              <a:t> universal quantification </a:t>
            </a:r>
            <a:r>
              <a:rPr lang="en-US" altLang="zh-CN" sz="2600" b="0" dirty="0"/>
              <a:t>of </a:t>
            </a:r>
            <a:r>
              <a:rPr lang="en-US" altLang="zh-CN" sz="2600" b="0" i="1" dirty="0"/>
              <a:t>P</a:t>
            </a:r>
            <a:r>
              <a:rPr lang="en-US" altLang="zh-CN" sz="2600" b="0" dirty="0"/>
              <a:t>(</a:t>
            </a:r>
            <a:r>
              <a:rPr lang="en-US" altLang="zh-CN" sz="2600" b="0" i="1" dirty="0"/>
              <a:t>x</a:t>
            </a:r>
            <a:r>
              <a:rPr lang="en-US" altLang="zh-CN" sz="2600" b="0" dirty="0"/>
              <a:t>), denoted by 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 </a:t>
            </a:r>
            <a:r>
              <a:rPr kumimoji="1" lang="en-US" altLang="zh-CN" sz="2600" b="0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rgbClr val="3333CC"/>
                </a:solidFill>
                <a:sym typeface="Symbol" pitchFamily="18" charset="2"/>
              </a:rPr>
              <a:t>P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kumimoji="1" lang="en-US" altLang="zh-CN" sz="2600" b="0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sz="2600" b="0" dirty="0">
                <a:sym typeface="Symbol" pitchFamily="18" charset="2"/>
              </a:rPr>
              <a:t>,</a:t>
            </a:r>
            <a:r>
              <a:rPr lang="en-US" altLang="zh-CN" sz="2600" b="0" dirty="0">
                <a:solidFill>
                  <a:srgbClr val="3333CC"/>
                </a:solidFill>
              </a:rPr>
              <a:t> </a:t>
            </a:r>
            <a:r>
              <a:rPr lang="en-US" altLang="zh-CN" sz="2600" b="0" dirty="0"/>
              <a:t>is the statement </a:t>
            </a:r>
            <a:r>
              <a:rPr kumimoji="1" lang="en-US" altLang="zh-CN" sz="2600" b="0" dirty="0">
                <a:sym typeface="Symbol" pitchFamily="18" charset="2"/>
              </a:rPr>
              <a:t>“</a:t>
            </a:r>
            <a:r>
              <a:rPr kumimoji="1" lang="en-US" altLang="zh-CN" sz="2600" b="0" i="1" dirty="0">
                <a:sym typeface="Symbol" pitchFamily="18" charset="2"/>
              </a:rPr>
              <a:t>P</a:t>
            </a:r>
            <a:r>
              <a:rPr kumimoji="1" lang="en-US" altLang="zh-CN" sz="2600" b="0" dirty="0">
                <a:sym typeface="Symbol" pitchFamily="18" charset="2"/>
              </a:rPr>
              <a:t>(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) for all values of 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 in the domain. ” </a:t>
            </a:r>
            <a:endParaRPr lang="en-US" altLang="zh-CN" sz="1050" b="0" dirty="0"/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0" i="1" dirty="0">
                <a:solidFill>
                  <a:srgbClr val="9900FF"/>
                </a:solidFill>
                <a:sym typeface="Symbol" pitchFamily="18" charset="2"/>
              </a:rPr>
              <a:t> </a:t>
            </a:r>
            <a:r>
              <a:rPr kumimoji="1" lang="en-US" altLang="zh-CN" b="0" dirty="0">
                <a:solidFill>
                  <a:srgbClr val="3333CC"/>
                </a:solidFill>
                <a:latin typeface="Symbol" pitchFamily="18" charset="2"/>
                <a:sym typeface="Symbol" pitchFamily="18" charset="2"/>
              </a:rPr>
              <a:t></a:t>
            </a:r>
            <a:r>
              <a:rPr kumimoji="1" lang="en-US" altLang="zh-CN" b="0" dirty="0">
                <a:latin typeface="Symbol" pitchFamily="18" charset="2"/>
                <a:sym typeface="Symbol" pitchFamily="18" charset="2"/>
              </a:rPr>
              <a:t> </a:t>
            </a:r>
            <a:r>
              <a:rPr kumimoji="1" lang="en-US" altLang="zh-CN" b="0" dirty="0">
                <a:sym typeface="Symbol" pitchFamily="18" charset="2"/>
              </a:rPr>
              <a:t>: </a:t>
            </a:r>
            <a:r>
              <a:rPr kumimoji="1" lang="en-US" altLang="zh-CN" b="0" dirty="0">
                <a:solidFill>
                  <a:srgbClr val="3333CC"/>
                </a:solidFill>
                <a:sym typeface="Symbol" pitchFamily="18" charset="2"/>
              </a:rPr>
              <a:t> universal quantifier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 Domain (domain of discourse / universe of discourse): </a:t>
            </a:r>
            <a:r>
              <a:rPr kumimoji="1" lang="en-US" altLang="zh-CN" sz="2600" b="0" dirty="0">
                <a:sym typeface="Symbol" pitchFamily="18" charset="2"/>
              </a:rPr>
              <a:t>range of the possible values of the variable 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600" b="0" dirty="0">
                <a:sym typeface="Symbol" pitchFamily="18" charset="2"/>
              </a:rPr>
              <a:t>An element for which </a:t>
            </a:r>
            <a:r>
              <a:rPr lang="en-US" altLang="zh-CN" sz="2600" b="0" i="1" dirty="0"/>
              <a:t>P</a:t>
            </a:r>
            <a:r>
              <a:rPr lang="en-US" altLang="zh-CN" sz="2600" b="0" dirty="0"/>
              <a:t>(</a:t>
            </a:r>
            <a:r>
              <a:rPr lang="en-US" altLang="zh-CN" sz="2600" b="0" i="1" dirty="0"/>
              <a:t>x</a:t>
            </a:r>
            <a:r>
              <a:rPr lang="en-US" altLang="zh-CN" sz="2600" b="0" dirty="0"/>
              <a:t>) </a:t>
            </a:r>
            <a:r>
              <a:rPr kumimoji="1" lang="en-US" altLang="zh-CN" sz="2600" b="0" dirty="0">
                <a:sym typeface="Symbol" pitchFamily="18" charset="2"/>
              </a:rPr>
              <a:t>is false is called a 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counterexample</a:t>
            </a:r>
            <a:r>
              <a:rPr kumimoji="1" lang="en-US" altLang="zh-CN" sz="2600" b="0" dirty="0">
                <a:sym typeface="Symbol" pitchFamily="18" charset="2"/>
              </a:rPr>
              <a:t> of  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 </a:t>
            </a:r>
            <a:r>
              <a:rPr kumimoji="1" lang="en-US" altLang="zh-CN" sz="2600" b="0" i="1" dirty="0">
                <a:sym typeface="Symbol" pitchFamily="18" charset="2"/>
              </a:rPr>
              <a:t>P</a:t>
            </a:r>
            <a:r>
              <a:rPr kumimoji="1" lang="en-US" altLang="zh-CN" sz="2600" b="0" dirty="0">
                <a:sym typeface="Symbol" pitchFamily="18" charset="2"/>
              </a:rPr>
              <a:t>(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Example</a:t>
            </a:r>
            <a:r>
              <a:rPr kumimoji="1" lang="en-US" altLang="zh-CN" sz="2600" b="0" dirty="0"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600" b="0" dirty="0">
                <a:sym typeface="Symbol" pitchFamily="18" charset="2"/>
              </a:rPr>
              <a:t>    Let </a:t>
            </a:r>
            <a:r>
              <a:rPr kumimoji="1" lang="en-US" altLang="zh-CN" sz="2600" b="0" i="1" dirty="0">
                <a:sym typeface="Symbol" pitchFamily="18" charset="2"/>
              </a:rPr>
              <a:t>P</a:t>
            </a:r>
            <a:r>
              <a:rPr kumimoji="1" lang="en-US" altLang="zh-CN" sz="2600" b="0" dirty="0">
                <a:sym typeface="Symbol" pitchFamily="18" charset="2"/>
              </a:rPr>
              <a:t>(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) be the statement “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&gt;0.” In the domain of all integers, x= -1 is a counterexample for  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 </a:t>
            </a:r>
            <a:r>
              <a:rPr kumimoji="1" lang="en-US" altLang="zh-CN" sz="2600" b="0" i="1" dirty="0">
                <a:sym typeface="Symbol" pitchFamily="18" charset="2"/>
              </a:rPr>
              <a:t>P</a:t>
            </a:r>
            <a:r>
              <a:rPr kumimoji="1" lang="en-US" altLang="zh-CN" sz="2600" b="0" dirty="0">
                <a:sym typeface="Symbol" pitchFamily="18" charset="2"/>
              </a:rPr>
              <a:t>(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).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600" b="0" i="1" dirty="0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5647D971-A6BF-4969-A8B6-011447D4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F66121-7336-4CCD-9425-534F10173EA9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E512321-ACDA-4B3E-9AE5-3D6548839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Universal Quantification</a:t>
            </a:r>
            <a:endParaRPr lang="en-US" altLang="zh-CN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E25C021-BBC9-4E62-8B66-F248F9F4A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143000"/>
            <a:ext cx="8286750" cy="54292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600" b="0">
                <a:solidFill>
                  <a:schemeClr val="accent2"/>
                </a:solidFill>
              </a:rPr>
              <a:t>Many ways </a:t>
            </a:r>
            <a:r>
              <a:rPr lang="en-US" altLang="zh-CN" sz="2600" b="0"/>
              <a:t>to express universal quantification: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/>
              <a:t>For all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/>
              <a:t>For every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/>
              <a:t>All of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/>
              <a:t>For each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/>
              <a:t>Given any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/>
              <a:t>For arbitrary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>
                <a:solidFill>
                  <a:srgbClr val="FF0000"/>
                </a:solidFill>
              </a:rPr>
              <a:t>For any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600" b="0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E98FD21A-B6FA-4D5F-A918-136F0740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7AB358-D6E1-4940-A75D-3634690443A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BD6E18C-F650-4E6F-85DB-C89428D11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Universal Quantification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CC51BCC-F127-4882-AB8A-677B2081C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811213"/>
            <a:ext cx="8429625" cy="58578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600" b="0" dirty="0">
                <a:solidFill>
                  <a:srgbClr val="3333CC"/>
                </a:solidFill>
              </a:rPr>
              <a:t>Examples</a:t>
            </a:r>
            <a:r>
              <a:rPr lang="en-US" altLang="zh-CN" sz="2600" b="0" dirty="0"/>
              <a:t>: </a:t>
            </a: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b="0" dirty="0"/>
              <a:t>What is the truth value of                      if the domain consists of all real numbers? What is the truth value of this statement if the domain consists of all integers?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600" b="0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9041A370-9C24-4DCD-9090-F79EBFC72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781300"/>
            <a:ext cx="7929562" cy="3500438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r>
              <a:rPr kumimoji="1"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endParaRPr kumimoji="1"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eaLnBrk="1" hangingPunct="1">
              <a:buFontTx/>
              <a:buAutoNum type="arabicParenBoth"/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If the domain consists of all real numbers.</a:t>
            </a:r>
          </a:p>
          <a:p>
            <a:pPr marL="914400" lvl="1" indent="-457200" eaLnBrk="1" hangingPunct="1">
              <a:defRPr/>
            </a:pPr>
            <a:endParaRPr kumimoji="1"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eaLnBrk="1" hangingPunct="1"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Because                        ,                          is false    </a:t>
            </a:r>
          </a:p>
          <a:p>
            <a:pPr marL="457200" indent="-457200" eaLnBrk="1" hangingPunct="1">
              <a:defRPr/>
            </a:pPr>
            <a:endParaRPr kumimoji="1"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FontTx/>
              <a:buAutoNum type="arabicParenBoth" startAt="2"/>
              <a:defRPr/>
            </a:pP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If the domain consists of all integers. </a:t>
            </a:r>
          </a:p>
          <a:p>
            <a:pPr marL="914400" lvl="1" indent="-457200" eaLnBrk="1" hangingPunct="1">
              <a:spcBef>
                <a:spcPct val="20000"/>
              </a:spcBef>
              <a:buFontTx/>
              <a:buAutoNum type="arabicParenBoth" startAt="2"/>
              <a:defRPr/>
            </a:pPr>
            <a:endParaRPr kumimoji="1" lang="en-US" altLang="zh-CN" sz="1000" dirty="0">
              <a:latin typeface="Times New Roman" pitchFamily="18" charset="0"/>
              <a:sym typeface="Symbol" pitchFamily="18" charset="2"/>
            </a:endParaRPr>
          </a:p>
          <a:p>
            <a:pPr marL="914400" lvl="1" indent="-457200" eaLnBrk="1" hangingPunct="1">
              <a:spcBef>
                <a:spcPct val="20000"/>
              </a:spcBef>
              <a:defRPr/>
            </a:pP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                      is true                      </a:t>
            </a:r>
          </a:p>
          <a:p>
            <a:pPr marL="914400" lvl="1" indent="-457200" eaLnBrk="1" hangingPunct="1">
              <a:spcBef>
                <a:spcPct val="20000"/>
              </a:spcBef>
              <a:buFontTx/>
              <a:buAutoNum type="arabicParenBoth" startAt="2"/>
              <a:defRPr/>
            </a:pPr>
            <a:endParaRPr kumimoji="1" lang="en-US" altLang="zh-CN" sz="1000" dirty="0">
              <a:latin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20000"/>
              </a:spcBef>
              <a:defRPr/>
            </a:pP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        </a:t>
            </a:r>
          </a:p>
          <a:p>
            <a:pPr marL="457200" indent="-457200" eaLnBrk="1" hangingPunct="1">
              <a:spcBef>
                <a:spcPct val="20000"/>
              </a:spcBef>
              <a:defRPr/>
            </a:pPr>
            <a:endParaRPr kumimoji="1" lang="en-US" altLang="zh-CN" sz="2200" dirty="0">
              <a:latin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20000"/>
              </a:spcBef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6389" name="Object 4">
            <a:extLst>
              <a:ext uri="{FF2B5EF4-FFF2-40B4-BE49-F238E27FC236}">
                <a16:creationId xmlns:a16="http://schemas.microsoft.com/office/drawing/2014/main" id="{A76D4A8F-9D17-46C3-9A95-8F466EF8B2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1341438"/>
          <a:ext cx="15001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公式" r:id="rId4" imgW="698500" imgH="228600" progId="Equation.3">
                  <p:embed/>
                </p:oleObj>
              </mc:Choice>
              <mc:Fallback>
                <p:oleObj name="公式" r:id="rId4" imgW="698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341438"/>
                        <a:ext cx="150018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BE0DC943-34D6-4733-A83C-D6CF4E7B1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3716338"/>
          <a:ext cx="14287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公式" r:id="rId6" imgW="609600" imgH="469900" progId="Equation.3">
                  <p:embed/>
                </p:oleObj>
              </mc:Choice>
              <mc:Fallback>
                <p:oleObj name="公式" r:id="rId6" imgW="6096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716338"/>
                        <a:ext cx="14287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>
            <a:extLst>
              <a:ext uri="{FF2B5EF4-FFF2-40B4-BE49-F238E27FC236}">
                <a16:creationId xmlns:a16="http://schemas.microsoft.com/office/drawing/2014/main" id="{70E61120-B796-4E0A-988C-F479B9B069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3860800"/>
          <a:ext cx="150018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公式" r:id="rId8" imgW="698500" imgH="228600" progId="Equation.3">
                  <p:embed/>
                </p:oleObj>
              </mc:Choice>
              <mc:Fallback>
                <p:oleObj name="公式" r:id="rId8" imgW="698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860800"/>
                        <a:ext cx="150018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>
            <a:extLst>
              <a:ext uri="{FF2B5EF4-FFF2-40B4-BE49-F238E27FC236}">
                <a16:creationId xmlns:a16="http://schemas.microsoft.com/office/drawing/2014/main" id="{263F24F0-757B-45A3-9404-28577CC145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300663"/>
          <a:ext cx="15001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公式" r:id="rId10" imgW="698500" imgH="228600" progId="Equation.3">
                  <p:embed/>
                </p:oleObj>
              </mc:Choice>
              <mc:Fallback>
                <p:oleObj name="公式" r:id="rId10" imgW="698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300663"/>
                        <a:ext cx="150018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灯片编号占位符 8">
            <a:extLst>
              <a:ext uri="{FF2B5EF4-FFF2-40B4-BE49-F238E27FC236}">
                <a16:creationId xmlns:a16="http://schemas.microsoft.com/office/drawing/2014/main" id="{810BD1F6-8132-448A-AF93-564AE3B3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6CE773-9544-4F61-9C4C-97C0BC59A900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37E1B16-A5B7-46C5-89D2-6B63B139B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Universal Quantification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55A5143-25F1-4727-808A-3B7C7E530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811213"/>
            <a:ext cx="8501063" cy="58578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600" b="0" dirty="0">
                <a:solidFill>
                  <a:srgbClr val="3333CC"/>
                </a:solidFill>
              </a:rPr>
              <a:t>Examples</a:t>
            </a:r>
            <a:r>
              <a:rPr lang="en-US" altLang="zh-CN" sz="2600" b="0" dirty="0"/>
              <a:t>: </a:t>
            </a: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 startAt="2"/>
              <a:defRPr/>
            </a:pPr>
            <a:r>
              <a:rPr lang="en-US" altLang="zh-CN" b="0" dirty="0"/>
              <a:t>Express the following statement as a universal quantification: “All lions are fierce.” 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600" b="0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53BC3236-7791-46CB-B7B0-1D344473D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276475"/>
            <a:ext cx="7786687" cy="4071938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r>
              <a:rPr kumimoji="1"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eaLnBrk="1" hangingPunct="1"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 Let </a:t>
            </a:r>
            <a:r>
              <a:rPr kumimoji="1" lang="en-US" altLang="zh-CN" sz="22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) denote the statement </a:t>
            </a:r>
            <a:r>
              <a:rPr kumimoji="1" lang="en-US" altLang="zh-CN" sz="2200" dirty="0">
                <a:latin typeface="Arial"/>
                <a:cs typeface="Times New Roman" pitchFamily="18" charset="0"/>
              </a:rPr>
              <a:t>“</a:t>
            </a:r>
            <a:r>
              <a:rPr kumimoji="1" lang="en-US" altLang="zh-CN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is fierce</a:t>
            </a:r>
            <a:r>
              <a:rPr kumimoji="1" lang="en-US" altLang="zh-CN" sz="2200" dirty="0">
                <a:latin typeface="Arial"/>
                <a:cs typeface="Times New Roman" pitchFamily="18" charset="0"/>
              </a:rPr>
              <a:t>”</a:t>
            </a: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914400" lvl="1" indent="-457200" eaLnBrk="1" hangingPunct="1">
              <a:buFontTx/>
              <a:buAutoNum type="arabicParenBoth"/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Assuming that the domain is the set of  all lions.</a:t>
            </a:r>
          </a:p>
          <a:p>
            <a:pPr marL="457200" indent="-457200" eaLnBrk="1" hangingPunct="1">
              <a:buFontTx/>
              <a:buAutoNum type="arabicParenBoth"/>
              <a:defRPr/>
            </a:pPr>
            <a:endParaRPr kumimoji="1"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FontTx/>
              <a:buAutoNum type="arabicParenBoth" startAt="2"/>
              <a:defRPr/>
            </a:pP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Assuming that domain is the set of all creatures. </a:t>
            </a:r>
          </a:p>
          <a:p>
            <a:pPr marL="457200" indent="-457200" eaLnBrk="1" hangingPunct="1">
              <a:spcBef>
                <a:spcPct val="20000"/>
              </a:spcBef>
              <a:defRPr/>
            </a:pP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        Let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) denote the statement </a:t>
            </a:r>
            <a:r>
              <a:rPr kumimoji="1" lang="en-US" altLang="zh-CN" sz="2200" dirty="0">
                <a:latin typeface="Arial"/>
                <a:sym typeface="Symbol" pitchFamily="18" charset="2"/>
              </a:rPr>
              <a:t>“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 is a lion</a:t>
            </a:r>
            <a:r>
              <a:rPr kumimoji="1" lang="en-US" altLang="zh-CN" sz="2200" dirty="0">
                <a:latin typeface="Arial"/>
                <a:sym typeface="Symbol" pitchFamily="18" charset="2"/>
              </a:rPr>
              <a:t>”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88066" name="Object 2">
            <a:extLst>
              <a:ext uri="{FF2B5EF4-FFF2-40B4-BE49-F238E27FC236}">
                <a16:creationId xmlns:a16="http://schemas.microsoft.com/office/drawing/2014/main" id="{9F8ED79D-413A-4D5C-BD61-BB15C0185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0" y="3562350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r:id="rId4" imgW="520474" imgH="203112" progId="Equation.3">
                  <p:embed/>
                </p:oleObj>
              </mc:Choice>
              <mc:Fallback>
                <p:oleObj r:id="rId4" imgW="520474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3562350"/>
                        <a:ext cx="113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>
            <a:extLst>
              <a:ext uri="{FF2B5EF4-FFF2-40B4-BE49-F238E27FC236}">
                <a16:creationId xmlns:a16="http://schemas.microsoft.com/office/drawing/2014/main" id="{0C54ACA3-E9FA-4DA9-955D-9E50ADAFFA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5157788"/>
          <a:ext cx="2446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r:id="rId6" imgW="1129810" imgH="203112" progId="Equation.3">
                  <p:embed/>
                </p:oleObj>
              </mc:Choice>
              <mc:Fallback>
                <p:oleObj r:id="rId6" imgW="1129810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157788"/>
                        <a:ext cx="24463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灯片编号占位符 6">
            <a:extLst>
              <a:ext uri="{FF2B5EF4-FFF2-40B4-BE49-F238E27FC236}">
                <a16:creationId xmlns:a16="http://schemas.microsoft.com/office/drawing/2014/main" id="{23B86666-DC92-47AA-AAD9-D22F9398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AFA7E6-878C-4E7C-8EC0-EDCC4B88FFF1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585E9FF-5041-4EDB-85E0-8B7598A40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Universal Quantification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63C25BA-BC9F-4D6F-9149-C04900DC9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836613"/>
            <a:ext cx="8572500" cy="52863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600" b="0" dirty="0">
                <a:solidFill>
                  <a:srgbClr val="3333CC"/>
                </a:solidFill>
              </a:rPr>
              <a:t>Examples</a:t>
            </a:r>
            <a:r>
              <a:rPr lang="en-US" altLang="zh-CN" sz="2600" b="0" dirty="0"/>
              <a:t>: </a:t>
            </a: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 startAt="3"/>
              <a:defRPr/>
            </a:pPr>
            <a:r>
              <a:rPr lang="en-US" altLang="zh-CN" b="0" dirty="0"/>
              <a:t>What is the truth value of  </a:t>
            </a:r>
            <a:r>
              <a:rPr kumimoji="1" lang="en-US" altLang="zh-CN" b="0" dirty="0">
                <a:latin typeface="Symbol" pitchFamily="18" charset="2"/>
                <a:cs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), where 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) is the statement “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&lt;3” and the domain is           ?</a:t>
            </a:r>
            <a:endParaRPr lang="en-US" altLang="zh-CN" b="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b="0" dirty="0"/>
              <a:t>                  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A50A52DE-56EC-4D05-8DF6-44338522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420938"/>
            <a:ext cx="7572375" cy="1800225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r>
              <a:rPr kumimoji="1"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graphicFrame>
        <p:nvGraphicFramePr>
          <p:cNvPr id="20485" name="Object 4">
            <a:extLst>
              <a:ext uri="{FF2B5EF4-FFF2-40B4-BE49-F238E27FC236}">
                <a16:creationId xmlns:a16="http://schemas.microsoft.com/office/drawing/2014/main" id="{932E34D8-4D55-420C-A76B-6E6A58312C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1925638"/>
          <a:ext cx="7556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4" r:id="rId4" imgW="418918" imgH="203112" progId="Equation.3">
                  <p:embed/>
                </p:oleObj>
              </mc:Choice>
              <mc:Fallback>
                <p:oleObj r:id="rId4" imgW="418918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925638"/>
                        <a:ext cx="7556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E08E661F-B261-42C4-9831-837400A7E6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2708275"/>
          <a:ext cx="37607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5" name="公式" r:id="rId6" imgW="1752600" imgH="203200" progId="Equation.3">
                  <p:embed/>
                </p:oleObj>
              </mc:Choice>
              <mc:Fallback>
                <p:oleObj name="公式" r:id="rId6" imgW="17526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708275"/>
                        <a:ext cx="37607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FE6460-1DC1-4F7A-A6A7-FDE68B5213BE}"/>
              </a:ext>
            </a:extLst>
          </p:cNvPr>
          <p:cNvSpPr txBox="1"/>
          <p:nvPr/>
        </p:nvSpPr>
        <p:spPr>
          <a:xfrm>
            <a:off x="1258888" y="3213100"/>
            <a:ext cx="6715125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kumimoji="1"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), which is the statement “3&lt;3,” is false,</a:t>
            </a:r>
          </a:p>
          <a:p>
            <a:pPr marL="457200" indent="-457200" eaLnBrk="1" hangingPunct="1">
              <a:defRPr/>
            </a:pP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it follows that </a:t>
            </a:r>
            <a:r>
              <a:rPr kumimoji="1" lang="en-US" altLang="zh-CN" sz="2400" dirty="0">
                <a:latin typeface="Symbol" pitchFamily="18" charset="2"/>
                <a:cs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is false.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F67BC-88A4-442D-84D6-AB04E8FBB086}"/>
              </a:ext>
            </a:extLst>
          </p:cNvPr>
          <p:cNvSpPr txBox="1"/>
          <p:nvPr/>
        </p:nvSpPr>
        <p:spPr>
          <a:xfrm>
            <a:off x="611188" y="4508500"/>
            <a:ext cx="78581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altLang="zh-CN" sz="2400" dirty="0">
                <a:solidFill>
                  <a:srgbClr val="3333CC"/>
                </a:solidFill>
                <a:latin typeface="+mn-lt"/>
              </a:rPr>
              <a:t>  Remark</a:t>
            </a:r>
            <a:r>
              <a:rPr lang="en-US" altLang="zh-CN" sz="2400" dirty="0">
                <a:latin typeface="+mn-lt"/>
              </a:rPr>
              <a:t>: Given the domain as                      ,</a:t>
            </a:r>
            <a:endParaRPr lang="zh-CN" altLang="en-US" sz="2400" dirty="0">
              <a:latin typeface="+mn-lt"/>
            </a:endParaRPr>
          </a:p>
        </p:txBody>
      </p:sp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D6E066B4-F3DC-41CE-AAA9-C8F26FA404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4581525"/>
          <a:ext cx="16303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name="Equation" r:id="rId8" imgW="863225" imgH="228501" progId="Equation.3">
                  <p:embed/>
                </p:oleObj>
              </mc:Choice>
              <mc:Fallback>
                <p:oleObj name="Equation" r:id="rId8" imgW="863225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581525"/>
                        <a:ext cx="16303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>
            <a:extLst>
              <a:ext uri="{FF2B5EF4-FFF2-40B4-BE49-F238E27FC236}">
                <a16:creationId xmlns:a16="http://schemas.microsoft.com/office/drawing/2014/main" id="{45DA8A0C-76EA-4695-9473-A4682DF3C9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5157788"/>
          <a:ext cx="42195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公式" r:id="rId10" imgW="2235200" imgH="228600" progId="Equation.3">
                  <p:embed/>
                </p:oleObj>
              </mc:Choice>
              <mc:Fallback>
                <p:oleObj name="公式" r:id="rId10" imgW="22352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157788"/>
                        <a:ext cx="42195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灯片编号占位符 11">
            <a:extLst>
              <a:ext uri="{FF2B5EF4-FFF2-40B4-BE49-F238E27FC236}">
                <a16:creationId xmlns:a16="http://schemas.microsoft.com/office/drawing/2014/main" id="{94AA713B-FC8B-4E28-9F4F-34705A57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C2F2B0-4030-4E04-9426-38F1281277C5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  <p:bldP spid="10" grpId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0066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3728</Words>
  <Application>Microsoft Office PowerPoint</Application>
  <PresentationFormat>全屏显示(4:3)</PresentationFormat>
  <Paragraphs>517</Paragraphs>
  <Slides>43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Arial Unicode MS</vt:lpstr>
      <vt:lpstr>Monotype Sorts</vt:lpstr>
      <vt:lpstr>宋体</vt:lpstr>
      <vt:lpstr>Arial</vt:lpstr>
      <vt:lpstr>Calibri</vt:lpstr>
      <vt:lpstr>Symbol</vt:lpstr>
      <vt:lpstr>Tahoma</vt:lpstr>
      <vt:lpstr>Times New Roman</vt:lpstr>
      <vt:lpstr>Wingdings</vt:lpstr>
      <vt:lpstr>1_默认设计模板</vt:lpstr>
      <vt:lpstr>Clip</vt:lpstr>
      <vt:lpstr>Equation.3</vt:lpstr>
      <vt:lpstr>公式</vt:lpstr>
      <vt:lpstr>Equation</vt:lpstr>
      <vt:lpstr>Chapter 1   The Foundations: Logic and Proofs</vt:lpstr>
      <vt:lpstr>Predicate</vt:lpstr>
      <vt:lpstr>Predicate</vt:lpstr>
      <vt:lpstr>Quantifiers</vt:lpstr>
      <vt:lpstr>Universal Quantification</vt:lpstr>
      <vt:lpstr>Universal Quantification</vt:lpstr>
      <vt:lpstr>Universal Quantification</vt:lpstr>
      <vt:lpstr>Universal Quantification</vt:lpstr>
      <vt:lpstr>Universal Quantification</vt:lpstr>
      <vt:lpstr>Existential Quantification</vt:lpstr>
      <vt:lpstr>Existential Quantification</vt:lpstr>
      <vt:lpstr>Existential Quantification</vt:lpstr>
      <vt:lpstr>Quantifiers</vt:lpstr>
      <vt:lpstr>Quantifiers with Restricted Domains</vt:lpstr>
      <vt:lpstr>Precedence of Quantifiers</vt:lpstr>
      <vt:lpstr>Binding Variables</vt:lpstr>
      <vt:lpstr>Logical Equivalences Involving Quantifiers</vt:lpstr>
      <vt:lpstr>Negating Quantified Expressions</vt:lpstr>
      <vt:lpstr>De Morgan’s Laws for Quantifiers</vt:lpstr>
      <vt:lpstr>PowerPoint 演示文稿</vt:lpstr>
      <vt:lpstr>Translating from English into Logical Expressions</vt:lpstr>
      <vt:lpstr>Example</vt:lpstr>
      <vt:lpstr>Example</vt:lpstr>
      <vt:lpstr>Examples from Lewis Carroll [1]</vt:lpstr>
      <vt:lpstr>Examples from Lewis Carroll [2]</vt:lpstr>
      <vt:lpstr>Translating from English into Logical Expressions</vt:lpstr>
      <vt:lpstr>Homework</vt:lpstr>
      <vt:lpstr>Chapter 1   The Foundations: Logic and Proofs</vt:lpstr>
      <vt:lpstr>Nested Quantifiers</vt:lpstr>
      <vt:lpstr>Translating from Nested Quantifiers into English </vt:lpstr>
      <vt:lpstr>Translating from Nested Quantifiers into English </vt:lpstr>
      <vt:lpstr>Translating English into Logical Expressions</vt:lpstr>
      <vt:lpstr>Translating English into Logical Expressions</vt:lpstr>
      <vt:lpstr>Translating English into Logical Expressions</vt:lpstr>
      <vt:lpstr>The Order of Quantifiers</vt:lpstr>
      <vt:lpstr>Quantifications of Two Variables</vt:lpstr>
      <vt:lpstr>Negating Nested Quantifiers</vt:lpstr>
      <vt:lpstr>Negating Nested Quantifiers</vt:lpstr>
      <vt:lpstr>Homework</vt:lpstr>
      <vt:lpstr>Functionally Complete</vt:lpstr>
      <vt:lpstr>Propositional Normal Forms</vt:lpstr>
      <vt:lpstr>Conjunctive Normal Form (CNF)</vt:lpstr>
      <vt:lpstr>Disjunctive Normal Form (DNF)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2023-03-07T11:27:07Z</dcterms:created>
  <dcterms:modified xsi:type="dcterms:W3CDTF">2023-03-07T11:29:27Z</dcterms:modified>
</cp:coreProperties>
</file>