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32"/>
  </p:notesMasterIdLst>
  <p:sldIdLst>
    <p:sldId id="351" r:id="rId2"/>
    <p:sldId id="323" r:id="rId3"/>
    <p:sldId id="341" r:id="rId4"/>
    <p:sldId id="342" r:id="rId5"/>
    <p:sldId id="257" r:id="rId6"/>
    <p:sldId id="325" r:id="rId7"/>
    <p:sldId id="326" r:id="rId8"/>
    <p:sldId id="315" r:id="rId9"/>
    <p:sldId id="343" r:id="rId10"/>
    <p:sldId id="327" r:id="rId11"/>
    <p:sldId id="330" r:id="rId12"/>
    <p:sldId id="331" r:id="rId13"/>
    <p:sldId id="328" r:id="rId14"/>
    <p:sldId id="332" r:id="rId15"/>
    <p:sldId id="333" r:id="rId16"/>
    <p:sldId id="345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4" r:id="rId25"/>
    <p:sldId id="346" r:id="rId26"/>
    <p:sldId id="347" r:id="rId27"/>
    <p:sldId id="348" r:id="rId28"/>
    <p:sldId id="349" r:id="rId29"/>
    <p:sldId id="350" r:id="rId30"/>
    <p:sldId id="297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CC"/>
    <a:srgbClr val="BAD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7" autoAdjust="0"/>
    <p:restoredTop sz="74123" autoAdjust="0"/>
  </p:normalViewPr>
  <p:slideViewPr>
    <p:cSldViewPr>
      <p:cViewPr varScale="1">
        <p:scale>
          <a:sx n="76" d="100"/>
          <a:sy n="76" d="100"/>
        </p:scale>
        <p:origin x="160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4023FCD-2608-43F0-8EE7-9DD3A974F9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EAFA63-8A5C-494B-A1C4-49608147FF9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6D051C3-2805-4396-AD7D-E410D40CCE63}" type="datetimeFigureOut">
              <a:rPr lang="zh-CN" altLang="en-US"/>
              <a:pPr>
                <a:defRPr/>
              </a:pPr>
              <a:t>2023/3/14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4E674E2-CE90-4F36-BEF7-3C4958A5E0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774F77D6-70EB-4B1F-92CB-7C82BF130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562AEB-7F5C-4108-8F8C-73D1E4E25C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2B557-B887-4985-91A1-0ACF135F8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7A5F0CA-61F7-4F69-8287-851A7095C1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CF44E65E-9439-44A3-B66C-ADDC3B8E60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2E3027F3-06AE-4056-AA66-FF84E24315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22899030-7D84-4B5C-AD43-FA33FCA3D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37286F-9B0B-4BD4-8B84-FFC8FA9D4A4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6D63B5BB-99DE-4272-86B5-DAD314107B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9FF50DB6-4070-4710-9D61-9E3607EE13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88635804-5F9A-44AC-88A7-336873DF8F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A290C6-50F0-4640-B7A7-D0D226E9EF38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4F50D4EB-05BF-4CD4-AC80-9D7C7DD0F7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90947BC9-6922-4BAF-830A-97B705133C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77D3320B-6FDE-4CBD-8DF1-D0E0B9189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BE230AD-DC5C-40F5-A37E-C1C6BB22135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20E73125-94B0-4E17-9DE3-2044B3D0A8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A5F58916-237E-4C70-A34B-F1ADCF8ED6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DF27AFEB-EF1C-4E51-90FC-B0B5BFC18C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540FFF-A00E-4CDA-8249-5A8A3F120DC2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7AE0B252-F795-450B-8E94-EAAD6EBB0D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F22ADE7F-CCEF-4543-9624-5B47DFB65D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5C2A26EE-B6B9-4888-854A-D3FF4C6D9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4CAC4ED-D99A-4CEB-8CF1-C5FD07ACA3D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AD3FBDA8-1A74-44F7-80CC-67EFA0829A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7E6B9161-2DB0-4221-AAF5-A2F9373D3D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E220339B-A530-44A4-A9BC-23CB3B85E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67DCA2A-EDC8-465C-8AB9-1317D81F69C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8C8B33F0-D927-4866-A512-9AC3951FBA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B1383290-7693-4699-B5BF-0B80D847D0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3E742320-7A51-44A0-9276-D835AA25A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3BF3CC-5FAD-4AF5-B741-9FA1A84A8D22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36CD8BAA-74E1-4386-AA82-F74CDA9AFE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A4154D81-5860-4F34-B0E7-3BE7B41639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1C63FD04-E185-4A57-BF59-EECFD8D95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B7A414-B261-4744-A4EF-B81273192D51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CA37BD23-B282-4E54-90A0-52545E4340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562F4A69-DACA-4846-9FE4-B3B871746DD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EEA801CA-ECF6-42A8-8FE4-73D904D14F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FF3484-0876-4C37-8E0A-74D1C62A1CD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3F3E2685-E5E7-4353-8B70-389160FF45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451E470E-CF22-4801-972A-608E3743610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6D834F6D-9919-45C4-B814-DD972F6C0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440769-5EB5-490A-8D39-A508EA8382F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B51E32E0-CFCB-4708-9E5D-913568BC0C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A6F73898-2B50-45F1-9450-E3B8220A74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80B63A43-42F1-44C8-A5C1-30A521CB2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7E60605-8894-42C0-9B99-89096DB2FF7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43CB44C9-9092-4ABC-A013-245082BB78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B82305BD-096D-4C1F-8E8D-13A1A18CA2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altLang="zh-CN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5D5D0296-ED46-4B3C-A039-1D91684B1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8B8964-C550-42C6-A2D4-03D7F191772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9DBF8586-22E8-4DEF-BA71-53148978A3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9F4F3D1D-EF84-4D19-B3EC-00E9EBC2CE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B1290BFE-37E3-40EB-A2C0-BDDD3E83D6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1063D66-F56F-4215-8B1C-989627F7A3C2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BDBA0A1E-2A67-4B11-B302-ED5513D309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6895C0B8-0D33-48FF-AFB4-C2CE54D5E0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1293A9F7-F632-43BF-9EAA-361BE8194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767726-CA32-408F-BA20-FDB953E13D4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4374ABE6-CCEB-4350-A14B-93F8859162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3404EB50-905C-4D49-8F8C-E66B4DCC18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B8DA543A-F722-4A4F-BAD3-93B755A11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6CE7ED4-A508-49FF-94F9-2DA34228446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74DB8E96-14BE-4B2D-B1F3-C75C6C952A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97239927-0B24-40F7-AF24-7390B7DD7D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70AA5298-1FDD-4D79-9427-4C3CD78A2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9C5BE8-62B2-40FF-9B33-5B9B8839E7F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F4957DF4-E109-45BD-A64C-82DDE6F9DC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488D4C4F-BF5D-43E2-A353-C18AD0E9E0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altLang="zh-CN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864F8FB7-AD4C-4D7E-BEE6-D60802021C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8A06167-D17C-4C12-906A-FA07E2CD7BA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83BE5BD8-75C2-425B-B4EC-665D5C88BA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E9E90931-36E1-47DA-8CAC-4A0FECA31F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0F357FBC-6D35-4DEC-9FCD-24DFFFFA7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DC363A-3620-4BD7-9BE8-521388F8BFF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5582D498-DAB4-40A5-9F9A-A2790195C1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98CD89D7-88B6-4730-8CD1-49D2D400EA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615E2576-338F-4FE3-9076-24F084FD8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47A2BE-4B96-43A6-9F1E-2A95DADC89F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DA92F5DB-4DCF-4757-B889-3E33ED54F6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DD5777F7-80B1-41B4-9033-C18BB7181A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B22E41F4-244C-4095-A688-AE9E124AE6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1A0D9A-6B69-487F-AA4E-45B6A1192DB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C36A5512-813F-45B0-A37B-14B2E7ED0A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F5FEB451-F5F6-4465-BFC0-756E58F9D5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D262F23D-C43D-47F4-A9A8-B828CEF25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0E7BAC-2929-40AB-B43A-81914A349BD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9C101F5E-1213-48A6-BF0A-F9E875FF60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99B4FE8B-E61B-4FE4-9C8B-A7682FB571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CD218646-63F3-4C9E-8F9D-E7338809F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C8C19F-286E-41C5-916A-E962A2FF946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A41FE5C3-9FE8-430E-9CDA-F8C7A43E40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49FDD762-7D23-4173-9B2D-AB40342C8C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C3F30787-9A81-4C07-AD8C-FD67B7B523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4D2C6C-D71A-4524-AA7A-A9F162282CF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F89E6064-5074-4EF0-824D-C39AF0DEFD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5B4EBAD5-265E-4405-A425-AE00C18E27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BED6B9FF-8AAD-422C-8917-0175A390A3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CA3109-2FB5-4C47-A3FC-577FD2DD680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17B40078-222C-46F8-A20C-30BD536722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5BA6ED12-C86F-42E2-ADCE-982561F0B7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EF439C4D-E46F-4835-A81A-8CF2AEED4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90CB30-2A2C-4F9B-8A91-BA7FA2158DD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9424B972-63A0-41FD-A9FA-B449E268C5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41A18C20-3589-4EC5-A4CC-23BE1905F1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0F0EBA43-DA7A-4403-8F29-0A8A9D23E9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2C9F17C-5799-42D4-80E1-AD15ED48FD6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11D85AE4-E564-45D0-BF98-7B5BB1F672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311AA075-0CC2-48A8-829B-FE57C3E4B2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070A4EA0-6C1D-4153-BEBE-49499D9D1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ED4044-F9A5-4134-8776-3DA0243EC10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CB033BC2-E369-4817-A56E-0D478D5FE3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A6B157C2-C184-40A7-8BF6-0B8EA1EB34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3D8F5749-5AA8-44DC-90FE-0BBCBD1CB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A585269-8801-4BC1-A48D-DC1A0325A58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B3DD357-EC50-4103-85CA-2A3059CFF5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A1728EE2-C465-4B24-ACF2-F1D9DEEE0C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CA2B7A7D-0EE4-499D-B0B9-13FC41706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C839EA0-0091-4601-B6FA-E741F70B967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DD042E89-E90C-4841-BC7E-2980409036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FDF8E59D-5C5A-411D-B413-8AD4CF25F8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4321F317-4ADE-4632-8E4B-5D54203F2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EC06A94-FB4B-4DF1-B7E1-2957E6B0F0D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79A1AC5E-E672-4646-9FBF-D61321AA913E}"/>
              </a:ext>
            </a:extLst>
          </p:cNvPr>
          <p:cNvGraphicFramePr>
            <a:graphicFrameLocks/>
          </p:cNvGraphicFramePr>
          <p:nvPr userDrawn="1"/>
        </p:nvGraphicFramePr>
        <p:xfrm>
          <a:off x="304800" y="2971800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Clip" r:id="rId3" imgW="6857143" imgH="48963" progId="MS_ClipArt_Gallery.2">
                  <p:embed/>
                </p:oleObj>
              </mc:Choice>
              <mc:Fallback>
                <p:oleObj name="Clip" r:id="rId3" imgW="6857143" imgH="48963" progId="MS_ClipArt_Gallery.2">
                  <p:embed/>
                  <p:pic>
                    <p:nvPicPr>
                      <p:cNvPr id="2050" name="Object 7">
                        <a:extLst>
                          <a:ext uri="{FF2B5EF4-FFF2-40B4-BE49-F238E27FC236}">
                            <a16:creationId xmlns:a16="http://schemas.microsoft.com/office/drawing/2014/main" id="{E4162D4D-214C-4D6D-9415-41DED0EE192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85344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7363B91-CE83-4F93-BA25-665609ED51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5827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03C1974-A272-420D-B2F9-E20D57C3CD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484438" y="6248400"/>
            <a:ext cx="431958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7E1E389-5D0B-41BB-9055-71528078AF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48400"/>
            <a:ext cx="14382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7C3A6-C746-452F-8A24-51B821A984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351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DD4E61-62E1-4BBD-AE8E-DA7DF2C086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974B2A-544D-4F9C-8C76-365EA8A44A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8178E3C-B27B-4A20-B563-E2DE2217DC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87E49-9A5B-445B-B00B-B81DC316A9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51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15888"/>
            <a:ext cx="1943100" cy="6132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15888"/>
            <a:ext cx="5678487" cy="6132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F396C8-86B3-4101-ACE3-DACABF92B4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5FC805-1304-465C-984A-11534056B5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23CB28-C004-460F-B050-582DB07740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0EFF4-1B04-472E-8BD4-7C7C7CFC0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191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7772400" cy="722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810000" cy="5122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22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32CBC8-02DE-463A-A1CF-65511BA8E3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8471ED-240D-4935-BD2F-5EEA1AE104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3A5939-A081-4A49-BEC7-0369AD6E9B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8D514-7FD6-4B61-B322-64EF6ED6F0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77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EE199B-5C15-431A-AEA1-CAA0C3C576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FC7009-AFF3-49A6-904D-BF0E470DC4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6ADDDB-CAF9-4B6C-81DF-72751C9831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D6DF0-3D17-4435-9428-4FC8F84C01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34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E3FC8E-F95E-4BBD-B106-BABA6CE81B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EEA785-3D29-40D9-8350-EEF41EEE1B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53F6D3A-6389-49CF-8C9E-094ED068CB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087C4-05EE-433F-8E86-766B100B3D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41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5276A-14C6-4FA6-B00E-3C9627F6F7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C6AA31-0678-40E5-AEB5-336114016D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704402-567B-4B65-A19E-190DE974BA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7F16E-1CB1-4EEC-A3AD-534B8DAE91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413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5DB2090-BB01-4FA4-B21D-47098071F0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1CBB58F-CAF5-4CC0-933F-342CFD493F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5B7B4B2-B3D3-4387-BB57-54F2134DD4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86EBC-4425-4FAA-B07C-B49B714DAA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24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E059C5-A2A9-4B6C-A84B-5950464B74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39E7120-77B3-480A-B5EA-A05C4CAF80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0F60525-BA9E-4995-B2D2-CD37F77D31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ECDBB-C1F1-4C28-B4CC-79A4C58207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484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611BEEB-8747-4FD3-BDAD-7BCFC18DCC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863CF7C-DA5B-44E4-A409-63A0B5B86A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802440D-A35C-452C-ACCD-B979027029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B6229D-88CA-487E-B74A-A67C0883EE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71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BB8857-E4A6-486C-8C2D-C953920FDD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D64C3F-F0D8-45D9-85B6-3B91DAE9EA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D2C83-32AE-4A47-992D-AAD63EFF76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D809CD-8A94-424C-9CC2-F1172B4793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56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608EF9-8B73-4928-A7E9-F52C19A352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6CDFAA-5BC3-4D9A-B40E-0369D9DCDE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4AD525-3C33-4F0C-A99C-A2F523C0AA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4EDFB-A14D-48BB-95C7-704A309B6D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72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54B0A68-7B85-4809-9B7E-7C0DF555E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15888"/>
            <a:ext cx="777240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38B7B15-557F-4425-8ED8-0A2B8808A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772400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51699FD-9863-4297-82A7-3B8664BDAA1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00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solidFill>
                  <a:schemeClr val="bg2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8A2A172-FCAB-44BB-8DA0-BB17A21C6F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4008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DC16D88F-88DD-4460-8FBD-074EF805CA1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7F3B6D2-674D-4DC5-A563-A62DFB7742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31" name="Object 7">
            <a:extLst>
              <a:ext uri="{FF2B5EF4-FFF2-40B4-BE49-F238E27FC236}">
                <a16:creationId xmlns:a16="http://schemas.microsoft.com/office/drawing/2014/main" id="{6F4F9F78-FBF0-4FEA-A286-EA5EAA98BF4F}"/>
              </a:ext>
            </a:extLst>
          </p:cNvPr>
          <p:cNvGraphicFramePr>
            <a:graphicFrameLocks/>
          </p:cNvGraphicFramePr>
          <p:nvPr userDrawn="1"/>
        </p:nvGraphicFramePr>
        <p:xfrm>
          <a:off x="323850" y="836613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Clip" r:id="rId15" imgW="6857143" imgH="48963" progId="MS_ClipArt_Gallery.2">
                  <p:embed/>
                </p:oleObj>
              </mc:Choice>
              <mc:Fallback>
                <p:oleObj name="Clip" r:id="rId15" imgW="6857143" imgH="48963" progId="MS_ClipArt_Gallery.2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36613"/>
                        <a:ext cx="85344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192" r:id="rId1"/>
    <p:sldLayoutId id="2147484181" r:id="rId2"/>
    <p:sldLayoutId id="2147484182" r:id="rId3"/>
    <p:sldLayoutId id="2147484183" r:id="rId4"/>
    <p:sldLayoutId id="2147484184" r:id="rId5"/>
    <p:sldLayoutId id="2147484185" r:id="rId6"/>
    <p:sldLayoutId id="2147484186" r:id="rId7"/>
    <p:sldLayoutId id="2147484187" r:id="rId8"/>
    <p:sldLayoutId id="2147484188" r:id="rId9"/>
    <p:sldLayoutId id="2147484189" r:id="rId10"/>
    <p:sldLayoutId id="2147484190" r:id="rId11"/>
    <p:sldLayoutId id="2147484191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36.bin"/><Relationship Id="rId26" Type="http://schemas.openxmlformats.org/officeDocument/2006/relationships/oleObject" Target="../embeddings/oleObject40.bin"/><Relationship Id="rId3" Type="http://schemas.openxmlformats.org/officeDocument/2006/relationships/notesSlide" Target="../notesSlides/notesSlide26.xml"/><Relationship Id="rId21" Type="http://schemas.openxmlformats.org/officeDocument/2006/relationships/image" Target="../media/image36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4.wmf"/><Relationship Id="rId25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29" Type="http://schemas.openxmlformats.org/officeDocument/2006/relationships/image" Target="../media/image40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1.wmf"/><Relationship Id="rId24" Type="http://schemas.openxmlformats.org/officeDocument/2006/relationships/oleObject" Target="../embeddings/oleObject39.bin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23" Type="http://schemas.openxmlformats.org/officeDocument/2006/relationships/image" Target="../media/image37.wmf"/><Relationship Id="rId28" Type="http://schemas.openxmlformats.org/officeDocument/2006/relationships/oleObject" Target="../embeddings/oleObject41.bin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Relationship Id="rId27" Type="http://schemas.openxmlformats.org/officeDocument/2006/relationships/image" Target="../media/image39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5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7A011D64-2DCE-4D6F-A550-611E83E7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1438"/>
            <a:ext cx="7772400" cy="722312"/>
          </a:xfrm>
        </p:spPr>
        <p:txBody>
          <a:bodyPr/>
          <a:lstStyle/>
          <a:p>
            <a:pPr>
              <a:defRPr/>
            </a:pPr>
            <a:r>
              <a:rPr lang="en-US" altLang="zh-CN" sz="2600" dirty="0"/>
              <a:t>Chapter 1  </a:t>
            </a:r>
            <a:br>
              <a:rPr lang="en-US" altLang="zh-CN" sz="3200" dirty="0"/>
            </a:br>
            <a:r>
              <a:rPr kumimoji="1" lang="en-US" altLang="zh-CN" sz="3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Foundations: Logic and Proofs</a:t>
            </a:r>
            <a:endParaRPr lang="zh-CN" altLang="en-US" sz="3000" dirty="0"/>
          </a:p>
        </p:txBody>
      </p:sp>
      <p:sp>
        <p:nvSpPr>
          <p:cNvPr id="4099" name="灯片编号占位符 3">
            <a:extLst>
              <a:ext uri="{FF2B5EF4-FFF2-40B4-BE49-F238E27FC236}">
                <a16:creationId xmlns:a16="http://schemas.microsoft.com/office/drawing/2014/main" id="{374EF299-5586-4B30-A708-C0B4DB98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1BB919-3982-4AA3-931B-E0D054A23A24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51132EC-DB2E-46CF-BC8D-9C374F565C62}"/>
              </a:ext>
            </a:extLst>
          </p:cNvPr>
          <p:cNvSpPr txBox="1">
            <a:spLocks/>
          </p:cNvSpPr>
          <p:nvPr/>
        </p:nvSpPr>
        <p:spPr bwMode="auto">
          <a:xfrm>
            <a:off x="755650" y="993775"/>
            <a:ext cx="7772400" cy="512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1.1  Propositional Logic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1.2  Applications of Propositional Logic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1.3  Propositional Equivalences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1.4  Predicates and Quantifiers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1.5  Nested Quantifiers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1.6  Rules of Inference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1.7  Introduction to Proofs </a:t>
            </a:r>
          </a:p>
          <a:p>
            <a:pPr eaLnBrk="1" hangingPunct="1">
              <a:spcBef>
                <a:spcPct val="80000"/>
              </a:spcBef>
              <a:buFont typeface="Wingdings" pitchFamily="2" charset="2"/>
              <a:buNone/>
              <a:defRPr/>
            </a:pPr>
            <a:r>
              <a:rPr kumimoji="1" lang="en-US" altLang="zh-CN" b="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1.8  Proof Methods and Strategy</a:t>
            </a:r>
          </a:p>
          <a:p>
            <a:pPr>
              <a:defRPr/>
            </a:pPr>
            <a:endParaRPr lang="zh-CN" altLang="en-US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785E5C6-DD16-458A-8273-287D66E00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F7FF56D-1DDC-404F-990C-8675D30D1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7858125" cy="4071938"/>
          </a:xfrm>
        </p:spPr>
        <p:txBody>
          <a:bodyPr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Modus tollens (Latin for mode that  denies)</a:t>
            </a:r>
          </a:p>
        </p:txBody>
      </p:sp>
      <p:grpSp>
        <p:nvGrpSpPr>
          <p:cNvPr id="22532" name="组合 6">
            <a:extLst>
              <a:ext uri="{FF2B5EF4-FFF2-40B4-BE49-F238E27FC236}">
                <a16:creationId xmlns:a16="http://schemas.microsoft.com/office/drawing/2014/main" id="{A9E9FDB6-1136-490A-8554-548A0BE98655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2428875"/>
            <a:ext cx="1643062" cy="1471613"/>
            <a:chOff x="1071538" y="2357430"/>
            <a:chExt cx="1643074" cy="1471172"/>
          </a:xfrm>
        </p:grpSpPr>
        <p:sp>
          <p:nvSpPr>
            <p:cNvPr id="22536" name="Text Box 5">
              <a:extLst>
                <a:ext uri="{FF2B5EF4-FFF2-40B4-BE49-F238E27FC236}">
                  <a16:creationId xmlns:a16="http://schemas.microsoft.com/office/drawing/2014/main" id="{6389AA8D-9C16-48AF-9202-A56FDEA99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538" y="2357430"/>
              <a:ext cx="1643074" cy="147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Tx/>
                <a:buFontTx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</a:t>
              </a: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Ø</a:t>
              </a:r>
              <a:r>
                <a:rPr kumimoji="1" lang="en-US" altLang="zh-CN" sz="2800" b="0" i="1">
                  <a:latin typeface="Symbol" panose="05050102010706020507" pitchFamily="18" charset="2"/>
                  <a:sym typeface="Webdings" panose="05030102010509060703" pitchFamily="18" charset="2"/>
                </a:rPr>
                <a:t> 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p</a:t>
              </a: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r>
                <a:rPr kumimoji="1" lang="en-US" altLang="zh-CN" sz="2800" b="0" i="1" u="sng">
                  <a:sym typeface="Webdings" panose="05030102010509060703" pitchFamily="18" charset="2"/>
                </a:rPr>
                <a:t>  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Tx/>
                <a:buNone/>
              </a:pP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\ Ø 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p</a:t>
              </a:r>
              <a:endParaRPr kumimoji="1" lang="en-US" altLang="zh-CN" sz="2800" b="0">
                <a:sym typeface="Webdings" panose="05030102010509060703" pitchFamily="18" charset="2"/>
              </a:endParaRPr>
            </a:p>
          </p:txBody>
        </p:sp>
        <p:sp>
          <p:nvSpPr>
            <p:cNvPr id="22537" name="Line 6">
              <a:extLst>
                <a:ext uri="{FF2B5EF4-FFF2-40B4-BE49-F238E27FC236}">
                  <a16:creationId xmlns:a16="http://schemas.microsoft.com/office/drawing/2014/main" id="{91167E3F-B518-4C94-B72A-4EBFFC460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908" y="3357562"/>
              <a:ext cx="782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7">
            <a:extLst>
              <a:ext uri="{FF2B5EF4-FFF2-40B4-BE49-F238E27FC236}">
                <a16:creationId xmlns:a16="http://schemas.microsoft.com/office/drawing/2014/main" id="{91F7FCB8-45E6-4721-AFEB-462B9A9D51BA}"/>
              </a:ext>
            </a:extLst>
          </p:cNvPr>
          <p:cNvGrpSpPr>
            <a:grpSpLocks/>
          </p:cNvGrpSpPr>
          <p:nvPr/>
        </p:nvGrpSpPr>
        <p:grpSpPr bwMode="auto">
          <a:xfrm>
            <a:off x="2500313" y="2428875"/>
            <a:ext cx="6286500" cy="1471613"/>
            <a:chOff x="802671" y="2357429"/>
            <a:chExt cx="2180807" cy="933781"/>
          </a:xfrm>
        </p:grpSpPr>
        <p:sp>
          <p:nvSpPr>
            <p:cNvPr id="22534" name="Text Box 5">
              <a:extLst>
                <a:ext uri="{FF2B5EF4-FFF2-40B4-BE49-F238E27FC236}">
                  <a16:creationId xmlns:a16="http://schemas.microsoft.com/office/drawing/2014/main" id="{A792F813-13DA-4B44-9268-E97348176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671" y="2357429"/>
              <a:ext cx="2180807" cy="933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</a:t>
              </a:r>
              <a:r>
                <a:rPr kumimoji="1" lang="en-US" altLang="zh-CN" sz="2800" b="0">
                  <a:sym typeface="Webdings" panose="05030102010509060703" pitchFamily="18" charset="2"/>
                </a:rPr>
                <a:t>We will not go skiing today</a:t>
              </a: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</a:t>
              </a:r>
              <a:r>
                <a:rPr kumimoji="1" lang="en-US" altLang="zh-CN" sz="2800" b="0">
                  <a:sym typeface="Webdings" panose="05030102010509060703" pitchFamily="18" charset="2"/>
                </a:rPr>
                <a:t>If it snows today, then we will go skiing </a:t>
              </a: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kumimoji="1" lang="en-US" altLang="zh-CN" sz="2800" b="0">
                  <a:sym typeface="Webdings" panose="05030102010509060703" pitchFamily="18" charset="2"/>
                </a:rPr>
                <a:t> It doesn’t snow today</a:t>
              </a:r>
            </a:p>
          </p:txBody>
        </p:sp>
        <p:sp>
          <p:nvSpPr>
            <p:cNvPr id="22535" name="Line 6">
              <a:extLst>
                <a:ext uri="{FF2B5EF4-FFF2-40B4-BE49-F238E27FC236}">
                  <a16:creationId xmlns:a16="http://schemas.microsoft.com/office/drawing/2014/main" id="{22F507DB-07FC-44E8-B260-A9E68AB04E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1362" y="2992232"/>
              <a:ext cx="198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049568C-466A-4545-A8B5-79ACB81D3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766F935-F17F-43D6-A05A-0CF8CC2E8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836613"/>
            <a:ext cx="7858125" cy="4071937"/>
          </a:xfrm>
        </p:spPr>
        <p:txBody>
          <a:bodyPr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Modus tollens (Latin for mode that  denies)</a:t>
            </a:r>
          </a:p>
        </p:txBody>
      </p:sp>
      <p:grpSp>
        <p:nvGrpSpPr>
          <p:cNvPr id="24580" name="组合 6">
            <a:extLst>
              <a:ext uri="{FF2B5EF4-FFF2-40B4-BE49-F238E27FC236}">
                <a16:creationId xmlns:a16="http://schemas.microsoft.com/office/drawing/2014/main" id="{FCAEE14D-455B-4E32-BDDA-491748229454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1341438"/>
            <a:ext cx="1643062" cy="1471612"/>
            <a:chOff x="1071538" y="1928802"/>
            <a:chExt cx="1643074" cy="1471172"/>
          </a:xfrm>
        </p:grpSpPr>
        <p:sp>
          <p:nvSpPr>
            <p:cNvPr id="24628" name="Text Box 5">
              <a:extLst>
                <a:ext uri="{FF2B5EF4-FFF2-40B4-BE49-F238E27FC236}">
                  <a16:creationId xmlns:a16="http://schemas.microsoft.com/office/drawing/2014/main" id="{9B0E0046-FC21-45C1-9E01-28725DF0D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538" y="1928802"/>
              <a:ext cx="1643074" cy="147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Tx/>
                <a:buFontTx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</a:t>
              </a: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Ø</a:t>
              </a:r>
              <a:r>
                <a:rPr kumimoji="1" lang="en-US" altLang="zh-CN" sz="2800" b="0" i="1">
                  <a:latin typeface="Symbol" panose="05050102010706020507" pitchFamily="18" charset="2"/>
                  <a:sym typeface="Webdings" panose="05030102010509060703" pitchFamily="18" charset="2"/>
                </a:rPr>
                <a:t> 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p</a:t>
              </a: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r>
                <a:rPr kumimoji="1" lang="en-US" altLang="zh-CN" sz="2800" b="0" i="1" u="sng">
                  <a:sym typeface="Webdings" panose="05030102010509060703" pitchFamily="18" charset="2"/>
                </a:rPr>
                <a:t>  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Tx/>
                <a:buNone/>
              </a:pP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\ Ø 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p</a:t>
              </a:r>
              <a:endParaRPr kumimoji="1" lang="en-US" altLang="zh-CN" sz="2800" b="0">
                <a:sym typeface="Webdings" panose="05030102010509060703" pitchFamily="18" charset="2"/>
              </a:endParaRPr>
            </a:p>
          </p:txBody>
        </p:sp>
        <p:sp>
          <p:nvSpPr>
            <p:cNvPr id="24629" name="Line 6">
              <a:extLst>
                <a:ext uri="{FF2B5EF4-FFF2-40B4-BE49-F238E27FC236}">
                  <a16:creationId xmlns:a16="http://schemas.microsoft.com/office/drawing/2014/main" id="{3586BFAA-5FD1-4A59-B1DD-C4B873FA1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346" y="2928934"/>
              <a:ext cx="782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" name="Group 5">
            <a:extLst>
              <a:ext uri="{FF2B5EF4-FFF2-40B4-BE49-F238E27FC236}">
                <a16:creationId xmlns:a16="http://schemas.microsoft.com/office/drawing/2014/main" id="{35DDEF0E-3DA6-4069-9A59-20400677A2B3}"/>
              </a:ext>
            </a:extLst>
          </p:cNvPr>
          <p:cNvGraphicFramePr>
            <a:graphicFrameLocks noGrp="1"/>
          </p:cNvGraphicFramePr>
          <p:nvPr/>
        </p:nvGraphicFramePr>
        <p:xfrm>
          <a:off x="1071563" y="2990850"/>
          <a:ext cx="6643687" cy="2786065"/>
        </p:xfrm>
        <a:graphic>
          <a:graphicData uri="http://schemas.openxmlformats.org/drawingml/2006/table">
            <a:tbl>
              <a:tblPr/>
              <a:tblGrid>
                <a:gridCol w="64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6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en-CA" altLang="zh-CN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en-CA" altLang="zh-CN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p 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625" name="Object 2">
            <a:extLst>
              <a:ext uri="{FF2B5EF4-FFF2-40B4-BE49-F238E27FC236}">
                <a16:creationId xmlns:a16="http://schemas.microsoft.com/office/drawing/2014/main" id="{B60230E8-31B0-42E3-94CF-1B808A3926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3068638"/>
          <a:ext cx="27146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8" name="公式" r:id="rId4" imgW="1384300" imgH="203200" progId="Equation.3">
                  <p:embed/>
                </p:oleObj>
              </mc:Choice>
              <mc:Fallback>
                <p:oleObj name="公式" r:id="rId4" imgW="13843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068638"/>
                        <a:ext cx="271462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8603BB5-5BD4-4688-B40A-6A3A14006303}"/>
              </a:ext>
            </a:extLst>
          </p:cNvPr>
          <p:cNvCxnSpPr/>
          <p:nvPr/>
        </p:nvCxnSpPr>
        <p:spPr>
          <a:xfrm rot="10800000" flipV="1">
            <a:off x="6500813" y="2562225"/>
            <a:ext cx="642937" cy="5000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3CFC63-C47F-4C17-B2DA-91BBA6B33B24}"/>
              </a:ext>
            </a:extLst>
          </p:cNvPr>
          <p:cNvSpPr txBox="1"/>
          <p:nvPr/>
        </p:nvSpPr>
        <p:spPr>
          <a:xfrm>
            <a:off x="6357938" y="2205038"/>
            <a:ext cx="2286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Is this a tautology?</a:t>
            </a:r>
            <a:endParaRPr lang="zh-CN" altLang="en-US" sz="20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5B0DC47-AB87-456B-B0A0-B9EB11CFC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AEA388B-3EAC-47C9-8C44-6D8CC6150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7858125" cy="4071938"/>
          </a:xfrm>
        </p:spPr>
        <p:txBody>
          <a:bodyPr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Modus tollens (Latin for mode that  denies)</a:t>
            </a:r>
          </a:p>
        </p:txBody>
      </p:sp>
      <p:grpSp>
        <p:nvGrpSpPr>
          <p:cNvPr id="26628" name="组合 6">
            <a:extLst>
              <a:ext uri="{FF2B5EF4-FFF2-40B4-BE49-F238E27FC236}">
                <a16:creationId xmlns:a16="http://schemas.microsoft.com/office/drawing/2014/main" id="{22277F33-4AE0-4586-A6F0-444AB6063EF0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1412875"/>
            <a:ext cx="1643063" cy="1471613"/>
            <a:chOff x="1071538" y="1928802"/>
            <a:chExt cx="1643074" cy="1471172"/>
          </a:xfrm>
        </p:grpSpPr>
        <p:sp>
          <p:nvSpPr>
            <p:cNvPr id="26675" name="Text Box 5">
              <a:extLst>
                <a:ext uri="{FF2B5EF4-FFF2-40B4-BE49-F238E27FC236}">
                  <a16:creationId xmlns:a16="http://schemas.microsoft.com/office/drawing/2014/main" id="{C7B9C234-8454-4CEB-8FC3-506E942CE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538" y="1928802"/>
              <a:ext cx="1643074" cy="147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Tx/>
                <a:buFontTx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</a:t>
              </a: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Ø</a:t>
              </a:r>
              <a:r>
                <a:rPr kumimoji="1" lang="en-US" altLang="zh-CN" sz="2800" b="0" i="1">
                  <a:latin typeface="Symbol" panose="05050102010706020507" pitchFamily="18" charset="2"/>
                  <a:sym typeface="Webdings" panose="05030102010509060703" pitchFamily="18" charset="2"/>
                </a:rPr>
                <a:t> 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p</a:t>
              </a: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r>
                <a:rPr kumimoji="1" lang="en-US" altLang="zh-CN" sz="2800" b="0" i="1" u="sng">
                  <a:sym typeface="Webdings" panose="05030102010509060703" pitchFamily="18" charset="2"/>
                </a:rPr>
                <a:t>  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Tx/>
                <a:buNone/>
              </a:pP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\ Ø 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p</a:t>
              </a:r>
              <a:endParaRPr kumimoji="1" lang="en-US" altLang="zh-CN" sz="2800" b="0">
                <a:sym typeface="Webdings" panose="05030102010509060703" pitchFamily="18" charset="2"/>
              </a:endParaRPr>
            </a:p>
          </p:txBody>
        </p:sp>
        <p:sp>
          <p:nvSpPr>
            <p:cNvPr id="26676" name="Line 6">
              <a:extLst>
                <a:ext uri="{FF2B5EF4-FFF2-40B4-BE49-F238E27FC236}">
                  <a16:creationId xmlns:a16="http://schemas.microsoft.com/office/drawing/2014/main" id="{35D3CC65-CC08-48E4-9BE8-26F315E39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346" y="2928934"/>
              <a:ext cx="782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1" name="Group 5">
            <a:extLst>
              <a:ext uri="{FF2B5EF4-FFF2-40B4-BE49-F238E27FC236}">
                <a16:creationId xmlns:a16="http://schemas.microsoft.com/office/drawing/2014/main" id="{7C874277-A5F7-4288-BDED-1329CE1A6CDB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2997200"/>
          <a:ext cx="6643687" cy="2786065"/>
        </p:xfrm>
        <a:graphic>
          <a:graphicData uri="http://schemas.openxmlformats.org/drawingml/2006/table">
            <a:tbl>
              <a:tblPr/>
              <a:tblGrid>
                <a:gridCol w="642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60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en-CA" altLang="zh-CN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en-CA" altLang="zh-CN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p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F                T      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F                T      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F                T      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         T                </a:t>
                      </a:r>
                      <a:r>
                        <a:rPr kumimoji="0" lang="en-CA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CA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CA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  <a:r>
                        <a:rPr kumimoji="0" lang="en-CA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CA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673" name="Object 2">
            <a:extLst>
              <a:ext uri="{FF2B5EF4-FFF2-40B4-BE49-F238E27FC236}">
                <a16:creationId xmlns:a16="http://schemas.microsoft.com/office/drawing/2014/main" id="{F2EFBAD4-EB66-44C3-928A-0C4D32683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3141663"/>
          <a:ext cx="27146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公式" r:id="rId4" imgW="1384300" imgH="203200" progId="Equation.3">
                  <p:embed/>
                </p:oleObj>
              </mc:Choice>
              <mc:Fallback>
                <p:oleObj name="公式" r:id="rId4" imgW="13843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141663"/>
                        <a:ext cx="271462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B65F48C3-F9F9-47B4-B8B9-DCA9AF4DBF9C}"/>
              </a:ext>
            </a:extLst>
          </p:cNvPr>
          <p:cNvSpPr/>
          <p:nvPr/>
        </p:nvSpPr>
        <p:spPr>
          <a:xfrm>
            <a:off x="6807200" y="3644900"/>
            <a:ext cx="357188" cy="2000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4C90F7F-0B04-4745-91F5-62059708D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E744838-F2BD-4198-8E9A-714A3F908C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7858125" cy="4071938"/>
          </a:xfrm>
        </p:spPr>
        <p:txBody>
          <a:bodyPr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Modus tollens (Latin for mode that  denies)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52FE651C-A137-43E8-ABBF-F7C2F4AF6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143125"/>
            <a:ext cx="5357812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 sz="3200" b="0" i="1">
                <a:sym typeface="Webdings" panose="05030102010509060703" pitchFamily="18" charset="2"/>
              </a:rPr>
              <a:t>  </a:t>
            </a:r>
            <a:r>
              <a:rPr kumimoji="1" lang="en-US" altLang="zh-CN" sz="3200" b="0">
                <a:sym typeface="Webdings" panose="05030102010509060703" pitchFamily="18" charset="2"/>
              </a:rPr>
              <a:t>1.</a:t>
            </a:r>
            <a:r>
              <a:rPr kumimoji="1" lang="en-US" altLang="zh-CN" sz="3200" b="0" i="1">
                <a:sym typeface="Webdings" panose="05030102010509060703" pitchFamily="18" charset="2"/>
              </a:rPr>
              <a:t>   </a:t>
            </a:r>
            <a:r>
              <a:rPr kumimoji="1" lang="en-US" altLang="zh-CN" sz="3200" b="0">
                <a:latin typeface="Symbol" panose="05050102010706020507" pitchFamily="18" charset="2"/>
                <a:sym typeface="Webdings" panose="05030102010509060703" pitchFamily="18" charset="2"/>
              </a:rPr>
              <a:t>Ø</a:t>
            </a:r>
            <a:r>
              <a:rPr kumimoji="1" lang="en-US" altLang="zh-CN" sz="3200" b="0" i="1">
                <a:latin typeface="Symbol" panose="05050102010706020507" pitchFamily="18" charset="2"/>
                <a:sym typeface="Webdings" panose="05030102010509060703" pitchFamily="18" charset="2"/>
              </a:rPr>
              <a:t> </a:t>
            </a:r>
            <a:r>
              <a:rPr kumimoji="1" lang="en-US" altLang="zh-CN" sz="3200" b="0" i="1">
                <a:sym typeface="Webdings" panose="05030102010509060703" pitchFamily="18" charset="2"/>
              </a:rPr>
              <a:t>q</a:t>
            </a:r>
            <a:endParaRPr kumimoji="1" lang="en-US" altLang="zh-CN" sz="3200" b="0"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3200" b="0" i="1">
                <a:sym typeface="Webdings" panose="05030102010509060703" pitchFamily="18" charset="2"/>
              </a:rPr>
              <a:t>  </a:t>
            </a:r>
            <a:r>
              <a:rPr kumimoji="1" lang="en-US" altLang="zh-CN" sz="3200" b="0">
                <a:sym typeface="Webdings" panose="05030102010509060703" pitchFamily="18" charset="2"/>
              </a:rPr>
              <a:t>2.</a:t>
            </a:r>
            <a:r>
              <a:rPr kumimoji="1" lang="en-US" altLang="zh-CN" sz="3200" b="0" i="1">
                <a:sym typeface="Webdings" panose="05030102010509060703" pitchFamily="18" charset="2"/>
              </a:rPr>
              <a:t>  p</a:t>
            </a:r>
            <a:r>
              <a:rPr kumimoji="1" lang="en-US" altLang="zh-CN" sz="3200" b="0">
                <a:latin typeface="Symbol" panose="05050102010706020507" pitchFamily="18" charset="2"/>
                <a:sym typeface="Webdings" panose="05030102010509060703" pitchFamily="18" charset="2"/>
              </a:rPr>
              <a:t>®</a:t>
            </a:r>
            <a:r>
              <a:rPr kumimoji="1" lang="en-US" altLang="zh-CN" sz="3200" b="0" i="1">
                <a:sym typeface="Webdings" panose="05030102010509060703" pitchFamily="18" charset="2"/>
              </a:rPr>
              <a:t>q</a:t>
            </a: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3200" b="0">
                <a:sym typeface="Webdings" panose="05030102010509060703" pitchFamily="18" charset="2"/>
              </a:rPr>
              <a:t>  3. </a:t>
            </a:r>
            <a:r>
              <a:rPr kumimoji="1" lang="en-US" altLang="zh-CN" sz="3200" b="0">
                <a:latin typeface="Symbol" panose="05050102010706020507" pitchFamily="18" charset="2"/>
                <a:sym typeface="Webdings" panose="05030102010509060703" pitchFamily="18" charset="2"/>
              </a:rPr>
              <a:t>Ø </a:t>
            </a:r>
            <a:r>
              <a:rPr kumimoji="1" lang="en-US" altLang="zh-CN" sz="3200" b="0" i="1">
                <a:sym typeface="Webdings" panose="05030102010509060703" pitchFamily="18" charset="2"/>
              </a:rPr>
              <a:t>q</a:t>
            </a:r>
            <a:r>
              <a:rPr kumimoji="1" lang="en-US" altLang="zh-CN" sz="3200" b="0">
                <a:latin typeface="Symbol" panose="05050102010706020507" pitchFamily="18" charset="2"/>
                <a:sym typeface="Webdings" panose="05030102010509060703" pitchFamily="18" charset="2"/>
              </a:rPr>
              <a:t>® Ø </a:t>
            </a:r>
            <a:r>
              <a:rPr kumimoji="1" lang="en-US" altLang="zh-CN" sz="3200" b="0" i="1">
                <a:sym typeface="Webdings" panose="05030102010509060703" pitchFamily="18" charset="2"/>
              </a:rPr>
              <a:t>p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 sz="3200" b="0">
                <a:sym typeface="Webdings" panose="05030102010509060703" pitchFamily="18" charset="2"/>
              </a:rPr>
              <a:t>  4. </a:t>
            </a:r>
            <a:r>
              <a:rPr kumimoji="1" lang="en-US" altLang="zh-CN" sz="3200" b="0">
                <a:latin typeface="Symbol" panose="05050102010706020507" pitchFamily="18" charset="2"/>
                <a:sym typeface="Webdings" panose="05030102010509060703" pitchFamily="18" charset="2"/>
              </a:rPr>
              <a:t>Ø </a:t>
            </a:r>
            <a:r>
              <a:rPr kumimoji="1" lang="en-US" altLang="zh-CN" sz="3200" b="0" i="1">
                <a:sym typeface="Webdings" panose="05030102010509060703" pitchFamily="18" charset="2"/>
              </a:rPr>
              <a:t>p</a:t>
            </a:r>
            <a:endParaRPr kumimoji="1" lang="en-US" altLang="zh-CN" sz="3200" b="0"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3200" b="0" i="1" u="sng">
                <a:sym typeface="Webdings" panose="05030102010509060703" pitchFamily="18" charset="2"/>
              </a:rPr>
              <a:t>  </a:t>
            </a:r>
            <a:endParaRPr kumimoji="1" lang="en-US" altLang="zh-CN" sz="3200" b="0"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endParaRPr kumimoji="1" lang="en-US" altLang="zh-CN" sz="3200" b="0">
              <a:sym typeface="Webdings" panose="05030102010509060703" pitchFamily="18" charset="2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14A91D0D-2137-4873-BCA9-8CAE70ED8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0125" y="3286125"/>
            <a:ext cx="1857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44200-DBF2-4529-832C-77227264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3286125"/>
            <a:ext cx="5500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olidFill>
                  <a:srgbClr val="FF0000"/>
                </a:solidFill>
                <a:latin typeface="Arial" panose="020B0604020202020204" pitchFamily="34" charset="0"/>
              </a:rPr>
              <a:t>Equivalence of Contrapositive, 2</a:t>
            </a:r>
            <a:endParaRPr lang="zh-CN" altLang="en-US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097C54-82B3-45AF-B96E-3E1E877D1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857625"/>
            <a:ext cx="5500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olidFill>
                  <a:srgbClr val="FF0000"/>
                </a:solidFill>
                <a:latin typeface="Arial" panose="020B0604020202020204" pitchFamily="34" charset="0"/>
              </a:rPr>
              <a:t>Modus ponens, 1,3  </a:t>
            </a:r>
            <a:endParaRPr lang="zh-CN" altLang="en-US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6C3A79C-8499-4B52-B015-7185B320D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30723" name="内容占位符 14">
            <a:extLst>
              <a:ext uri="{FF2B5EF4-FFF2-40B4-BE49-F238E27FC236}">
                <a16:creationId xmlns:a16="http://schemas.microsoft.com/office/drawing/2014/main" id="{EB82F29E-0815-4319-ADFB-15F509B89B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908050"/>
            <a:ext cx="7772400" cy="1731963"/>
          </a:xfrm>
        </p:spPr>
        <p:txBody>
          <a:bodyPr/>
          <a:lstStyle/>
          <a:p>
            <a:r>
              <a:rPr lang="en-US" altLang="zh-CN">
                <a:solidFill>
                  <a:srgbClr val="3333FF"/>
                </a:solidFill>
              </a:rPr>
              <a:t>Hypothetical Syllogism</a:t>
            </a:r>
            <a:endParaRPr lang="zh-CN" altLang="en-US">
              <a:solidFill>
                <a:srgbClr val="3333FF"/>
              </a:solidFill>
            </a:endParaRPr>
          </a:p>
        </p:txBody>
      </p:sp>
      <p:grpSp>
        <p:nvGrpSpPr>
          <p:cNvPr id="30724" name="组合 21">
            <a:extLst>
              <a:ext uri="{FF2B5EF4-FFF2-40B4-BE49-F238E27FC236}">
                <a16:creationId xmlns:a16="http://schemas.microsoft.com/office/drawing/2014/main" id="{3F145AB2-1F36-41C1-9D21-DAF378288789}"/>
              </a:ext>
            </a:extLst>
          </p:cNvPr>
          <p:cNvGrpSpPr>
            <a:grpSpLocks/>
          </p:cNvGrpSpPr>
          <p:nvPr/>
        </p:nvGrpSpPr>
        <p:grpSpPr bwMode="auto">
          <a:xfrm>
            <a:off x="1214438" y="1268413"/>
            <a:ext cx="2214562" cy="1274762"/>
            <a:chOff x="1214414" y="1714488"/>
            <a:chExt cx="2214578" cy="1274195"/>
          </a:xfrm>
        </p:grpSpPr>
        <p:sp>
          <p:nvSpPr>
            <p:cNvPr id="30734" name="Text Box 13">
              <a:extLst>
                <a:ext uri="{FF2B5EF4-FFF2-40B4-BE49-F238E27FC236}">
                  <a16:creationId xmlns:a16="http://schemas.microsoft.com/office/drawing/2014/main" id="{01AAE6C3-94B8-45C9-B8DB-352E00CAE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414" y="1714488"/>
              <a:ext cx="2214578" cy="1274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i="1">
                  <a:sym typeface="Webdings" panose="05030102010509060703" pitchFamily="18" charset="2"/>
                </a:rPr>
                <a:t>    p</a:t>
              </a:r>
              <a:r>
                <a:rPr kumimoji="1" lang="en-US" altLang="zh-CN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kumimoji="1" lang="en-US" altLang="zh-CN" i="1">
                  <a:sym typeface="Webdings" panose="05030102010509060703" pitchFamily="18" charset="2"/>
                </a:rPr>
                <a:t>q</a:t>
              </a:r>
              <a:endParaRPr kumimoji="1" lang="en-US" altLang="zh-CN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i="1">
                  <a:sym typeface="Webdings" panose="05030102010509060703" pitchFamily="18" charset="2"/>
                </a:rPr>
                <a:t>    q</a:t>
              </a:r>
              <a:r>
                <a:rPr kumimoji="1" lang="en-US" altLang="zh-CN">
                  <a:latin typeface="Symbol" panose="05050102010706020507" pitchFamily="18" charset="2"/>
                  <a:sym typeface="Webdings" panose="05030102010509060703" pitchFamily="18" charset="2"/>
                </a:rPr>
                <a:t>® </a:t>
              </a:r>
              <a:r>
                <a:rPr kumimoji="1" lang="en-US" altLang="zh-CN" i="1">
                  <a:sym typeface="Webdings" panose="05030102010509060703" pitchFamily="18" charset="2"/>
                </a:rPr>
                <a:t>r</a:t>
              </a:r>
              <a:r>
                <a:rPr kumimoji="1" lang="en-US" altLang="zh-CN" i="1" u="sng">
                  <a:sym typeface="Webdings" panose="05030102010509060703" pitchFamily="18" charset="2"/>
                </a:rPr>
                <a:t> </a:t>
              </a:r>
              <a:r>
                <a:rPr kumimoji="1" lang="en-US" altLang="zh-CN">
                  <a:latin typeface="Symbol" panose="05050102010706020507" pitchFamily="18" charset="2"/>
                  <a:sym typeface="Webdings" panose="05030102010509060703" pitchFamily="18" charset="2"/>
                </a:rPr>
                <a:t> </a:t>
              </a: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kumimoji="1" lang="en-US" altLang="zh-CN" i="1">
                  <a:sym typeface="Webdings" panose="05030102010509060703" pitchFamily="18" charset="2"/>
                </a:rPr>
                <a:t>p</a:t>
              </a:r>
              <a:r>
                <a:rPr kumimoji="1" lang="en-US" altLang="zh-CN">
                  <a:latin typeface="Symbol" panose="05050102010706020507" pitchFamily="18" charset="2"/>
                  <a:sym typeface="Webdings" panose="05030102010509060703" pitchFamily="18" charset="2"/>
                </a:rPr>
                <a:t>® </a:t>
              </a:r>
              <a:r>
                <a:rPr kumimoji="1" lang="en-US" altLang="zh-CN" i="1">
                  <a:sym typeface="Webdings" panose="05030102010509060703" pitchFamily="18" charset="2"/>
                </a:rPr>
                <a:t>r</a:t>
              </a:r>
              <a:r>
                <a:rPr kumimoji="1" lang="en-US" altLang="zh-CN">
                  <a:sym typeface="Webdings" panose="05030102010509060703" pitchFamily="18" charset="2"/>
                </a:rPr>
                <a:t> 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487BFA0-3245-4F6C-B95C-6C907A65919A}"/>
                </a:ext>
              </a:extLst>
            </p:cNvPr>
            <p:cNvCxnSpPr/>
            <p:nvPr/>
          </p:nvCxnSpPr>
          <p:spPr>
            <a:xfrm>
              <a:off x="1500166" y="2571357"/>
              <a:ext cx="9286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725" name="Object 3">
            <a:extLst>
              <a:ext uri="{FF2B5EF4-FFF2-40B4-BE49-F238E27FC236}">
                <a16:creationId xmlns:a16="http://schemas.microsoft.com/office/drawing/2014/main" id="{BFF8DD05-A203-4988-98C8-1ED879EFBF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0" y="1625600"/>
          <a:ext cx="42306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4" imgW="1955800" imgH="203200" progId="Equation.3">
                  <p:embed/>
                </p:oleObj>
              </mc:Choice>
              <mc:Fallback>
                <p:oleObj name="Equation" r:id="rId4" imgW="19558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1625600"/>
                        <a:ext cx="42306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内容占位符 14">
            <a:extLst>
              <a:ext uri="{FF2B5EF4-FFF2-40B4-BE49-F238E27FC236}">
                <a16:creationId xmlns:a16="http://schemas.microsoft.com/office/drawing/2014/main" id="{D4703173-4E19-409C-9800-4E8A4FADD0A2}"/>
              </a:ext>
            </a:extLst>
          </p:cNvPr>
          <p:cNvSpPr txBox="1">
            <a:spLocks/>
          </p:cNvSpPr>
          <p:nvPr/>
        </p:nvSpPr>
        <p:spPr bwMode="auto">
          <a:xfrm>
            <a:off x="755650" y="2492375"/>
            <a:ext cx="7772400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2400" b="1" kern="0" dirty="0">
                <a:solidFill>
                  <a:srgbClr val="3333FF"/>
                </a:solidFill>
                <a:latin typeface="+mn-lt"/>
                <a:ea typeface="+mn-ea"/>
              </a:rPr>
              <a:t>Disjunctive syllogism</a:t>
            </a:r>
            <a:endParaRPr lang="zh-CN" altLang="en-US" sz="2400" b="1" kern="0" dirty="0">
              <a:solidFill>
                <a:srgbClr val="3333FF"/>
              </a:solidFill>
              <a:latin typeface="+mn-lt"/>
              <a:ea typeface="+mn-ea"/>
            </a:endParaRPr>
          </a:p>
        </p:txBody>
      </p:sp>
      <p:sp>
        <p:nvSpPr>
          <p:cNvPr id="30727" name="Text Box 13">
            <a:extLst>
              <a:ext uri="{FF2B5EF4-FFF2-40B4-BE49-F238E27FC236}">
                <a16:creationId xmlns:a16="http://schemas.microsoft.com/office/drawing/2014/main" id="{E6EE97EA-8362-47BD-BFD3-72B6EC001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068638"/>
            <a:ext cx="2214562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 i="1">
                <a:sym typeface="Webdings" panose="05030102010509060703" pitchFamily="18" charset="2"/>
              </a:rPr>
              <a:t>     p</a:t>
            </a: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Ú</a:t>
            </a:r>
            <a:r>
              <a:rPr kumimoji="1" lang="en-US" altLang="zh-CN" i="1">
                <a:sym typeface="Webdings" panose="05030102010509060703" pitchFamily="18" charset="2"/>
              </a:rPr>
              <a:t>q</a:t>
            </a:r>
            <a:endParaRPr kumimoji="1" lang="en-US" altLang="zh-CN"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 i="1">
                <a:sym typeface="Webdings" panose="05030102010509060703" pitchFamily="18" charset="2"/>
              </a:rPr>
              <a:t>     </a:t>
            </a: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Ø</a:t>
            </a:r>
            <a:r>
              <a:rPr kumimoji="1" lang="en-US" altLang="zh-CN" i="1">
                <a:sym typeface="Webdings" panose="05030102010509060703" pitchFamily="18" charset="2"/>
              </a:rPr>
              <a:t>p</a:t>
            </a:r>
            <a:endParaRPr kumimoji="1" lang="en-US" altLang="zh-CN">
              <a:latin typeface="Symbol" panose="05050102010706020507" pitchFamily="18" charset="2"/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\ </a:t>
            </a:r>
            <a:r>
              <a:rPr kumimoji="1" lang="en-US" altLang="zh-CN" i="1">
                <a:sym typeface="Webdings" panose="05030102010509060703" pitchFamily="18" charset="2"/>
              </a:rPr>
              <a:t>q</a:t>
            </a:r>
            <a:endParaRPr kumimoji="1" lang="en-US" altLang="zh-CN">
              <a:sym typeface="Webdings" panose="05030102010509060703" pitchFamily="18" charset="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1DB9A35-D89E-4A86-A4A2-6E6C75E87CA0}"/>
              </a:ext>
            </a:extLst>
          </p:cNvPr>
          <p:cNvCxnSpPr/>
          <p:nvPr/>
        </p:nvCxnSpPr>
        <p:spPr>
          <a:xfrm>
            <a:off x="1547813" y="3933825"/>
            <a:ext cx="9286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29" name="Object 4">
            <a:extLst>
              <a:ext uri="{FF2B5EF4-FFF2-40B4-BE49-F238E27FC236}">
                <a16:creationId xmlns:a16="http://schemas.microsoft.com/office/drawing/2014/main" id="{3EC59A2C-D507-4778-821A-2496B8CCDF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1275" y="3429000"/>
          <a:ext cx="2595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Equation" r:id="rId6" imgW="1206500" imgH="203200" progId="Equation.3">
                  <p:embed/>
                </p:oleObj>
              </mc:Choice>
              <mc:Fallback>
                <p:oleObj name="Equation" r:id="rId6" imgW="12065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429000"/>
                        <a:ext cx="25955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内容占位符 14">
            <a:extLst>
              <a:ext uri="{FF2B5EF4-FFF2-40B4-BE49-F238E27FC236}">
                <a16:creationId xmlns:a16="http://schemas.microsoft.com/office/drawing/2014/main" id="{6A4F1699-19CA-47D6-A20B-3AF173F3A841}"/>
              </a:ext>
            </a:extLst>
          </p:cNvPr>
          <p:cNvSpPr txBox="1">
            <a:spLocks/>
          </p:cNvSpPr>
          <p:nvPr/>
        </p:nvSpPr>
        <p:spPr bwMode="auto">
          <a:xfrm>
            <a:off x="611188" y="4508500"/>
            <a:ext cx="7772400" cy="173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2400" b="1" kern="0" dirty="0">
                <a:solidFill>
                  <a:srgbClr val="3333FF"/>
                </a:solidFill>
                <a:latin typeface="+mn-lt"/>
                <a:ea typeface="+mn-ea"/>
              </a:rPr>
              <a:t>Addition</a:t>
            </a:r>
            <a:endParaRPr lang="zh-CN" altLang="en-US" sz="2400" b="1" kern="0" dirty="0">
              <a:solidFill>
                <a:srgbClr val="3333FF"/>
              </a:solidFill>
              <a:latin typeface="+mn-lt"/>
              <a:ea typeface="+mn-ea"/>
            </a:endParaRPr>
          </a:p>
        </p:txBody>
      </p:sp>
      <p:sp>
        <p:nvSpPr>
          <p:cNvPr id="30731" name="Text Box 13">
            <a:extLst>
              <a:ext uri="{FF2B5EF4-FFF2-40B4-BE49-F238E27FC236}">
                <a16:creationId xmlns:a16="http://schemas.microsoft.com/office/drawing/2014/main" id="{32DD2CC9-7A6D-4BFE-B7C8-20C0251D3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013325"/>
            <a:ext cx="2214563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 i="1">
                <a:sym typeface="Webdings" panose="05030102010509060703" pitchFamily="18" charset="2"/>
              </a:rPr>
              <a:t>      p</a:t>
            </a:r>
            <a:endParaRPr kumimoji="1" lang="en-US" altLang="zh-CN">
              <a:latin typeface="Symbol" panose="05050102010706020507" pitchFamily="18" charset="2"/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\ </a:t>
            </a:r>
            <a:r>
              <a:rPr kumimoji="1" lang="en-US" altLang="zh-CN" i="1">
                <a:sym typeface="Webdings" panose="05030102010509060703" pitchFamily="18" charset="2"/>
              </a:rPr>
              <a:t> p</a:t>
            </a: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Ú</a:t>
            </a:r>
            <a:r>
              <a:rPr kumimoji="1" lang="en-US" altLang="zh-CN" i="1">
                <a:sym typeface="Webdings" panose="05030102010509060703" pitchFamily="18" charset="2"/>
              </a:rPr>
              <a:t>q</a:t>
            </a:r>
            <a:endParaRPr kumimoji="1" lang="en-US" altLang="zh-CN">
              <a:sym typeface="Webdings" panose="05030102010509060703" pitchFamily="18" charset="2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7F24E66-9153-49DA-A111-A431EA6B1EE2}"/>
              </a:ext>
            </a:extLst>
          </p:cNvPr>
          <p:cNvCxnSpPr/>
          <p:nvPr/>
        </p:nvCxnSpPr>
        <p:spPr>
          <a:xfrm>
            <a:off x="1619250" y="5445125"/>
            <a:ext cx="928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733" name="Object 5">
            <a:extLst>
              <a:ext uri="{FF2B5EF4-FFF2-40B4-BE49-F238E27FC236}">
                <a16:creationId xmlns:a16="http://schemas.microsoft.com/office/drawing/2014/main" id="{4D6476C9-73C3-47FB-B49A-CD68A3D4AC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5084763"/>
          <a:ext cx="186213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8" imgW="787058" imgH="203112" progId="Equation.3">
                  <p:embed/>
                </p:oleObj>
              </mc:Choice>
              <mc:Fallback>
                <p:oleObj name="Equation" r:id="rId8" imgW="787058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084763"/>
                        <a:ext cx="186213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5FD80D4-4BD2-4DA5-B1A9-720ED2F4B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32771" name="内容占位符 14">
            <a:extLst>
              <a:ext uri="{FF2B5EF4-FFF2-40B4-BE49-F238E27FC236}">
                <a16:creationId xmlns:a16="http://schemas.microsoft.com/office/drawing/2014/main" id="{F57A0BE0-E0C1-47ED-9111-B7ED3E53F4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836613"/>
            <a:ext cx="7772400" cy="1731962"/>
          </a:xfrm>
        </p:spPr>
        <p:txBody>
          <a:bodyPr/>
          <a:lstStyle/>
          <a:p>
            <a:r>
              <a:rPr lang="en-US" altLang="zh-CN">
                <a:solidFill>
                  <a:srgbClr val="3333FF"/>
                </a:solidFill>
              </a:rPr>
              <a:t>Simplification</a:t>
            </a:r>
            <a:endParaRPr lang="zh-CN" altLang="en-US">
              <a:solidFill>
                <a:srgbClr val="3333FF"/>
              </a:solidFill>
            </a:endParaRPr>
          </a:p>
        </p:txBody>
      </p:sp>
      <p:grpSp>
        <p:nvGrpSpPr>
          <p:cNvPr id="32772" name="组合 21">
            <a:extLst>
              <a:ext uri="{FF2B5EF4-FFF2-40B4-BE49-F238E27FC236}">
                <a16:creationId xmlns:a16="http://schemas.microsoft.com/office/drawing/2014/main" id="{1D43AF56-9F14-4CA5-99EC-DE132AECFDA5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1341438"/>
            <a:ext cx="2214562" cy="868362"/>
            <a:chOff x="1214414" y="1714488"/>
            <a:chExt cx="2214578" cy="867930"/>
          </a:xfrm>
        </p:grpSpPr>
        <p:sp>
          <p:nvSpPr>
            <p:cNvPr id="32782" name="Text Box 13">
              <a:extLst>
                <a:ext uri="{FF2B5EF4-FFF2-40B4-BE49-F238E27FC236}">
                  <a16:creationId xmlns:a16="http://schemas.microsoft.com/office/drawing/2014/main" id="{6C239403-1541-4969-B639-D55E35E4E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414" y="1714488"/>
              <a:ext cx="2214578" cy="86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i="1">
                  <a:sym typeface="Webdings" panose="05030102010509060703" pitchFamily="18" charset="2"/>
                </a:rPr>
                <a:t>    p</a:t>
              </a:r>
              <a:r>
                <a:rPr kumimoji="1" lang="en-US" altLang="zh-CN">
                  <a:latin typeface="Symbol" panose="05050102010706020507" pitchFamily="18" charset="2"/>
                  <a:sym typeface="Webdings" panose="05030102010509060703" pitchFamily="18" charset="2"/>
                </a:rPr>
                <a:t>Ù</a:t>
              </a:r>
              <a:r>
                <a:rPr kumimoji="1" lang="en-US" altLang="zh-CN" i="1">
                  <a:sym typeface="Webdings" panose="05030102010509060703" pitchFamily="18" charset="2"/>
                </a:rPr>
                <a:t>q</a:t>
              </a:r>
              <a:r>
                <a:rPr kumimoji="1" lang="en-US" altLang="zh-CN" i="1" u="sng">
                  <a:sym typeface="Webdings" panose="05030102010509060703" pitchFamily="18" charset="2"/>
                </a:rPr>
                <a:t>   </a:t>
              </a:r>
              <a:r>
                <a:rPr kumimoji="1" lang="en-US" altLang="zh-CN">
                  <a:latin typeface="Symbol" panose="05050102010706020507" pitchFamily="18" charset="2"/>
                  <a:sym typeface="Webdings" panose="05030102010509060703" pitchFamily="18" charset="2"/>
                </a:rPr>
                <a:t> </a:t>
              </a: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kumimoji="1" lang="en-US" altLang="zh-CN" i="1">
                  <a:sym typeface="Webdings" panose="05030102010509060703" pitchFamily="18" charset="2"/>
                </a:rPr>
                <a:t>p</a:t>
              </a:r>
              <a:r>
                <a:rPr kumimoji="1" lang="en-US" altLang="zh-CN">
                  <a:sym typeface="Webdings" panose="05030102010509060703" pitchFamily="18" charset="2"/>
                </a:rPr>
                <a:t> 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A48439B9-A474-456E-9D6B-C8E71205198A}"/>
                </a:ext>
              </a:extLst>
            </p:cNvPr>
            <p:cNvCxnSpPr/>
            <p:nvPr/>
          </p:nvCxnSpPr>
          <p:spPr>
            <a:xfrm>
              <a:off x="1500166" y="2142900"/>
              <a:ext cx="9286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内容占位符 14">
            <a:extLst>
              <a:ext uri="{FF2B5EF4-FFF2-40B4-BE49-F238E27FC236}">
                <a16:creationId xmlns:a16="http://schemas.microsoft.com/office/drawing/2014/main" id="{7ECB3ABA-DEDC-4138-B5B3-6493C90EBD04}"/>
              </a:ext>
            </a:extLst>
          </p:cNvPr>
          <p:cNvSpPr txBox="1">
            <a:spLocks/>
          </p:cNvSpPr>
          <p:nvPr/>
        </p:nvSpPr>
        <p:spPr bwMode="auto">
          <a:xfrm>
            <a:off x="684213" y="2420938"/>
            <a:ext cx="7772400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2400" b="1" kern="0" dirty="0">
                <a:solidFill>
                  <a:srgbClr val="3333FF"/>
                </a:solidFill>
                <a:latin typeface="+mn-lt"/>
                <a:ea typeface="+mn-ea"/>
              </a:rPr>
              <a:t>Conjunction</a:t>
            </a:r>
            <a:endParaRPr lang="zh-CN" altLang="en-US" sz="2400" b="1" kern="0" dirty="0">
              <a:solidFill>
                <a:srgbClr val="3333FF"/>
              </a:solidFill>
              <a:latin typeface="+mn-lt"/>
              <a:ea typeface="+mn-ea"/>
            </a:endParaRPr>
          </a:p>
        </p:txBody>
      </p:sp>
      <p:sp>
        <p:nvSpPr>
          <p:cNvPr id="32774" name="Text Box 13">
            <a:extLst>
              <a:ext uri="{FF2B5EF4-FFF2-40B4-BE49-F238E27FC236}">
                <a16:creationId xmlns:a16="http://schemas.microsoft.com/office/drawing/2014/main" id="{D52BD169-214D-4626-A35F-34983E6B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852738"/>
            <a:ext cx="2214563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 i="1">
                <a:sym typeface="Webdings" panose="05030102010509060703" pitchFamily="18" charset="2"/>
              </a:rPr>
              <a:t>     p</a:t>
            </a:r>
            <a:endParaRPr kumimoji="1" lang="en-US" altLang="zh-CN"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 i="1">
                <a:sym typeface="Webdings" panose="05030102010509060703" pitchFamily="18" charset="2"/>
              </a:rPr>
              <a:t>     q</a:t>
            </a:r>
            <a:endParaRPr kumimoji="1" lang="en-US" altLang="zh-CN">
              <a:latin typeface="Symbol" panose="05050102010706020507" pitchFamily="18" charset="2"/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\ </a:t>
            </a:r>
            <a:r>
              <a:rPr kumimoji="1" lang="en-US" altLang="zh-CN" i="1">
                <a:sym typeface="Webdings" panose="05030102010509060703" pitchFamily="18" charset="2"/>
              </a:rPr>
              <a:t>p</a:t>
            </a: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Ù</a:t>
            </a:r>
            <a:r>
              <a:rPr kumimoji="1" lang="en-US" altLang="zh-CN" i="1">
                <a:sym typeface="Webdings" panose="05030102010509060703" pitchFamily="18" charset="2"/>
              </a:rPr>
              <a:t>q</a:t>
            </a:r>
            <a:endParaRPr kumimoji="1" lang="en-US" altLang="zh-CN">
              <a:sym typeface="Webdings" panose="05030102010509060703" pitchFamily="18" charset="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733B4A0-6A2A-4FB1-93FF-59CFDA253700}"/>
              </a:ext>
            </a:extLst>
          </p:cNvPr>
          <p:cNvCxnSpPr/>
          <p:nvPr/>
        </p:nvCxnSpPr>
        <p:spPr>
          <a:xfrm>
            <a:off x="1476375" y="3716338"/>
            <a:ext cx="928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内容占位符 14">
            <a:extLst>
              <a:ext uri="{FF2B5EF4-FFF2-40B4-BE49-F238E27FC236}">
                <a16:creationId xmlns:a16="http://schemas.microsoft.com/office/drawing/2014/main" id="{BD9F50D1-A545-404D-9E02-DDA3532DB473}"/>
              </a:ext>
            </a:extLst>
          </p:cNvPr>
          <p:cNvSpPr txBox="1">
            <a:spLocks/>
          </p:cNvSpPr>
          <p:nvPr/>
        </p:nvSpPr>
        <p:spPr bwMode="auto">
          <a:xfrm>
            <a:off x="684213" y="4221163"/>
            <a:ext cx="7772400" cy="173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2400" b="1" kern="0" dirty="0">
                <a:solidFill>
                  <a:srgbClr val="3333FF"/>
                </a:solidFill>
                <a:latin typeface="+mn-lt"/>
                <a:ea typeface="+mn-ea"/>
              </a:rPr>
              <a:t>Resolution</a:t>
            </a:r>
            <a:endParaRPr lang="zh-CN" altLang="en-US" sz="2400" b="1" kern="0" dirty="0">
              <a:solidFill>
                <a:srgbClr val="3333FF"/>
              </a:solidFill>
              <a:latin typeface="+mn-lt"/>
              <a:ea typeface="+mn-ea"/>
            </a:endParaRPr>
          </a:p>
        </p:txBody>
      </p:sp>
      <p:sp>
        <p:nvSpPr>
          <p:cNvPr id="32777" name="Text Box 13">
            <a:extLst>
              <a:ext uri="{FF2B5EF4-FFF2-40B4-BE49-F238E27FC236}">
                <a16:creationId xmlns:a16="http://schemas.microsoft.com/office/drawing/2014/main" id="{C723E23C-7BE1-468E-BE60-4E5D63DD8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724400"/>
            <a:ext cx="2214562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 i="1">
                <a:sym typeface="Webdings" panose="05030102010509060703" pitchFamily="18" charset="2"/>
              </a:rPr>
              <a:t>     p</a:t>
            </a: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Ú</a:t>
            </a:r>
            <a:r>
              <a:rPr kumimoji="1" lang="en-US" altLang="zh-CN" i="1">
                <a:sym typeface="Webdings" panose="05030102010509060703" pitchFamily="18" charset="2"/>
              </a:rPr>
              <a:t>q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 i="1">
                <a:sym typeface="Webdings" panose="05030102010509060703" pitchFamily="18" charset="2"/>
              </a:rPr>
              <a:t>     </a:t>
            </a:r>
            <a:r>
              <a:rPr kumimoji="1" lang="en-US" altLang="zh-CN" i="1">
                <a:sym typeface="Symbol" panose="05050102010706020507" pitchFamily="18" charset="2"/>
              </a:rPr>
              <a:t></a:t>
            </a:r>
            <a:r>
              <a:rPr kumimoji="1" lang="en-US" altLang="zh-CN" i="1">
                <a:sym typeface="Webdings" panose="05030102010509060703" pitchFamily="18" charset="2"/>
              </a:rPr>
              <a:t>p</a:t>
            </a: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Ú</a:t>
            </a:r>
            <a:r>
              <a:rPr kumimoji="1" lang="en-US" altLang="zh-CN" i="1">
                <a:sym typeface="Webdings" panose="05030102010509060703" pitchFamily="18" charset="2"/>
              </a:rPr>
              <a:t>r</a:t>
            </a:r>
            <a:endParaRPr kumimoji="1" lang="en-US" altLang="zh-CN">
              <a:latin typeface="Symbol" panose="05050102010706020507" pitchFamily="18" charset="2"/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\ </a:t>
            </a:r>
            <a:r>
              <a:rPr kumimoji="1" lang="en-US" altLang="zh-CN" i="1">
                <a:sym typeface="Webdings" panose="05030102010509060703" pitchFamily="18" charset="2"/>
              </a:rPr>
              <a:t> q</a:t>
            </a: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Ú</a:t>
            </a:r>
            <a:r>
              <a:rPr kumimoji="1" lang="en-US" altLang="zh-CN" i="1">
                <a:sym typeface="Webdings" panose="05030102010509060703" pitchFamily="18" charset="2"/>
              </a:rPr>
              <a:t>r</a:t>
            </a:r>
            <a:endParaRPr kumimoji="1" lang="en-US" altLang="zh-CN">
              <a:sym typeface="Webdings" panose="05030102010509060703" pitchFamily="18" charset="2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0C99DAD-1A1C-4DBA-9F16-8B80F6F8F20A}"/>
              </a:ext>
            </a:extLst>
          </p:cNvPr>
          <p:cNvCxnSpPr/>
          <p:nvPr/>
        </p:nvCxnSpPr>
        <p:spPr>
          <a:xfrm>
            <a:off x="1403350" y="5589588"/>
            <a:ext cx="928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779" name="Object 5">
            <a:extLst>
              <a:ext uri="{FF2B5EF4-FFF2-40B4-BE49-F238E27FC236}">
                <a16:creationId xmlns:a16="http://schemas.microsoft.com/office/drawing/2014/main" id="{F477353D-AEFC-44D6-8D7B-2AEB9BC439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1484313"/>
          <a:ext cx="18621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Equation" r:id="rId4" imgW="787058" imgH="203112" progId="Equation.3">
                  <p:embed/>
                </p:oleObj>
              </mc:Choice>
              <mc:Fallback>
                <p:oleObj name="Equation" r:id="rId4" imgW="787058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484313"/>
                        <a:ext cx="18621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6">
            <a:extLst>
              <a:ext uri="{FF2B5EF4-FFF2-40B4-BE49-F238E27FC236}">
                <a16:creationId xmlns:a16="http://schemas.microsoft.com/office/drawing/2014/main" id="{172F7545-277C-4853-B48A-5D7514E253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3068638"/>
          <a:ext cx="2693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r:id="rId6" imgW="1244600" imgH="203200" progId="Equation.3">
                  <p:embed/>
                </p:oleObj>
              </mc:Choice>
              <mc:Fallback>
                <p:oleObj r:id="rId6" imgW="12446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068638"/>
                        <a:ext cx="26939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7">
            <a:extLst>
              <a:ext uri="{FF2B5EF4-FFF2-40B4-BE49-F238E27FC236}">
                <a16:creationId xmlns:a16="http://schemas.microsoft.com/office/drawing/2014/main" id="{CD1B667D-3F63-430A-A418-76E1501CCB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5013325"/>
          <a:ext cx="39798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公式" r:id="rId8" imgW="1841500" imgH="203200" progId="Equation.3">
                  <p:embed/>
                </p:oleObj>
              </mc:Choice>
              <mc:Fallback>
                <p:oleObj name="公式" r:id="rId8" imgW="18415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013325"/>
                        <a:ext cx="39798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4FE0FF8-2F59-4568-8FDD-645DA7E72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0"/>
              <a:t>Using Rules of Inference to Build Arguments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531653D-30DF-4F90-B1D0-06BE444C1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An argument is valid if</a:t>
            </a:r>
          </a:p>
          <a:p>
            <a:pPr lvl="1" eaLnBrk="1" hangingPunct="1"/>
            <a:r>
              <a:rPr lang="en-US" altLang="zh-CN" sz="2400" b="0"/>
              <a:t>whenever all premises are true, the conclusion is also true</a:t>
            </a:r>
          </a:p>
          <a:p>
            <a:pPr eaLnBrk="1" hangingPunct="1"/>
            <a:r>
              <a:rPr lang="en-US" altLang="zh-CN" b="0"/>
              <a:t>To prove that an argument is valid:</a:t>
            </a:r>
          </a:p>
          <a:p>
            <a:pPr lvl="1" eaLnBrk="1" hangingPunct="1"/>
            <a:r>
              <a:rPr lang="en-US" altLang="zh-CN" sz="2400" b="0"/>
              <a:t>Assume the premises are true</a:t>
            </a:r>
          </a:p>
          <a:p>
            <a:pPr lvl="1" eaLnBrk="1" hangingPunct="1"/>
            <a:r>
              <a:rPr lang="en-US" altLang="zh-CN" sz="2400" b="0"/>
              <a:t>Use the rules of inference and logical equivalences to determine that the conclusion is true</a:t>
            </a:r>
          </a:p>
          <a:p>
            <a:pPr eaLnBrk="1" hangingPunct="1"/>
            <a:endParaRPr lang="en-US" altLang="zh-CN"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1CCE5B5-9768-4F48-8797-45C32BFB0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15888"/>
            <a:ext cx="8501063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Using Rules of Inference to Build Arguments</a:t>
            </a:r>
            <a:endParaRPr lang="en-US" altLang="zh-CN" sz="3200"/>
          </a:p>
        </p:txBody>
      </p:sp>
      <p:sp>
        <p:nvSpPr>
          <p:cNvPr id="36867" name="内容占位符 3">
            <a:extLst>
              <a:ext uri="{FF2B5EF4-FFF2-40B4-BE49-F238E27FC236}">
                <a16:creationId xmlns:a16="http://schemas.microsoft.com/office/drawing/2014/main" id="{F7B8685A-6248-4D56-9C11-97159063C2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857250"/>
            <a:ext cx="8429625" cy="5429250"/>
          </a:xfrm>
        </p:spPr>
        <p:txBody>
          <a:bodyPr/>
          <a:lstStyle/>
          <a:p>
            <a:r>
              <a:rPr lang="en-US" altLang="zh-CN">
                <a:solidFill>
                  <a:srgbClr val="3333FF"/>
                </a:solidFill>
              </a:rPr>
              <a:t>Example</a:t>
            </a:r>
            <a:r>
              <a:rPr lang="en-US" altLang="zh-CN"/>
              <a:t>: </a:t>
            </a:r>
            <a:r>
              <a:rPr lang="en-US" altLang="zh-CN" b="0"/>
              <a:t>Show that the premises “It is not sunny this afternoon,” “We will go swimming only if it is sunny,” “If we do not go swimming, then we will take a canoe trip,” and “If we take a canoe trip, then we will be home by sunset” lead to the conclusion “We will be home by sunset.”</a:t>
            </a:r>
            <a:endParaRPr lang="zh-CN" altLang="en-US" b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9E07721-76A0-476A-9C9D-D5A7B383F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714625"/>
            <a:ext cx="8286750" cy="34290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eaLnBrk="1" hangingPunct="1">
              <a:defRPr/>
            </a:pPr>
            <a:endParaRPr kumimoji="1" lang="en-US" altLang="zh-CN" sz="2400" i="1" dirty="0">
              <a:solidFill>
                <a:schemeClr val="hlink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defRPr/>
            </a:pP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FAB66-D336-4652-B78E-9B6CA069A5DD}"/>
              </a:ext>
            </a:extLst>
          </p:cNvPr>
          <p:cNvSpPr txBox="1"/>
          <p:nvPr/>
        </p:nvSpPr>
        <p:spPr>
          <a:xfrm>
            <a:off x="500063" y="3000375"/>
            <a:ext cx="814387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Let  </a:t>
            </a:r>
            <a:r>
              <a:rPr lang="en-US" altLang="zh-CN" sz="2400" i="1" dirty="0">
                <a:latin typeface="+mn-lt"/>
              </a:rPr>
              <a:t>p</a:t>
            </a:r>
            <a:r>
              <a:rPr lang="en-US" altLang="zh-CN" sz="2400" dirty="0">
                <a:latin typeface="+mn-lt"/>
              </a:rPr>
              <a:t> “It is sunny this afternoon”;   </a:t>
            </a:r>
            <a:r>
              <a:rPr lang="en-US" altLang="zh-CN" sz="2400" i="1" dirty="0">
                <a:latin typeface="+mn-lt"/>
              </a:rPr>
              <a:t>r</a:t>
            </a:r>
            <a:r>
              <a:rPr lang="en-US" altLang="zh-CN" sz="2400" dirty="0">
                <a:latin typeface="+mn-lt"/>
              </a:rPr>
              <a:t> “We will go swimming”</a:t>
            </a:r>
          </a:p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     </a:t>
            </a:r>
            <a:r>
              <a:rPr lang="en-US" altLang="zh-CN" sz="2400" i="1" dirty="0">
                <a:latin typeface="+mn-lt"/>
              </a:rPr>
              <a:t>s</a:t>
            </a:r>
            <a:r>
              <a:rPr lang="en-US" altLang="zh-CN" sz="2400" dirty="0">
                <a:latin typeface="+mn-lt"/>
              </a:rPr>
              <a:t> “We will take a canoe trip”;   </a:t>
            </a:r>
            <a:r>
              <a:rPr lang="en-US" altLang="zh-CN" sz="2400" i="1" dirty="0">
                <a:latin typeface="+mn-lt"/>
              </a:rPr>
              <a:t>t</a:t>
            </a:r>
            <a:r>
              <a:rPr lang="en-US" altLang="zh-CN" sz="2400" dirty="0">
                <a:latin typeface="+mn-lt"/>
              </a:rPr>
              <a:t> “We will be home by sunset”</a:t>
            </a:r>
          </a:p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     </a:t>
            </a:r>
            <a:endParaRPr lang="zh-CN" altLang="en-US" sz="2400" dirty="0">
              <a:latin typeface="+mn-lt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90591A-7AFE-45BB-BE4D-A00C15E08FDC}"/>
              </a:ext>
            </a:extLst>
          </p:cNvPr>
          <p:cNvCxnSpPr/>
          <p:nvPr/>
        </p:nvCxnSpPr>
        <p:spPr>
          <a:xfrm>
            <a:off x="2428875" y="1571625"/>
            <a:ext cx="25717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4EB739E-722D-4BEA-9E55-394DD35AC20C}"/>
              </a:ext>
            </a:extLst>
          </p:cNvPr>
          <p:cNvCxnSpPr/>
          <p:nvPr/>
        </p:nvCxnSpPr>
        <p:spPr>
          <a:xfrm>
            <a:off x="5214938" y="1214438"/>
            <a:ext cx="22145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51086D0-984D-436F-A0C9-A908527174DB}"/>
              </a:ext>
            </a:extLst>
          </p:cNvPr>
          <p:cNvCxnSpPr/>
          <p:nvPr/>
        </p:nvCxnSpPr>
        <p:spPr>
          <a:xfrm>
            <a:off x="4071938" y="1928813"/>
            <a:ext cx="29289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E663852-EDA8-4F03-B0B5-FD7975F02E11}"/>
              </a:ext>
            </a:extLst>
          </p:cNvPr>
          <p:cNvCxnSpPr/>
          <p:nvPr/>
        </p:nvCxnSpPr>
        <p:spPr>
          <a:xfrm>
            <a:off x="3500438" y="2357438"/>
            <a:ext cx="335756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5741708-44D4-40F7-BD8E-32796F6ADCDD}"/>
              </a:ext>
            </a:extLst>
          </p:cNvPr>
          <p:cNvCxnSpPr/>
          <p:nvPr/>
        </p:nvCxnSpPr>
        <p:spPr>
          <a:xfrm>
            <a:off x="714375" y="1571625"/>
            <a:ext cx="13573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05057B-0FB4-42BD-A122-F3BA2E5FE0EC}"/>
              </a:ext>
            </a:extLst>
          </p:cNvPr>
          <p:cNvSpPr txBox="1"/>
          <p:nvPr/>
        </p:nvSpPr>
        <p:spPr>
          <a:xfrm>
            <a:off x="571500" y="3857625"/>
            <a:ext cx="4929188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The argument form is</a:t>
            </a:r>
          </a:p>
          <a:p>
            <a:pPr eaLnBrk="1" hangingPunct="1"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endParaRPr kumimoji="1" lang="en-US" altLang="zh-CN" sz="24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    r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®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</a:p>
          <a:p>
            <a:pPr eaLnBrk="1" hangingPunct="1"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    </a:t>
            </a:r>
            <a:r>
              <a:rPr kumimoji="1" lang="en-US" altLang="zh-CN" sz="2400" dirty="0" err="1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®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</a:p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    s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®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  <a:p>
            <a:pPr eaLnBrk="1" hangingPunct="1"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\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DA5BD7B-8CD4-4425-B226-69837451A7FF}"/>
              </a:ext>
            </a:extLst>
          </p:cNvPr>
          <p:cNvCxnSpPr/>
          <p:nvPr/>
        </p:nvCxnSpPr>
        <p:spPr>
          <a:xfrm>
            <a:off x="928688" y="5715000"/>
            <a:ext cx="1428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7">
            <a:extLst>
              <a:ext uri="{FF2B5EF4-FFF2-40B4-BE49-F238E27FC236}">
                <a16:creationId xmlns:a16="http://schemas.microsoft.com/office/drawing/2014/main" id="{75D7356B-EFD4-4F93-B90E-84CF2BCB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857500"/>
            <a:ext cx="6553200" cy="371475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E0A73B-253F-442F-92AB-18B55A77E37F}"/>
              </a:ext>
            </a:extLst>
          </p:cNvPr>
          <p:cNvSpPr txBox="1"/>
          <p:nvPr/>
        </p:nvSpPr>
        <p:spPr>
          <a:xfrm>
            <a:off x="2700338" y="2852738"/>
            <a:ext cx="6072187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Construct an argument by using rules of inference and logical equivalences</a:t>
            </a:r>
            <a:r>
              <a:rPr lang="zh-CN" altLang="en-US" sz="2400" dirty="0">
                <a:latin typeface="+mn-lt"/>
              </a:rPr>
              <a:t> </a:t>
            </a:r>
            <a:endParaRPr lang="en-US" altLang="zh-CN" sz="2400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9B3AD7-6430-4753-9AD7-40C8AB63E09E}"/>
              </a:ext>
            </a:extLst>
          </p:cNvPr>
          <p:cNvSpPr txBox="1"/>
          <p:nvPr/>
        </p:nvSpPr>
        <p:spPr>
          <a:xfrm>
            <a:off x="2857500" y="3571875"/>
            <a:ext cx="5643563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3333CC"/>
                </a:solidFill>
                <a:latin typeface="+mn-lt"/>
              </a:rPr>
              <a:t>Step                                     Reason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kumimoji="1" lang="en-US" altLang="zh-CN" sz="2400" dirty="0" err="1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          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Premise</a:t>
            </a:r>
          </a:p>
          <a:p>
            <a:pPr marL="457200" indent="-457200" eaLnBrk="1" hangingPunct="1">
              <a:buFontTx/>
              <a:buAutoNum type="arabicPeriod" startAt="2"/>
              <a:defRPr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®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p       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Premise</a:t>
            </a:r>
          </a:p>
          <a:p>
            <a:pPr marL="457200" indent="-457200" eaLnBrk="1" hangingPunct="1">
              <a:buFontTx/>
              <a:buAutoNum type="arabicPeriod" startAt="2"/>
              <a:defRPr/>
            </a:pPr>
            <a:r>
              <a:rPr kumimoji="1" lang="en-US" altLang="zh-CN" sz="2400" dirty="0" err="1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®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s     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Premise</a:t>
            </a:r>
          </a:p>
          <a:p>
            <a:pPr marL="457200" indent="-457200" eaLnBrk="1" hangingPunct="1">
              <a:buFontTx/>
              <a:buAutoNum type="arabicPeriod" startAt="2"/>
              <a:defRPr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 s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®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t   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Premise</a:t>
            </a:r>
          </a:p>
          <a:p>
            <a:pPr marL="457200" indent="-457200" eaLnBrk="1" hangingPunct="1">
              <a:buFontTx/>
              <a:buAutoNum type="arabicPeriod" startAt="2"/>
              <a:defRPr/>
            </a:pPr>
            <a:r>
              <a:rPr kumimoji="1" lang="en-US" altLang="zh-CN" sz="2400" dirty="0" err="1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      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Modus tollens, 1,2</a:t>
            </a:r>
          </a:p>
          <a:p>
            <a:pPr marL="457200" indent="-457200" eaLnBrk="1" hangingPunct="1">
              <a:buFontTx/>
              <a:buAutoNum type="arabicPeriod" startAt="2"/>
              <a:defRPr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s         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Modus ponens, 3,5</a:t>
            </a:r>
          </a:p>
          <a:p>
            <a:pPr marL="457200" indent="-457200" eaLnBrk="1" hangingPunct="1">
              <a:buFontTx/>
              <a:buAutoNum type="arabicPeriod" startAt="2"/>
              <a:defRPr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t          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Modus ponens, 4,6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/>
      <p:bldP spid="22" grpId="0"/>
      <p:bldP spid="25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820FFFF-071A-49E2-8DF3-16C7039B8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15888"/>
            <a:ext cx="8501063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Using Rules of Inference to Build Arguments</a:t>
            </a:r>
            <a:endParaRPr lang="en-US" altLang="zh-CN" sz="3200"/>
          </a:p>
        </p:txBody>
      </p:sp>
      <p:sp>
        <p:nvSpPr>
          <p:cNvPr id="38915" name="内容占位符 3">
            <a:extLst>
              <a:ext uri="{FF2B5EF4-FFF2-40B4-BE49-F238E27FC236}">
                <a16:creationId xmlns:a16="http://schemas.microsoft.com/office/drawing/2014/main" id="{439B7AB0-1B8A-4EF6-B80A-190268B21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857250"/>
            <a:ext cx="8429625" cy="5429250"/>
          </a:xfrm>
        </p:spPr>
        <p:txBody>
          <a:bodyPr/>
          <a:lstStyle/>
          <a:p>
            <a:r>
              <a:rPr lang="en-US" altLang="zh-CN">
                <a:solidFill>
                  <a:srgbClr val="3333FF"/>
                </a:solidFill>
              </a:rPr>
              <a:t>Example</a:t>
            </a:r>
            <a:r>
              <a:rPr lang="en-US" altLang="zh-CN"/>
              <a:t>: 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Show that </a:t>
            </a:r>
            <a:r>
              <a:rPr kumimoji="1" lang="en-US" altLang="zh-CN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Ø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w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logically follows from the premises </a:t>
            </a:r>
            <a:endParaRPr lang="zh-CN" altLang="en-US" b="0"/>
          </a:p>
        </p:txBody>
      </p:sp>
      <p:graphicFrame>
        <p:nvGraphicFramePr>
          <p:cNvPr id="38916" name="Object 2">
            <a:extLst>
              <a:ext uri="{FF2B5EF4-FFF2-40B4-BE49-F238E27FC236}">
                <a16:creationId xmlns:a16="http://schemas.microsoft.com/office/drawing/2014/main" id="{995A119B-936E-4C8F-8511-3801DF0812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214438"/>
          <a:ext cx="53911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r:id="rId4" imgW="2514600" imgH="203200" progId="Equation.3">
                  <p:embed/>
                </p:oleObj>
              </mc:Choice>
              <mc:Fallback>
                <p:oleObj r:id="rId4" imgW="25146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14438"/>
                        <a:ext cx="53911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4">
            <a:extLst>
              <a:ext uri="{FF2B5EF4-FFF2-40B4-BE49-F238E27FC236}">
                <a16:creationId xmlns:a16="http://schemas.microsoft.com/office/drawing/2014/main" id="{2BE85BAA-EF21-4FBE-9C2A-76DFD48CA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643063"/>
            <a:ext cx="8286750" cy="51435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Solution:</a:t>
            </a: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</a:rPr>
              <a:t>            Step                            Reason</a:t>
            </a: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1.      (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w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Ú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®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v             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 Premise</a:t>
            </a:r>
          </a:p>
          <a:p>
            <a:pPr marL="914400" lvl="1" indent="-457200" eaLnBrk="1" hangingPunct="1">
              <a:buFontTx/>
              <a:buAutoNum type="arabicPeriod" startAt="2"/>
              <a:defRPr/>
            </a:pP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   v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®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c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Ú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)                      Premise</a:t>
            </a:r>
          </a:p>
          <a:p>
            <a:pPr marL="914400" lvl="1" indent="-457200" eaLnBrk="1" hangingPunct="1">
              <a:buFontTx/>
              <a:buAutoNum type="arabicPeriod" startAt="2"/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    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sz="2200" dirty="0" err="1">
                <a:solidFill>
                  <a:srgbClr val="000000"/>
                </a:solidFill>
                <a:latin typeface="Symbol" pitchFamily="18" charset="2"/>
              </a:rPr>
              <a:t>®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                      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Premise</a:t>
            </a:r>
          </a:p>
          <a:p>
            <a:pPr marL="914400" lvl="1" indent="-457200" eaLnBrk="1" hangingPunct="1">
              <a:buFontTx/>
              <a:buAutoNum type="arabicPeriod" startAt="2"/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   </a:t>
            </a:r>
            <a:r>
              <a:rPr kumimoji="1" lang="en-US" altLang="zh-CN" sz="2200" dirty="0" err="1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200" dirty="0" err="1">
                <a:solidFill>
                  <a:srgbClr val="000000"/>
                </a:solidFill>
                <a:latin typeface="Symbol" pitchFamily="18" charset="2"/>
              </a:rPr>
              <a:t>ÙØ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                    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Premise</a:t>
            </a: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5.      (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w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Ú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 ®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c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Ú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)           Hypothetical syllogism, 1,2</a:t>
            </a: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6.      </a:t>
            </a:r>
            <a:r>
              <a:rPr kumimoji="1" lang="en-US" altLang="zh-CN" sz="2200" dirty="0" err="1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                           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Simplification, 4</a:t>
            </a: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7.     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s                           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Modus tollens, 3, 6</a:t>
            </a: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8.      </a:t>
            </a:r>
            <a:r>
              <a:rPr kumimoji="1" lang="en-US" altLang="zh-CN" sz="2200" dirty="0" err="1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                          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Simplification, 4</a:t>
            </a: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9.     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Ù </a:t>
            </a:r>
            <a:r>
              <a:rPr kumimoji="1" lang="en-US" altLang="zh-CN" sz="2200" dirty="0" err="1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                 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Conjunction, 7,8</a:t>
            </a: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.     Ø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 Ú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)                      9 and De Morgan’s law</a:t>
            </a: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11.    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w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Ú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               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Modus tollens</a:t>
            </a:r>
            <a:r>
              <a:rPr kumimoji="1" lang="en-US" altLang="zh-CN" sz="2200">
                <a:solidFill>
                  <a:srgbClr val="000000"/>
                </a:solidFill>
                <a:latin typeface="Times New Roman" pitchFamily="18" charset="0"/>
              </a:rPr>
              <a:t>, 5,10</a:t>
            </a:r>
            <a:endParaRPr kumimoji="1" lang="en-US" altLang="zh-CN" sz="2200" dirty="0">
              <a:solidFill>
                <a:srgbClr val="000000"/>
              </a:solidFill>
              <a:latin typeface="Times New Roman" pitchFamily="18" charset="0"/>
            </a:endParaRP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12.    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w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Ù </a:t>
            </a:r>
            <a:r>
              <a:rPr kumimoji="1" lang="en-US" altLang="zh-CN" sz="2200" dirty="0" err="1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200" i="1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               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10 and De Morgan’s law</a:t>
            </a: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13.     </a:t>
            </a:r>
            <a:r>
              <a:rPr kumimoji="1" lang="en-US" altLang="zh-CN" sz="2200" dirty="0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200" i="1" dirty="0">
                <a:solidFill>
                  <a:srgbClr val="000000"/>
                </a:solidFill>
                <a:latin typeface="Times New Roman" pitchFamily="18" charset="0"/>
              </a:rPr>
              <a:t>w                             </a:t>
            </a:r>
            <a:r>
              <a:rPr kumimoji="1" lang="en-US" altLang="zh-CN" sz="2200" dirty="0">
                <a:solidFill>
                  <a:srgbClr val="000000"/>
                </a:solidFill>
                <a:latin typeface="Times New Roman" pitchFamily="18" charset="0"/>
              </a:rPr>
              <a:t>Simplification, 12</a:t>
            </a:r>
            <a:endParaRPr kumimoji="1" lang="en-US" altLang="zh-CN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2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F8F206A-77B9-4E84-A906-27AB4026D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15888"/>
            <a:ext cx="8501063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Using Rules of Inference to Build Arguments</a:t>
            </a:r>
            <a:endParaRPr lang="en-US" altLang="zh-CN" sz="3200"/>
          </a:p>
        </p:txBody>
      </p:sp>
      <p:sp>
        <p:nvSpPr>
          <p:cNvPr id="40963" name="内容占位符 3">
            <a:extLst>
              <a:ext uri="{FF2B5EF4-FFF2-40B4-BE49-F238E27FC236}">
                <a16:creationId xmlns:a16="http://schemas.microsoft.com/office/drawing/2014/main" id="{F77C23D5-073B-420E-BF5E-78FDD524CF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857250"/>
            <a:ext cx="8429625" cy="5429250"/>
          </a:xfrm>
        </p:spPr>
        <p:txBody>
          <a:bodyPr/>
          <a:lstStyle/>
          <a:p>
            <a:r>
              <a:rPr lang="en-US" altLang="zh-CN" sz="2800" b="0">
                <a:solidFill>
                  <a:srgbClr val="3333FF"/>
                </a:solidFill>
              </a:rPr>
              <a:t>Note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0"/>
              <a:t>    </a:t>
            </a:r>
            <a:r>
              <a:rPr kumimoji="1" lang="en-US" altLang="zh-CN" b="0">
                <a:sym typeface="Webdings" panose="05030102010509060703" pitchFamily="18" charset="2"/>
              </a:rPr>
              <a:t>If the conclusion is given in a form of  </a:t>
            </a:r>
            <a:r>
              <a:rPr kumimoji="1" lang="en-US" altLang="zh-CN" b="0" i="1">
                <a:sym typeface="Webdings" panose="05030102010509060703" pitchFamily="18" charset="2"/>
              </a:rPr>
              <a:t>p </a:t>
            </a:r>
            <a:r>
              <a:rPr kumimoji="1" lang="en-US" altLang="zh-CN" b="0">
                <a:latin typeface="Symbol" panose="05050102010706020507" pitchFamily="18" charset="2"/>
                <a:sym typeface="Webdings" panose="05030102010509060703" pitchFamily="18" charset="2"/>
              </a:rPr>
              <a:t>®</a:t>
            </a:r>
            <a:r>
              <a:rPr kumimoji="1" lang="en-US" altLang="zh-CN" b="0" i="1">
                <a:sym typeface="Webdings" panose="05030102010509060703" pitchFamily="18" charset="2"/>
              </a:rPr>
              <a:t> q</a:t>
            </a:r>
            <a:r>
              <a:rPr kumimoji="1" lang="en-US" altLang="zh-CN" b="0">
                <a:sym typeface="Webdings" panose="05030102010509060703" pitchFamily="18" charset="2"/>
              </a:rPr>
              <a:t>, we can convert the argument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0"/>
          </a:p>
          <a:p>
            <a:pPr>
              <a:buFont typeface="Wingdings" panose="05000000000000000000" pitchFamily="2" charset="2"/>
              <a:buNone/>
            </a:pPr>
            <a:endParaRPr lang="en-US" altLang="zh-CN" b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/>
              <a:t>      to</a:t>
            </a:r>
            <a:endParaRPr lang="zh-CN" altLang="en-US" b="0"/>
          </a:p>
        </p:txBody>
      </p:sp>
      <p:graphicFrame>
        <p:nvGraphicFramePr>
          <p:cNvPr id="40964" name="Object 3">
            <a:extLst>
              <a:ext uri="{FF2B5EF4-FFF2-40B4-BE49-F238E27FC236}">
                <a16:creationId xmlns:a16="http://schemas.microsoft.com/office/drawing/2014/main" id="{4FCD99AB-DC36-426F-B897-2A03DD65C3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9175" y="2286000"/>
          <a:ext cx="42275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2" name="公式" r:id="rId4" imgW="1778000" imgH="228600" progId="Equation.3">
                  <p:embed/>
                </p:oleObj>
              </mc:Choice>
              <mc:Fallback>
                <p:oleObj name="公式" r:id="rId4" imgW="1778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2286000"/>
                        <a:ext cx="422751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>
            <a:extLst>
              <a:ext uri="{FF2B5EF4-FFF2-40B4-BE49-F238E27FC236}">
                <a16:creationId xmlns:a16="http://schemas.microsoft.com/office/drawing/2014/main" id="{8C44CDD2-6F67-4ACC-8F92-857E1D6E7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3500438"/>
          <a:ext cx="380523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3" name="公式" r:id="rId6" imgW="1600200" imgH="228600" progId="Equation.3">
                  <p:embed/>
                </p:oleObj>
              </mc:Choice>
              <mc:Fallback>
                <p:oleObj name="公式" r:id="rId6" imgW="1600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500438"/>
                        <a:ext cx="3805238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>
            <a:extLst>
              <a:ext uri="{FF2B5EF4-FFF2-40B4-BE49-F238E27FC236}">
                <a16:creationId xmlns:a16="http://schemas.microsoft.com/office/drawing/2014/main" id="{6739D985-8DA2-49D1-8586-C0B29FA22A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4868863"/>
          <a:ext cx="80073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公式" r:id="rId8" imgW="3695700" imgH="228600" progId="Equation.3">
                  <p:embed/>
                </p:oleObj>
              </mc:Choice>
              <mc:Fallback>
                <p:oleObj name="公式" r:id="rId8" imgW="36957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868863"/>
                        <a:ext cx="800735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CDAA54D-74B6-4BBE-AA46-4ABFF8A8D566}"/>
              </a:ext>
            </a:extLst>
          </p:cNvPr>
          <p:cNvSpPr txBox="1"/>
          <p:nvPr/>
        </p:nvSpPr>
        <p:spPr>
          <a:xfrm>
            <a:off x="684213" y="4221163"/>
            <a:ext cx="40005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Because</a:t>
            </a: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2899E9F-CB18-4FC2-A0D2-0D6203519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Valid Arguments</a:t>
            </a:r>
            <a:endParaRPr lang="en-US" altLang="zh-CN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A9435C2-5215-4AB7-B527-8FD6F307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060575"/>
            <a:ext cx="55054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altLang="zh-CN" sz="2400" dirty="0">
                <a:latin typeface="+mn-lt"/>
              </a:rPr>
              <a:t>Proofs in mathematics are </a:t>
            </a:r>
            <a:r>
              <a:rPr lang="en-GB" altLang="zh-CN" sz="2400" b="1" i="1" dirty="0">
                <a:solidFill>
                  <a:srgbClr val="3333FF"/>
                </a:solidFill>
                <a:latin typeface="+mn-lt"/>
              </a:rPr>
              <a:t>valid arguments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DC5333B-6B6B-4804-AE0A-8C1BCED0F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1196975"/>
            <a:ext cx="8578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altLang="zh-CN" sz="2400" dirty="0">
                <a:latin typeface="+mn-lt"/>
              </a:rPr>
              <a:t>An </a:t>
            </a:r>
            <a:r>
              <a:rPr lang="en-GB" altLang="zh-CN" sz="2400" b="1" i="1" dirty="0">
                <a:solidFill>
                  <a:srgbClr val="3333FF"/>
                </a:solidFill>
                <a:latin typeface="+mn-lt"/>
              </a:rPr>
              <a:t>argument</a:t>
            </a:r>
            <a:r>
              <a:rPr lang="en-GB" altLang="zh-CN" sz="2400" b="1" dirty="0">
                <a:latin typeface="+mn-lt"/>
              </a:rPr>
              <a:t> </a:t>
            </a:r>
            <a:r>
              <a:rPr lang="en-GB" altLang="zh-CN" sz="2400" dirty="0">
                <a:latin typeface="+mn-lt"/>
              </a:rPr>
              <a:t>is a sequence of statements that end with a conclusion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D9EF5CA3-39D0-47FC-9B7C-2FE5882E1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071813"/>
            <a:ext cx="80010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altLang="zh-CN" sz="2400" dirty="0">
                <a:latin typeface="+mn-lt"/>
              </a:rPr>
              <a:t>By </a:t>
            </a:r>
            <a:r>
              <a:rPr lang="en-GB" altLang="zh-CN" sz="2400" b="1" i="1" dirty="0">
                <a:solidFill>
                  <a:srgbClr val="3333FF"/>
                </a:solidFill>
                <a:latin typeface="+mn-lt"/>
              </a:rPr>
              <a:t>valid</a:t>
            </a:r>
            <a:r>
              <a:rPr lang="en-GB" altLang="zh-CN" sz="2400" dirty="0">
                <a:latin typeface="+mn-lt"/>
              </a:rPr>
              <a:t>,</a:t>
            </a:r>
            <a:r>
              <a:rPr lang="en-GB" altLang="zh-CN" sz="2400" b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GB" altLang="zh-CN" sz="2400" dirty="0">
                <a:latin typeface="+mn-lt"/>
              </a:rPr>
              <a:t>we mean the conclusion must follow from the truth of the preceding statements (premises)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4384C75E-2011-424E-9C29-863976FDF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4429125"/>
            <a:ext cx="69532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GB" altLang="zh-CN" sz="2400" dirty="0">
                <a:latin typeface="+mn-lt"/>
              </a:rPr>
              <a:t>We use </a:t>
            </a:r>
            <a:r>
              <a:rPr lang="en-GB" altLang="zh-CN" sz="2400" b="1" i="1" dirty="0">
                <a:solidFill>
                  <a:srgbClr val="3333FF"/>
                </a:solidFill>
                <a:latin typeface="+mn-lt"/>
              </a:rPr>
              <a:t>rules of inference</a:t>
            </a:r>
            <a:r>
              <a:rPr lang="en-GB" altLang="zh-CN" sz="2400" b="1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GB" altLang="zh-CN" sz="2400" dirty="0">
                <a:latin typeface="+mn-lt"/>
              </a:rPr>
              <a:t>to construct valid arguments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2AED7154-BAE7-4E1B-997B-90E0CC60E3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15888"/>
            <a:ext cx="8501063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Using Rules of Inference to Build Arguments</a:t>
            </a:r>
            <a:endParaRPr lang="en-US" altLang="zh-CN" sz="3200"/>
          </a:p>
        </p:txBody>
      </p:sp>
      <p:sp>
        <p:nvSpPr>
          <p:cNvPr id="43011" name="内容占位符 3">
            <a:extLst>
              <a:ext uri="{FF2B5EF4-FFF2-40B4-BE49-F238E27FC236}">
                <a16:creationId xmlns:a16="http://schemas.microsoft.com/office/drawing/2014/main" id="{B0819066-6692-4888-9C30-DF55EB5E47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857250"/>
            <a:ext cx="8429625" cy="5429250"/>
          </a:xfrm>
        </p:spPr>
        <p:txBody>
          <a:bodyPr/>
          <a:lstStyle/>
          <a:p>
            <a:r>
              <a:rPr lang="en-US" altLang="zh-CN">
                <a:solidFill>
                  <a:srgbClr val="3333FF"/>
                </a:solidFill>
              </a:rPr>
              <a:t>Example</a:t>
            </a:r>
            <a:r>
              <a:rPr lang="en-US" altLang="zh-CN" b="0"/>
              <a:t>: 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Show that             logically follows from the premises</a:t>
            </a:r>
            <a:endParaRPr lang="zh-CN" altLang="en-US" b="0"/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9F2435D6-FFB1-46CD-9679-369DFF34B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700213"/>
            <a:ext cx="7715250" cy="4714875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Solution:</a:t>
            </a:r>
          </a:p>
          <a:p>
            <a:pPr lvl="1" eaLnBrk="1" hangingPunct="1">
              <a:defRPr/>
            </a:pPr>
            <a:r>
              <a:rPr kumimoji="1" lang="en-US" altLang="zh-CN" sz="2200" dirty="0">
                <a:solidFill>
                  <a:srgbClr val="3333FF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 dirty="0">
                <a:solidFill>
                  <a:srgbClr val="3333FF"/>
                </a:solidFill>
                <a:latin typeface="Times New Roman" pitchFamily="18" charset="0"/>
              </a:rPr>
              <a:t>Step                               Reason</a:t>
            </a:r>
            <a:endParaRPr kumimoji="1" lang="en-US" altLang="zh-CN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914400" lvl="1" indent="-457200" eaLnBrk="1" hangingPunct="1">
              <a:spcBef>
                <a:spcPct val="20000"/>
              </a:spcBef>
              <a:buFontTx/>
              <a:buAutoNum type="arabicPeriod"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Ø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r 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Ú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p 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Premise</a:t>
            </a:r>
          </a:p>
          <a:p>
            <a:pPr marL="914400" lvl="1" indent="-457200" eaLnBrk="1" hangingPunct="1">
              <a:spcBef>
                <a:spcPct val="20000"/>
              </a:spcBef>
              <a:buFontTx/>
              <a:buAutoNum type="arabicPeriod"/>
              <a:defRPr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p 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® 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®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 s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  Premise</a:t>
            </a:r>
          </a:p>
          <a:p>
            <a:pPr marL="914400" lvl="1" indent="-457200" eaLnBrk="1" hangingPunct="1">
              <a:spcBef>
                <a:spcPct val="20000"/>
              </a:spcBef>
              <a:buFontTx/>
              <a:buAutoNum type="arabicPeriod"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  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  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    Premise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4.    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                           Additional premise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5.    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    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Disjunctive syllogism,1,4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6.   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®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 s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Modus ponens, 2, 5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7.    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s          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Modus ponens, 3,6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8.   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r </a:t>
            </a:r>
            <a:r>
              <a:rPr kumimoji="1" lang="en-US" altLang="zh-CN" sz="2400" dirty="0">
                <a:solidFill>
                  <a:srgbClr val="000000"/>
                </a:solidFill>
                <a:latin typeface="Symbol" pitchFamily="18" charset="2"/>
              </a:rPr>
              <a:t>®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</a:rPr>
              <a:t>s                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en-US" altLang="zh-CN" sz="2400" dirty="0">
              <a:solidFill>
                <a:srgbClr val="3333FF"/>
              </a:solidFill>
              <a:latin typeface="Times New Roman" pitchFamily="18" charset="0"/>
            </a:endParaRPr>
          </a:p>
        </p:txBody>
      </p:sp>
      <p:graphicFrame>
        <p:nvGraphicFramePr>
          <p:cNvPr id="43013" name="Object 3">
            <a:extLst>
              <a:ext uri="{FF2B5EF4-FFF2-40B4-BE49-F238E27FC236}">
                <a16:creationId xmlns:a16="http://schemas.microsoft.com/office/drawing/2014/main" id="{5012892A-03FE-48D4-957C-3BC28CB26D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4850" y="908050"/>
          <a:ext cx="9667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1" r:id="rId4" imgW="406224" imgH="139639" progId="Equation.3">
                  <p:embed/>
                </p:oleObj>
              </mc:Choice>
              <mc:Fallback>
                <p:oleObj r:id="rId4" imgW="406224" imgH="13963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908050"/>
                        <a:ext cx="9667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4">
            <a:extLst>
              <a:ext uri="{FF2B5EF4-FFF2-40B4-BE49-F238E27FC236}">
                <a16:creationId xmlns:a16="http://schemas.microsoft.com/office/drawing/2014/main" id="{8EFB9013-3567-4599-B977-1DD5AA402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1214438"/>
          <a:ext cx="36433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2" r:id="rId6" imgW="1459866" imgH="203112" progId="Equation.3">
                  <p:embed/>
                </p:oleObj>
              </mc:Choice>
              <mc:Fallback>
                <p:oleObj r:id="rId6" imgW="1459866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1214438"/>
                        <a:ext cx="36433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2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B9E342B-A064-4A90-AB35-74A5EEB43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15888"/>
            <a:ext cx="8501063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Using Rules of Inference to Build Arguments</a:t>
            </a:r>
            <a:endParaRPr lang="en-US" altLang="zh-CN" sz="320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6CD515-DEF7-4E82-9145-BCD64572ED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857250"/>
            <a:ext cx="8858250" cy="5811838"/>
          </a:xfrm>
        </p:spPr>
        <p:txBody>
          <a:bodyPr/>
          <a:lstStyle/>
          <a:p>
            <a:r>
              <a:rPr lang="en-US" altLang="zh-CN" sz="2800" b="0">
                <a:solidFill>
                  <a:srgbClr val="3333FF"/>
                </a:solidFill>
              </a:rPr>
              <a:t>Resolution rule</a:t>
            </a:r>
          </a:p>
          <a:p>
            <a:endParaRPr lang="en-US" altLang="zh-CN" sz="2800" b="0">
              <a:solidFill>
                <a:srgbClr val="3333FF"/>
              </a:solidFill>
            </a:endParaRPr>
          </a:p>
          <a:p>
            <a:endParaRPr lang="en-US" altLang="zh-CN" sz="2800" b="0">
              <a:solidFill>
                <a:srgbClr val="3333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Construct arguments in propositional logic using resolution as  the 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only rule of inference</a:t>
            </a:r>
          </a:p>
          <a:p>
            <a:pPr lvl="1">
              <a:buFont typeface="Tahoma" panose="020B0604030504040204" pitchFamily="34" charset="0"/>
              <a:buChar char="•"/>
            </a:pPr>
            <a:r>
              <a:rPr kumimoji="1" lang="en-US" altLang="zh-CN" sz="2400" b="0">
                <a:solidFill>
                  <a:srgbClr val="000000"/>
                </a:solidFill>
                <a:sym typeface="Symbol" panose="05050102010706020507" pitchFamily="18" charset="2"/>
              </a:rPr>
              <a:t>Write the premises and the conclusion as </a:t>
            </a:r>
            <a:r>
              <a:rPr kumimoji="1" lang="en-US" altLang="zh-CN" sz="2400" b="0">
                <a:solidFill>
                  <a:srgbClr val="FF0000"/>
                </a:solidFill>
                <a:sym typeface="Symbol" panose="05050102010706020507" pitchFamily="18" charset="2"/>
              </a:rPr>
              <a:t>clauses</a:t>
            </a:r>
            <a:endParaRPr kumimoji="1" lang="en-US" altLang="zh-CN" sz="2400" b="0">
              <a:solidFill>
                <a:srgbClr val="FF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buFont typeface="Tahoma" panose="020B0604030504040204" pitchFamily="34" charset="0"/>
              <a:buChar char="•"/>
            </a:pPr>
            <a:r>
              <a:rPr lang="en-US" altLang="zh-CN" sz="2400" b="0"/>
              <a:t>Use resolution rule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【Definition】</a:t>
            </a:r>
            <a:r>
              <a:rPr lang="en-US" altLang="zh-CN" sz="2800" b="0"/>
              <a:t>A </a:t>
            </a:r>
            <a:r>
              <a:rPr lang="en-US" altLang="zh-CN" sz="2800" b="0">
                <a:solidFill>
                  <a:srgbClr val="3333FF"/>
                </a:solidFill>
              </a:rPr>
              <a:t>clause</a:t>
            </a:r>
            <a:r>
              <a:rPr lang="en-US" altLang="zh-CN" sz="2800" b="0"/>
              <a:t> is a disjunction of variables or negations of the these variables</a:t>
            </a:r>
            <a:endParaRPr lang="en-US" altLang="zh-CN" b="0"/>
          </a:p>
          <a:p>
            <a:r>
              <a:rPr lang="en-US" altLang="zh-CN" sz="2800" b="0"/>
              <a:t>Example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0"/>
              <a:t>    proposition                       can be written as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0"/>
              <a:t>    two clauses              and 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ABD1FED8-A45E-47F3-8866-203DD600A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5589588"/>
          <a:ext cx="17859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1" name="公式" r:id="rId4" imgW="685800" imgH="203200" progId="Equation.3">
                  <p:embed/>
                </p:oleObj>
              </mc:Choice>
              <mc:Fallback>
                <p:oleObj name="公式" r:id="rId4" imgW="6858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589588"/>
                        <a:ext cx="178593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>
            <a:extLst>
              <a:ext uri="{FF2B5EF4-FFF2-40B4-BE49-F238E27FC236}">
                <a16:creationId xmlns:a16="http://schemas.microsoft.com/office/drawing/2014/main" id="{EC0876EF-E50F-483D-B3AE-4F830DB6E6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6165850"/>
          <a:ext cx="9588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2" name="公式" r:id="rId6" imgW="368140" imgH="165028" progId="Equation.3">
                  <p:embed/>
                </p:oleObj>
              </mc:Choice>
              <mc:Fallback>
                <p:oleObj name="公式" r:id="rId6" imgW="368140" imgH="16502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6165850"/>
                        <a:ext cx="9588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>
            <a:extLst>
              <a:ext uri="{FF2B5EF4-FFF2-40B4-BE49-F238E27FC236}">
                <a16:creationId xmlns:a16="http://schemas.microsoft.com/office/drawing/2014/main" id="{E1FFCF04-0C6C-4E59-A40B-DF133CE3F8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6237288"/>
          <a:ext cx="9255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3" name="公式" r:id="rId8" imgW="355292" imgH="164957" progId="Equation.3">
                  <p:embed/>
                </p:oleObj>
              </mc:Choice>
              <mc:Fallback>
                <p:oleObj name="公式" r:id="rId8" imgW="355292" imgH="1649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6237288"/>
                        <a:ext cx="92551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13">
            <a:extLst>
              <a:ext uri="{FF2B5EF4-FFF2-40B4-BE49-F238E27FC236}">
                <a16:creationId xmlns:a16="http://schemas.microsoft.com/office/drawing/2014/main" id="{43781472-521D-41D5-8459-F4ED15220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908050"/>
            <a:ext cx="2214563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 i="1">
                <a:sym typeface="Webdings" panose="05030102010509060703" pitchFamily="18" charset="2"/>
              </a:rPr>
              <a:t>     p</a:t>
            </a: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Ú</a:t>
            </a:r>
            <a:r>
              <a:rPr kumimoji="1" lang="en-US" altLang="zh-CN" i="1">
                <a:sym typeface="Webdings" panose="05030102010509060703" pitchFamily="18" charset="2"/>
              </a:rPr>
              <a:t>q</a:t>
            </a: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 i="1">
                <a:sym typeface="Webdings" panose="05030102010509060703" pitchFamily="18" charset="2"/>
              </a:rPr>
              <a:t>     </a:t>
            </a:r>
            <a:r>
              <a:rPr kumimoji="1" lang="en-US" altLang="zh-CN" i="1">
                <a:sym typeface="Symbol" panose="05050102010706020507" pitchFamily="18" charset="2"/>
              </a:rPr>
              <a:t></a:t>
            </a:r>
            <a:r>
              <a:rPr kumimoji="1" lang="en-US" altLang="zh-CN" i="1">
                <a:sym typeface="Webdings" panose="05030102010509060703" pitchFamily="18" charset="2"/>
              </a:rPr>
              <a:t>p</a:t>
            </a: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Ú</a:t>
            </a:r>
            <a:r>
              <a:rPr kumimoji="1" lang="en-US" altLang="zh-CN" i="1">
                <a:sym typeface="Webdings" panose="05030102010509060703" pitchFamily="18" charset="2"/>
              </a:rPr>
              <a:t>r</a:t>
            </a:r>
            <a:endParaRPr kumimoji="1" lang="en-US" altLang="zh-CN">
              <a:latin typeface="Symbol" panose="05050102010706020507" pitchFamily="18" charset="2"/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Tx/>
              <a:buNone/>
            </a:pP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\ </a:t>
            </a:r>
            <a:r>
              <a:rPr kumimoji="1" lang="en-US" altLang="zh-CN" i="1">
                <a:sym typeface="Webdings" panose="05030102010509060703" pitchFamily="18" charset="2"/>
              </a:rPr>
              <a:t> q</a:t>
            </a:r>
            <a:r>
              <a:rPr kumimoji="1" lang="en-US" altLang="zh-CN">
                <a:latin typeface="Symbol" panose="05050102010706020507" pitchFamily="18" charset="2"/>
                <a:sym typeface="Webdings" panose="05030102010509060703" pitchFamily="18" charset="2"/>
              </a:rPr>
              <a:t>Ú</a:t>
            </a:r>
            <a:r>
              <a:rPr kumimoji="1" lang="en-US" altLang="zh-CN" i="1">
                <a:sym typeface="Webdings" panose="05030102010509060703" pitchFamily="18" charset="2"/>
              </a:rPr>
              <a:t>r</a:t>
            </a:r>
            <a:endParaRPr kumimoji="1" lang="en-US" altLang="zh-CN">
              <a:sym typeface="Webdings" panose="05030102010509060703" pitchFamily="18" charset="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72BC292-69A2-4DC8-9714-05B65637E97B}"/>
              </a:ext>
            </a:extLst>
          </p:cNvPr>
          <p:cNvCxnSpPr/>
          <p:nvPr/>
        </p:nvCxnSpPr>
        <p:spPr>
          <a:xfrm>
            <a:off x="4229100" y="1844675"/>
            <a:ext cx="928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658117B-64DC-41A7-94A8-7B026D05A655}"/>
              </a:ext>
            </a:extLst>
          </p:cNvPr>
          <p:cNvCxnSpPr/>
          <p:nvPr/>
        </p:nvCxnSpPr>
        <p:spPr>
          <a:xfrm flipH="1">
            <a:off x="5092700" y="1546225"/>
            <a:ext cx="973138" cy="390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A84D57D1-267A-4893-B3A7-A931E8DDB9FC}"/>
              </a:ext>
            </a:extLst>
          </p:cNvPr>
          <p:cNvSpPr/>
          <p:nvPr/>
        </p:nvSpPr>
        <p:spPr>
          <a:xfrm>
            <a:off x="6065838" y="1201738"/>
            <a:ext cx="1962150" cy="642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b="1" dirty="0" err="1">
                <a:solidFill>
                  <a:schemeClr val="tx1"/>
                </a:solidFill>
              </a:rPr>
              <a:t>Resolvent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1CA5E61-DBC7-4134-952E-0B006B3E9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15888"/>
            <a:ext cx="8501063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Using Rules of Inference to Build Arguments</a:t>
            </a:r>
            <a:endParaRPr lang="en-US" altLang="zh-CN" sz="3200"/>
          </a:p>
        </p:txBody>
      </p:sp>
      <p:sp>
        <p:nvSpPr>
          <p:cNvPr id="47107" name="内容占位符 3">
            <a:extLst>
              <a:ext uri="{FF2B5EF4-FFF2-40B4-BE49-F238E27FC236}">
                <a16:creationId xmlns:a16="http://schemas.microsoft.com/office/drawing/2014/main" id="{18E2649B-A6D6-41D5-B0E7-178A6286D5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5750" y="1000125"/>
            <a:ext cx="8429625" cy="5429250"/>
          </a:xfrm>
        </p:spPr>
        <p:txBody>
          <a:bodyPr/>
          <a:lstStyle/>
          <a:p>
            <a:r>
              <a:rPr lang="en-US" altLang="zh-CN" sz="2800" b="0">
                <a:solidFill>
                  <a:srgbClr val="3333FF"/>
                </a:solidFill>
              </a:rPr>
              <a:t>Resolution rule</a:t>
            </a:r>
          </a:p>
          <a:p>
            <a:r>
              <a:rPr lang="en-US" altLang="zh-CN" b="0"/>
              <a:t>Example: </a:t>
            </a:r>
            <a:r>
              <a:rPr kumimoji="1" lang="en-US" altLang="zh-CN" b="0">
                <a:cs typeface="Times New Roman" panose="02020603050405020304" pitchFamily="18" charset="0"/>
              </a:rPr>
              <a:t>Show that the premises (</a:t>
            </a:r>
            <a:r>
              <a:rPr kumimoji="1" lang="en-US" altLang="zh-CN" b="0" i="1">
                <a:cs typeface="Times New Roman" panose="02020603050405020304" pitchFamily="18" charset="0"/>
              </a:rPr>
              <a:t>p </a:t>
            </a:r>
            <a:r>
              <a:rPr kumimoji="1"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kumimoji="1" lang="en-US" altLang="zh-CN" b="0" i="1">
                <a:cs typeface="Times New Roman" panose="02020603050405020304" pitchFamily="18" charset="0"/>
              </a:rPr>
              <a:t>q</a:t>
            </a:r>
            <a:r>
              <a:rPr kumimoji="1" lang="en-US" altLang="zh-CN" b="0">
                <a:cs typeface="Times New Roman" panose="02020603050405020304" pitchFamily="18" charset="0"/>
              </a:rPr>
              <a:t>) </a:t>
            </a:r>
            <a:r>
              <a:rPr kumimoji="1"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b="0" i="1">
                <a:cs typeface="Times New Roman" panose="02020603050405020304" pitchFamily="18" charset="0"/>
              </a:rPr>
              <a:t>r</a:t>
            </a:r>
            <a:r>
              <a:rPr kumimoji="1" lang="en-US" altLang="zh-CN" b="0">
                <a:cs typeface="Times New Roman" panose="02020603050405020304" pitchFamily="18" charset="0"/>
              </a:rPr>
              <a:t> and </a:t>
            </a:r>
            <a:r>
              <a:rPr kumimoji="1" lang="en-US" altLang="zh-CN" b="0" i="1">
                <a:cs typeface="Times New Roman" panose="02020603050405020304" pitchFamily="18" charset="0"/>
              </a:rPr>
              <a:t>r </a:t>
            </a:r>
            <a:r>
              <a:rPr kumimoji="1"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b="0" i="1">
                <a:cs typeface="Times New Roman" panose="02020603050405020304" pitchFamily="18" charset="0"/>
              </a:rPr>
              <a:t>s</a:t>
            </a:r>
            <a:r>
              <a:rPr kumimoji="1" lang="en-US" altLang="zh-CN" b="0">
                <a:cs typeface="Times New Roman" panose="02020603050405020304" pitchFamily="18" charset="0"/>
              </a:rPr>
              <a:t> imply the conclusion </a:t>
            </a:r>
            <a:r>
              <a:rPr kumimoji="1" lang="en-US" altLang="zh-CN" b="0" i="1">
                <a:cs typeface="Times New Roman" panose="02020603050405020304" pitchFamily="18" charset="0"/>
              </a:rPr>
              <a:t>p </a:t>
            </a:r>
            <a:r>
              <a:rPr kumimoji="1"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kumimoji="1" lang="en-US" altLang="zh-CN" b="0" i="1">
                <a:cs typeface="Times New Roman" panose="02020603050405020304" pitchFamily="18" charset="0"/>
              </a:rPr>
              <a:t>s</a:t>
            </a:r>
            <a:r>
              <a:rPr kumimoji="1" lang="en-US" altLang="zh-CN" b="0">
                <a:cs typeface="Times New Roman" panose="02020603050405020304" pitchFamily="18" charset="0"/>
              </a:rPr>
              <a:t>.</a:t>
            </a:r>
            <a:endParaRPr lang="en-US" altLang="zh-CN" b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61BA631-BD94-4F25-A451-CD7C07896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500313"/>
            <a:ext cx="7358063" cy="3286125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Solution:</a:t>
            </a:r>
          </a:p>
          <a:p>
            <a:pPr eaLnBrk="1" hangingPunct="1"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kumimoji="1" lang="en-US" altLang="zh-CN" dirty="0">
              <a:latin typeface="Times New Roman" pitchFamily="18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2FB3A5F8-94DF-4AB0-992D-B523827A2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3071813"/>
            <a:ext cx="6840537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80000"/>
              </a:spcBef>
              <a:buClrTx/>
              <a:buFontTx/>
              <a:buNone/>
            </a:pPr>
            <a:r>
              <a:rPr kumimoji="1" lang="en-US" altLang="zh-CN"/>
              <a:t>(</a:t>
            </a:r>
            <a:r>
              <a:rPr kumimoji="1" lang="en-US" altLang="zh-CN" i="1"/>
              <a:t>p </a:t>
            </a:r>
            <a:r>
              <a:rPr kumimoji="1" lang="en-US" altLang="zh-CN">
                <a:sym typeface="Symbol" panose="05050102010706020507" pitchFamily="18" charset="2"/>
              </a:rPr>
              <a:t> </a:t>
            </a:r>
            <a:r>
              <a:rPr kumimoji="1" lang="en-US" altLang="zh-CN" i="1"/>
              <a:t>q</a:t>
            </a:r>
            <a:r>
              <a:rPr kumimoji="1" lang="en-US" altLang="zh-CN"/>
              <a:t>) </a:t>
            </a:r>
            <a:r>
              <a:rPr kumimoji="1" lang="en-US" altLang="zh-CN">
                <a:sym typeface="Symbol" panose="05050102010706020507" pitchFamily="18" charset="2"/>
              </a:rPr>
              <a:t> </a:t>
            </a:r>
            <a:r>
              <a:rPr kumimoji="1" lang="en-US" altLang="zh-CN" i="1"/>
              <a:t>r </a:t>
            </a:r>
            <a:r>
              <a:rPr kumimoji="1" lang="en-US" altLang="zh-CN">
                <a:sym typeface="Symbol" panose="05050102010706020507" pitchFamily="18" charset="2"/>
              </a:rPr>
              <a:t></a:t>
            </a:r>
            <a:r>
              <a:rPr kumimoji="1" lang="en-US" altLang="zh-CN" i="1">
                <a:sym typeface="Symbol" panose="05050102010706020507" pitchFamily="18" charset="2"/>
              </a:rPr>
              <a:t> </a:t>
            </a:r>
            <a:r>
              <a:rPr kumimoji="1" lang="en-US" altLang="zh-CN"/>
              <a:t>(</a:t>
            </a:r>
            <a:r>
              <a:rPr kumimoji="1" lang="en-US" altLang="zh-CN" i="1"/>
              <a:t>p </a:t>
            </a:r>
            <a:r>
              <a:rPr kumimoji="1" lang="en-US" altLang="zh-CN">
                <a:sym typeface="Symbol" panose="05050102010706020507" pitchFamily="18" charset="2"/>
              </a:rPr>
              <a:t></a:t>
            </a:r>
            <a:r>
              <a:rPr kumimoji="1" lang="en-US" altLang="zh-CN" i="1"/>
              <a:t> r</a:t>
            </a:r>
            <a:r>
              <a:rPr kumimoji="1" lang="en-US" altLang="zh-CN"/>
              <a:t>)</a:t>
            </a:r>
            <a:r>
              <a:rPr kumimoji="1" lang="en-US" altLang="zh-CN">
                <a:sym typeface="Symbol" panose="05050102010706020507" pitchFamily="18" charset="2"/>
              </a:rPr>
              <a:t>  </a:t>
            </a:r>
            <a:r>
              <a:rPr kumimoji="1" lang="en-US" altLang="zh-CN"/>
              <a:t>(</a:t>
            </a:r>
            <a:r>
              <a:rPr kumimoji="1" lang="en-US" altLang="zh-CN">
                <a:sym typeface="Symbol" panose="05050102010706020507" pitchFamily="18" charset="2"/>
              </a:rPr>
              <a:t> </a:t>
            </a:r>
            <a:r>
              <a:rPr kumimoji="1" lang="en-US" altLang="zh-CN" i="1"/>
              <a:t>q </a:t>
            </a:r>
            <a:r>
              <a:rPr kumimoji="1" lang="en-US" altLang="zh-CN">
                <a:sym typeface="Symbol" panose="05050102010706020507" pitchFamily="18" charset="2"/>
              </a:rPr>
              <a:t></a:t>
            </a:r>
            <a:r>
              <a:rPr kumimoji="1" lang="en-US" altLang="zh-CN" i="1"/>
              <a:t> r</a:t>
            </a:r>
            <a:r>
              <a:rPr kumimoji="1" lang="en-US" altLang="zh-CN"/>
              <a:t>)</a:t>
            </a:r>
            <a:r>
              <a:rPr kumimoji="1" lang="en-US" altLang="zh-CN"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80000"/>
              </a:spcBef>
              <a:buClrTx/>
              <a:buFontTx/>
              <a:buNone/>
            </a:pPr>
            <a:r>
              <a:rPr kumimoji="1" lang="en-US" altLang="zh-CN" i="1"/>
              <a:t>r </a:t>
            </a:r>
            <a:r>
              <a:rPr kumimoji="1" lang="en-US" altLang="zh-CN">
                <a:sym typeface="Symbol" panose="05050102010706020507" pitchFamily="18" charset="2"/>
              </a:rPr>
              <a:t> </a:t>
            </a:r>
            <a:r>
              <a:rPr kumimoji="1" lang="en-US" altLang="zh-CN" i="1"/>
              <a:t>s </a:t>
            </a:r>
            <a:r>
              <a:rPr kumimoji="1" lang="en-US" altLang="zh-CN">
                <a:sym typeface="Symbol" panose="05050102010706020507" pitchFamily="18" charset="2"/>
              </a:rPr>
              <a:t>  </a:t>
            </a:r>
            <a:r>
              <a:rPr kumimoji="1" lang="en-US" altLang="zh-CN" i="1"/>
              <a:t>r</a:t>
            </a:r>
            <a:r>
              <a:rPr kumimoji="1" lang="en-US" altLang="zh-CN">
                <a:sym typeface="Symbol" panose="05050102010706020507" pitchFamily="18" charset="2"/>
              </a:rPr>
              <a:t> </a:t>
            </a:r>
            <a:r>
              <a:rPr kumimoji="1" lang="en-US" altLang="zh-CN" i="1"/>
              <a:t> s</a:t>
            </a:r>
          </a:p>
          <a:p>
            <a:pPr eaLnBrk="1" hangingPunct="1">
              <a:spcBef>
                <a:spcPct val="8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i="1"/>
              <a:t>Premises: p </a:t>
            </a:r>
            <a:r>
              <a:rPr kumimoji="1" lang="en-US" altLang="zh-CN">
                <a:sym typeface="Symbol" panose="05050102010706020507" pitchFamily="18" charset="2"/>
              </a:rPr>
              <a:t></a:t>
            </a:r>
            <a:r>
              <a:rPr kumimoji="1" lang="en-US" altLang="zh-CN" i="1"/>
              <a:t> r, </a:t>
            </a:r>
            <a:r>
              <a:rPr kumimoji="1" lang="en-US" altLang="zh-CN"/>
              <a:t> </a:t>
            </a:r>
            <a:r>
              <a:rPr kumimoji="1" lang="en-US" altLang="zh-CN" i="1"/>
              <a:t>q </a:t>
            </a:r>
            <a:r>
              <a:rPr kumimoji="1" lang="en-US" altLang="zh-CN">
                <a:sym typeface="Symbol" panose="05050102010706020507" pitchFamily="18" charset="2"/>
              </a:rPr>
              <a:t></a:t>
            </a:r>
            <a:r>
              <a:rPr kumimoji="1" lang="en-US" altLang="zh-CN" i="1"/>
              <a:t> r, </a:t>
            </a:r>
            <a:r>
              <a:rPr kumimoji="1" lang="en-US" altLang="zh-CN">
                <a:sym typeface="Symbol" panose="05050102010706020507" pitchFamily="18" charset="2"/>
              </a:rPr>
              <a:t> </a:t>
            </a:r>
            <a:r>
              <a:rPr kumimoji="1" lang="en-US" altLang="zh-CN" i="1"/>
              <a:t>r</a:t>
            </a:r>
            <a:r>
              <a:rPr kumimoji="1" lang="en-US" altLang="zh-CN">
                <a:sym typeface="Symbol" panose="05050102010706020507" pitchFamily="18" charset="2"/>
              </a:rPr>
              <a:t> </a:t>
            </a:r>
            <a:r>
              <a:rPr kumimoji="1" lang="en-US" altLang="zh-CN" i="1"/>
              <a:t> s</a:t>
            </a:r>
          </a:p>
          <a:p>
            <a:pPr eaLnBrk="1" hangingPunct="1">
              <a:spcBef>
                <a:spcPct val="80000"/>
              </a:spcBef>
              <a:buClrTx/>
              <a:buFontTx/>
              <a:buNone/>
            </a:pPr>
            <a:r>
              <a:rPr kumimoji="1" lang="en-US" altLang="zh-CN"/>
              <a:t>((</a:t>
            </a:r>
            <a:r>
              <a:rPr kumimoji="1" lang="en-US" altLang="zh-CN" i="1"/>
              <a:t>p </a:t>
            </a:r>
            <a:r>
              <a:rPr kumimoji="1" lang="en-US" altLang="zh-CN">
                <a:sym typeface="Symbol" panose="05050102010706020507" pitchFamily="18" charset="2"/>
              </a:rPr>
              <a:t></a:t>
            </a:r>
            <a:r>
              <a:rPr kumimoji="1" lang="en-US" altLang="zh-CN" i="1"/>
              <a:t> r</a:t>
            </a:r>
            <a:r>
              <a:rPr kumimoji="1" lang="en-US" altLang="zh-CN"/>
              <a:t>) </a:t>
            </a:r>
            <a:r>
              <a:rPr kumimoji="1" lang="en-US" altLang="zh-CN">
                <a:sym typeface="Symbol" panose="05050102010706020507" pitchFamily="18" charset="2"/>
              </a:rPr>
              <a:t>( </a:t>
            </a:r>
            <a:r>
              <a:rPr kumimoji="1" lang="en-US" altLang="zh-CN" i="1"/>
              <a:t>r</a:t>
            </a:r>
            <a:r>
              <a:rPr kumimoji="1" lang="en-US" altLang="zh-CN">
                <a:sym typeface="Symbol" panose="05050102010706020507" pitchFamily="18" charset="2"/>
              </a:rPr>
              <a:t> </a:t>
            </a:r>
            <a:r>
              <a:rPr kumimoji="1" lang="en-US" altLang="zh-CN" i="1"/>
              <a:t> s </a:t>
            </a:r>
            <a:r>
              <a:rPr kumimoji="1" lang="en-US" altLang="zh-CN"/>
              <a:t>))</a:t>
            </a:r>
            <a:r>
              <a:rPr kumimoji="1"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kumimoji="1" lang="en-US" altLang="zh-CN" i="1">
                <a:sym typeface="Symbol" panose="05050102010706020507" pitchFamily="18" charset="2"/>
              </a:rPr>
              <a:t> </a:t>
            </a:r>
            <a:r>
              <a:rPr kumimoji="1" lang="en-US" altLang="zh-CN" i="1"/>
              <a:t>p</a:t>
            </a:r>
            <a:r>
              <a:rPr kumimoji="1" lang="en-US" altLang="zh-CN">
                <a:sym typeface="Symbol" panose="05050102010706020507" pitchFamily="18" charset="2"/>
              </a:rPr>
              <a:t></a:t>
            </a:r>
            <a:r>
              <a:rPr kumimoji="1" lang="en-US" altLang="zh-CN" i="1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 autoUpdateAnimBg="0"/>
      <p:bldP spid="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EA49FC4-37E7-43EC-B6B5-116121CBC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15888"/>
            <a:ext cx="8501063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Fallacies</a:t>
            </a:r>
            <a:endParaRPr lang="en-US" altLang="zh-CN" sz="3200"/>
          </a:p>
        </p:txBody>
      </p:sp>
      <p:sp>
        <p:nvSpPr>
          <p:cNvPr id="49155" name="内容占位符 3">
            <a:extLst>
              <a:ext uri="{FF2B5EF4-FFF2-40B4-BE49-F238E27FC236}">
                <a16:creationId xmlns:a16="http://schemas.microsoft.com/office/drawing/2014/main" id="{40FD283C-2B66-437B-8FAA-2CB66724BA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860425"/>
            <a:ext cx="8429625" cy="2928938"/>
          </a:xfrm>
        </p:spPr>
        <p:txBody>
          <a:bodyPr/>
          <a:lstStyle/>
          <a:p>
            <a:r>
              <a:rPr lang="en-US" altLang="zh-CN" sz="2800" b="0">
                <a:solidFill>
                  <a:srgbClr val="3333FF"/>
                </a:solidFill>
              </a:rPr>
              <a:t>Examples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0"/>
          </a:p>
          <a:p>
            <a:pPr>
              <a:buFont typeface="Wingdings" panose="05000000000000000000" pitchFamily="2" charset="2"/>
              <a:buNone/>
            </a:pPr>
            <a:endParaRPr lang="en-US" altLang="zh-CN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EBD71-5D99-4FD6-963D-902AB4BBB666}"/>
              </a:ext>
            </a:extLst>
          </p:cNvPr>
          <p:cNvSpPr txBox="1"/>
          <p:nvPr/>
        </p:nvSpPr>
        <p:spPr>
          <a:xfrm>
            <a:off x="857250" y="1503363"/>
            <a:ext cx="5500688" cy="13477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If you overslept, you’ll be late.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You didn’t oversleep.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Therefore: You aren’t late.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F1B32-B017-40AB-B6C2-1C06B238BFAA}"/>
              </a:ext>
            </a:extLst>
          </p:cNvPr>
          <p:cNvSpPr txBox="1"/>
          <p:nvPr/>
        </p:nvSpPr>
        <p:spPr>
          <a:xfrm>
            <a:off x="857250" y="3932238"/>
            <a:ext cx="5500688" cy="13477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If you are in China, you’re in Asia.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You are in Asia.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Therefore: You are in China.</a:t>
            </a:r>
            <a:endParaRPr lang="zh-CN" altLang="en-US" dirty="0">
              <a:latin typeface="Arial" charset="0"/>
            </a:endParaRPr>
          </a:p>
        </p:txBody>
      </p:sp>
      <p:grpSp>
        <p:nvGrpSpPr>
          <p:cNvPr id="2" name="组合 6">
            <a:extLst>
              <a:ext uri="{FF2B5EF4-FFF2-40B4-BE49-F238E27FC236}">
                <a16:creationId xmlns:a16="http://schemas.microsoft.com/office/drawing/2014/main" id="{53BDDC68-FB68-4B1F-9EA8-E1149568C8A6}"/>
              </a:ext>
            </a:extLst>
          </p:cNvPr>
          <p:cNvGrpSpPr>
            <a:grpSpLocks/>
          </p:cNvGrpSpPr>
          <p:nvPr/>
        </p:nvGrpSpPr>
        <p:grpSpPr bwMode="auto">
          <a:xfrm>
            <a:off x="6715125" y="1431925"/>
            <a:ext cx="1643063" cy="1471613"/>
            <a:chOff x="1071538" y="2214589"/>
            <a:chExt cx="1643074" cy="1471172"/>
          </a:xfrm>
        </p:grpSpPr>
        <p:sp>
          <p:nvSpPr>
            <p:cNvPr id="49166" name="Text Box 5">
              <a:extLst>
                <a:ext uri="{FF2B5EF4-FFF2-40B4-BE49-F238E27FC236}">
                  <a16:creationId xmlns:a16="http://schemas.microsoft.com/office/drawing/2014/main" id="{0F3C2822-14E1-4569-B589-8B125A58C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538" y="2214589"/>
              <a:ext cx="1643074" cy="147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p</a:t>
              </a: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r>
                <a:rPr kumimoji="1" lang="en-US" altLang="zh-CN" sz="2800" b="0" i="1" u="sng">
                  <a:sym typeface="Webdings" panose="05030102010509060703" pitchFamily="18" charset="2"/>
                </a:rPr>
                <a:t> 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</a:t>
              </a:r>
              <a:r>
                <a:rPr kumimoji="1" lang="en-US" altLang="zh-CN" sz="2800">
                  <a:sym typeface="Symbol" panose="05050102010706020507" pitchFamily="18" charset="2"/>
                </a:rPr>
                <a:t> 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p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kumimoji="1" lang="en-US" altLang="zh-CN" sz="2800">
                  <a:sym typeface="Symbol" panose="05050102010706020507" pitchFamily="18" charset="2"/>
                </a:rPr>
                <a:t>  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endParaRPr kumimoji="1" lang="en-US" altLang="zh-CN" sz="2800" b="0">
                <a:sym typeface="Webdings" panose="05030102010509060703" pitchFamily="18" charset="2"/>
              </a:endParaRPr>
            </a:p>
          </p:txBody>
        </p:sp>
        <p:sp>
          <p:nvSpPr>
            <p:cNvPr id="49167" name="Line 6">
              <a:extLst>
                <a:ext uri="{FF2B5EF4-FFF2-40B4-BE49-F238E27FC236}">
                  <a16:creationId xmlns:a16="http://schemas.microsoft.com/office/drawing/2014/main" id="{603BB516-C96F-4404-B4AD-EC64C30E4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908" y="3214421"/>
              <a:ext cx="782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EB365A-80A2-4C6E-8566-471241244538}"/>
              </a:ext>
            </a:extLst>
          </p:cNvPr>
          <p:cNvCxnSpPr/>
          <p:nvPr/>
        </p:nvCxnSpPr>
        <p:spPr>
          <a:xfrm rot="10800000">
            <a:off x="3857625" y="2932113"/>
            <a:ext cx="428625" cy="3571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108378-F671-49ED-BE30-A42C89CF6A6E}"/>
              </a:ext>
            </a:extLst>
          </p:cNvPr>
          <p:cNvSpPr txBox="1"/>
          <p:nvPr/>
        </p:nvSpPr>
        <p:spPr>
          <a:xfrm>
            <a:off x="2643188" y="3217863"/>
            <a:ext cx="4572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Fallacy of denying the hypothesis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3" name="组合 16">
            <a:extLst>
              <a:ext uri="{FF2B5EF4-FFF2-40B4-BE49-F238E27FC236}">
                <a16:creationId xmlns:a16="http://schemas.microsoft.com/office/drawing/2014/main" id="{57B079C2-4381-4D8A-B795-0CA9D82F6F66}"/>
              </a:ext>
            </a:extLst>
          </p:cNvPr>
          <p:cNvGrpSpPr>
            <a:grpSpLocks/>
          </p:cNvGrpSpPr>
          <p:nvPr/>
        </p:nvGrpSpPr>
        <p:grpSpPr bwMode="auto">
          <a:xfrm>
            <a:off x="6929438" y="3860800"/>
            <a:ext cx="1643062" cy="1471613"/>
            <a:chOff x="1071538" y="2214589"/>
            <a:chExt cx="1643074" cy="1471172"/>
          </a:xfrm>
        </p:grpSpPr>
        <p:sp>
          <p:nvSpPr>
            <p:cNvPr id="49164" name="Text Box 5">
              <a:extLst>
                <a:ext uri="{FF2B5EF4-FFF2-40B4-BE49-F238E27FC236}">
                  <a16:creationId xmlns:a16="http://schemas.microsoft.com/office/drawing/2014/main" id="{10B90973-61BB-4D39-BA37-EEDAD452F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538" y="2214589"/>
              <a:ext cx="1643074" cy="147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p</a:t>
              </a: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r>
                <a:rPr kumimoji="1" lang="en-US" altLang="zh-CN" sz="2800" b="0" i="1" u="sng">
                  <a:sym typeface="Webdings" panose="05030102010509060703" pitchFamily="18" charset="2"/>
                </a:rPr>
                <a:t> 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q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kumimoji="1" lang="en-US" altLang="zh-CN" sz="2800">
                  <a:sym typeface="Symbol" panose="05050102010706020507" pitchFamily="18" charset="2"/>
                </a:rPr>
                <a:t> 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p</a:t>
              </a:r>
              <a:endParaRPr kumimoji="1" lang="en-US" altLang="zh-CN" sz="2800" b="0">
                <a:sym typeface="Webdings" panose="05030102010509060703" pitchFamily="18" charset="2"/>
              </a:endParaRPr>
            </a:p>
          </p:txBody>
        </p:sp>
        <p:sp>
          <p:nvSpPr>
            <p:cNvPr id="49165" name="Line 6">
              <a:extLst>
                <a:ext uri="{FF2B5EF4-FFF2-40B4-BE49-F238E27FC236}">
                  <a16:creationId xmlns:a16="http://schemas.microsoft.com/office/drawing/2014/main" id="{3266AB5A-9BD1-4E2D-8E62-8519CBCB9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908" y="3214421"/>
              <a:ext cx="782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73985CF-4181-40C6-98F7-32FF4B77F213}"/>
              </a:ext>
            </a:extLst>
          </p:cNvPr>
          <p:cNvCxnSpPr/>
          <p:nvPr/>
        </p:nvCxnSpPr>
        <p:spPr>
          <a:xfrm rot="10800000">
            <a:off x="4010025" y="5360988"/>
            <a:ext cx="428625" cy="3571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DCE958-FB91-42AD-A0A6-000FB385F910}"/>
              </a:ext>
            </a:extLst>
          </p:cNvPr>
          <p:cNvSpPr txBox="1"/>
          <p:nvPr/>
        </p:nvSpPr>
        <p:spPr>
          <a:xfrm>
            <a:off x="2795588" y="5646738"/>
            <a:ext cx="45720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Fallacy of affirming the conclusion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3" descr="t01_5_002">
            <a:extLst>
              <a:ext uri="{FF2B5EF4-FFF2-40B4-BE49-F238E27FC236}">
                <a16:creationId xmlns:a16="http://schemas.microsoft.com/office/drawing/2014/main" id="{A8C06219-BAEC-4E72-A413-B7C0B855C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692150"/>
            <a:ext cx="8286750" cy="564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2">
            <a:extLst>
              <a:ext uri="{FF2B5EF4-FFF2-40B4-BE49-F238E27FC236}">
                <a16:creationId xmlns:a16="http://schemas.microsoft.com/office/drawing/2014/main" id="{D42A2300-5425-44AD-A43D-F7FC9CDEE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Quantified Statements</a:t>
            </a:r>
            <a:endParaRPr lang="en-US" altLang="zh-CN" sz="3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ED91B75-5C2E-4277-8675-7EA76F8A1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Quantified Statements</a:t>
            </a:r>
            <a:endParaRPr lang="en-US" altLang="zh-CN" sz="3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8EF77F-E254-493A-9910-A70BFDDC6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857250"/>
            <a:ext cx="8286750" cy="497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2400" kern="0" dirty="0">
                <a:solidFill>
                  <a:srgbClr val="3333FF"/>
                </a:solidFill>
                <a:latin typeface="+mn-lt"/>
              </a:rPr>
              <a:t>Examples</a:t>
            </a:r>
            <a:r>
              <a:rPr lang="en-US" altLang="zh-CN" sz="2400" kern="0" dirty="0">
                <a:latin typeface="+mn-lt"/>
              </a:rPr>
              <a:t>: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Font typeface="+mj-lt"/>
              <a:buAutoNum type="arabicPeriod"/>
              <a:defRPr/>
            </a:pPr>
            <a:r>
              <a:rPr lang="en-US" altLang="zh-CN" sz="2400" kern="0" dirty="0">
                <a:latin typeface="+mn-lt"/>
              </a:rPr>
              <a:t>Everyone in the discrete math class has taken a CS course. Marla is a student in the discrete class. Therefore, Marla has taken a CS course. Assume the domain consists of all people.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09009EB-850C-44EB-A6B8-F5385427B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565400"/>
            <a:ext cx="7929562" cy="371475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Solution: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BCDCB1B-DF4C-4B04-999B-8F6233985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995613"/>
            <a:ext cx="7215188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Let </a:t>
            </a:r>
            <a:r>
              <a:rPr lang="en-US" altLang="zh-CN" sz="2400" i="1" dirty="0">
                <a:latin typeface="+mn-lt"/>
              </a:rPr>
              <a:t>D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): 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is in the discrete math class</a:t>
            </a:r>
          </a:p>
          <a:p>
            <a:pPr eaLnBrk="1" hangingPunct="1">
              <a:defRPr/>
            </a:pPr>
            <a:r>
              <a:rPr lang="en-US" altLang="zh-CN" sz="2400" i="1" dirty="0">
                <a:latin typeface="+mn-lt"/>
              </a:rPr>
              <a:t>      C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): 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has taken a CS course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1213D4DD-E567-4A48-970C-0E4650ECA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188" y="2781300"/>
            <a:ext cx="26209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ym typeface="Symbol" panose="05050102010706020507" pitchFamily="18" charset="2"/>
              </a:rPr>
              <a:t>    </a:t>
            </a:r>
            <a:r>
              <a:rPr lang="en-US" altLang="zh-CN" b="0" i="1">
                <a:sym typeface="Symbol" panose="05050102010706020507" pitchFamily="18" charset="2"/>
              </a:rPr>
              <a:t>x</a:t>
            </a:r>
            <a:r>
              <a:rPr lang="en-US" altLang="zh-CN" b="0">
                <a:sym typeface="Symbol" panose="05050102010706020507" pitchFamily="18" charset="2"/>
              </a:rPr>
              <a:t>(</a:t>
            </a:r>
            <a:r>
              <a:rPr lang="en-US" altLang="zh-CN" b="0" i="1">
                <a:sym typeface="Symbol" panose="05050102010706020507" pitchFamily="18" charset="2"/>
              </a:rPr>
              <a:t>D</a:t>
            </a:r>
            <a:r>
              <a:rPr lang="en-US" altLang="zh-CN" b="0">
                <a:sym typeface="Symbol" panose="05050102010706020507" pitchFamily="18" charset="2"/>
              </a:rPr>
              <a:t>(</a:t>
            </a:r>
            <a:r>
              <a:rPr lang="en-US" altLang="zh-CN" b="0" i="1">
                <a:sym typeface="Symbol" panose="05050102010706020507" pitchFamily="18" charset="2"/>
              </a:rPr>
              <a:t>x</a:t>
            </a:r>
            <a:r>
              <a:rPr lang="en-US" altLang="zh-CN" b="0">
                <a:sym typeface="Symbol" panose="05050102010706020507" pitchFamily="18" charset="2"/>
              </a:rPr>
              <a:t>)  </a:t>
            </a:r>
            <a:r>
              <a:rPr lang="en-US" altLang="zh-CN" b="0" i="1">
                <a:sym typeface="Symbol" panose="05050102010706020507" pitchFamily="18" charset="2"/>
              </a:rPr>
              <a:t>C</a:t>
            </a:r>
            <a:r>
              <a:rPr lang="en-US" altLang="zh-CN" b="0">
                <a:sym typeface="Symbol" panose="05050102010706020507" pitchFamily="18" charset="2"/>
              </a:rPr>
              <a:t>(</a:t>
            </a:r>
            <a:r>
              <a:rPr lang="en-US" altLang="zh-CN" b="0" i="1">
                <a:sym typeface="Symbol" panose="05050102010706020507" pitchFamily="18" charset="2"/>
              </a:rPr>
              <a:t>x</a:t>
            </a:r>
            <a:r>
              <a:rPr lang="en-US" altLang="zh-CN" b="0">
                <a:sym typeface="Symbol" panose="05050102010706020507" pitchFamily="18" charset="2"/>
              </a:rPr>
              <a:t>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 i="1">
                <a:sym typeface="Symbol" panose="05050102010706020507" pitchFamily="18" charset="2"/>
              </a:rPr>
              <a:t>     D</a:t>
            </a:r>
            <a:r>
              <a:rPr lang="en-US" altLang="zh-CN" b="0">
                <a:sym typeface="Symbol" panose="05050102010706020507" pitchFamily="18" charset="2"/>
              </a:rPr>
              <a:t>(Marla)</a:t>
            </a:r>
            <a:endParaRPr lang="en-US" altLang="zh-CN" b="0" u="sng"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ym typeface="Symbol" panose="05050102010706020507" pitchFamily="18" charset="2"/>
              </a:rPr>
              <a:t> </a:t>
            </a:r>
            <a:r>
              <a:rPr lang="en-US" altLang="zh-CN" b="0" i="1">
                <a:sym typeface="Symbol" panose="05050102010706020507" pitchFamily="18" charset="2"/>
              </a:rPr>
              <a:t>C</a:t>
            </a:r>
            <a:r>
              <a:rPr lang="en-US" altLang="zh-CN" b="0">
                <a:sym typeface="Symbol" panose="05050102010706020507" pitchFamily="18" charset="2"/>
              </a:rPr>
              <a:t>(Marla)</a:t>
            </a:r>
            <a:endParaRPr lang="en-US" altLang="zh-CN" b="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64FEE5BD-F8DF-4B0F-B2E4-30DB2187EB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2250" y="3567113"/>
            <a:ext cx="17478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21BCD48C-DD57-4E91-B792-1244BA523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4025"/>
            <a:ext cx="778351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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x</a:t>
            </a:r>
            <a:r>
              <a:rPr lang="en-US" altLang="zh-CN" sz="2400" dirty="0">
                <a:latin typeface="+mn-lt"/>
                <a:sym typeface="Symbol" pitchFamily="18" charset="2"/>
              </a:rPr>
              <a:t>(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D</a:t>
            </a:r>
            <a:r>
              <a:rPr lang="en-US" altLang="zh-CN" sz="2400" dirty="0">
                <a:latin typeface="+mn-lt"/>
                <a:sym typeface="Symbol" pitchFamily="18" charset="2"/>
              </a:rPr>
              <a:t>(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x</a:t>
            </a:r>
            <a:r>
              <a:rPr lang="en-US" altLang="zh-CN" sz="2400" dirty="0">
                <a:latin typeface="+mn-lt"/>
                <a:sym typeface="Symbol" pitchFamily="18" charset="2"/>
              </a:rPr>
              <a:t>) 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C</a:t>
            </a:r>
            <a:r>
              <a:rPr lang="en-US" altLang="zh-CN" sz="2400" dirty="0">
                <a:latin typeface="+mn-lt"/>
                <a:sym typeface="Symbol" pitchFamily="18" charset="2"/>
              </a:rPr>
              <a:t>(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x</a:t>
            </a:r>
            <a:r>
              <a:rPr lang="en-US" altLang="zh-CN" sz="2400" dirty="0">
                <a:latin typeface="+mn-lt"/>
                <a:sym typeface="Symbol" pitchFamily="18" charset="2"/>
              </a:rPr>
              <a:t>))		Premise</a:t>
            </a:r>
          </a:p>
          <a:p>
            <a:pPr marL="457200" indent="-457200" eaLnBrk="1" hangingPunct="1">
              <a:buFontTx/>
              <a:buAutoNum type="arabicPeriod"/>
              <a:defRPr/>
            </a:pPr>
            <a:r>
              <a:rPr lang="en-US" altLang="zh-CN" sz="2400" i="1" dirty="0">
                <a:latin typeface="Arial" charset="0"/>
                <a:sym typeface="Symbol" pitchFamily="18" charset="2"/>
              </a:rPr>
              <a:t>D</a:t>
            </a:r>
            <a:r>
              <a:rPr lang="en-US" altLang="zh-CN" sz="2400" dirty="0">
                <a:latin typeface="Arial" charset="0"/>
                <a:sym typeface="Symbol" pitchFamily="18" charset="2"/>
              </a:rPr>
              <a:t>(Marla)			Premise</a:t>
            </a:r>
            <a:endParaRPr lang="en-US" altLang="zh-CN" sz="2400" dirty="0">
              <a:latin typeface="+mn-lt"/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3.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D</a:t>
            </a:r>
            <a:r>
              <a:rPr lang="en-US" altLang="zh-CN" sz="2400" dirty="0">
                <a:latin typeface="+mn-lt"/>
                <a:sym typeface="Symbol" pitchFamily="18" charset="2"/>
              </a:rPr>
              <a:t>(Marla) 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C</a:t>
            </a:r>
            <a:r>
              <a:rPr lang="en-US" altLang="zh-CN" sz="2400" dirty="0">
                <a:latin typeface="+mn-lt"/>
                <a:sym typeface="Symbol" pitchFamily="18" charset="2"/>
              </a:rPr>
              <a:t>(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Marla</a:t>
            </a:r>
            <a:r>
              <a:rPr lang="en-US" altLang="zh-CN" sz="2400" dirty="0">
                <a:latin typeface="+mn-lt"/>
                <a:sym typeface="Symbol" pitchFamily="18" charset="2"/>
              </a:rPr>
              <a:t>)	UI, 1</a:t>
            </a:r>
          </a:p>
          <a:p>
            <a:pPr eaLnBrk="1" hangingPunct="1"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4.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C</a:t>
            </a:r>
            <a:r>
              <a:rPr lang="en-US" altLang="zh-CN" sz="2400" dirty="0">
                <a:latin typeface="+mn-lt"/>
                <a:sym typeface="Symbol" pitchFamily="18" charset="2"/>
              </a:rPr>
              <a:t>(Marla)			Modus ponens, 2,3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 autoUpdateAnimBg="0"/>
      <p:bldP spid="7" grpId="0" autoUpdateAnimBg="0"/>
      <p:bldP spid="8" grpId="0"/>
      <p:bldP spid="1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9ABCEADF-BD94-416B-BBFB-DB5166EA8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Quantified Statements</a:t>
            </a:r>
            <a:endParaRPr lang="en-US" altLang="zh-CN" sz="3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5D53FC-5E80-41EE-B1BD-EDC9AFEC4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877888"/>
            <a:ext cx="8286750" cy="497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2400" kern="0" dirty="0">
                <a:solidFill>
                  <a:srgbClr val="3333FF"/>
                </a:solidFill>
                <a:latin typeface="+mn-lt"/>
              </a:rPr>
              <a:t>Examples</a:t>
            </a:r>
            <a:r>
              <a:rPr lang="en-US" altLang="zh-CN" sz="2400" kern="0" dirty="0">
                <a:latin typeface="+mn-lt"/>
              </a:rPr>
              <a:t>:</a:t>
            </a:r>
          </a:p>
          <a:p>
            <a:pPr marL="457200" indent="-457200" eaLnBrk="1" hangingPunct="1">
              <a:spcBef>
                <a:spcPct val="20000"/>
              </a:spcBef>
              <a:buClr>
                <a:schemeClr val="accent2"/>
              </a:buClr>
              <a:buFont typeface="+mj-lt"/>
              <a:buAutoNum type="arabicPeriod" startAt="2"/>
              <a:defRPr/>
            </a:pPr>
            <a:r>
              <a:rPr lang="en-US" altLang="zh-CN" sz="2400" kern="0" dirty="0">
                <a:latin typeface="+mn-lt"/>
              </a:rPr>
              <a:t>Each member of the committee is teacher and expert. Some members of the committee are young. Therefore, some members of the committee are young experts. 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0C8BC4B9-8973-430E-96C3-CBDBB9EE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2500313"/>
            <a:ext cx="7929563" cy="40005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Solution: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5AF8D2DF-ECEF-4C90-BB5D-5FED746E9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2871788"/>
            <a:ext cx="7643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Let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F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) be </a:t>
            </a: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is a member of the committee,</a:t>
            </a: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”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G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) be </a:t>
            </a: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 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is an expert,</a:t>
            </a: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”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H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) be </a:t>
            </a: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is a teacher</a:t>
            </a: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,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R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) be </a:t>
            </a: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“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altLang="zh-CN" b="0" i="1">
                <a:solidFill>
                  <a:srgbClr val="000000"/>
                </a:solidFill>
                <a:cs typeface="Times New Roman" panose="02020603050405020304" pitchFamily="18" charset="0"/>
              </a:rPr>
              <a:t>x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is young.</a:t>
            </a:r>
            <a:r>
              <a:rPr kumimoji="1" lang="en-US" altLang="zh-CN" b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”</a:t>
            </a: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5302" name="Text Box 5">
            <a:extLst>
              <a:ext uri="{FF2B5EF4-FFF2-40B4-BE49-F238E27FC236}">
                <a16:creationId xmlns:a16="http://schemas.microsoft.com/office/drawing/2014/main" id="{A2A99112-DB24-440C-8759-982CFB91D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3571875"/>
            <a:ext cx="3571875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800" b="0" i="1">
                <a:sym typeface="Webdings" panose="05030102010509060703" pitchFamily="18" charset="2"/>
              </a:rPr>
              <a:t>    </a:t>
            </a:r>
            <a:r>
              <a:rPr kumimoji="1" lang="en-US" altLang="zh-CN" sz="2800" b="0" i="1" u="sng">
                <a:sym typeface="Webdings" panose="05030102010509060703" pitchFamily="18" charset="2"/>
              </a:rPr>
              <a:t> </a:t>
            </a:r>
            <a:endParaRPr kumimoji="1" lang="en-US" altLang="zh-CN" sz="2800" b="0"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endParaRPr kumimoji="1" lang="en-US" altLang="zh-CN" sz="2800" b="0">
              <a:latin typeface="Symbol" panose="05050102010706020507" pitchFamily="18" charset="2"/>
              <a:sym typeface="Webdings" panose="05030102010509060703" pitchFamily="18" charset="2"/>
            </a:endParaRPr>
          </a:p>
          <a:p>
            <a:pPr eaLnBrk="1" hangingPunct="1">
              <a:spcBef>
                <a:spcPct val="1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sz="2800">
                <a:sym typeface="Symbol" panose="05050102010706020507" pitchFamily="18" charset="2"/>
              </a:rPr>
              <a:t> </a:t>
            </a:r>
            <a:endParaRPr kumimoji="1" lang="en-US" altLang="zh-CN" sz="2800" b="0">
              <a:sym typeface="Webdings" panose="05030102010509060703" pitchFamily="18" charset="2"/>
            </a:endParaRPr>
          </a:p>
        </p:txBody>
      </p:sp>
      <p:grpSp>
        <p:nvGrpSpPr>
          <p:cNvPr id="3" name="组合 14">
            <a:extLst>
              <a:ext uri="{FF2B5EF4-FFF2-40B4-BE49-F238E27FC236}">
                <a16:creationId xmlns:a16="http://schemas.microsoft.com/office/drawing/2014/main" id="{1ED09B25-016C-426C-8EA2-E78C92BD05BB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3786188"/>
            <a:ext cx="2786063" cy="1357312"/>
            <a:chOff x="1071538" y="3643314"/>
            <a:chExt cx="3049587" cy="1428760"/>
          </a:xfrm>
        </p:grpSpPr>
        <p:sp>
          <p:nvSpPr>
            <p:cNvPr id="55326" name="Line 6">
              <a:extLst>
                <a:ext uri="{FF2B5EF4-FFF2-40B4-BE49-F238E27FC236}">
                  <a16:creationId xmlns:a16="http://schemas.microsoft.com/office/drawing/2014/main" id="{7F93A203-AC05-46D6-8DBB-6E40C740B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4414" y="4572008"/>
              <a:ext cx="26432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5327" name="Object 5">
              <a:extLst>
                <a:ext uri="{FF2B5EF4-FFF2-40B4-BE49-F238E27FC236}">
                  <a16:creationId xmlns:a16="http://schemas.microsoft.com/office/drawing/2014/main" id="{A7ED1630-2657-49B7-9D21-0A4E0770E2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4414" y="3643314"/>
            <a:ext cx="2428892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34" name="公式" r:id="rId4" imgW="1600200" imgH="203200" progId="Equation.3">
                    <p:embed/>
                  </p:oleObj>
                </mc:Choice>
                <mc:Fallback>
                  <p:oleObj name="公式" r:id="rId4" imgW="1600200" imgH="203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4414" y="3643314"/>
                          <a:ext cx="2428892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8" name="Object 3">
              <a:extLst>
                <a:ext uri="{FF2B5EF4-FFF2-40B4-BE49-F238E27FC236}">
                  <a16:creationId xmlns:a16="http://schemas.microsoft.com/office/drawing/2014/main" id="{9438688F-A4A3-42C4-B888-39ABEF8821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5852" y="4071942"/>
            <a:ext cx="2143140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35" name="公式" r:id="rId6" imgW="1040948" imgH="203112" progId="Equation.3">
                    <p:embed/>
                  </p:oleObj>
                </mc:Choice>
                <mc:Fallback>
                  <p:oleObj name="公式" r:id="rId6" imgW="1040948" imgH="203112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52" y="4071942"/>
                          <a:ext cx="2143140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9" name="Object 34">
              <a:extLst>
                <a:ext uri="{FF2B5EF4-FFF2-40B4-BE49-F238E27FC236}">
                  <a16:creationId xmlns:a16="http://schemas.microsoft.com/office/drawing/2014/main" id="{B3AA5024-10C4-4BD1-A254-EF68D4B2E1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1538" y="4686312"/>
            <a:ext cx="3049587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36" name="公式" r:id="rId8" imgW="1600200" imgH="203200" progId="Equation.3">
                    <p:embed/>
                  </p:oleObj>
                </mc:Choice>
                <mc:Fallback>
                  <p:oleObj name="公式" r:id="rId8" imgW="1600200" imgH="2032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38" y="4686312"/>
                          <a:ext cx="3049587" cy="385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AutoShape 7">
            <a:extLst>
              <a:ext uri="{FF2B5EF4-FFF2-40B4-BE49-F238E27FC236}">
                <a16:creationId xmlns:a16="http://schemas.microsoft.com/office/drawing/2014/main" id="{51556108-1876-4A98-848B-4159E1DDD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2786063"/>
            <a:ext cx="6143625" cy="3857625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97500F50-4683-4404-B46A-9DCC87F66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2714625"/>
            <a:ext cx="5257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rgbClr val="3333FF"/>
                </a:solidFill>
                <a:latin typeface="+mn-lt"/>
              </a:rPr>
              <a:t>Step                                Reason </a:t>
            </a:r>
          </a:p>
        </p:txBody>
      </p:sp>
      <p:graphicFrame>
        <p:nvGraphicFramePr>
          <p:cNvPr id="18" name="Object 9">
            <a:extLst>
              <a:ext uri="{FF2B5EF4-FFF2-40B4-BE49-F238E27FC236}">
                <a16:creationId xmlns:a16="http://schemas.microsoft.com/office/drawing/2014/main" id="{7D6C8552-D6AF-4781-A67F-A4043EDD94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5138" y="3230563"/>
          <a:ext cx="21621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7" r:id="rId10" imgW="1307532" imgH="215806" progId="Equation.3">
                  <p:embed/>
                </p:oleObj>
              </mc:Choice>
              <mc:Fallback>
                <p:oleObj r:id="rId10" imgW="1307532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3230563"/>
                        <a:ext cx="21621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>
            <a:extLst>
              <a:ext uri="{FF2B5EF4-FFF2-40B4-BE49-F238E27FC236}">
                <a16:creationId xmlns:a16="http://schemas.microsoft.com/office/drawing/2014/main" id="{A9889FEB-08CD-4D39-94AA-48F0C3BFBD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183428"/>
              </p:ext>
            </p:extLst>
          </p:nvPr>
        </p:nvGraphicFramePr>
        <p:xfrm>
          <a:off x="2996754" y="3860800"/>
          <a:ext cx="17192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8" name="公式" r:id="rId12" imgW="1040948" imgH="215806" progId="Equation.3">
                  <p:embed/>
                </p:oleObj>
              </mc:Choice>
              <mc:Fallback>
                <p:oleObj name="公式" r:id="rId12" imgW="1040948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754" y="3860800"/>
                        <a:ext cx="17192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">
            <a:extLst>
              <a:ext uri="{FF2B5EF4-FFF2-40B4-BE49-F238E27FC236}">
                <a16:creationId xmlns:a16="http://schemas.microsoft.com/office/drawing/2014/main" id="{EAFF12A5-CD4F-4976-8DBA-5762A6AD7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200" y="3573463"/>
          <a:ext cx="31146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9" name="公式" r:id="rId14" imgW="1892300" imgH="215900" progId="Equation.3">
                  <p:embed/>
                </p:oleObj>
              </mc:Choice>
              <mc:Fallback>
                <p:oleObj name="公式" r:id="rId14" imgW="18923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3573463"/>
                        <a:ext cx="31146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>
            <a:extLst>
              <a:ext uri="{FF2B5EF4-FFF2-40B4-BE49-F238E27FC236}">
                <a16:creationId xmlns:a16="http://schemas.microsoft.com/office/drawing/2014/main" id="{3B30CBC8-8812-4292-B1C9-1A5B92B4F8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4143375"/>
          <a:ext cx="26320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0" r:id="rId16" imgW="1600200" imgH="215900" progId="Equation.3">
                  <p:embed/>
                </p:oleObj>
              </mc:Choice>
              <mc:Fallback>
                <p:oleObj r:id="rId16" imgW="1600200" imgH="215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143375"/>
                        <a:ext cx="26320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3">
            <a:extLst>
              <a:ext uri="{FF2B5EF4-FFF2-40B4-BE49-F238E27FC236}">
                <a16:creationId xmlns:a16="http://schemas.microsoft.com/office/drawing/2014/main" id="{0E430138-C668-4992-8157-EAABA1050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5138" y="4470400"/>
          <a:ext cx="1019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1" r:id="rId18" imgW="622030" imgH="215806" progId="Equation.3">
                  <p:embed/>
                </p:oleObj>
              </mc:Choice>
              <mc:Fallback>
                <p:oleObj r:id="rId18" imgW="622030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470400"/>
                        <a:ext cx="10191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>
            <a:extLst>
              <a:ext uri="{FF2B5EF4-FFF2-40B4-BE49-F238E27FC236}">
                <a16:creationId xmlns:a16="http://schemas.microsoft.com/office/drawing/2014/main" id="{04E7BF94-4F0C-4685-BF7B-165266AF25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5138" y="4775200"/>
          <a:ext cx="17700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2" r:id="rId20" imgW="1079032" imgH="215806" progId="Equation.3">
                  <p:embed/>
                </p:oleObj>
              </mc:Choice>
              <mc:Fallback>
                <p:oleObj r:id="rId20" imgW="1079032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4775200"/>
                        <a:ext cx="1770062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>
            <a:extLst>
              <a:ext uri="{FF2B5EF4-FFF2-40B4-BE49-F238E27FC236}">
                <a16:creationId xmlns:a16="http://schemas.microsoft.com/office/drawing/2014/main" id="{B1C6F929-EC8D-4EE8-A38F-691D403912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5138" y="5080000"/>
          <a:ext cx="1019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3" r:id="rId22" imgW="622030" imgH="215806" progId="Equation.3">
                  <p:embed/>
                </p:oleObj>
              </mc:Choice>
              <mc:Fallback>
                <p:oleObj r:id="rId22" imgW="622030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5080000"/>
                        <a:ext cx="10191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7">
            <a:extLst>
              <a:ext uri="{FF2B5EF4-FFF2-40B4-BE49-F238E27FC236}">
                <a16:creationId xmlns:a16="http://schemas.microsoft.com/office/drawing/2014/main" id="{229938FF-3CE4-496C-A4BF-C329F54CCE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5138" y="5659438"/>
          <a:ext cx="24447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4" r:id="rId24" imgW="1485255" imgH="215806" progId="Equation.3">
                  <p:embed/>
                </p:oleObj>
              </mc:Choice>
              <mc:Fallback>
                <p:oleObj r:id="rId24" imgW="1485255" imgH="21580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5659438"/>
                        <a:ext cx="24447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8">
            <a:extLst>
              <a:ext uri="{FF2B5EF4-FFF2-40B4-BE49-F238E27FC236}">
                <a16:creationId xmlns:a16="http://schemas.microsoft.com/office/drawing/2014/main" id="{94BD4432-B388-44A7-9E29-309C067186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5973763"/>
          <a:ext cx="30162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5" r:id="rId26" imgW="1841500" imgH="215900" progId="Equation.3">
                  <p:embed/>
                </p:oleObj>
              </mc:Choice>
              <mc:Fallback>
                <p:oleObj r:id="rId26" imgW="1841500" imgH="215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973763"/>
                        <a:ext cx="30162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9">
            <a:extLst>
              <a:ext uri="{FF2B5EF4-FFF2-40B4-BE49-F238E27FC236}">
                <a16:creationId xmlns:a16="http://schemas.microsoft.com/office/drawing/2014/main" id="{A9FC3C75-4C34-4777-8F96-5DC2CDD4E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8" y="3154363"/>
            <a:ext cx="3581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+mn-lt"/>
              </a:rPr>
              <a:t>Premises </a:t>
            </a:r>
          </a:p>
        </p:txBody>
      </p:sp>
      <p:sp>
        <p:nvSpPr>
          <p:cNvPr id="28" name="Text Box 20">
            <a:extLst>
              <a:ext uri="{FF2B5EF4-FFF2-40B4-BE49-F238E27FC236}">
                <a16:creationId xmlns:a16="http://schemas.microsoft.com/office/drawing/2014/main" id="{D0F6B09C-E633-4E30-884A-3FA8CB34D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3789363"/>
            <a:ext cx="15525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+mn-lt"/>
              </a:rPr>
              <a:t>EI, 1 </a:t>
            </a:r>
          </a:p>
        </p:txBody>
      </p:sp>
      <p:sp>
        <p:nvSpPr>
          <p:cNvPr id="29" name="Text Box 21">
            <a:extLst>
              <a:ext uri="{FF2B5EF4-FFF2-40B4-BE49-F238E27FC236}">
                <a16:creationId xmlns:a16="http://schemas.microsoft.com/office/drawing/2014/main" id="{A90B3EFB-E7CC-4DDA-B1F0-AEC45CF65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500438"/>
            <a:ext cx="4191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+mn-lt"/>
              </a:rPr>
              <a:t>Premise </a:t>
            </a:r>
          </a:p>
        </p:txBody>
      </p:sp>
      <p:sp>
        <p:nvSpPr>
          <p:cNvPr id="30" name="Text Box 22">
            <a:extLst>
              <a:ext uri="{FF2B5EF4-FFF2-40B4-BE49-F238E27FC236}">
                <a16:creationId xmlns:a16="http://schemas.microsoft.com/office/drawing/2014/main" id="{C1EF6D73-2EBE-42E4-9A97-718109F87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525" y="4078288"/>
            <a:ext cx="1943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+mn-lt"/>
              </a:rPr>
              <a:t>UI, 2 </a:t>
            </a:r>
          </a:p>
        </p:txBody>
      </p:sp>
      <p:sp>
        <p:nvSpPr>
          <p:cNvPr id="31" name="Text Box 23">
            <a:extLst>
              <a:ext uri="{FF2B5EF4-FFF2-40B4-BE49-F238E27FC236}">
                <a16:creationId xmlns:a16="http://schemas.microsoft.com/office/drawing/2014/main" id="{DB8C0E97-67F0-455A-A42B-94020882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8" y="4373563"/>
            <a:ext cx="2495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+mn-lt"/>
              </a:rPr>
              <a:t>Simplification, 3 </a:t>
            </a:r>
          </a:p>
        </p:txBody>
      </p:sp>
      <p:sp>
        <p:nvSpPr>
          <p:cNvPr id="32" name="Text Box 24">
            <a:extLst>
              <a:ext uri="{FF2B5EF4-FFF2-40B4-BE49-F238E27FC236}">
                <a16:creationId xmlns:a16="http://schemas.microsoft.com/office/drawing/2014/main" id="{E06630AA-FCA7-4958-BD9D-8662F7EF2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4711700"/>
            <a:ext cx="2266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+mn-lt"/>
              </a:rPr>
              <a:t>Modus ponens, 4,5 </a:t>
            </a:r>
          </a:p>
        </p:txBody>
      </p:sp>
      <p:sp>
        <p:nvSpPr>
          <p:cNvPr id="33" name="Text Box 25">
            <a:extLst>
              <a:ext uri="{FF2B5EF4-FFF2-40B4-BE49-F238E27FC236}">
                <a16:creationId xmlns:a16="http://schemas.microsoft.com/office/drawing/2014/main" id="{7AE2B727-9C23-49C7-8CC7-CE6081865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8" y="4983163"/>
            <a:ext cx="21383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+mn-lt"/>
              </a:rPr>
              <a:t>Simplification, 6 </a:t>
            </a:r>
          </a:p>
        </p:txBody>
      </p:sp>
      <p:sp>
        <p:nvSpPr>
          <p:cNvPr id="34" name="Text Box 26">
            <a:extLst>
              <a:ext uri="{FF2B5EF4-FFF2-40B4-BE49-F238E27FC236}">
                <a16:creationId xmlns:a16="http://schemas.microsoft.com/office/drawing/2014/main" id="{0F3E9395-6027-420D-B65D-5508AF3D6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088" y="5287963"/>
            <a:ext cx="24431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+mn-lt"/>
              </a:rPr>
              <a:t>Simplification ,23</a:t>
            </a:r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846BFF83-F352-4ACC-88F8-528742D49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613" y="5592763"/>
            <a:ext cx="21478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+mn-lt"/>
              </a:rPr>
              <a:t>Conjunction,5,7,8 </a:t>
            </a:r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id="{469E9570-0803-4EC2-BC8E-1F402F140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8" y="5957888"/>
            <a:ext cx="1638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itchFamily="2" charset="2"/>
              <a:buNone/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+mn-lt"/>
              </a:rPr>
              <a:t>EG,9 </a:t>
            </a:r>
          </a:p>
        </p:txBody>
      </p:sp>
      <p:graphicFrame>
        <p:nvGraphicFramePr>
          <p:cNvPr id="1424400" name="Object 16">
            <a:extLst>
              <a:ext uri="{FF2B5EF4-FFF2-40B4-BE49-F238E27FC236}">
                <a16:creationId xmlns:a16="http://schemas.microsoft.com/office/drawing/2014/main" id="{CC67A99A-C7F5-43D5-A0B5-DD63468B0A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5357813"/>
          <a:ext cx="11461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46" r:id="rId28" imgW="609336" imgH="215806" progId="Equation.3">
                  <p:embed/>
                </p:oleObj>
              </mc:Choice>
              <mc:Fallback>
                <p:oleObj r:id="rId28" imgW="609336" imgH="2158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357813"/>
                        <a:ext cx="11461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2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 autoUpdateAnimBg="0"/>
      <p:bldP spid="7" grpId="0" autoUpdateAnimBg="0"/>
      <p:bldP spid="16" grpId="0" animBg="1"/>
      <p:bldP spid="17" grpId="0" build="p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BF2E313-0376-4856-8FF3-9DE1C522B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15375" cy="884238"/>
          </a:xfrm>
        </p:spPr>
        <p:txBody>
          <a:bodyPr/>
          <a:lstStyle/>
          <a:p>
            <a:pPr eaLnBrk="1" hangingPunct="1"/>
            <a:r>
              <a:rPr kumimoji="1" lang="en-US" altLang="zh-CN" sz="2800">
                <a:solidFill>
                  <a:srgbClr val="3333FF"/>
                </a:solidFill>
                <a:cs typeface="Arial" panose="020B0604020202020204" pitchFamily="34" charset="0"/>
              </a:rPr>
              <a:t>Combining Rules of Inference </a:t>
            </a:r>
            <a:br>
              <a:rPr kumimoji="1" lang="en-US" altLang="zh-CN" sz="2800">
                <a:solidFill>
                  <a:srgbClr val="3333FF"/>
                </a:solidFill>
                <a:cs typeface="Arial" panose="020B0604020202020204" pitchFamily="34" charset="0"/>
              </a:rPr>
            </a:br>
            <a:r>
              <a:rPr kumimoji="1" lang="en-US" altLang="zh-CN" sz="2800">
                <a:solidFill>
                  <a:srgbClr val="3333FF"/>
                </a:solidFill>
                <a:cs typeface="Arial" panose="020B0604020202020204" pitchFamily="34" charset="0"/>
              </a:rPr>
              <a:t>for Propositions and Quantified Statements</a:t>
            </a:r>
            <a:endParaRPr lang="en-US" altLang="zh-CN" sz="2800">
              <a:solidFill>
                <a:srgbClr val="3333FF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C7D17DD-6542-40A5-8247-96C05DC6E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071563"/>
            <a:ext cx="7858125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2800" kern="0" dirty="0">
                <a:solidFill>
                  <a:srgbClr val="3333CC"/>
                </a:solidFill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Universal modus ponens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2EC98986-36BB-4B6F-9E05-17A5FBDA7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1724025"/>
            <a:ext cx="7569200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    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)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Q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))</a:t>
            </a:r>
            <a:r>
              <a:rPr kumimoji="1" lang="en-US" altLang="zh-CN" sz="2400" u="sng" dirty="0">
                <a:latin typeface="+mn-lt"/>
                <a:cs typeface="Times New Roman" pitchFamily="18" charset="0"/>
                <a:sym typeface="Symbol" pitchFamily="18" charset="2"/>
              </a:rPr>
              <a:t>                     </a:t>
            </a:r>
            <a:endParaRPr kumimoji="1" lang="en-US" altLang="zh-CN" sz="2400" dirty="0">
              <a:latin typeface="+mn-lt"/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   P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), where 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 is a particular element in the domain</a:t>
            </a:r>
          </a:p>
          <a:p>
            <a:pPr lvl="1" algn="just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 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Q(a)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6EF4CF7-57CB-4398-81CA-91BA3C66A24B}"/>
              </a:ext>
            </a:extLst>
          </p:cNvPr>
          <p:cNvCxnSpPr/>
          <p:nvPr/>
        </p:nvCxnSpPr>
        <p:spPr>
          <a:xfrm>
            <a:off x="1714500" y="2652713"/>
            <a:ext cx="62865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1">
            <a:extLst>
              <a:ext uri="{FF2B5EF4-FFF2-40B4-BE49-F238E27FC236}">
                <a16:creationId xmlns:a16="http://schemas.microsoft.com/office/drawing/2014/main" id="{479BED2B-A588-45ED-A537-9167142A3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643313"/>
            <a:ext cx="8401050" cy="14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Clr>
                <a:srgbClr val="3333FF"/>
              </a:buClr>
              <a:buFont typeface="Wingdings" pitchFamily="2" charset="2"/>
              <a:buChar char="§"/>
              <a:defRPr/>
            </a:pPr>
            <a:r>
              <a:rPr kumimoji="1" lang="en-US" altLang="zh-CN" sz="2400" dirty="0">
                <a:solidFill>
                  <a:srgbClr val="3333FF"/>
                </a:solidFill>
                <a:latin typeface="+mn-lt"/>
                <a:cs typeface="Times New Roman" pitchFamily="18" charset="0"/>
              </a:rPr>
              <a:t>   </a:t>
            </a:r>
            <a:r>
              <a:rPr kumimoji="1" lang="en-US" altLang="zh-CN" sz="2800" dirty="0">
                <a:solidFill>
                  <a:srgbClr val="3333FF"/>
                </a:solidFill>
                <a:latin typeface="+mn-lt"/>
                <a:cs typeface="Times New Roman" pitchFamily="18" charset="0"/>
              </a:rPr>
              <a:t>Example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  <a:buClr>
                <a:srgbClr val="3333FF"/>
              </a:buClr>
              <a:defRPr/>
            </a:pPr>
            <a:endParaRPr kumimoji="1" lang="en-US" altLang="zh-CN" sz="1200" dirty="0">
              <a:solidFill>
                <a:srgbClr val="000000"/>
              </a:solidFill>
              <a:latin typeface="+mn-lt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Assume that “For all positive integers </a:t>
            </a:r>
            <a:r>
              <a:rPr kumimoji="1" lang="en-US" altLang="zh-CN" sz="2400" i="1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, if </a:t>
            </a:r>
            <a:r>
              <a:rPr kumimoji="1" lang="en-US" altLang="zh-CN" sz="2400" i="1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is greater than 4,then   </a:t>
            </a:r>
            <a:r>
              <a:rPr kumimoji="1" lang="en-US" altLang="zh-CN" sz="2400" i="1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n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is less than 2</a:t>
            </a:r>
            <a:r>
              <a:rPr kumimoji="1" lang="en-US" altLang="zh-CN" sz="2400" i="1" baseline="300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n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” is true. Use 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cs typeface="Times New Roman" pitchFamily="18" charset="0"/>
                <a:sym typeface="Webdings" pitchFamily="18" charset="2"/>
              </a:rPr>
              <a:t>universal modus ponens to show that 100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+mn-lt"/>
                <a:cs typeface="Times New Roman" pitchFamily="18" charset="0"/>
                <a:sym typeface="Webdings" pitchFamily="18" charset="2"/>
              </a:rPr>
              <a:t>2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cs typeface="Times New Roman" pitchFamily="18" charset="0"/>
                <a:sym typeface="Webdings" pitchFamily="18" charset="2"/>
              </a:rPr>
              <a:t>&lt;2</a:t>
            </a:r>
            <a:r>
              <a:rPr kumimoji="1" lang="en-US" altLang="zh-CN" sz="2400" baseline="30000" dirty="0">
                <a:solidFill>
                  <a:srgbClr val="000000"/>
                </a:solidFill>
                <a:latin typeface="+mn-lt"/>
                <a:cs typeface="Times New Roman" pitchFamily="18" charset="0"/>
                <a:sym typeface="Webdings" pitchFamily="18" charset="2"/>
              </a:rPr>
              <a:t>100</a:t>
            </a:r>
            <a:r>
              <a:rPr kumimoji="1" lang="en-US" altLang="zh-CN" sz="2400" dirty="0">
                <a:solidFill>
                  <a:srgbClr val="000000"/>
                </a:solidFill>
                <a:latin typeface="+mn-lt"/>
                <a:cs typeface="Times New Roman" pitchFamily="18" charset="0"/>
                <a:sym typeface="Webdings" pitchFamily="18" charset="2"/>
              </a:rPr>
              <a:t>.</a:t>
            </a:r>
            <a:r>
              <a:rPr kumimoji="1" lang="en-US" altLang="zh-CN" sz="2400" i="1" dirty="0">
                <a:solidFill>
                  <a:srgbClr val="000000"/>
                </a:solidFill>
                <a:latin typeface="+mn-lt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A8D80A0-18E1-441A-8483-DA7649B0D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15375" cy="884238"/>
          </a:xfrm>
        </p:spPr>
        <p:txBody>
          <a:bodyPr/>
          <a:lstStyle/>
          <a:p>
            <a:pPr eaLnBrk="1" hangingPunct="1"/>
            <a:r>
              <a:rPr kumimoji="1" lang="en-US" altLang="zh-CN" sz="2800">
                <a:solidFill>
                  <a:srgbClr val="3333FF"/>
                </a:solidFill>
                <a:cs typeface="Arial" panose="020B0604020202020204" pitchFamily="34" charset="0"/>
              </a:rPr>
              <a:t>Combining Rules of Inference </a:t>
            </a:r>
            <a:br>
              <a:rPr kumimoji="1" lang="en-US" altLang="zh-CN" sz="2800">
                <a:solidFill>
                  <a:srgbClr val="3333FF"/>
                </a:solidFill>
                <a:cs typeface="Arial" panose="020B0604020202020204" pitchFamily="34" charset="0"/>
              </a:rPr>
            </a:br>
            <a:r>
              <a:rPr kumimoji="1" lang="en-US" altLang="zh-CN" sz="2800">
                <a:solidFill>
                  <a:srgbClr val="3333FF"/>
                </a:solidFill>
                <a:cs typeface="Arial" panose="020B0604020202020204" pitchFamily="34" charset="0"/>
              </a:rPr>
              <a:t>for Propositions and Quantified Statements</a:t>
            </a:r>
            <a:endParaRPr lang="en-US" altLang="zh-CN" sz="2800">
              <a:solidFill>
                <a:srgbClr val="3333FF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6F5F845-7100-4251-AC66-6501820B8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071563"/>
            <a:ext cx="7858125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2800" kern="0" dirty="0">
                <a:solidFill>
                  <a:srgbClr val="3333CC"/>
                </a:solidFill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Universal modus tollens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EB0C8D3B-C61F-4669-A6A5-53F4B332C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1724025"/>
            <a:ext cx="7569200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    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)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Q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))</a:t>
            </a:r>
            <a:r>
              <a:rPr kumimoji="1" lang="en-US" altLang="zh-CN" sz="2400" u="sng" dirty="0">
                <a:latin typeface="+mn-lt"/>
                <a:cs typeface="Times New Roman" pitchFamily="18" charset="0"/>
                <a:sym typeface="Symbol" pitchFamily="18" charset="2"/>
              </a:rPr>
              <a:t>                     </a:t>
            </a:r>
            <a:endParaRPr kumimoji="1" lang="en-US" altLang="zh-CN" sz="2400" dirty="0">
              <a:latin typeface="+mn-lt"/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  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 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Q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), where 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 is a particular element in the domain</a:t>
            </a:r>
          </a:p>
          <a:p>
            <a:pPr lvl="1" algn="just" eaLnBrk="1" hangingPunct="1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  <a:sym typeface="Symbol" pitchFamily="18" charset="2"/>
              </a:rPr>
              <a:t> </a:t>
            </a:r>
            <a:r>
              <a:rPr kumimoji="1" lang="en-US" altLang="zh-CN" sz="2400" b="1" dirty="0">
                <a:latin typeface="Times New Roman" pitchFamily="18" charset="0"/>
                <a:sym typeface="Symbol" pitchFamily="18" charset="2"/>
              </a:rPr>
              <a:t> 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P(a)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51F2D40-9C13-42FB-BFF4-583C61F0C632}"/>
              </a:ext>
            </a:extLst>
          </p:cNvPr>
          <p:cNvCxnSpPr/>
          <p:nvPr/>
        </p:nvCxnSpPr>
        <p:spPr>
          <a:xfrm>
            <a:off x="1785938" y="2652713"/>
            <a:ext cx="62865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06E0FE13-2193-491A-AECF-858C24AA3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15375" cy="884238"/>
          </a:xfrm>
        </p:spPr>
        <p:txBody>
          <a:bodyPr/>
          <a:lstStyle/>
          <a:p>
            <a:pPr eaLnBrk="1" hangingPunct="1"/>
            <a:r>
              <a:rPr kumimoji="1" lang="en-US" altLang="zh-CN" sz="2800">
                <a:solidFill>
                  <a:srgbClr val="3333FF"/>
                </a:solidFill>
                <a:cs typeface="Arial" panose="020B0604020202020204" pitchFamily="34" charset="0"/>
              </a:rPr>
              <a:t>Combining Rules of Inference </a:t>
            </a:r>
            <a:br>
              <a:rPr kumimoji="1" lang="en-US" altLang="zh-CN" sz="2800">
                <a:solidFill>
                  <a:srgbClr val="3333FF"/>
                </a:solidFill>
                <a:cs typeface="Arial" panose="020B0604020202020204" pitchFamily="34" charset="0"/>
              </a:rPr>
            </a:br>
            <a:r>
              <a:rPr kumimoji="1" lang="en-US" altLang="zh-CN" sz="2800">
                <a:solidFill>
                  <a:srgbClr val="3333FF"/>
                </a:solidFill>
                <a:cs typeface="Arial" panose="020B0604020202020204" pitchFamily="34" charset="0"/>
              </a:rPr>
              <a:t>for Propositions and Quantified Statements</a:t>
            </a:r>
            <a:endParaRPr lang="en-US" altLang="zh-CN" sz="2800">
              <a:solidFill>
                <a:srgbClr val="3333FF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ED96491-9FD1-4585-8496-134FF1084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143000"/>
            <a:ext cx="8215312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lang="en-US" altLang="zh-CN" sz="2400" kern="0" dirty="0">
                <a:solidFill>
                  <a:srgbClr val="3333CC"/>
                </a:solidFill>
                <a:latin typeface="+mn-lt"/>
                <a:ea typeface="+mn-ea"/>
                <a:cs typeface="Times New Roman" pitchFamily="18" charset="0"/>
                <a:sym typeface="Symbol" pitchFamily="18" charset="2"/>
              </a:rPr>
              <a:t>Example: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 whether the following argument is valid.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defRPr/>
            </a:pPr>
            <a:endParaRPr lang="en-US" altLang="zh-CN" sz="2800" kern="0" dirty="0">
              <a:solidFill>
                <a:srgbClr val="3333CC"/>
              </a:solidFill>
              <a:latin typeface="+mn-lt"/>
              <a:ea typeface="+mn-ea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61444" name="Object 5">
            <a:extLst>
              <a:ext uri="{FF2B5EF4-FFF2-40B4-BE49-F238E27FC236}">
                <a16:creationId xmlns:a16="http://schemas.microsoft.com/office/drawing/2014/main" id="{C70ACEAC-752F-4B02-8EC1-D0D6ABE901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5625" y="2041525"/>
          <a:ext cx="21034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0" r:id="rId4" imgW="1066337" imgH="215806" progId="Equation.3">
                  <p:embed/>
                </p:oleObj>
              </mc:Choice>
              <mc:Fallback>
                <p:oleObj r:id="rId4" imgW="1066337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2041525"/>
                        <a:ext cx="21034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6">
            <a:extLst>
              <a:ext uri="{FF2B5EF4-FFF2-40B4-BE49-F238E27FC236}">
                <a16:creationId xmlns:a16="http://schemas.microsoft.com/office/drawing/2014/main" id="{C3CBB559-33E4-424D-BD67-2CFF0242B4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755900"/>
          <a:ext cx="18399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1" r:id="rId6" imgW="926698" imgH="215806" progId="Equation.3">
                  <p:embed/>
                </p:oleObj>
              </mc:Choice>
              <mc:Fallback>
                <p:oleObj r:id="rId6" imgW="926698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755900"/>
                        <a:ext cx="18399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7">
            <a:extLst>
              <a:ext uri="{FF2B5EF4-FFF2-40B4-BE49-F238E27FC236}">
                <a16:creationId xmlns:a16="http://schemas.microsoft.com/office/drawing/2014/main" id="{5A6B36CB-A5A9-4483-A346-BBAFD8BD75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3395663"/>
          <a:ext cx="1482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2" r:id="rId8" imgW="748975" imgH="215806" progId="Equation.3">
                  <p:embed/>
                </p:oleObj>
              </mc:Choice>
              <mc:Fallback>
                <p:oleObj r:id="rId8" imgW="748975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395663"/>
                        <a:ext cx="1482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8">
            <a:extLst>
              <a:ext uri="{FF2B5EF4-FFF2-40B4-BE49-F238E27FC236}">
                <a16:creationId xmlns:a16="http://schemas.microsoft.com/office/drawing/2014/main" id="{CF20E68E-C3CF-404A-AD80-1FC6001FEE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4838" y="4041775"/>
          <a:ext cx="1839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3" r:id="rId10" imgW="926698" imgH="215806" progId="Equation.3">
                  <p:embed/>
                </p:oleObj>
              </mc:Choice>
              <mc:Fallback>
                <p:oleObj r:id="rId10" imgW="926698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4041775"/>
                        <a:ext cx="18399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9">
            <a:extLst>
              <a:ext uri="{FF2B5EF4-FFF2-40B4-BE49-F238E27FC236}">
                <a16:creationId xmlns:a16="http://schemas.microsoft.com/office/drawing/2014/main" id="{66B73394-AD9D-4689-A056-B1853EA791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475615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4" r:id="rId12" imgW="1091726" imgH="215806" progId="Equation.3">
                  <p:embed/>
                </p:oleObj>
              </mc:Choice>
              <mc:Fallback>
                <p:oleObj r:id="rId12" imgW="1091726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756150"/>
                        <a:ext cx="215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Text Box 10">
            <a:extLst>
              <a:ext uri="{FF2B5EF4-FFF2-40B4-BE49-F238E27FC236}">
                <a16:creationId xmlns:a16="http://schemas.microsoft.com/office/drawing/2014/main" id="{310E12E3-9ECB-4E67-B3E1-40CFAA51C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1946275"/>
            <a:ext cx="3581400" cy="326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9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b="0" dirty="0">
                <a:solidFill>
                  <a:srgbClr val="000000"/>
                </a:solidFill>
                <a:cs typeface="Times New Roman" panose="02020603050405020304" pitchFamily="18" charset="0"/>
              </a:rPr>
              <a:t>Premise</a:t>
            </a:r>
          </a:p>
          <a:p>
            <a:pPr algn="just" eaLnBrk="1" hangingPunct="1">
              <a:spcBef>
                <a:spcPct val="9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b="0" dirty="0">
                <a:solidFill>
                  <a:srgbClr val="000000"/>
                </a:solidFill>
                <a:cs typeface="Times New Roman" panose="02020603050405020304" pitchFamily="18" charset="0"/>
              </a:rPr>
              <a:t>UI using Step 1</a:t>
            </a:r>
          </a:p>
          <a:p>
            <a:pPr algn="just" eaLnBrk="1" hangingPunct="1">
              <a:spcBef>
                <a:spcPct val="9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b="0" dirty="0">
                <a:solidFill>
                  <a:srgbClr val="000000"/>
                </a:solidFill>
                <a:cs typeface="Times New Roman" panose="02020603050405020304" pitchFamily="18" charset="0"/>
              </a:rPr>
              <a:t>EI using Step 2</a:t>
            </a:r>
          </a:p>
          <a:p>
            <a:pPr algn="just" eaLnBrk="1" hangingPunct="1">
              <a:spcBef>
                <a:spcPct val="9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b="0" dirty="0">
                <a:solidFill>
                  <a:srgbClr val="000000"/>
                </a:solidFill>
                <a:cs typeface="Times New Roman" panose="02020603050405020304" pitchFamily="18" charset="0"/>
              </a:rPr>
              <a:t>UG using Step 3</a:t>
            </a:r>
          </a:p>
          <a:p>
            <a:pPr algn="just" eaLnBrk="1" hangingPunct="1">
              <a:spcBef>
                <a:spcPct val="90000"/>
              </a:spcBef>
              <a:buClrTx/>
              <a:buFont typeface="Wingdings" panose="05000000000000000000" pitchFamily="2" charset="2"/>
              <a:buNone/>
            </a:pPr>
            <a:r>
              <a:rPr kumimoji="1" lang="en-US" altLang="zh-CN" b="0" dirty="0">
                <a:solidFill>
                  <a:srgbClr val="000000"/>
                </a:solidFill>
                <a:cs typeface="Times New Roman" panose="02020603050405020304" pitchFamily="18" charset="0"/>
              </a:rPr>
              <a:t>EG using Step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A8370EB-864E-4265-B218-93DAF13D0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Valid Arguments in Propositional Logic</a:t>
            </a:r>
            <a:endParaRPr lang="en-US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34DCB11-FB4C-4EA9-90CA-C4F1BF865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000125"/>
            <a:ext cx="8358187" cy="85725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r>
              <a:rPr lang="en-US" altLang="zh-CN" b="0">
                <a:solidFill>
                  <a:srgbClr val="3333CC"/>
                </a:solidFill>
              </a:rPr>
              <a:t>Example: 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b="0"/>
              <a:t>Determine whether the following is a valid argument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endParaRPr lang="en-US" altLang="zh-CN" b="0"/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zh-CN" sz="1000" b="0"/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600" b="0"/>
              <a:t>     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600" b="0"/>
              <a:t>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A0884-6E0C-468C-AD1A-8131A7DF0196}"/>
              </a:ext>
            </a:extLst>
          </p:cNvPr>
          <p:cNvSpPr txBox="1"/>
          <p:nvPr/>
        </p:nvSpPr>
        <p:spPr>
          <a:xfrm>
            <a:off x="357188" y="1785938"/>
            <a:ext cx="8572500" cy="12001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“If you have a current password, then you can log onto the network.”</a:t>
            </a:r>
          </a:p>
          <a:p>
            <a:pPr eaLnBrk="1" hangingPunct="1">
              <a:defRPr/>
            </a:pP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 “You have a current password.”</a:t>
            </a:r>
          </a:p>
          <a:p>
            <a:pPr eaLnBrk="1" hangingPunct="1">
              <a:defRPr/>
            </a:pP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“You can log onto the network.”</a:t>
            </a:r>
            <a:endParaRPr lang="zh-CN" altLang="en-US" sz="2400" dirty="0">
              <a:latin typeface="+mn-lt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2589B1-A14C-487E-A651-326484A91FFC}"/>
              </a:ext>
            </a:extLst>
          </p:cNvPr>
          <p:cNvCxnSpPr/>
          <p:nvPr/>
        </p:nvCxnSpPr>
        <p:spPr>
          <a:xfrm rot="5400000">
            <a:off x="6643688" y="2085975"/>
            <a:ext cx="928687" cy="7858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307C308-3E45-4849-9D52-D54A838FD66A}"/>
              </a:ext>
            </a:extLst>
          </p:cNvPr>
          <p:cNvCxnSpPr>
            <a:endCxn id="40" idx="1"/>
          </p:cNvCxnSpPr>
          <p:nvPr/>
        </p:nvCxnSpPr>
        <p:spPr>
          <a:xfrm>
            <a:off x="4429125" y="2357438"/>
            <a:ext cx="1598613" cy="8080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AD317FB4-D106-41C3-AC76-B50BBDBDC449}"/>
              </a:ext>
            </a:extLst>
          </p:cNvPr>
          <p:cNvSpPr/>
          <p:nvPr/>
        </p:nvSpPr>
        <p:spPr>
          <a:xfrm>
            <a:off x="5786438" y="3071813"/>
            <a:ext cx="1643062" cy="642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Premises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474BFFC-1F22-4A8F-B06E-7FC7A4657BCA}"/>
              </a:ext>
            </a:extLst>
          </p:cNvPr>
          <p:cNvCxnSpPr/>
          <p:nvPr/>
        </p:nvCxnSpPr>
        <p:spPr>
          <a:xfrm rot="16200000" flipH="1">
            <a:off x="3107531" y="2893219"/>
            <a:ext cx="357188" cy="285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2F8549D7-4F43-46D2-B69E-A6F141CE94FE}"/>
              </a:ext>
            </a:extLst>
          </p:cNvPr>
          <p:cNvSpPr/>
          <p:nvPr/>
        </p:nvSpPr>
        <p:spPr>
          <a:xfrm>
            <a:off x="2357438" y="3214688"/>
            <a:ext cx="2000250" cy="6429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Conclusion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2C7018-A765-4F4C-8A22-2BDB4416438E}"/>
              </a:ext>
            </a:extLst>
          </p:cNvPr>
          <p:cNvSpPr txBox="1"/>
          <p:nvPr/>
        </p:nvSpPr>
        <p:spPr>
          <a:xfrm>
            <a:off x="357188" y="3857625"/>
            <a:ext cx="8572500" cy="8302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Let   </a:t>
            </a:r>
            <a:r>
              <a:rPr kumimoji="1" lang="en-US" altLang="zh-CN" sz="2400" i="1" dirty="0">
                <a:solidFill>
                  <a:srgbClr val="3333CC"/>
                </a:solidFill>
                <a:latin typeface="+mn-lt"/>
                <a:cs typeface="Times New Roman" pitchFamily="18" charset="0"/>
                <a:sym typeface="Symbol" pitchFamily="18" charset="2"/>
              </a:rPr>
              <a:t>p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: “You have a current password”</a:t>
            </a:r>
          </a:p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3333CC"/>
                </a:solidFill>
                <a:latin typeface="+mn-lt"/>
                <a:cs typeface="Times New Roman" pitchFamily="18" charset="0"/>
                <a:sym typeface="Symbol" pitchFamily="18" charset="2"/>
              </a:rPr>
              <a:t>        q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: “You can log onto the network”</a:t>
            </a:r>
          </a:p>
        </p:txBody>
      </p:sp>
      <p:graphicFrame>
        <p:nvGraphicFramePr>
          <p:cNvPr id="66" name="Object 8">
            <a:extLst>
              <a:ext uri="{FF2B5EF4-FFF2-40B4-BE49-F238E27FC236}">
                <a16:creationId xmlns:a16="http://schemas.microsoft.com/office/drawing/2014/main" id="{04AB32F5-A890-459A-89EC-F7CDC4575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4713" y="5000625"/>
          <a:ext cx="11715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公式" r:id="rId4" imgW="520474" imgH="710891" progId="Equation.3">
                  <p:embed/>
                </p:oleObj>
              </mc:Choice>
              <mc:Fallback>
                <p:oleObj name="公式" r:id="rId4" imgW="520474" imgH="71089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5000625"/>
                        <a:ext cx="11715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3">
            <a:extLst>
              <a:ext uri="{FF2B5EF4-FFF2-40B4-BE49-F238E27FC236}">
                <a16:creationId xmlns:a16="http://schemas.microsoft.com/office/drawing/2014/main" id="{E0834598-894A-4D2E-A373-516215A7A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786313"/>
            <a:ext cx="8358188" cy="80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lang="en-US" altLang="zh-CN" sz="2400" kern="0" dirty="0">
                <a:solidFill>
                  <a:srgbClr val="3333CC"/>
                </a:solidFill>
                <a:latin typeface="+mn-lt"/>
                <a:ea typeface="+mn-ea"/>
              </a:rPr>
              <a:t>Argument form:</a:t>
            </a:r>
            <a:endParaRPr lang="en-US" altLang="zh-CN" sz="2400" kern="0" dirty="0">
              <a:latin typeface="+mn-lt"/>
              <a:ea typeface="+mn-ea"/>
            </a:endParaRPr>
          </a:p>
          <a:p>
            <a:pPr marL="342900" indent="-342900" eaLnBrk="1" hangingPunct="1">
              <a:buClr>
                <a:srgbClr val="3333CC"/>
              </a:buClr>
              <a:buFont typeface="Wingdings" pitchFamily="2" charset="2"/>
              <a:buNone/>
              <a:defRPr/>
            </a:pPr>
            <a:endParaRPr lang="en-US" altLang="zh-CN" sz="2400" kern="0" dirty="0">
              <a:latin typeface="+mn-lt"/>
              <a:ea typeface="+mn-ea"/>
            </a:endParaRPr>
          </a:p>
          <a:p>
            <a:pPr marL="342900" indent="-342900" eaLnBrk="1" hangingPunct="1">
              <a:buClr>
                <a:schemeClr val="bg1"/>
              </a:buClr>
              <a:defRPr/>
            </a:pPr>
            <a:endParaRPr lang="en-US" altLang="zh-CN" sz="1000" kern="0" dirty="0">
              <a:latin typeface="+mn-lt"/>
              <a:ea typeface="+mn-ea"/>
            </a:endParaRPr>
          </a:p>
          <a:p>
            <a:pPr marL="342900" indent="-342900" eaLnBrk="1" hangingPunct="1"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600" kern="0" dirty="0">
                <a:latin typeface="+mn-lt"/>
                <a:ea typeface="+mn-ea"/>
              </a:rPr>
              <a:t>     </a:t>
            </a:r>
          </a:p>
          <a:p>
            <a:pPr marL="342900" indent="-342900" eaLnBrk="1" hangingPunct="1">
              <a:buClr>
                <a:srgbClr val="3333CC"/>
              </a:buClr>
              <a:buFont typeface="Wingdings" pitchFamily="2" charset="2"/>
              <a:buNone/>
              <a:defRPr/>
            </a:pPr>
            <a:r>
              <a:rPr lang="en-US" altLang="zh-CN" sz="2600" kern="0" dirty="0">
                <a:latin typeface="+mn-lt"/>
                <a:ea typeface="+mn-ea"/>
              </a:rPr>
              <a:t>          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74F2069-B8FA-4A90-B14A-FB499C35B252}"/>
              </a:ext>
            </a:extLst>
          </p:cNvPr>
          <p:cNvCxnSpPr/>
          <p:nvPr/>
        </p:nvCxnSpPr>
        <p:spPr>
          <a:xfrm>
            <a:off x="2714625" y="5786438"/>
            <a:ext cx="714375" cy="571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6128DFF-12A7-4958-88F2-CCF628D5E660}"/>
              </a:ext>
            </a:extLst>
          </p:cNvPr>
          <p:cNvSpPr txBox="1"/>
          <p:nvPr/>
        </p:nvSpPr>
        <p:spPr>
          <a:xfrm>
            <a:off x="1357313" y="5357813"/>
            <a:ext cx="15716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therefore</a:t>
            </a:r>
            <a:endParaRPr lang="zh-CN" altLang="en-US" sz="2400" b="1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6" grpId="0" animBg="1"/>
      <p:bldP spid="52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C55A828-15B1-46A1-BDAA-A6525915B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Homework</a:t>
            </a:r>
            <a:endParaRPr lang="en-US" altLang="zh-CN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7FD87C6D-42A5-4057-8DC6-B1F50433A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2214563"/>
            <a:ext cx="7715250" cy="157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3200" dirty="0">
                <a:solidFill>
                  <a:srgbClr val="3333FF"/>
                </a:solidFill>
                <a:latin typeface="+mn-lt"/>
              </a:rPr>
              <a:t>Sec. 1.6 Due on Mar. 21 (Tuesday)</a:t>
            </a:r>
          </a:p>
          <a:p>
            <a:pPr eaLnBrk="1" hangingPunct="1">
              <a:defRPr/>
            </a:pPr>
            <a:r>
              <a:rPr kumimoji="1" lang="en-US" altLang="zh-CN" sz="3200" i="1" u="sng" dirty="0">
                <a:solidFill>
                  <a:srgbClr val="FF0000"/>
                </a:solidFill>
              </a:rPr>
              <a:t>Ver. 7 &amp; Ver. 8</a:t>
            </a:r>
          </a:p>
          <a:p>
            <a:pPr eaLnBrk="1" hangingPunct="1">
              <a:defRPr/>
            </a:pPr>
            <a:r>
              <a:rPr kumimoji="1" lang="en-US" altLang="zh-CN" sz="3200" dirty="0">
                <a:latin typeface="+mn-lt"/>
              </a:rPr>
              <a:t>12, 14(d), 18, 24, 29, 34(a)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F4CB765-A98A-4A4B-B117-056BF33B2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Valid Arguments in Propositional Logic</a:t>
            </a:r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DDAC658-5C92-4C7D-8FA2-B441D2D38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7188" y="1000125"/>
            <a:ext cx="8358187" cy="8032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r>
              <a:rPr lang="en-US" altLang="zh-CN" b="0">
                <a:solidFill>
                  <a:srgbClr val="3333CC"/>
                </a:solidFill>
              </a:rPr>
              <a:t>Example:</a:t>
            </a:r>
            <a:endParaRPr lang="en-US" altLang="zh-CN" b="0"/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endParaRPr lang="en-US" altLang="zh-CN" b="0"/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zh-CN" sz="1000" b="0"/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600" b="0"/>
              <a:t>     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600" b="0"/>
              <a:t>          </a:t>
            </a:r>
          </a:p>
        </p:txBody>
      </p:sp>
      <p:graphicFrame>
        <p:nvGraphicFramePr>
          <p:cNvPr id="65" name="Object 2">
            <a:extLst>
              <a:ext uri="{FF2B5EF4-FFF2-40B4-BE49-F238E27FC236}">
                <a16:creationId xmlns:a16="http://schemas.microsoft.com/office/drawing/2014/main" id="{26D045E9-DEBE-4F05-B125-D72ED24AD7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196975"/>
          <a:ext cx="32861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4" imgW="1193800" imgH="203200" progId="Equation.3">
                  <p:embed/>
                </p:oleObj>
              </mc:Choice>
              <mc:Fallback>
                <p:oleObj name="Equation" r:id="rId4" imgW="11938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196975"/>
                        <a:ext cx="32861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>
            <a:extLst>
              <a:ext uri="{FF2B5EF4-FFF2-40B4-BE49-F238E27FC236}">
                <a16:creationId xmlns:a16="http://schemas.microsoft.com/office/drawing/2014/main" id="{D466E691-16C5-4877-A7C3-B4434EB6ED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838325"/>
          <a:ext cx="6562725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6" imgW="3225800" imgH="1193800" progId="Equation.3">
                  <p:embed/>
                </p:oleObj>
              </mc:Choice>
              <mc:Fallback>
                <p:oleObj name="Equation" r:id="rId6" imgW="3225800" imgH="1193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838325"/>
                        <a:ext cx="6562725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2AD35B92-0E9D-46BE-9231-C796A3BE36D3}"/>
              </a:ext>
            </a:extLst>
          </p:cNvPr>
          <p:cNvSpPr/>
          <p:nvPr/>
        </p:nvSpPr>
        <p:spPr>
          <a:xfrm>
            <a:off x="785813" y="3838575"/>
            <a:ext cx="7215187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A904C8-32A5-43C0-AE25-BCC4FB2A96EF}"/>
              </a:ext>
            </a:extLst>
          </p:cNvPr>
          <p:cNvSpPr/>
          <p:nvPr/>
        </p:nvSpPr>
        <p:spPr>
          <a:xfrm>
            <a:off x="6072188" y="2409825"/>
            <a:ext cx="571500" cy="2143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34238CD-B62F-4A2A-A084-BADB6D117B7C}"/>
              </a:ext>
            </a:extLst>
          </p:cNvPr>
          <p:cNvCxnSpPr/>
          <p:nvPr/>
        </p:nvCxnSpPr>
        <p:spPr>
          <a:xfrm rot="5400000">
            <a:off x="6465094" y="1802607"/>
            <a:ext cx="1285875" cy="6429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282A9FB-C2A8-4A98-8696-1C026AA3F0C6}"/>
              </a:ext>
            </a:extLst>
          </p:cNvPr>
          <p:cNvSpPr txBox="1"/>
          <p:nvPr/>
        </p:nvSpPr>
        <p:spPr>
          <a:xfrm>
            <a:off x="7286625" y="1052513"/>
            <a:ext cx="142875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tautology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10250" name="Object 6">
            <a:extLst>
              <a:ext uri="{FF2B5EF4-FFF2-40B4-BE49-F238E27FC236}">
                <a16:creationId xmlns:a16="http://schemas.microsoft.com/office/drawing/2014/main" id="{688FCF0A-1044-441F-ABC7-E424485B23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437063"/>
          <a:ext cx="993775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公式" r:id="rId8" imgW="520474" imgH="710891" progId="Equation.3">
                  <p:embed/>
                </p:oleObj>
              </mc:Choice>
              <mc:Fallback>
                <p:oleObj name="公式" r:id="rId8" imgW="520474" imgH="71089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37063"/>
                        <a:ext cx="993775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EDC6DFC-58A3-4BCE-A708-29CA40115889}"/>
              </a:ext>
            </a:extLst>
          </p:cNvPr>
          <p:cNvSpPr txBox="1"/>
          <p:nvPr/>
        </p:nvSpPr>
        <p:spPr>
          <a:xfrm>
            <a:off x="2286000" y="4794250"/>
            <a:ext cx="54292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is a valid argument form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342C39-159A-469C-A15B-9AFBED4C11CB}"/>
              </a:ext>
            </a:extLst>
          </p:cNvPr>
          <p:cNvSpPr txBox="1"/>
          <p:nvPr/>
        </p:nvSpPr>
        <p:spPr>
          <a:xfrm>
            <a:off x="827088" y="5805488"/>
            <a:ext cx="72866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latin typeface="+mn-lt"/>
              </a:rPr>
              <a:t>The sequence of propositions is a valid argument.</a:t>
            </a: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23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1AE6CFB-0EB8-45A8-B729-C33614472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Valid Arguments in Propositional Logic</a:t>
            </a:r>
            <a:endParaRPr lang="en-US" altLang="zh-CN" sz="340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E0855BE-9F7F-4A4F-9BB5-823BE5460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08050"/>
            <a:ext cx="8501063" cy="50006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【Definition】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b="0">
                <a:sym typeface="Symbol" panose="05050102010706020507" pitchFamily="18" charset="2"/>
              </a:rPr>
              <a:t>  An </a:t>
            </a:r>
            <a:r>
              <a:rPr kumimoji="1" lang="en-US" altLang="zh-CN">
                <a:solidFill>
                  <a:srgbClr val="3333CC"/>
                </a:solidFill>
                <a:sym typeface="Symbol" panose="05050102010706020507" pitchFamily="18" charset="2"/>
              </a:rPr>
              <a:t>argument</a:t>
            </a:r>
            <a:r>
              <a:rPr kumimoji="1" lang="en-US" altLang="zh-CN" b="0">
                <a:sym typeface="Symbol" panose="05050102010706020507" pitchFamily="18" charset="2"/>
              </a:rPr>
              <a:t> in propositional logic is a sequence of  propositions.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1000" b="0">
                <a:sym typeface="Symbol" panose="05050102010706020507" pitchFamily="18" charset="2"/>
              </a:rPr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b="0">
                <a:sym typeface="Symbol" panose="05050102010706020507" pitchFamily="18" charset="2"/>
              </a:rPr>
              <a:t>  All but the final proposition in the argument are called </a:t>
            </a:r>
            <a:r>
              <a:rPr kumimoji="1" lang="en-US" altLang="zh-CN">
                <a:solidFill>
                  <a:srgbClr val="3333CC"/>
                </a:solidFill>
                <a:sym typeface="Symbol" panose="05050102010706020507" pitchFamily="18" charset="2"/>
              </a:rPr>
              <a:t>premises</a:t>
            </a:r>
            <a:r>
              <a:rPr kumimoji="1" lang="en-US" altLang="zh-CN">
                <a:sym typeface="Symbol" panose="05050102010706020507" pitchFamily="18" charset="2"/>
              </a:rPr>
              <a:t> </a:t>
            </a:r>
            <a:r>
              <a:rPr kumimoji="1" lang="en-US" altLang="zh-CN" b="0">
                <a:sym typeface="Symbol" panose="05050102010706020507" pitchFamily="18" charset="2"/>
              </a:rPr>
              <a:t>and the final proposition is called the </a:t>
            </a:r>
            <a:r>
              <a:rPr kumimoji="1" lang="en-US" altLang="zh-CN">
                <a:solidFill>
                  <a:srgbClr val="3333CC"/>
                </a:solidFill>
                <a:sym typeface="Symbol" panose="05050102010706020507" pitchFamily="18" charset="2"/>
              </a:rPr>
              <a:t>conclusion</a:t>
            </a:r>
            <a:r>
              <a:rPr kumimoji="1" lang="en-US" altLang="zh-CN" b="0">
                <a:sym typeface="Symbol" panose="05050102010706020507" pitchFamily="18" charset="2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1000" b="0">
                <a:sym typeface="Symbol" panose="05050102010706020507" pitchFamily="18" charset="2"/>
              </a:rPr>
              <a:t>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b="0">
                <a:sym typeface="Symbol" panose="05050102010706020507" pitchFamily="18" charset="2"/>
              </a:rPr>
              <a:t>  </a:t>
            </a:r>
            <a:r>
              <a:rPr kumimoji="1" lang="en-US" altLang="zh-CN">
                <a:solidFill>
                  <a:srgbClr val="3333CC"/>
                </a:solidFill>
                <a:sym typeface="Symbol" panose="05050102010706020507" pitchFamily="18" charset="2"/>
              </a:rPr>
              <a:t>An argument</a:t>
            </a:r>
            <a:r>
              <a:rPr kumimoji="1" lang="en-US" altLang="zh-CN" i="1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3333CC"/>
                </a:solidFill>
                <a:sym typeface="Symbol" panose="05050102010706020507" pitchFamily="18" charset="2"/>
              </a:rPr>
              <a:t>is</a:t>
            </a:r>
            <a:r>
              <a:rPr kumimoji="1" lang="en-US" altLang="zh-CN" i="1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3333FF"/>
                </a:solidFill>
                <a:sym typeface="Symbol" panose="05050102010706020507" pitchFamily="18" charset="2"/>
              </a:rPr>
              <a:t>valid</a:t>
            </a:r>
            <a:r>
              <a:rPr kumimoji="1" lang="en-US" altLang="zh-CN" b="0">
                <a:sym typeface="Symbol" panose="05050102010706020507" pitchFamily="18" charset="2"/>
              </a:rPr>
              <a:t> if the truth of all its premises implies that the conclusion is true.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b="0">
                <a:sym typeface="Symbol" panose="05050102010706020507" pitchFamily="18" charset="2"/>
              </a:rPr>
              <a:t>  An </a:t>
            </a:r>
            <a:r>
              <a:rPr kumimoji="1" lang="en-US" altLang="zh-CN">
                <a:solidFill>
                  <a:srgbClr val="3333CC"/>
                </a:solidFill>
                <a:sym typeface="Symbol" panose="05050102010706020507" pitchFamily="18" charset="2"/>
              </a:rPr>
              <a:t>argument form </a:t>
            </a:r>
            <a:r>
              <a:rPr kumimoji="1" lang="en-US" altLang="zh-CN" b="0">
                <a:sym typeface="Symbol" panose="05050102010706020507" pitchFamily="18" charset="2"/>
              </a:rPr>
              <a:t>in propositional logic is a sequence of compound propositions involving propositional variables.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1000" b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3333CC"/>
                </a:solidFill>
                <a:sym typeface="Symbol" panose="05050102010706020507" pitchFamily="18" charset="2"/>
              </a:rPr>
              <a:t>  An argument form is valid </a:t>
            </a:r>
            <a:r>
              <a:rPr kumimoji="1" lang="en-US" altLang="zh-CN" b="0">
                <a:sym typeface="Symbol" panose="05050102010706020507" pitchFamily="18" charset="2"/>
              </a:rPr>
              <a:t>if no matter which particular propositions are substituted for the propositional variables in its premises, the conclusion is true if the premises are all true.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b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292" name="TextBox 3">
            <a:extLst>
              <a:ext uri="{FF2B5EF4-FFF2-40B4-BE49-F238E27FC236}">
                <a16:creationId xmlns:a16="http://schemas.microsoft.com/office/drawing/2014/main" id="{B18C644A-BDB4-436C-9EC4-7038C61EE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6488113"/>
            <a:ext cx="6858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55B407E-20D4-4984-A161-BC01F2216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Valid Arguments in Propositional Logic</a:t>
            </a:r>
            <a:endParaRPr lang="en-US" altLang="zh-CN" sz="340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F4D0C77-0436-416E-9B40-791675EE33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8572500" cy="4214813"/>
          </a:xfrm>
        </p:spPr>
        <p:txBody>
          <a:bodyPr/>
          <a:lstStyle/>
          <a:p>
            <a:pPr eaLnBrk="1" hangingPunct="1"/>
            <a:r>
              <a:rPr kumimoji="1" lang="en-US" altLang="zh-CN" b="0">
                <a:sym typeface="Webdings" panose="05030102010509060703" pitchFamily="18" charset="2"/>
              </a:rPr>
              <a:t>The </a:t>
            </a:r>
            <a:r>
              <a:rPr kumimoji="1" lang="en-US" altLang="zh-CN" b="0">
                <a:sym typeface="Symbol" panose="05050102010706020507" pitchFamily="18" charset="2"/>
              </a:rPr>
              <a:t>argument form with premises                        and conclusion</a:t>
            </a:r>
            <a:endParaRPr lang="en-US" altLang="zh-CN" b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4340" name="Object 2">
            <a:extLst>
              <a:ext uri="{FF2B5EF4-FFF2-40B4-BE49-F238E27FC236}">
                <a16:creationId xmlns:a16="http://schemas.microsoft.com/office/drawing/2014/main" id="{DDE2EF1C-92A2-45EA-A592-897ACD6DF9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836613"/>
          <a:ext cx="17541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公式" r:id="rId4" imgW="800100" imgH="228600" progId="Equation.3">
                  <p:embed/>
                </p:oleObj>
              </mc:Choice>
              <mc:Fallback>
                <p:oleObj name="公式" r:id="rId4" imgW="8001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836613"/>
                        <a:ext cx="175418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3">
            <a:extLst>
              <a:ext uri="{FF2B5EF4-FFF2-40B4-BE49-F238E27FC236}">
                <a16:creationId xmlns:a16="http://schemas.microsoft.com/office/drawing/2014/main" id="{BB31BD27-B4E2-4725-B8D8-3AD058C7B8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3888" y="908050"/>
          <a:ext cx="3571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公式" r:id="rId6" imgW="126780" imgH="164814" progId="Equation.3">
                  <p:embed/>
                </p:oleObj>
              </mc:Choice>
              <mc:Fallback>
                <p:oleObj name="公式" r:id="rId6" imgW="126780" imgH="16481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908050"/>
                        <a:ext cx="3571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4">
            <a:extLst>
              <a:ext uri="{FF2B5EF4-FFF2-40B4-BE49-F238E27FC236}">
                <a16:creationId xmlns:a16="http://schemas.microsoft.com/office/drawing/2014/main" id="{C9374AAE-8E52-4B7E-9F0E-0FBD5EDBA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196975"/>
          <a:ext cx="1000125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公式" r:id="rId8" imgW="279400" imgH="1168400" progId="Equation.3">
                  <p:embed/>
                </p:oleObj>
              </mc:Choice>
              <mc:Fallback>
                <p:oleObj name="公式" r:id="rId8" imgW="2794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196975"/>
                        <a:ext cx="1000125" cy="351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F0308DB-B38F-491C-8C28-5901ABB29332}"/>
              </a:ext>
            </a:extLst>
          </p:cNvPr>
          <p:cNvCxnSpPr/>
          <p:nvPr/>
        </p:nvCxnSpPr>
        <p:spPr>
          <a:xfrm>
            <a:off x="1692275" y="3860800"/>
            <a:ext cx="714375" cy="571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94D3EFE-5688-4232-BA01-1FB4639E00D2}"/>
              </a:ext>
            </a:extLst>
          </p:cNvPr>
          <p:cNvSpPr txBox="1"/>
          <p:nvPr/>
        </p:nvSpPr>
        <p:spPr>
          <a:xfrm>
            <a:off x="395288" y="3500438"/>
            <a:ext cx="15716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therefore</a:t>
            </a:r>
            <a:endParaRPr lang="zh-CN" altLang="en-US" sz="2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1EDBA0-7500-448B-B00E-9F47385F6D13}"/>
              </a:ext>
            </a:extLst>
          </p:cNvPr>
          <p:cNvSpPr txBox="1"/>
          <p:nvPr/>
        </p:nvSpPr>
        <p:spPr>
          <a:xfrm>
            <a:off x="611188" y="4797425"/>
            <a:ext cx="821531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latin typeface="+mn-lt"/>
              </a:rPr>
              <a:t>is valid when                                    is a tautology</a:t>
            </a:r>
            <a:endParaRPr lang="zh-CN" altLang="en-US" sz="2800" dirty="0">
              <a:latin typeface="+mn-lt"/>
            </a:endParaRP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9B474BAC-E362-471D-9B6F-D6B447D430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1438" y="4797425"/>
          <a:ext cx="31019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r:id="rId10" imgW="1422400" imgH="228600" progId="Equation.3">
                  <p:embed/>
                </p:oleObj>
              </mc:Choice>
              <mc:Fallback>
                <p:oleObj r:id="rId10" imgW="1422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4797425"/>
                        <a:ext cx="31019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E1E665E-83CB-4DED-971F-3A5C4CF00845}"/>
              </a:ext>
            </a:extLst>
          </p:cNvPr>
          <p:cNvSpPr txBox="1"/>
          <p:nvPr/>
        </p:nvSpPr>
        <p:spPr>
          <a:xfrm>
            <a:off x="539750" y="5373688"/>
            <a:ext cx="8215313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latin typeface="+mn-lt"/>
              </a:rPr>
              <a:t>An argument in propositional logic is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valid</a:t>
            </a:r>
            <a:r>
              <a:rPr lang="en-US" altLang="zh-CN" sz="2800" dirty="0">
                <a:latin typeface="+mn-lt"/>
              </a:rPr>
              <a:t> when its argument form is </a:t>
            </a:r>
            <a:r>
              <a:rPr lang="en-US" altLang="zh-CN" sz="2800" dirty="0">
                <a:solidFill>
                  <a:srgbClr val="FF0000"/>
                </a:solidFill>
                <a:latin typeface="+mn-lt"/>
              </a:rPr>
              <a:t>valid</a:t>
            </a:r>
            <a:r>
              <a:rPr lang="en-US" altLang="zh-CN" sz="2800" dirty="0">
                <a:latin typeface="+mn-lt"/>
              </a:rPr>
              <a:t>.</a:t>
            </a:r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C756272-2DA9-4C96-B8FD-378C4F187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72EE27B-8CB6-4E73-A924-5A8CEB39F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375" y="1785938"/>
            <a:ext cx="7858125" cy="4071937"/>
          </a:xfrm>
        </p:spPr>
        <p:txBody>
          <a:bodyPr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Rules of inference </a:t>
            </a:r>
            <a:r>
              <a:rPr lang="en-US" altLang="zh-CN" sz="2800" b="0">
                <a:cs typeface="Times New Roman" panose="02020603050405020304" pitchFamily="18" charset="0"/>
                <a:sym typeface="Symbol" panose="05050102010706020507" pitchFamily="18" charset="2"/>
              </a:rPr>
              <a:t>are simple argument forms whose correctness we can establish with truth tables.</a:t>
            </a:r>
            <a:endParaRPr lang="en-US" altLang="zh-CN" sz="2800" b="0">
              <a:solidFill>
                <a:srgbClr val="3333CC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88C96D8-20CB-4662-BA9E-940C9D20F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0265F2C-E759-472C-AF58-E6C08AF2C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571625"/>
            <a:ext cx="7858125" cy="4071938"/>
          </a:xfrm>
        </p:spPr>
        <p:txBody>
          <a:bodyPr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Modus ponens (Latin for mode that affirms)</a:t>
            </a:r>
          </a:p>
        </p:txBody>
      </p:sp>
      <p:grpSp>
        <p:nvGrpSpPr>
          <p:cNvPr id="18436" name="组合 6">
            <a:extLst>
              <a:ext uri="{FF2B5EF4-FFF2-40B4-BE49-F238E27FC236}">
                <a16:creationId xmlns:a16="http://schemas.microsoft.com/office/drawing/2014/main" id="{265B1889-3B8D-46F4-96CE-80005D85EB52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2214563"/>
            <a:ext cx="1643062" cy="1471612"/>
            <a:chOff x="1071538" y="2357430"/>
            <a:chExt cx="1643074" cy="1471172"/>
          </a:xfrm>
        </p:grpSpPr>
        <p:sp>
          <p:nvSpPr>
            <p:cNvPr id="18440" name="Text Box 5">
              <a:extLst>
                <a:ext uri="{FF2B5EF4-FFF2-40B4-BE49-F238E27FC236}">
                  <a16:creationId xmlns:a16="http://schemas.microsoft.com/office/drawing/2014/main" id="{F2E2EBFA-BD17-4817-B20E-F8E280957C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538" y="2357430"/>
              <a:ext cx="1643074" cy="147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p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p</a:t>
              </a: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r>
                <a:rPr kumimoji="1" lang="en-US" altLang="zh-CN" sz="2800" b="0" i="1" u="sng">
                  <a:sym typeface="Webdings" panose="05030102010509060703" pitchFamily="18" charset="2"/>
                </a:rPr>
                <a:t>  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endParaRPr kumimoji="1" lang="en-US" altLang="zh-CN" sz="2800" b="0">
                <a:sym typeface="Webdings" panose="05030102010509060703" pitchFamily="18" charset="2"/>
              </a:endParaRPr>
            </a:p>
          </p:txBody>
        </p:sp>
        <p:sp>
          <p:nvSpPr>
            <p:cNvPr id="18441" name="Line 6">
              <a:extLst>
                <a:ext uri="{FF2B5EF4-FFF2-40B4-BE49-F238E27FC236}">
                  <a16:creationId xmlns:a16="http://schemas.microsoft.com/office/drawing/2014/main" id="{A0986106-EAEB-4825-AEAA-3502ED4DA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908" y="3357562"/>
              <a:ext cx="782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组合 7">
            <a:extLst>
              <a:ext uri="{FF2B5EF4-FFF2-40B4-BE49-F238E27FC236}">
                <a16:creationId xmlns:a16="http://schemas.microsoft.com/office/drawing/2014/main" id="{711E0CDF-7477-4A25-8D35-7C0A9C38C20E}"/>
              </a:ext>
            </a:extLst>
          </p:cNvPr>
          <p:cNvGrpSpPr>
            <a:grpSpLocks/>
          </p:cNvGrpSpPr>
          <p:nvPr/>
        </p:nvGrpSpPr>
        <p:grpSpPr bwMode="auto">
          <a:xfrm>
            <a:off x="2500313" y="2214563"/>
            <a:ext cx="6286500" cy="1471612"/>
            <a:chOff x="802671" y="2357429"/>
            <a:chExt cx="2180807" cy="933781"/>
          </a:xfrm>
        </p:grpSpPr>
        <p:sp>
          <p:nvSpPr>
            <p:cNvPr id="18438" name="Text Box 5">
              <a:extLst>
                <a:ext uri="{FF2B5EF4-FFF2-40B4-BE49-F238E27FC236}">
                  <a16:creationId xmlns:a16="http://schemas.microsoft.com/office/drawing/2014/main" id="{B20661C3-C7C6-4844-A990-D592733B3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671" y="2357429"/>
              <a:ext cx="2180807" cy="933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</a:t>
              </a:r>
              <a:r>
                <a:rPr kumimoji="1" lang="en-US" altLang="zh-CN" sz="2800" b="0">
                  <a:sym typeface="Webdings" panose="05030102010509060703" pitchFamily="18" charset="2"/>
                </a:rPr>
                <a:t>It is snowing today</a:t>
              </a: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</a:t>
              </a:r>
              <a:r>
                <a:rPr kumimoji="1" lang="en-US" altLang="zh-CN" sz="2800" b="0">
                  <a:sym typeface="Webdings" panose="05030102010509060703" pitchFamily="18" charset="2"/>
                </a:rPr>
                <a:t>If it snows today, then we will go skiing </a:t>
              </a: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kumimoji="1" lang="en-US" altLang="zh-CN" sz="2800" b="0">
                  <a:sym typeface="Webdings" panose="05030102010509060703" pitchFamily="18" charset="2"/>
                </a:rPr>
                <a:t> We will go skiing</a:t>
              </a:r>
            </a:p>
          </p:txBody>
        </p:sp>
        <p:sp>
          <p:nvSpPr>
            <p:cNvPr id="18439" name="Line 6">
              <a:extLst>
                <a:ext uri="{FF2B5EF4-FFF2-40B4-BE49-F238E27FC236}">
                  <a16:creationId xmlns:a16="http://schemas.microsoft.com/office/drawing/2014/main" id="{E74AA960-7F37-40A0-B0BE-2C07E8A169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1362" y="2992232"/>
              <a:ext cx="1982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6CB4587-594E-49B1-9506-9F9361999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9B72CEE-94C8-45BC-BB6F-005E99DEC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052513"/>
            <a:ext cx="7858125" cy="4071937"/>
          </a:xfrm>
        </p:spPr>
        <p:txBody>
          <a:bodyPr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Modus ponens (Latin for mode that affirms)</a:t>
            </a:r>
          </a:p>
        </p:txBody>
      </p:sp>
      <p:grpSp>
        <p:nvGrpSpPr>
          <p:cNvPr id="20484" name="组合 6">
            <a:extLst>
              <a:ext uri="{FF2B5EF4-FFF2-40B4-BE49-F238E27FC236}">
                <a16:creationId xmlns:a16="http://schemas.microsoft.com/office/drawing/2014/main" id="{57145D3E-601E-422F-AE20-F8D46D116104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628775"/>
            <a:ext cx="1643062" cy="1471613"/>
            <a:chOff x="1071538" y="2214589"/>
            <a:chExt cx="1643074" cy="1471172"/>
          </a:xfrm>
        </p:grpSpPr>
        <p:sp>
          <p:nvSpPr>
            <p:cNvPr id="20487" name="Text Box 5">
              <a:extLst>
                <a:ext uri="{FF2B5EF4-FFF2-40B4-BE49-F238E27FC236}">
                  <a16:creationId xmlns:a16="http://schemas.microsoft.com/office/drawing/2014/main" id="{12A7224C-6B3A-43FB-B674-E07D1E896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538" y="2214589"/>
              <a:ext cx="1643074" cy="1471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FF33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0000"/>
                </a:buClr>
                <a:buFont typeface="Wingdings" panose="05000000000000000000" pitchFamily="2" charset="2"/>
                <a:buChar char="§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§"/>
                <a:defRPr sz="1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p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 i="1">
                  <a:sym typeface="Webdings" panose="05030102010509060703" pitchFamily="18" charset="2"/>
                </a:rPr>
                <a:t>    p</a:t>
              </a: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r>
                <a:rPr kumimoji="1" lang="en-US" altLang="zh-CN" sz="2800" b="0" i="1" u="sng">
                  <a:sym typeface="Webdings" panose="05030102010509060703" pitchFamily="18" charset="2"/>
                </a:rPr>
                <a:t>  </a:t>
              </a:r>
              <a:endParaRPr kumimoji="1" lang="en-US" altLang="zh-CN" sz="2800" b="0"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10000"/>
                </a:spcBef>
                <a:buClrTx/>
                <a:buFont typeface="Wingdings" panose="05000000000000000000" pitchFamily="2" charset="2"/>
                <a:buNone/>
              </a:pPr>
              <a:r>
                <a:rPr kumimoji="1" lang="en-US" altLang="zh-CN" sz="2800" b="0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kumimoji="1" lang="en-US" altLang="zh-CN" sz="2800" b="0" i="1">
                  <a:sym typeface="Webdings" panose="05030102010509060703" pitchFamily="18" charset="2"/>
                </a:rPr>
                <a:t>q</a:t>
              </a:r>
              <a:endParaRPr kumimoji="1" lang="en-US" altLang="zh-CN" sz="2800" b="0">
                <a:sym typeface="Webdings" panose="05030102010509060703" pitchFamily="18" charset="2"/>
              </a:endParaRPr>
            </a:p>
          </p:txBody>
        </p:sp>
        <p:sp>
          <p:nvSpPr>
            <p:cNvPr id="20488" name="Line 6">
              <a:extLst>
                <a:ext uri="{FF2B5EF4-FFF2-40B4-BE49-F238E27FC236}">
                  <a16:creationId xmlns:a16="http://schemas.microsoft.com/office/drawing/2014/main" id="{6BFFE1F0-735B-4439-96A2-8B144B8153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1908" y="3214421"/>
              <a:ext cx="782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3A800027-7898-47BA-8E7F-A3DEF1EADA96}"/>
              </a:ext>
            </a:extLst>
          </p:cNvPr>
          <p:cNvSpPr/>
          <p:nvPr/>
        </p:nvSpPr>
        <p:spPr>
          <a:xfrm>
            <a:off x="827088" y="3141663"/>
            <a:ext cx="7643812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altLang="zh-CN" sz="2400" dirty="0">
                <a:latin typeface="+mn-lt"/>
              </a:rPr>
              <a:t>A valid argument can lead to an incorrect conclusion if one of its premises is wrong/false!</a:t>
            </a:r>
          </a:p>
        </p:txBody>
      </p:sp>
      <p:graphicFrame>
        <p:nvGraphicFramePr>
          <p:cNvPr id="66562" name="Object 2">
            <a:extLst>
              <a:ext uri="{FF2B5EF4-FFF2-40B4-BE49-F238E27FC236}">
                <a16:creationId xmlns:a16="http://schemas.microsoft.com/office/drawing/2014/main" id="{9A9C1D68-3D3A-496F-A975-7BCD704CD5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076700"/>
          <a:ext cx="258127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公式" r:id="rId4" imgW="1536700" imgH="1244600" progId="Equation.3">
                  <p:embed/>
                </p:oleObj>
              </mc:Choice>
              <mc:Fallback>
                <p:oleObj name="公式" r:id="rId4" imgW="1536700" imgH="1244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076700"/>
                        <a:ext cx="2581275" cy="2089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0066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1866</Words>
  <Application>Microsoft Office PowerPoint</Application>
  <PresentationFormat>全屏显示(4:3)</PresentationFormat>
  <Paragraphs>373</Paragraphs>
  <Slides>30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Monotype Sorts</vt:lpstr>
      <vt:lpstr>宋体</vt:lpstr>
      <vt:lpstr>Arial</vt:lpstr>
      <vt:lpstr>Calibri</vt:lpstr>
      <vt:lpstr>Symbol</vt:lpstr>
      <vt:lpstr>Tahoma</vt:lpstr>
      <vt:lpstr>Times New Roman</vt:lpstr>
      <vt:lpstr>Webdings</vt:lpstr>
      <vt:lpstr>Wingdings</vt:lpstr>
      <vt:lpstr>1_默认设计模板</vt:lpstr>
      <vt:lpstr>Clip</vt:lpstr>
      <vt:lpstr>公式</vt:lpstr>
      <vt:lpstr>Equation</vt:lpstr>
      <vt:lpstr>Equation.3</vt:lpstr>
      <vt:lpstr>Chapter 1   The Foundations: Logic and Proofs</vt:lpstr>
      <vt:lpstr>Valid Arguments</vt:lpstr>
      <vt:lpstr>Valid Arguments in Propositional Logic</vt:lpstr>
      <vt:lpstr>Valid Arguments in Propositional Logic</vt:lpstr>
      <vt:lpstr>Valid Arguments in Propositional Logic</vt:lpstr>
      <vt:lpstr>Valid Arguments in Propositional Logic</vt:lpstr>
      <vt:lpstr>Rules of Inference for Propositional Logic</vt:lpstr>
      <vt:lpstr>Rules of Inference for Propositional Logic</vt:lpstr>
      <vt:lpstr>Rules of Inference for Propositional Logic</vt:lpstr>
      <vt:lpstr>Rules of Inference for Propositional Logic</vt:lpstr>
      <vt:lpstr>Rules of Inference for Propositional Logic</vt:lpstr>
      <vt:lpstr>Rules of Inference for Propositional Logic</vt:lpstr>
      <vt:lpstr>Rules of Inference for Propositional Logic</vt:lpstr>
      <vt:lpstr>Rules of Inference for Propositional Logic</vt:lpstr>
      <vt:lpstr>Rules of Inference for Propositional Logic</vt:lpstr>
      <vt:lpstr>Using Rules of Inference to Build Arguments</vt:lpstr>
      <vt:lpstr>Using Rules of Inference to Build Arguments</vt:lpstr>
      <vt:lpstr>Using Rules of Inference to Build Arguments</vt:lpstr>
      <vt:lpstr>Using Rules of Inference to Build Arguments</vt:lpstr>
      <vt:lpstr>Using Rules of Inference to Build Arguments</vt:lpstr>
      <vt:lpstr>Using Rules of Inference to Build Arguments</vt:lpstr>
      <vt:lpstr>Using Rules of Inference to Build Arguments</vt:lpstr>
      <vt:lpstr>Fallacies</vt:lpstr>
      <vt:lpstr>Rules of Inference for Quantified Statements</vt:lpstr>
      <vt:lpstr>Rules of Inference for Quantified Statements</vt:lpstr>
      <vt:lpstr>Rules of Inference for Quantified Statements</vt:lpstr>
      <vt:lpstr>Combining Rules of Inference  for Propositions and Quantified Statements</vt:lpstr>
      <vt:lpstr>Combining Rules of Inference  for Propositions and Quantified Statements</vt:lpstr>
      <vt:lpstr>Combining Rules of Inference  for Propositions and Quantified Statements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2023-03-14T07:32:15Z</dcterms:created>
  <dcterms:modified xsi:type="dcterms:W3CDTF">2023-03-14T07:34:53Z</dcterms:modified>
</cp:coreProperties>
</file>