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37"/>
  </p:notesMasterIdLst>
  <p:sldIdLst>
    <p:sldId id="374" r:id="rId2"/>
    <p:sldId id="343" r:id="rId3"/>
    <p:sldId id="323" r:id="rId4"/>
    <p:sldId id="344" r:id="rId5"/>
    <p:sldId id="346" r:id="rId6"/>
    <p:sldId id="341" r:id="rId7"/>
    <p:sldId id="342"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75" r:id="rId21"/>
    <p:sldId id="360" r:id="rId22"/>
    <p:sldId id="361" r:id="rId23"/>
    <p:sldId id="362" r:id="rId24"/>
    <p:sldId id="363" r:id="rId25"/>
    <p:sldId id="364" r:id="rId26"/>
    <p:sldId id="365" r:id="rId27"/>
    <p:sldId id="366" r:id="rId28"/>
    <p:sldId id="367" r:id="rId29"/>
    <p:sldId id="368" r:id="rId30"/>
    <p:sldId id="372" r:id="rId31"/>
    <p:sldId id="376" r:id="rId32"/>
    <p:sldId id="377" r:id="rId33"/>
    <p:sldId id="371" r:id="rId34"/>
    <p:sldId id="370" r:id="rId35"/>
    <p:sldId id="297"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33FF"/>
    <a:srgbClr val="BAD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1" autoAdjust="0"/>
    <p:restoredTop sz="73064" autoAdjust="0"/>
  </p:normalViewPr>
  <p:slideViewPr>
    <p:cSldViewPr>
      <p:cViewPr varScale="1">
        <p:scale>
          <a:sx n="75" d="100"/>
          <a:sy n="75" d="100"/>
        </p:scale>
        <p:origin x="1674"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0AB489-6281-4385-8C05-CD2B0B72C25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9084F5D0-323F-47D7-94F5-8E3F59B0E01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0D3238A9-F6C8-41B6-A838-E90D02BEA9A3}" type="datetimeFigureOut">
              <a:rPr lang="zh-CN" altLang="en-US"/>
              <a:pPr>
                <a:defRPr/>
              </a:pPr>
              <a:t>2023/3/17</a:t>
            </a:fld>
            <a:endParaRPr lang="zh-CN" altLang="en-US"/>
          </a:p>
        </p:txBody>
      </p:sp>
      <p:sp>
        <p:nvSpPr>
          <p:cNvPr id="4" name="幻灯片图像占位符 3">
            <a:extLst>
              <a:ext uri="{FF2B5EF4-FFF2-40B4-BE49-F238E27FC236}">
                <a16:creationId xmlns:a16="http://schemas.microsoft.com/office/drawing/2014/main" id="{27213285-4411-4D07-8396-6FB3B9EDB3E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6FEAD39-1A81-4E4A-A91F-F5A71316475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C3410F6-6302-4EF3-97BD-4018A9E05E9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a:extLst>
              <a:ext uri="{FF2B5EF4-FFF2-40B4-BE49-F238E27FC236}">
                <a16:creationId xmlns:a16="http://schemas.microsoft.com/office/drawing/2014/main" id="{0718F2B9-267D-4C4F-9AB6-91EC5EB4F74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D68F342-7146-4793-852F-4E06F50BFE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BFFB8222-56AD-4E78-A408-21E4228E20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A3F4FECF-A79D-4DF2-970B-6F85E972F5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124" name="灯片编号占位符 3">
            <a:extLst>
              <a:ext uri="{FF2B5EF4-FFF2-40B4-BE49-F238E27FC236}">
                <a16:creationId xmlns:a16="http://schemas.microsoft.com/office/drawing/2014/main" id="{C8A9D3E3-0FAB-4541-BE0B-968FE510B6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5D56A3C-AAFC-43CF-A9D4-AC4BF3EF8B2A}" type="slidenum">
              <a:rPr lang="zh-CN" altLang="en-US" smtClean="0">
                <a:latin typeface="Arial" panose="020B0604020202020204" pitchFamily="34" charset="0"/>
              </a:rPr>
              <a:pPr>
                <a:spcBef>
                  <a:spcPct val="0"/>
                </a:spcBef>
              </a:pPr>
              <a:t>1</a:t>
            </a:fld>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DA3F13C2-C0CD-44E7-B04A-8826FC5424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05A66DFD-3938-4D52-929F-AA9C82495B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a:extLst>
              <a:ext uri="{FF2B5EF4-FFF2-40B4-BE49-F238E27FC236}">
                <a16:creationId xmlns:a16="http://schemas.microsoft.com/office/drawing/2014/main" id="{EE01AA06-6475-4340-B718-BFE3B6D7F0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83A7014-F208-4851-A54D-14A93BB92A31}"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B91C563C-F87C-43A8-8DC2-2A0BB748F7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C46B4993-3C48-49D4-BAB3-8B9049107D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5604" name="灯片编号占位符 3">
            <a:extLst>
              <a:ext uri="{FF2B5EF4-FFF2-40B4-BE49-F238E27FC236}">
                <a16:creationId xmlns:a16="http://schemas.microsoft.com/office/drawing/2014/main" id="{98B2BB01-8A85-4BA8-89F0-ADC99F2006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4DAE075-6555-4C7B-BEEF-7B050032C617}"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4012C48-50DA-4461-81AC-404AC705DF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10DB37DD-1830-4721-9332-F3CEAB94BB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7652" name="灯片编号占位符 3">
            <a:extLst>
              <a:ext uri="{FF2B5EF4-FFF2-40B4-BE49-F238E27FC236}">
                <a16:creationId xmlns:a16="http://schemas.microsoft.com/office/drawing/2014/main" id="{2C32B171-FB88-4A8A-A300-191929869D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F635CC-4478-4B1A-BA32-C73F350AF063}"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6AD016A7-E553-421E-820D-88BCB1A39B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811399DE-6733-457F-9530-74E6407827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9700" name="灯片编号占位符 3">
            <a:extLst>
              <a:ext uri="{FF2B5EF4-FFF2-40B4-BE49-F238E27FC236}">
                <a16:creationId xmlns:a16="http://schemas.microsoft.com/office/drawing/2014/main" id="{DB1CFCD0-CFCD-4F55-B198-EF32AFE7B3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61B21A2-088F-4DB0-8993-AB66202D5BDA}"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376BE513-9B42-472A-A2DC-0538C46D41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0D29E95D-5545-4FC2-B6D7-1B4C1FF9CE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AF6F7746-084D-4299-9C0A-8F595FF75B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CC6F199-F18E-4348-A595-29D225F50BC0}"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3FFF792C-251B-4A52-8C2B-8AF229CB2C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E4D20D87-9EC5-4684-AD82-6B5EFB733D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3796" name="灯片编号占位符 3">
            <a:extLst>
              <a:ext uri="{FF2B5EF4-FFF2-40B4-BE49-F238E27FC236}">
                <a16:creationId xmlns:a16="http://schemas.microsoft.com/office/drawing/2014/main" id="{3F366BDB-BF61-457F-8F9E-C8ADEB2CD5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627EE0D-D404-47A0-ACA8-C78D235C0612}" type="slidenum">
              <a:rPr lang="zh-CN" altLang="en-US" smtClean="0">
                <a:latin typeface="Arial" panose="020B0604020202020204" pitchFamily="34" charset="0"/>
              </a:rPr>
              <a:pPr>
                <a:spcBef>
                  <a:spcPct val="0"/>
                </a:spcBef>
              </a:pPr>
              <a:t>15</a:t>
            </a:fld>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503B33ED-C40D-4C31-85D5-86C86FA09D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03990347-A8A4-4BBD-AF6C-7762270673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5844" name="灯片编号占位符 3">
            <a:extLst>
              <a:ext uri="{FF2B5EF4-FFF2-40B4-BE49-F238E27FC236}">
                <a16:creationId xmlns:a16="http://schemas.microsoft.com/office/drawing/2014/main" id="{6B236F96-D9B0-48E4-A33A-110F58313A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1212338-A46B-4AEE-9ED3-037BEF735E4A}" type="slidenum">
              <a:rPr lang="zh-CN" altLang="en-US" smtClean="0">
                <a:latin typeface="Arial" panose="020B0604020202020204" pitchFamily="34" charset="0"/>
              </a:rPr>
              <a:pPr>
                <a:spcBef>
                  <a:spcPct val="0"/>
                </a:spcBef>
              </a:pPr>
              <a:t>16</a:t>
            </a:fld>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D7D108F1-EE45-40F2-835B-FA8C5AD7B1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432BD1E8-1AC6-4BFE-BAEE-09FF31435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7892" name="灯片编号占位符 3">
            <a:extLst>
              <a:ext uri="{FF2B5EF4-FFF2-40B4-BE49-F238E27FC236}">
                <a16:creationId xmlns:a16="http://schemas.microsoft.com/office/drawing/2014/main" id="{E370A9BD-8523-4702-A970-F3D5CE5EF4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50AF230-6CB8-4C6C-89BB-EF9117F61AA5}" type="slidenum">
              <a:rPr lang="zh-CN" altLang="en-US" smtClean="0">
                <a:latin typeface="Arial" panose="020B0604020202020204" pitchFamily="34" charset="0"/>
              </a:rPr>
              <a:pPr>
                <a:spcBef>
                  <a:spcPct val="0"/>
                </a:spcBef>
              </a:pPr>
              <a:t>17</a:t>
            </a:fld>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B0F007B1-7662-4034-AC52-CB841F0A81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62DB571-3915-40B2-AE40-AAEB726E73F4}"/>
              </a:ext>
            </a:extLst>
          </p:cNvPr>
          <p:cNvSpPr>
            <a:spLocks noGrp="1"/>
          </p:cNvSpPr>
          <p:nvPr>
            <p:ph type="body" idx="1"/>
          </p:nvPr>
        </p:nvSpPr>
        <p:spPr/>
        <p:txBody>
          <a:bodyPr>
            <a:normAutofit/>
          </a:bodyPr>
          <a:lstStyle/>
          <a:p>
            <a:pPr>
              <a:defRPr/>
            </a:pPr>
            <a:endParaRPr lang="zh-CN" altLang="en-US" dirty="0"/>
          </a:p>
        </p:txBody>
      </p:sp>
      <p:sp>
        <p:nvSpPr>
          <p:cNvPr id="39940" name="灯片编号占位符 3">
            <a:extLst>
              <a:ext uri="{FF2B5EF4-FFF2-40B4-BE49-F238E27FC236}">
                <a16:creationId xmlns:a16="http://schemas.microsoft.com/office/drawing/2014/main" id="{8DA47B3F-E118-4F06-8BB3-05A0F8EE30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CB22B0-1138-487F-BD47-FAB4F4A2D262}" type="slidenum">
              <a:rPr lang="zh-CN" altLang="en-US" smtClean="0">
                <a:latin typeface="Arial" panose="020B0604020202020204" pitchFamily="34" charset="0"/>
              </a:rPr>
              <a:pPr>
                <a:spcBef>
                  <a:spcPct val="0"/>
                </a:spcBef>
              </a:pPr>
              <a:t>18</a:t>
            </a:fld>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67BF8536-B89C-4622-A4DD-5ED1955B32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F3659F0A-FEC9-46E9-90E6-165438EF3A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1988" name="灯片编号占位符 3">
            <a:extLst>
              <a:ext uri="{FF2B5EF4-FFF2-40B4-BE49-F238E27FC236}">
                <a16:creationId xmlns:a16="http://schemas.microsoft.com/office/drawing/2014/main" id="{686F8BF8-7979-43A8-9BDA-31C69BEC7F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07AE2D3-E2E7-404C-AC3F-4313B1A09051}" type="slidenum">
              <a:rPr lang="zh-CN" altLang="en-US" smtClean="0">
                <a:latin typeface="Arial" panose="020B0604020202020204" pitchFamily="34" charset="0"/>
              </a:rPr>
              <a:pPr>
                <a:spcBef>
                  <a:spcPct val="0"/>
                </a:spcBef>
              </a:pPr>
              <a:t>19</a:t>
            </a:fld>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D783EB2A-BD82-45E1-A1C4-4B4A5046F6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7BEE8DC6-0148-49AD-82A9-863611187D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7172" name="灯片编号占位符 3">
            <a:extLst>
              <a:ext uri="{FF2B5EF4-FFF2-40B4-BE49-F238E27FC236}">
                <a16:creationId xmlns:a16="http://schemas.microsoft.com/office/drawing/2014/main" id="{31884F51-0313-4730-93F9-7A93175B9E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39A5DD-8D04-4021-BC0E-0CCDB7D9F8B8}" type="slidenum">
              <a:rPr lang="zh-CN" altLang="en-US" smtClean="0">
                <a:latin typeface="Arial" panose="020B0604020202020204" pitchFamily="34" charset="0"/>
              </a:rPr>
              <a:pPr>
                <a:spcBef>
                  <a:spcPct val="0"/>
                </a:spcBef>
              </a:pPr>
              <a:t>2</a:t>
            </a:fld>
            <a:endParaRPr lang="en-US"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52331FC-E7AE-43B7-A9C6-5E9C6F7C51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256F70B6-8430-427F-8768-1804CAA6FA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02B2A9EC-7999-40A8-A9F5-050EDF4F20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F13493F-6329-4328-9D8A-710278C96E80}" type="slidenum">
              <a:rPr lang="zh-CN" altLang="en-US" smtClean="0">
                <a:latin typeface="Arial" panose="020B0604020202020204" pitchFamily="34" charset="0"/>
              </a:rPr>
              <a:pPr>
                <a:spcBef>
                  <a:spcPct val="0"/>
                </a:spcBef>
              </a:pPr>
              <a:t>20</a:t>
            </a:fld>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F711C864-043F-4437-BF28-976C3B67BA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BAA77208-462C-4DC6-9FB2-2F151AC97A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E657144D-26DA-4FF2-9366-3CF482CEEB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FB796F0-D0C8-482B-965F-B20E333A3D98}"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E502BE5F-7E10-4C58-BBE1-A41F700187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B3D49D9E-A39A-4F89-910F-2163193C3F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8132" name="灯片编号占位符 3">
            <a:extLst>
              <a:ext uri="{FF2B5EF4-FFF2-40B4-BE49-F238E27FC236}">
                <a16:creationId xmlns:a16="http://schemas.microsoft.com/office/drawing/2014/main" id="{166A6047-E90F-420F-B1F4-EF09D6DDA4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8DE655F-796D-46E4-943B-DC8921A3E270}" type="slidenum">
              <a:rPr lang="zh-CN" altLang="en-US" smtClean="0">
                <a:latin typeface="Arial" panose="020B0604020202020204" pitchFamily="34" charset="0"/>
              </a:rPr>
              <a:pPr>
                <a:spcBef>
                  <a:spcPct val="0"/>
                </a:spcBef>
              </a:pPr>
              <a:t>22</a:t>
            </a:fld>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F867390B-03BC-4D00-9ED5-F025AFA94A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5B7DECC3-B463-487D-8A63-36787BC5EF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50180" name="灯片编号占位符 3">
            <a:extLst>
              <a:ext uri="{FF2B5EF4-FFF2-40B4-BE49-F238E27FC236}">
                <a16:creationId xmlns:a16="http://schemas.microsoft.com/office/drawing/2014/main" id="{95D14966-C582-4F5D-A773-69D176D268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6D29548-88C6-4475-A7AE-1BC6A3BE742A}" type="slidenum">
              <a:rPr lang="zh-CN" altLang="en-US" smtClean="0">
                <a:latin typeface="Arial" panose="020B0604020202020204" pitchFamily="34" charset="0"/>
              </a:rPr>
              <a:pPr>
                <a:spcBef>
                  <a:spcPct val="0"/>
                </a:spcBef>
              </a:pPr>
              <a:t>23</a:t>
            </a:fld>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F9CE6BCD-9E58-4674-9F01-80FAA14573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77AA5060-838E-4C37-9C2E-19D7C0E200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2228" name="灯片编号占位符 3">
            <a:extLst>
              <a:ext uri="{FF2B5EF4-FFF2-40B4-BE49-F238E27FC236}">
                <a16:creationId xmlns:a16="http://schemas.microsoft.com/office/drawing/2014/main" id="{39498424-7A23-4055-92BD-71E512D662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A5C1227-FACC-4F1D-BE64-54483D5E2AA7}" type="slidenum">
              <a:rPr lang="zh-CN" altLang="en-US" smtClean="0">
                <a:latin typeface="Arial" panose="020B0604020202020204" pitchFamily="34" charset="0"/>
              </a:rPr>
              <a:pPr>
                <a:spcBef>
                  <a:spcPct val="0"/>
                </a:spcBef>
              </a:pPr>
              <a:t>24</a:t>
            </a:fld>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C3C877BB-4497-46D3-9AB7-6C226DEAB8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63054D8F-7D5C-41A7-BD54-0556063F82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B4A00068-90BE-4820-A4F4-5E7779AB9B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88F0A46-C30D-48C0-82DE-DB2202844874}" type="slidenum">
              <a:rPr lang="zh-CN" altLang="en-US" smtClean="0">
                <a:latin typeface="Arial" panose="020B0604020202020204" pitchFamily="34" charset="0"/>
              </a:rPr>
              <a:pPr>
                <a:spcBef>
                  <a:spcPct val="0"/>
                </a:spcBef>
              </a:pPr>
              <a:t>25</a:t>
            </a:fld>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27C315DA-70F3-4F3F-BEB1-58AC9853E1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5C866FD3-91E8-42BC-9415-E917181AB9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04F3A6E7-FF2C-464C-A699-3216D4AA87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F1B3657-819A-45BD-B798-D1CE1EBA8EC5}" type="slidenum">
              <a:rPr lang="zh-CN" altLang="en-US" smtClean="0">
                <a:latin typeface="Arial" panose="020B0604020202020204" pitchFamily="34" charset="0"/>
              </a:rPr>
              <a:pPr>
                <a:spcBef>
                  <a:spcPct val="0"/>
                </a:spcBef>
              </a:pPr>
              <a:t>26</a:t>
            </a:fld>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EDD13C8E-CFD6-4401-9EB6-23903A2703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1EAA7C3A-C049-4E26-906C-20F15CA6E3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8372" name="灯片编号占位符 3">
            <a:extLst>
              <a:ext uri="{FF2B5EF4-FFF2-40B4-BE49-F238E27FC236}">
                <a16:creationId xmlns:a16="http://schemas.microsoft.com/office/drawing/2014/main" id="{C1D2FAFF-A142-4523-B89E-934BCD19B5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3F07D5F-6398-4CAB-B51F-E2F1635FB661}" type="slidenum">
              <a:rPr lang="zh-CN" altLang="en-US" smtClean="0">
                <a:latin typeface="Arial" panose="020B0604020202020204" pitchFamily="34" charset="0"/>
              </a:rPr>
              <a:pPr>
                <a:spcBef>
                  <a:spcPct val="0"/>
                </a:spcBef>
              </a:pPr>
              <a:t>27</a:t>
            </a:fld>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82BD086F-5880-457C-B49A-C84EC8096B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192BF3B-F091-41F1-ACA9-29E2708EC0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0420" name="灯片编号占位符 3">
            <a:extLst>
              <a:ext uri="{FF2B5EF4-FFF2-40B4-BE49-F238E27FC236}">
                <a16:creationId xmlns:a16="http://schemas.microsoft.com/office/drawing/2014/main" id="{E813F41A-A273-4BE1-A788-CD7B77338F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C4AF9D8-DFD3-4DF9-A0D7-9284C6C223C0}" type="slidenum">
              <a:rPr lang="zh-CN" altLang="en-US" smtClean="0">
                <a:latin typeface="Arial" panose="020B0604020202020204" pitchFamily="34" charset="0"/>
              </a:rPr>
              <a:pPr>
                <a:spcBef>
                  <a:spcPct val="0"/>
                </a:spcBef>
              </a:pPr>
              <a:t>28</a:t>
            </a:fld>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7F01FB94-0421-4A33-AE8C-77B76F415B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623A1B6D-132B-4A5E-9B52-13F376FB4E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2468" name="灯片编号占位符 3">
            <a:extLst>
              <a:ext uri="{FF2B5EF4-FFF2-40B4-BE49-F238E27FC236}">
                <a16:creationId xmlns:a16="http://schemas.microsoft.com/office/drawing/2014/main" id="{2528F6ED-6A52-4095-961A-0F0F4705A7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794A04F-0B68-4C8E-A3D5-473FB61FCA49}" type="slidenum">
              <a:rPr lang="zh-CN" altLang="en-US" smtClean="0">
                <a:latin typeface="Arial" panose="020B0604020202020204" pitchFamily="34" charset="0"/>
              </a:rPr>
              <a:pPr>
                <a:spcBef>
                  <a:spcPct val="0"/>
                </a:spcBef>
              </a:pPr>
              <a:t>29</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BBDA242E-ED39-42A7-A6D7-C7A000907E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06B4E5F0-D9C9-4285-916F-4BB2BFE006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9220" name="灯片编号占位符 3">
            <a:extLst>
              <a:ext uri="{FF2B5EF4-FFF2-40B4-BE49-F238E27FC236}">
                <a16:creationId xmlns:a16="http://schemas.microsoft.com/office/drawing/2014/main" id="{89C5F7C5-55C1-41CF-A930-B769E509AD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C9008A8-7E54-4151-8F7D-2E73D15B0191}" type="slidenum">
              <a:rPr lang="zh-CN" altLang="en-US" smtClean="0">
                <a:latin typeface="Arial" panose="020B0604020202020204" pitchFamily="34" charset="0"/>
              </a:rPr>
              <a:pPr>
                <a:spcBef>
                  <a:spcPct val="0"/>
                </a:spcBef>
              </a:pPr>
              <a:t>3</a:t>
            </a:fld>
            <a:endParaRPr lang="en-US"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2515644D-0AA1-48AA-8A04-31EBD8DEE9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13EDE54A-605E-449D-9A1E-22F6C7F853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510669F8-F56D-474E-9356-C84711C10C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5AC0816-141E-4A1A-900F-8AC611B8D7CD}" type="slidenum">
              <a:rPr lang="zh-CN" altLang="en-US" smtClean="0">
                <a:latin typeface="Arial" panose="020B0604020202020204" pitchFamily="34" charset="0"/>
              </a:rPr>
              <a:pPr>
                <a:spcBef>
                  <a:spcPct val="0"/>
                </a:spcBef>
              </a:pPr>
              <a:t>30</a:t>
            </a:fld>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AD48F865-8717-475B-BC52-B183DDEBD8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5BFAEAB2-E932-4EE9-BE38-275D834F3E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7588" name="灯片编号占位符 3">
            <a:extLst>
              <a:ext uri="{FF2B5EF4-FFF2-40B4-BE49-F238E27FC236}">
                <a16:creationId xmlns:a16="http://schemas.microsoft.com/office/drawing/2014/main" id="{3F914006-BBF8-4849-A009-FBA2E2C8B1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11241CC-19E9-4994-9A8A-9AF0D5F38642}" type="slidenum">
              <a:rPr lang="zh-CN" altLang="en-US" smtClean="0">
                <a:latin typeface="Arial" panose="020B0604020202020204" pitchFamily="34" charset="0"/>
              </a:rPr>
              <a:pPr>
                <a:spcBef>
                  <a:spcPct val="0"/>
                </a:spcBef>
              </a:pPr>
              <a:t>32</a:t>
            </a:fld>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884AE9BA-6800-419E-89D0-C5F9B75100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E8022B2A-EE68-4C8E-A5D1-8101957673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684" name="灯片编号占位符 3">
            <a:extLst>
              <a:ext uri="{FF2B5EF4-FFF2-40B4-BE49-F238E27FC236}">
                <a16:creationId xmlns:a16="http://schemas.microsoft.com/office/drawing/2014/main" id="{E15139EC-A186-44A7-BD36-00329DE84F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41A7831-3D7B-41D1-B1E2-50ACE74C7FA3}" type="slidenum">
              <a:rPr lang="zh-CN" altLang="en-US" smtClean="0">
                <a:latin typeface="Arial" panose="020B0604020202020204" pitchFamily="34" charset="0"/>
              </a:rPr>
              <a:pPr>
                <a:spcBef>
                  <a:spcPct val="0"/>
                </a:spcBef>
              </a:pPr>
              <a:t>33</a:t>
            </a:fld>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FEB35DA9-38C3-470B-853A-B90B9C0679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14E8D3A7-1688-42D1-B48D-85E9E8F8DD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3732" name="灯片编号占位符 3">
            <a:extLst>
              <a:ext uri="{FF2B5EF4-FFF2-40B4-BE49-F238E27FC236}">
                <a16:creationId xmlns:a16="http://schemas.microsoft.com/office/drawing/2014/main" id="{240C8E44-D3D1-4835-A8F6-0BB9D6F2AB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41FE859-F420-4466-B6E0-1877A9D92E0E}" type="slidenum">
              <a:rPr lang="zh-CN" altLang="en-US" smtClean="0">
                <a:latin typeface="Arial" panose="020B0604020202020204" pitchFamily="34" charset="0"/>
              </a:rPr>
              <a:pPr>
                <a:spcBef>
                  <a:spcPct val="0"/>
                </a:spcBef>
              </a:pPr>
              <a:t>34</a:t>
            </a:fld>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E788118C-A6A4-47FE-9D1A-E5718927D9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37F69D6E-01BE-42AE-92C5-CCBFE2C22E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75780" name="灯片编号占位符 3">
            <a:extLst>
              <a:ext uri="{FF2B5EF4-FFF2-40B4-BE49-F238E27FC236}">
                <a16:creationId xmlns:a16="http://schemas.microsoft.com/office/drawing/2014/main" id="{365DB0BC-5A0B-4645-A34B-1D51A97F94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7B06CA-35B7-460D-980B-3AF13829F7A5}" type="slidenum">
              <a:rPr lang="zh-CN" altLang="en-US" smtClean="0">
                <a:latin typeface="Arial" panose="020B0604020202020204" pitchFamily="34" charset="0"/>
              </a:rPr>
              <a:pPr>
                <a:spcBef>
                  <a:spcPct val="0"/>
                </a:spcBef>
              </a:pPr>
              <a:t>35</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EFA106E0-50DC-4F19-9A5A-D9AAB1F97C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D4650468-AD17-422A-88DC-3DC70C598A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1268" name="灯片编号占位符 3">
            <a:extLst>
              <a:ext uri="{FF2B5EF4-FFF2-40B4-BE49-F238E27FC236}">
                <a16:creationId xmlns:a16="http://schemas.microsoft.com/office/drawing/2014/main" id="{55359F2B-5DCF-47A1-AC30-8F9601CBEF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71FD1C3-C19A-45AD-81F6-CFE0F8CB7F37}" type="slidenum">
              <a:rPr lang="zh-CN" altLang="en-US" smtClean="0">
                <a:latin typeface="Arial" panose="020B0604020202020204" pitchFamily="34" charset="0"/>
              </a:rPr>
              <a:pPr>
                <a:spcBef>
                  <a:spcPct val="0"/>
                </a:spcBef>
              </a:pPr>
              <a:t>4</a:t>
            </a:fld>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2EE3CF2E-F596-4C25-8414-6EB9D0683E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3AE75E97-447F-40EF-889A-619D2C3FE7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3316" name="灯片编号占位符 3">
            <a:extLst>
              <a:ext uri="{FF2B5EF4-FFF2-40B4-BE49-F238E27FC236}">
                <a16:creationId xmlns:a16="http://schemas.microsoft.com/office/drawing/2014/main" id="{87D597EE-12AC-4181-874A-8AF00F02E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BE87F5-3B38-46E5-AE23-177F60BE5C3D}" type="slidenum">
              <a:rPr lang="zh-CN" altLang="en-US" smtClean="0">
                <a:latin typeface="Arial" panose="020B0604020202020204" pitchFamily="34" charset="0"/>
              </a:rPr>
              <a:pPr>
                <a:spcBef>
                  <a:spcPct val="0"/>
                </a:spcBef>
              </a:pPr>
              <a:t>5</a:t>
            </a:fld>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85D5CA18-4DA9-44AD-B8A7-5C925C3C62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10685093-499E-41CD-AB12-81BC03FA09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5364" name="灯片编号占位符 3">
            <a:extLst>
              <a:ext uri="{FF2B5EF4-FFF2-40B4-BE49-F238E27FC236}">
                <a16:creationId xmlns:a16="http://schemas.microsoft.com/office/drawing/2014/main" id="{71733524-98FF-4D71-99D1-B49F946DA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7370044-949F-4DF6-8A3B-97DF09E851A2}" type="slidenum">
              <a:rPr lang="zh-CN" altLang="en-US" smtClean="0">
                <a:latin typeface="Arial" panose="020B0604020202020204" pitchFamily="34" charset="0"/>
              </a:rPr>
              <a:pPr>
                <a:spcBef>
                  <a:spcPct val="0"/>
                </a:spcBef>
              </a:pPr>
              <a:t>6</a:t>
            </a:fld>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8D03F0AD-C32C-4C22-9D07-E60DA4883F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2D772A3E-BA07-49D9-B4A0-79F13DF75E2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endParaRPr lang="en-US" altLang="zh-CN"/>
          </a:p>
        </p:txBody>
      </p:sp>
      <p:sp>
        <p:nvSpPr>
          <p:cNvPr id="17412" name="灯片编号占位符 3">
            <a:extLst>
              <a:ext uri="{FF2B5EF4-FFF2-40B4-BE49-F238E27FC236}">
                <a16:creationId xmlns:a16="http://schemas.microsoft.com/office/drawing/2014/main" id="{FADE511A-7724-41D1-AAFF-A941984637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25FBD2F-A290-4322-A0CB-2A36DC9E73AD}" type="slidenum">
              <a:rPr lang="zh-CN" altLang="en-US" smtClean="0">
                <a:latin typeface="Arial" panose="020B0604020202020204" pitchFamily="34" charset="0"/>
              </a:rPr>
              <a:pPr>
                <a:spcBef>
                  <a:spcPct val="0"/>
                </a:spcBef>
              </a:pPr>
              <a:t>7</a:t>
            </a:fld>
            <a:endParaRPr lang="en-US"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94B495FE-8893-44EB-B384-332BFE5702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011B9940-41A2-4B0C-93D1-408CCB2B67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19460" name="灯片编号占位符 3">
            <a:extLst>
              <a:ext uri="{FF2B5EF4-FFF2-40B4-BE49-F238E27FC236}">
                <a16:creationId xmlns:a16="http://schemas.microsoft.com/office/drawing/2014/main" id="{D9791DB1-CF55-424D-B0F3-4BA20943E8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255B472-4497-4A77-8FB1-811BD896F4B4}" type="slidenum">
              <a:rPr lang="zh-CN" altLang="en-US" smtClean="0">
                <a:latin typeface="Arial" panose="020B0604020202020204" pitchFamily="34" charset="0"/>
              </a:rPr>
              <a:pPr>
                <a:spcBef>
                  <a:spcPct val="0"/>
                </a:spcBef>
              </a:pPr>
              <a:t>8</a:t>
            </a:fld>
            <a:endParaRPr lang="en-US"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D0D0F88-8DE1-4B9C-A55A-85D67C3DBA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A580B455-BDF6-4BC6-BEE8-217DE1CA54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1508" name="灯片编号占位符 3">
            <a:extLst>
              <a:ext uri="{FF2B5EF4-FFF2-40B4-BE49-F238E27FC236}">
                <a16:creationId xmlns:a16="http://schemas.microsoft.com/office/drawing/2014/main" id="{923547EC-2C06-4933-AF9F-AB4B6F7FC3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0F1441A-4F20-4065-A41D-3A78486DDB40}"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7">
            <a:extLst>
              <a:ext uri="{FF2B5EF4-FFF2-40B4-BE49-F238E27FC236}">
                <a16:creationId xmlns:a16="http://schemas.microsoft.com/office/drawing/2014/main" id="{016F90CC-A91D-4538-A0F5-91BB9BF19434}"/>
              </a:ext>
            </a:extLst>
          </p:cNvPr>
          <p:cNvGraphicFramePr>
            <a:graphicFrameLocks/>
          </p:cNvGraphicFramePr>
          <p:nvPr userDrawn="1"/>
        </p:nvGraphicFramePr>
        <p:xfrm>
          <a:off x="304800" y="2971800"/>
          <a:ext cx="8534400" cy="76200"/>
        </p:xfrm>
        <a:graphic>
          <a:graphicData uri="http://schemas.openxmlformats.org/presentationml/2006/ole">
            <mc:AlternateContent xmlns:mc="http://schemas.openxmlformats.org/markup-compatibility/2006">
              <mc:Choice xmlns:v="urn:schemas-microsoft-com:vml" Requires="v">
                <p:oleObj spid="_x0000_s95239" name="Clip" r:id="rId3" imgW="6857143" imgH="48963" progId="MS_ClipArt_Gallery.2">
                  <p:embed/>
                </p:oleObj>
              </mc:Choice>
              <mc:Fallback>
                <p:oleObj name="Clip" r:id="rId3" imgW="6857143" imgH="48963" progId="MS_ClipArt_Gallery.2">
                  <p:embed/>
                  <p:pic>
                    <p:nvPicPr>
                      <p:cNvPr id="2050" name="Object 7">
                        <a:extLst>
                          <a:ext uri="{FF2B5EF4-FFF2-40B4-BE49-F238E27FC236}">
                            <a16:creationId xmlns:a16="http://schemas.microsoft.com/office/drawing/2014/main" id="{6334ADA8-80A7-4755-A23C-1E1DC9C6F2A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971800"/>
                        <a:ext cx="85344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 name="Rectangle 2"/>
          <p:cNvSpPr>
            <a:spLocks noGrp="1" noChangeArrowheads="1"/>
          </p:cNvSpPr>
          <p:nvPr>
            <p:ph type="ctrTitle"/>
          </p:nvPr>
        </p:nvSpPr>
        <p:spPr>
          <a:xfrm>
            <a:off x="838200" y="1143000"/>
            <a:ext cx="7772400" cy="1143000"/>
          </a:xfrm>
        </p:spPr>
        <p:txBody>
          <a:bodyPr/>
          <a:lstStyle>
            <a:lvl1pPr>
              <a:defRPr/>
            </a:lvl1pPr>
          </a:lstStyle>
          <a:p>
            <a:r>
              <a:rPr lang="zh-CN" altLang="en-US"/>
              <a:t>单击此处编辑母版标题样式</a:t>
            </a:r>
          </a:p>
        </p:txBody>
      </p:sp>
      <p:sp>
        <p:nvSpPr>
          <p:cNvPr id="5123" name="Rectangle 3"/>
          <p:cNvSpPr>
            <a:spLocks noGrp="1" noChangeArrowheads="1"/>
          </p:cNvSpPr>
          <p:nvPr>
            <p:ph type="subTitle" idx="1"/>
          </p:nvPr>
        </p:nvSpPr>
        <p:spPr>
          <a:xfrm>
            <a:off x="1371600" y="37338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 name="Rectangle 8">
            <a:extLst>
              <a:ext uri="{FF2B5EF4-FFF2-40B4-BE49-F238E27FC236}">
                <a16:creationId xmlns:a16="http://schemas.microsoft.com/office/drawing/2014/main" id="{0A35919F-F08B-4870-B70C-94A56AC14592}"/>
              </a:ext>
            </a:extLst>
          </p:cNvPr>
          <p:cNvSpPr>
            <a:spLocks noGrp="1" noChangeArrowheads="1"/>
          </p:cNvSpPr>
          <p:nvPr>
            <p:ph type="dt" sz="half" idx="10"/>
          </p:nvPr>
        </p:nvSpPr>
        <p:spPr>
          <a:xfrm>
            <a:off x="685800" y="6248400"/>
            <a:ext cx="1582738" cy="457200"/>
          </a:xfrm>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60868FE7-E465-48B8-A403-D7B0D76E12B0}"/>
              </a:ext>
            </a:extLst>
          </p:cNvPr>
          <p:cNvSpPr>
            <a:spLocks noGrp="1" noChangeArrowheads="1"/>
          </p:cNvSpPr>
          <p:nvPr>
            <p:ph type="ftr" sz="quarter" idx="11"/>
          </p:nvPr>
        </p:nvSpPr>
        <p:spPr>
          <a:xfrm>
            <a:off x="2484438" y="6248400"/>
            <a:ext cx="4319587" cy="457200"/>
          </a:xfrm>
        </p:spPr>
        <p:txBody>
          <a:bodyPr/>
          <a:lstStyle>
            <a:lvl1pPr>
              <a:defRPr/>
            </a:lvl1pPr>
          </a:lstStyle>
          <a:p>
            <a:pPr>
              <a:defRPr/>
            </a:pPr>
            <a:r>
              <a:rPr lang="en-US" altLang="zh-CN"/>
              <a:t>Computational Intelligence Lab, Zhejiang University</a:t>
            </a:r>
          </a:p>
        </p:txBody>
      </p:sp>
      <p:sp>
        <p:nvSpPr>
          <p:cNvPr id="7" name="Rectangle 10">
            <a:extLst>
              <a:ext uri="{FF2B5EF4-FFF2-40B4-BE49-F238E27FC236}">
                <a16:creationId xmlns:a16="http://schemas.microsoft.com/office/drawing/2014/main" id="{FB81E38C-C2D7-47B6-A44E-B8123E56B61D}"/>
              </a:ext>
            </a:extLst>
          </p:cNvPr>
          <p:cNvSpPr>
            <a:spLocks noGrp="1" noChangeArrowheads="1"/>
          </p:cNvSpPr>
          <p:nvPr>
            <p:ph type="sldNum" sz="quarter" idx="12"/>
          </p:nvPr>
        </p:nvSpPr>
        <p:spPr>
          <a:xfrm>
            <a:off x="7019925" y="6248400"/>
            <a:ext cx="1438275" cy="457200"/>
          </a:xfrm>
        </p:spPr>
        <p:txBody>
          <a:bodyPr/>
          <a:lstStyle>
            <a:lvl1pPr>
              <a:defRPr/>
            </a:lvl1pPr>
          </a:lstStyle>
          <a:p>
            <a:pPr>
              <a:defRPr/>
            </a:pPr>
            <a:fld id="{7A3EAE2E-84AC-4710-BD04-0A6F31D5BF07}" type="slidenum">
              <a:rPr lang="en-US" altLang="zh-CN"/>
              <a:pPr>
                <a:defRPr/>
              </a:pPr>
              <a:t>‹#›</a:t>
            </a:fld>
            <a:endParaRPr lang="en-US" altLang="zh-CN"/>
          </a:p>
        </p:txBody>
      </p:sp>
    </p:spTree>
    <p:extLst>
      <p:ext uri="{BB962C8B-B14F-4D97-AF65-F5344CB8AC3E}">
        <p14:creationId xmlns:p14="http://schemas.microsoft.com/office/powerpoint/2010/main" val="83697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89D0E0F-FFD8-4DE8-B65B-530C84990C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A308891-7CF5-4D2D-B5BB-A5510D30E647}"/>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6" name="Rectangle 6">
            <a:extLst>
              <a:ext uri="{FF2B5EF4-FFF2-40B4-BE49-F238E27FC236}">
                <a16:creationId xmlns:a16="http://schemas.microsoft.com/office/drawing/2014/main" id="{190B523C-439B-4FCC-B081-D5A2D32D6927}"/>
              </a:ext>
            </a:extLst>
          </p:cNvPr>
          <p:cNvSpPr>
            <a:spLocks noGrp="1" noChangeArrowheads="1"/>
          </p:cNvSpPr>
          <p:nvPr>
            <p:ph type="sldNum" sz="quarter" idx="12"/>
          </p:nvPr>
        </p:nvSpPr>
        <p:spPr>
          <a:ln/>
        </p:spPr>
        <p:txBody>
          <a:bodyPr/>
          <a:lstStyle>
            <a:lvl1pPr>
              <a:defRPr/>
            </a:lvl1pPr>
          </a:lstStyle>
          <a:p>
            <a:pPr>
              <a:defRPr/>
            </a:pPr>
            <a:fld id="{7116F7B4-D191-4F85-9EB3-859A87DED191}" type="slidenum">
              <a:rPr lang="en-US" altLang="zh-CN"/>
              <a:pPr>
                <a:defRPr/>
              </a:pPr>
              <a:t>‹#›</a:t>
            </a:fld>
            <a:endParaRPr lang="en-US" altLang="zh-CN"/>
          </a:p>
        </p:txBody>
      </p:sp>
    </p:spTree>
    <p:extLst>
      <p:ext uri="{BB962C8B-B14F-4D97-AF65-F5344CB8AC3E}">
        <p14:creationId xmlns:p14="http://schemas.microsoft.com/office/powerpoint/2010/main" val="399287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15888"/>
            <a:ext cx="1943100" cy="6132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115888"/>
            <a:ext cx="5678487" cy="6132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664C8E4-6610-4408-A6AD-26A983C74F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F63777D-3F16-4AC2-810F-06D5B4B2C639}"/>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6" name="Rectangle 6">
            <a:extLst>
              <a:ext uri="{FF2B5EF4-FFF2-40B4-BE49-F238E27FC236}">
                <a16:creationId xmlns:a16="http://schemas.microsoft.com/office/drawing/2014/main" id="{E752AB21-DE22-4DF2-A113-9F60609AC3A3}"/>
              </a:ext>
            </a:extLst>
          </p:cNvPr>
          <p:cNvSpPr>
            <a:spLocks noGrp="1" noChangeArrowheads="1"/>
          </p:cNvSpPr>
          <p:nvPr>
            <p:ph type="sldNum" sz="quarter" idx="12"/>
          </p:nvPr>
        </p:nvSpPr>
        <p:spPr>
          <a:ln/>
        </p:spPr>
        <p:txBody>
          <a:bodyPr/>
          <a:lstStyle>
            <a:lvl1pPr>
              <a:defRPr/>
            </a:lvl1pPr>
          </a:lstStyle>
          <a:p>
            <a:pPr>
              <a:defRPr/>
            </a:pPr>
            <a:fld id="{01A61DEA-359E-4734-9E6F-2B5DCCE5D7DA}" type="slidenum">
              <a:rPr lang="en-US" altLang="zh-CN"/>
              <a:pPr>
                <a:defRPr/>
              </a:pPr>
              <a:t>‹#›</a:t>
            </a:fld>
            <a:endParaRPr lang="en-US" altLang="zh-CN"/>
          </a:p>
        </p:txBody>
      </p:sp>
    </p:spTree>
    <p:extLst>
      <p:ext uri="{BB962C8B-B14F-4D97-AF65-F5344CB8AC3E}">
        <p14:creationId xmlns:p14="http://schemas.microsoft.com/office/powerpoint/2010/main" val="3891510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115888"/>
            <a:ext cx="7772400" cy="722312"/>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10000" cy="5122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3810000" cy="5122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47E9412-66DD-413A-9DE5-5EEAF57F19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50BDC2F-95D9-46ED-9A6A-233CD73CBD3F}"/>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7" name="Rectangle 6">
            <a:extLst>
              <a:ext uri="{FF2B5EF4-FFF2-40B4-BE49-F238E27FC236}">
                <a16:creationId xmlns:a16="http://schemas.microsoft.com/office/drawing/2014/main" id="{6D7E406B-FE04-4A33-80AA-0F89C657992D}"/>
              </a:ext>
            </a:extLst>
          </p:cNvPr>
          <p:cNvSpPr>
            <a:spLocks noGrp="1" noChangeArrowheads="1"/>
          </p:cNvSpPr>
          <p:nvPr>
            <p:ph type="sldNum" sz="quarter" idx="12"/>
          </p:nvPr>
        </p:nvSpPr>
        <p:spPr>
          <a:ln/>
        </p:spPr>
        <p:txBody>
          <a:bodyPr/>
          <a:lstStyle>
            <a:lvl1pPr>
              <a:defRPr/>
            </a:lvl1pPr>
          </a:lstStyle>
          <a:p>
            <a:pPr>
              <a:defRPr/>
            </a:pPr>
            <a:fld id="{560C78E7-6646-4D39-B62E-0AF6225695AD}" type="slidenum">
              <a:rPr lang="en-US" altLang="zh-CN"/>
              <a:pPr>
                <a:defRPr/>
              </a:pPr>
              <a:t>‹#›</a:t>
            </a:fld>
            <a:endParaRPr lang="en-US" altLang="zh-CN"/>
          </a:p>
        </p:txBody>
      </p:sp>
    </p:spTree>
    <p:extLst>
      <p:ext uri="{BB962C8B-B14F-4D97-AF65-F5344CB8AC3E}">
        <p14:creationId xmlns:p14="http://schemas.microsoft.com/office/powerpoint/2010/main" val="93753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066B731-7839-4BA0-BE62-CD32C24329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CB1C0AF-E61F-48C3-80B9-99FB7FD29A0A}"/>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6" name="Rectangle 6">
            <a:extLst>
              <a:ext uri="{FF2B5EF4-FFF2-40B4-BE49-F238E27FC236}">
                <a16:creationId xmlns:a16="http://schemas.microsoft.com/office/drawing/2014/main" id="{3FF0A493-473F-4B61-A26F-61223A940874}"/>
              </a:ext>
            </a:extLst>
          </p:cNvPr>
          <p:cNvSpPr>
            <a:spLocks noGrp="1" noChangeArrowheads="1"/>
          </p:cNvSpPr>
          <p:nvPr>
            <p:ph type="sldNum" sz="quarter" idx="12"/>
          </p:nvPr>
        </p:nvSpPr>
        <p:spPr>
          <a:ln/>
        </p:spPr>
        <p:txBody>
          <a:bodyPr/>
          <a:lstStyle>
            <a:lvl1pPr>
              <a:defRPr/>
            </a:lvl1pPr>
          </a:lstStyle>
          <a:p>
            <a:pPr>
              <a:defRPr/>
            </a:pPr>
            <a:fld id="{C762FA65-3EF8-402D-8185-61DF8073BCE0}" type="slidenum">
              <a:rPr lang="en-US" altLang="zh-CN"/>
              <a:pPr>
                <a:defRPr/>
              </a:pPr>
              <a:t>‹#›</a:t>
            </a:fld>
            <a:endParaRPr lang="en-US" altLang="zh-CN"/>
          </a:p>
        </p:txBody>
      </p:sp>
    </p:spTree>
    <p:extLst>
      <p:ext uri="{BB962C8B-B14F-4D97-AF65-F5344CB8AC3E}">
        <p14:creationId xmlns:p14="http://schemas.microsoft.com/office/powerpoint/2010/main" val="20060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1EA2138-A50F-48D5-A166-B6EF2F9A83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65AF785-E55B-4B99-8B0D-8B896F10639B}"/>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6" name="Rectangle 6">
            <a:extLst>
              <a:ext uri="{FF2B5EF4-FFF2-40B4-BE49-F238E27FC236}">
                <a16:creationId xmlns:a16="http://schemas.microsoft.com/office/drawing/2014/main" id="{720246D9-1BE9-4764-BEE1-DC8E27346A24}"/>
              </a:ext>
            </a:extLst>
          </p:cNvPr>
          <p:cNvSpPr>
            <a:spLocks noGrp="1" noChangeArrowheads="1"/>
          </p:cNvSpPr>
          <p:nvPr>
            <p:ph type="sldNum" sz="quarter" idx="12"/>
          </p:nvPr>
        </p:nvSpPr>
        <p:spPr>
          <a:ln/>
        </p:spPr>
        <p:txBody>
          <a:bodyPr/>
          <a:lstStyle>
            <a:lvl1pPr>
              <a:defRPr/>
            </a:lvl1pPr>
          </a:lstStyle>
          <a:p>
            <a:pPr>
              <a:defRPr/>
            </a:pPr>
            <a:fld id="{771CACC9-5E38-4A3F-B7D5-AA9A7728A586}" type="slidenum">
              <a:rPr lang="en-US" altLang="zh-CN"/>
              <a:pPr>
                <a:defRPr/>
              </a:pPr>
              <a:t>‹#›</a:t>
            </a:fld>
            <a:endParaRPr lang="en-US" altLang="zh-CN"/>
          </a:p>
        </p:txBody>
      </p:sp>
    </p:spTree>
    <p:extLst>
      <p:ext uri="{BB962C8B-B14F-4D97-AF65-F5344CB8AC3E}">
        <p14:creationId xmlns:p14="http://schemas.microsoft.com/office/powerpoint/2010/main" val="356942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100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38100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2E8F2A6-6DE4-4D54-85C4-CAB5CE5D75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E44B014-F4E4-4973-83C6-45948C6121D8}"/>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7" name="Rectangle 6">
            <a:extLst>
              <a:ext uri="{FF2B5EF4-FFF2-40B4-BE49-F238E27FC236}">
                <a16:creationId xmlns:a16="http://schemas.microsoft.com/office/drawing/2014/main" id="{A2C9791F-1FF2-4266-AA82-EED47B8EDA82}"/>
              </a:ext>
            </a:extLst>
          </p:cNvPr>
          <p:cNvSpPr>
            <a:spLocks noGrp="1" noChangeArrowheads="1"/>
          </p:cNvSpPr>
          <p:nvPr>
            <p:ph type="sldNum" sz="quarter" idx="12"/>
          </p:nvPr>
        </p:nvSpPr>
        <p:spPr>
          <a:ln/>
        </p:spPr>
        <p:txBody>
          <a:bodyPr/>
          <a:lstStyle>
            <a:lvl1pPr>
              <a:defRPr/>
            </a:lvl1pPr>
          </a:lstStyle>
          <a:p>
            <a:pPr>
              <a:defRPr/>
            </a:pPr>
            <a:fld id="{F8A39A8E-701F-4A0D-AF1C-D7445876EC95}" type="slidenum">
              <a:rPr lang="en-US" altLang="zh-CN"/>
              <a:pPr>
                <a:defRPr/>
              </a:pPr>
              <a:t>‹#›</a:t>
            </a:fld>
            <a:endParaRPr lang="en-US" altLang="zh-CN"/>
          </a:p>
        </p:txBody>
      </p:sp>
    </p:spTree>
    <p:extLst>
      <p:ext uri="{BB962C8B-B14F-4D97-AF65-F5344CB8AC3E}">
        <p14:creationId xmlns:p14="http://schemas.microsoft.com/office/powerpoint/2010/main" val="11914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D4C83B6-7394-4F9F-B6F4-7C0A2C69B5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B50AC00-68AA-4A76-9622-1019B39AD2B7}"/>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9" name="Rectangle 6">
            <a:extLst>
              <a:ext uri="{FF2B5EF4-FFF2-40B4-BE49-F238E27FC236}">
                <a16:creationId xmlns:a16="http://schemas.microsoft.com/office/drawing/2014/main" id="{F94AF233-F39F-4434-847D-1669325E29F6}"/>
              </a:ext>
            </a:extLst>
          </p:cNvPr>
          <p:cNvSpPr>
            <a:spLocks noGrp="1" noChangeArrowheads="1"/>
          </p:cNvSpPr>
          <p:nvPr>
            <p:ph type="sldNum" sz="quarter" idx="12"/>
          </p:nvPr>
        </p:nvSpPr>
        <p:spPr>
          <a:ln/>
        </p:spPr>
        <p:txBody>
          <a:bodyPr/>
          <a:lstStyle>
            <a:lvl1pPr>
              <a:defRPr/>
            </a:lvl1pPr>
          </a:lstStyle>
          <a:p>
            <a:pPr>
              <a:defRPr/>
            </a:pPr>
            <a:fld id="{C7E76BE3-82BC-4F47-A024-884E93720F26}" type="slidenum">
              <a:rPr lang="en-US" altLang="zh-CN"/>
              <a:pPr>
                <a:defRPr/>
              </a:pPr>
              <a:t>‹#›</a:t>
            </a:fld>
            <a:endParaRPr lang="en-US" altLang="zh-CN"/>
          </a:p>
        </p:txBody>
      </p:sp>
    </p:spTree>
    <p:extLst>
      <p:ext uri="{BB962C8B-B14F-4D97-AF65-F5344CB8AC3E}">
        <p14:creationId xmlns:p14="http://schemas.microsoft.com/office/powerpoint/2010/main" val="400290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1EF368A-F673-47A2-AEAB-67FF14A30BF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E098BA9-4DD4-4C3E-9C99-F9B3B9FB61FB}"/>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5" name="Rectangle 6">
            <a:extLst>
              <a:ext uri="{FF2B5EF4-FFF2-40B4-BE49-F238E27FC236}">
                <a16:creationId xmlns:a16="http://schemas.microsoft.com/office/drawing/2014/main" id="{78D6204F-2886-4C20-8669-001070F8D23A}"/>
              </a:ext>
            </a:extLst>
          </p:cNvPr>
          <p:cNvSpPr>
            <a:spLocks noGrp="1" noChangeArrowheads="1"/>
          </p:cNvSpPr>
          <p:nvPr>
            <p:ph type="sldNum" sz="quarter" idx="12"/>
          </p:nvPr>
        </p:nvSpPr>
        <p:spPr>
          <a:ln/>
        </p:spPr>
        <p:txBody>
          <a:bodyPr/>
          <a:lstStyle>
            <a:lvl1pPr>
              <a:defRPr/>
            </a:lvl1pPr>
          </a:lstStyle>
          <a:p>
            <a:pPr>
              <a:defRPr/>
            </a:pPr>
            <a:fld id="{552FD38C-CB13-447E-B503-CB1DB11407C8}" type="slidenum">
              <a:rPr lang="en-US" altLang="zh-CN"/>
              <a:pPr>
                <a:defRPr/>
              </a:pPr>
              <a:t>‹#›</a:t>
            </a:fld>
            <a:endParaRPr lang="en-US" altLang="zh-CN"/>
          </a:p>
        </p:txBody>
      </p:sp>
    </p:spTree>
    <p:extLst>
      <p:ext uri="{BB962C8B-B14F-4D97-AF65-F5344CB8AC3E}">
        <p14:creationId xmlns:p14="http://schemas.microsoft.com/office/powerpoint/2010/main" val="216706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5808C19-4110-4D53-B40B-C6D9BFE043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C44E039-BF80-4927-ADB8-2372C48E3235}"/>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4" name="Rectangle 6">
            <a:extLst>
              <a:ext uri="{FF2B5EF4-FFF2-40B4-BE49-F238E27FC236}">
                <a16:creationId xmlns:a16="http://schemas.microsoft.com/office/drawing/2014/main" id="{A831980E-5424-47A4-9DC1-1BDE77C3B570}"/>
              </a:ext>
            </a:extLst>
          </p:cNvPr>
          <p:cNvSpPr>
            <a:spLocks noGrp="1" noChangeArrowheads="1"/>
          </p:cNvSpPr>
          <p:nvPr>
            <p:ph type="sldNum" sz="quarter" idx="12"/>
          </p:nvPr>
        </p:nvSpPr>
        <p:spPr>
          <a:ln/>
        </p:spPr>
        <p:txBody>
          <a:bodyPr/>
          <a:lstStyle>
            <a:lvl1pPr>
              <a:defRPr/>
            </a:lvl1pPr>
          </a:lstStyle>
          <a:p>
            <a:pPr>
              <a:defRPr/>
            </a:pPr>
            <a:fld id="{748C0C16-7585-437A-B5B8-93008A86C271}" type="slidenum">
              <a:rPr lang="en-US" altLang="zh-CN"/>
              <a:pPr>
                <a:defRPr/>
              </a:pPr>
              <a:t>‹#›</a:t>
            </a:fld>
            <a:endParaRPr lang="en-US" altLang="zh-CN"/>
          </a:p>
        </p:txBody>
      </p:sp>
    </p:spTree>
    <p:extLst>
      <p:ext uri="{BB962C8B-B14F-4D97-AF65-F5344CB8AC3E}">
        <p14:creationId xmlns:p14="http://schemas.microsoft.com/office/powerpoint/2010/main" val="182264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AD84AE1-04EE-4155-98FE-941BF000FD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82A40C6-0E4C-4EB5-AEE5-C510C57212A1}"/>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7" name="Rectangle 6">
            <a:extLst>
              <a:ext uri="{FF2B5EF4-FFF2-40B4-BE49-F238E27FC236}">
                <a16:creationId xmlns:a16="http://schemas.microsoft.com/office/drawing/2014/main" id="{02FC7875-D540-4901-AC63-8A327EF17D6B}"/>
              </a:ext>
            </a:extLst>
          </p:cNvPr>
          <p:cNvSpPr>
            <a:spLocks noGrp="1" noChangeArrowheads="1"/>
          </p:cNvSpPr>
          <p:nvPr>
            <p:ph type="sldNum" sz="quarter" idx="12"/>
          </p:nvPr>
        </p:nvSpPr>
        <p:spPr>
          <a:ln/>
        </p:spPr>
        <p:txBody>
          <a:bodyPr/>
          <a:lstStyle>
            <a:lvl1pPr>
              <a:defRPr/>
            </a:lvl1pPr>
          </a:lstStyle>
          <a:p>
            <a:pPr>
              <a:defRPr/>
            </a:pPr>
            <a:fld id="{EA6A579A-444B-48FD-9D27-3B3249D8C2FC}" type="slidenum">
              <a:rPr lang="en-US" altLang="zh-CN"/>
              <a:pPr>
                <a:defRPr/>
              </a:pPr>
              <a:t>‹#›</a:t>
            </a:fld>
            <a:endParaRPr lang="en-US" altLang="zh-CN"/>
          </a:p>
        </p:txBody>
      </p:sp>
    </p:spTree>
    <p:extLst>
      <p:ext uri="{BB962C8B-B14F-4D97-AF65-F5344CB8AC3E}">
        <p14:creationId xmlns:p14="http://schemas.microsoft.com/office/powerpoint/2010/main" val="164335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8F08DBB-11D8-423F-BF60-8C01687D36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ECCCAB9-55A4-440B-A762-0F14B4E5EED3}"/>
              </a:ext>
            </a:extLst>
          </p:cNvPr>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7" name="Rectangle 6">
            <a:extLst>
              <a:ext uri="{FF2B5EF4-FFF2-40B4-BE49-F238E27FC236}">
                <a16:creationId xmlns:a16="http://schemas.microsoft.com/office/drawing/2014/main" id="{C4C64A13-5C0F-4AAB-A7FF-1311774CAF95}"/>
              </a:ext>
            </a:extLst>
          </p:cNvPr>
          <p:cNvSpPr>
            <a:spLocks noGrp="1" noChangeArrowheads="1"/>
          </p:cNvSpPr>
          <p:nvPr>
            <p:ph type="sldNum" sz="quarter" idx="12"/>
          </p:nvPr>
        </p:nvSpPr>
        <p:spPr>
          <a:ln/>
        </p:spPr>
        <p:txBody>
          <a:bodyPr/>
          <a:lstStyle>
            <a:lvl1pPr>
              <a:defRPr/>
            </a:lvl1pPr>
          </a:lstStyle>
          <a:p>
            <a:pPr>
              <a:defRPr/>
            </a:pPr>
            <a:fld id="{51F42053-C6E8-4217-B698-73637067BE36}" type="slidenum">
              <a:rPr lang="en-US" altLang="zh-CN"/>
              <a:pPr>
                <a:defRPr/>
              </a:pPr>
              <a:t>‹#›</a:t>
            </a:fld>
            <a:endParaRPr lang="en-US" altLang="zh-CN"/>
          </a:p>
        </p:txBody>
      </p:sp>
    </p:spTree>
    <p:extLst>
      <p:ext uri="{BB962C8B-B14F-4D97-AF65-F5344CB8AC3E}">
        <p14:creationId xmlns:p14="http://schemas.microsoft.com/office/powerpoint/2010/main" val="243845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10E9A66-38E6-42A2-A016-8F6E68575E96}"/>
              </a:ext>
            </a:extLst>
          </p:cNvPr>
          <p:cNvSpPr>
            <a:spLocks noGrp="1" noChangeArrowheads="1"/>
          </p:cNvSpPr>
          <p:nvPr>
            <p:ph type="title"/>
          </p:nvPr>
        </p:nvSpPr>
        <p:spPr bwMode="auto">
          <a:xfrm>
            <a:off x="684213" y="115888"/>
            <a:ext cx="77724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579591F-01E3-4A93-B56A-25584D53B42A}"/>
              </a:ext>
            </a:extLst>
          </p:cNvPr>
          <p:cNvSpPr>
            <a:spLocks noGrp="1" noChangeArrowheads="1"/>
          </p:cNvSpPr>
          <p:nvPr>
            <p:ph type="body" idx="1"/>
          </p:nvPr>
        </p:nvSpPr>
        <p:spPr bwMode="auto">
          <a:xfrm>
            <a:off x="685800" y="1125538"/>
            <a:ext cx="7772400"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a:extLst>
              <a:ext uri="{FF2B5EF4-FFF2-40B4-BE49-F238E27FC236}">
                <a16:creationId xmlns:a16="http://schemas.microsoft.com/office/drawing/2014/main" id="{A7EB8AB7-2ECA-407B-9D27-FFC500E9B63A}"/>
              </a:ext>
            </a:extLst>
          </p:cNvPr>
          <p:cNvSpPr>
            <a:spLocks noGrp="1" noChangeArrowheads="1"/>
          </p:cNvSpPr>
          <p:nvPr>
            <p:ph type="dt" sz="half" idx="2"/>
          </p:nvPr>
        </p:nvSpPr>
        <p:spPr bwMode="auto">
          <a:xfrm>
            <a:off x="762000" y="6400800"/>
            <a:ext cx="1447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a:solidFill>
                  <a:schemeClr val="bg2"/>
                </a:solidFill>
                <a:latin typeface="+mn-lt"/>
              </a:defRPr>
            </a:lvl1pPr>
          </a:lstStyle>
          <a:p>
            <a:pPr>
              <a:defRPr/>
            </a:pPr>
            <a:endParaRPr lang="en-US" altLang="zh-CN"/>
          </a:p>
        </p:txBody>
      </p:sp>
      <p:sp>
        <p:nvSpPr>
          <p:cNvPr id="4101" name="Rectangle 5">
            <a:extLst>
              <a:ext uri="{FF2B5EF4-FFF2-40B4-BE49-F238E27FC236}">
                <a16:creationId xmlns:a16="http://schemas.microsoft.com/office/drawing/2014/main" id="{C62F0232-2336-4587-A1E8-472E58AC428F}"/>
              </a:ext>
            </a:extLst>
          </p:cNvPr>
          <p:cNvSpPr>
            <a:spLocks noGrp="1" noChangeArrowheads="1"/>
          </p:cNvSpPr>
          <p:nvPr>
            <p:ph type="ftr" sz="quarter" idx="3"/>
          </p:nvPr>
        </p:nvSpPr>
        <p:spPr bwMode="auto">
          <a:xfrm>
            <a:off x="2438400" y="6400800"/>
            <a:ext cx="4419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accent2"/>
                </a:solidFill>
                <a:latin typeface="Arial" charset="0"/>
              </a:defRPr>
            </a:lvl1pPr>
          </a:lstStyle>
          <a:p>
            <a:pPr>
              <a:defRPr/>
            </a:pPr>
            <a:r>
              <a:rPr lang="en-US" altLang="zh-CN"/>
              <a:t>Computational Intelligence Lab, Zhejiang University</a:t>
            </a:r>
          </a:p>
        </p:txBody>
      </p:sp>
      <p:sp>
        <p:nvSpPr>
          <p:cNvPr id="4102" name="Rectangle 6">
            <a:extLst>
              <a:ext uri="{FF2B5EF4-FFF2-40B4-BE49-F238E27FC236}">
                <a16:creationId xmlns:a16="http://schemas.microsoft.com/office/drawing/2014/main" id="{D922AE4B-FA33-42C1-865C-BADB81B37FE1}"/>
              </a:ext>
            </a:extLst>
          </p:cNvPr>
          <p:cNvSpPr>
            <a:spLocks noGrp="1" noChangeArrowheads="1"/>
          </p:cNvSpPr>
          <p:nvPr>
            <p:ph type="sldNum" sz="quarter" idx="4"/>
          </p:nvPr>
        </p:nvSpPr>
        <p:spPr bwMode="auto">
          <a:xfrm>
            <a:off x="7010400" y="6400800"/>
            <a:ext cx="1447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pPr>
              <a:defRPr/>
            </a:pPr>
            <a:fld id="{E9419907-77E9-46CF-8B11-16CAF7806C2E}" type="slidenum">
              <a:rPr lang="en-US" altLang="zh-CN"/>
              <a:pPr>
                <a:defRPr/>
              </a:pPr>
              <a:t>‹#›</a:t>
            </a:fld>
            <a:endParaRPr lang="en-US" altLang="zh-CN"/>
          </a:p>
        </p:txBody>
      </p:sp>
      <p:graphicFrame>
        <p:nvGraphicFramePr>
          <p:cNvPr id="1031" name="Object 7">
            <a:extLst>
              <a:ext uri="{FF2B5EF4-FFF2-40B4-BE49-F238E27FC236}">
                <a16:creationId xmlns:a16="http://schemas.microsoft.com/office/drawing/2014/main" id="{1198CB02-645E-4EAF-9944-F6DEB0BFC4DD}"/>
              </a:ext>
            </a:extLst>
          </p:cNvPr>
          <p:cNvGraphicFramePr>
            <a:graphicFrameLocks/>
          </p:cNvGraphicFramePr>
          <p:nvPr userDrawn="1"/>
        </p:nvGraphicFramePr>
        <p:xfrm>
          <a:off x="323850" y="836613"/>
          <a:ext cx="8534400" cy="76200"/>
        </p:xfrm>
        <a:graphic>
          <a:graphicData uri="http://schemas.openxmlformats.org/presentationml/2006/ole">
            <mc:AlternateContent xmlns:mc="http://schemas.openxmlformats.org/markup-compatibility/2006">
              <mc:Choice xmlns:v="urn:schemas-microsoft-com:vml" Requires="v">
                <p:oleObj spid="_x0000_s1037" name="Clip" r:id="rId15" imgW="6857143" imgH="48963" progId="MS_ClipArt_Gallery.2">
                  <p:embed/>
                </p:oleObj>
              </mc:Choice>
              <mc:Fallback>
                <p:oleObj name="Clip" r:id="rId15" imgW="6857143" imgH="48963" progId="MS_ClipArt_Gallery.2">
                  <p:embed/>
                  <p:pic>
                    <p:nvPicPr>
                      <p:cNvPr id="0" name="Object 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836613"/>
                        <a:ext cx="85344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335"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 id="2147484334" r:id="rId12"/>
  </p:sldLayoutIdLst>
  <p:hf sldNum="0" hdr="0" dt="0"/>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Times New Roman" pitchFamily="18" charset="0"/>
          <a:ea typeface="宋体" pitchFamily="2" charset="-122"/>
        </a:defRPr>
      </a:lvl2pPr>
      <a:lvl3pPr algn="ctr" rtl="0" eaLnBrk="0" fontAlgn="base" hangingPunct="0">
        <a:spcBef>
          <a:spcPct val="0"/>
        </a:spcBef>
        <a:spcAft>
          <a:spcPct val="0"/>
        </a:spcAft>
        <a:defRPr sz="3600" b="1">
          <a:solidFill>
            <a:schemeClr val="accent2"/>
          </a:solidFill>
          <a:latin typeface="Times New Roman" pitchFamily="18" charset="0"/>
          <a:ea typeface="宋体" pitchFamily="2" charset="-122"/>
        </a:defRPr>
      </a:lvl3pPr>
      <a:lvl4pPr algn="ctr" rtl="0" eaLnBrk="0" fontAlgn="base" hangingPunct="0">
        <a:spcBef>
          <a:spcPct val="0"/>
        </a:spcBef>
        <a:spcAft>
          <a:spcPct val="0"/>
        </a:spcAft>
        <a:defRPr sz="3600" b="1">
          <a:solidFill>
            <a:schemeClr val="accent2"/>
          </a:solidFill>
          <a:latin typeface="Times New Roman" pitchFamily="18" charset="0"/>
          <a:ea typeface="宋体" pitchFamily="2" charset="-122"/>
        </a:defRPr>
      </a:lvl4pPr>
      <a:lvl5pPr algn="ctr" rtl="0" eaLnBrk="0" fontAlgn="base" hangingPunct="0">
        <a:spcBef>
          <a:spcPct val="0"/>
        </a:spcBef>
        <a:spcAft>
          <a:spcPct val="0"/>
        </a:spcAft>
        <a:defRPr sz="3600" b="1">
          <a:solidFill>
            <a:schemeClr val="accent2"/>
          </a:solidFill>
          <a:latin typeface="Times New Roman" pitchFamily="18" charset="0"/>
          <a:ea typeface="宋体" pitchFamily="2" charset="-122"/>
        </a:defRPr>
      </a:lvl5pPr>
      <a:lvl6pPr marL="457200" algn="ctr" rtl="0" fontAlgn="base">
        <a:spcBef>
          <a:spcPct val="0"/>
        </a:spcBef>
        <a:spcAft>
          <a:spcPct val="0"/>
        </a:spcAft>
        <a:defRPr sz="3600" b="1">
          <a:solidFill>
            <a:schemeClr val="accent2"/>
          </a:solidFill>
          <a:latin typeface="Times New Roman" pitchFamily="18" charset="0"/>
          <a:ea typeface="宋体" pitchFamily="2" charset="-122"/>
        </a:defRPr>
      </a:lvl6pPr>
      <a:lvl7pPr marL="914400" algn="ctr" rtl="0" fontAlgn="base">
        <a:spcBef>
          <a:spcPct val="0"/>
        </a:spcBef>
        <a:spcAft>
          <a:spcPct val="0"/>
        </a:spcAft>
        <a:defRPr sz="3600" b="1">
          <a:solidFill>
            <a:schemeClr val="accent2"/>
          </a:solidFill>
          <a:latin typeface="Times New Roman" pitchFamily="18" charset="0"/>
          <a:ea typeface="宋体" pitchFamily="2" charset="-122"/>
        </a:defRPr>
      </a:lvl7pPr>
      <a:lvl8pPr marL="1371600" algn="ctr" rtl="0" fontAlgn="base">
        <a:spcBef>
          <a:spcPct val="0"/>
        </a:spcBef>
        <a:spcAft>
          <a:spcPct val="0"/>
        </a:spcAft>
        <a:defRPr sz="3600" b="1">
          <a:solidFill>
            <a:schemeClr val="accent2"/>
          </a:solidFill>
          <a:latin typeface="Times New Roman" pitchFamily="18" charset="0"/>
          <a:ea typeface="宋体" pitchFamily="2" charset="-122"/>
        </a:defRPr>
      </a:lvl8pPr>
      <a:lvl9pPr marL="1828800" algn="ctr" rtl="0" fontAlgn="base">
        <a:spcBef>
          <a:spcPct val="0"/>
        </a:spcBef>
        <a:spcAft>
          <a:spcPct val="0"/>
        </a:spcAft>
        <a:defRPr sz="3600" b="1">
          <a:solidFill>
            <a:schemeClr val="accent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vl6pPr marL="25146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9.wmf"/><Relationship Id="rId3" Type="http://schemas.openxmlformats.org/officeDocument/2006/relationships/notesSlide" Target="../notesSlides/notesSlide30.xml"/><Relationship Id="rId7" Type="http://schemas.openxmlformats.org/officeDocument/2006/relationships/image" Target="../media/image6.wmf"/><Relationship Id="rId12" Type="http://schemas.openxmlformats.org/officeDocument/2006/relationships/oleObject" Target="../embeddings/oleObject10.bin"/><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7.wmf"/><Relationship Id="rId1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2466814-A05D-4AE9-8A76-3D2665E4BA38}"/>
              </a:ext>
            </a:extLst>
          </p:cNvPr>
          <p:cNvSpPr>
            <a:spLocks noGrp="1"/>
          </p:cNvSpPr>
          <p:nvPr>
            <p:ph type="title"/>
          </p:nvPr>
        </p:nvSpPr>
        <p:spPr>
          <a:xfrm>
            <a:off x="684213" y="71438"/>
            <a:ext cx="7772400" cy="722312"/>
          </a:xfrm>
        </p:spPr>
        <p:txBody>
          <a:bodyPr/>
          <a:lstStyle/>
          <a:p>
            <a:pPr>
              <a:defRPr/>
            </a:pPr>
            <a:r>
              <a:rPr lang="en-US" altLang="zh-CN" sz="2600" dirty="0"/>
              <a:t>Chapter 1  </a:t>
            </a:r>
            <a:br>
              <a:rPr lang="en-US" altLang="zh-CN" sz="3200" dirty="0"/>
            </a:br>
            <a:r>
              <a:rPr kumimoji="1" lang="en-US" altLang="zh-CN" sz="3000" dirty="0">
                <a:solidFill>
                  <a:srgbClr val="3333FF"/>
                </a:solidFill>
                <a:effectLst>
                  <a:outerShdw blurRad="38100" dist="38100" dir="2700000" algn="tl">
                    <a:srgbClr val="C0C0C0"/>
                  </a:outerShdw>
                </a:effectLst>
              </a:rPr>
              <a:t>The Foundations: Logic and Proofs</a:t>
            </a:r>
            <a:endParaRPr lang="zh-CN" altLang="en-US" sz="3000" dirty="0"/>
          </a:p>
        </p:txBody>
      </p:sp>
      <p:sp>
        <p:nvSpPr>
          <p:cNvPr id="4099" name="灯片编号占位符 3">
            <a:extLst>
              <a:ext uri="{FF2B5EF4-FFF2-40B4-BE49-F238E27FC236}">
                <a16:creationId xmlns:a16="http://schemas.microsoft.com/office/drawing/2014/main" id="{4088FF5D-4579-45BD-B48F-A183ECD1A1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8D0B8BB-AEA1-42DD-9102-BAD10ABAAD6C}" type="slidenum">
              <a:rPr lang="en-US" altLang="zh-CN" sz="1400" b="0" smtClean="0"/>
              <a:pPr>
                <a:spcBef>
                  <a:spcPct val="0"/>
                </a:spcBef>
                <a:buClrTx/>
                <a:buFontTx/>
                <a:buNone/>
              </a:pPr>
              <a:t>1</a:t>
            </a:fld>
            <a:endParaRPr lang="en-US" altLang="zh-CN" sz="1400" b="0"/>
          </a:p>
        </p:txBody>
      </p:sp>
      <p:sp>
        <p:nvSpPr>
          <p:cNvPr id="6" name="内容占位符 2">
            <a:extLst>
              <a:ext uri="{FF2B5EF4-FFF2-40B4-BE49-F238E27FC236}">
                <a16:creationId xmlns:a16="http://schemas.microsoft.com/office/drawing/2014/main" id="{4749A249-04CA-4544-B4F4-D40AE7FF1DDA}"/>
              </a:ext>
            </a:extLst>
          </p:cNvPr>
          <p:cNvSpPr txBox="1">
            <a:spLocks/>
          </p:cNvSpPr>
          <p:nvPr/>
        </p:nvSpPr>
        <p:spPr bwMode="auto">
          <a:xfrm>
            <a:off x="755650" y="993775"/>
            <a:ext cx="77724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2"/>
              </a:buClr>
              <a:buFont typeface="Wingdings"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9pPr>
          </a:lstStyle>
          <a:p>
            <a:pPr>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1.1  Propositional Logic</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1.2  Applications of Propositional Logic</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1.3  Propositional Equivalences</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1.4  Predicates and Quantifiers</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1.5  Nested Quantifiers</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1.6  Rules of Inference</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1.7  Introduction to Proofs </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1.8  Proof Methods and Strategy</a:t>
            </a:r>
          </a:p>
          <a:p>
            <a:pPr>
              <a:defRPr/>
            </a:pP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5"/>
                                      </p:to>
                                    </p:set>
                                    <p:animEffect filter="image" prLst="opacity: 0.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5"/>
                                      </p:to>
                                    </p:set>
                                    <p:animEffect filter="image" prLst="opacity: 0.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5"/>
                                      </p:to>
                                    </p:set>
                                    <p:animEffect filter="image" prLst="opacity: 0.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5"/>
                                      </p:to>
                                    </p:set>
                                    <p:animEffect filter="image" prLst="opacity: 0.5">
                                      <p:cBhvr rctx="IE">
                                        <p:cTn id="22" dur="indefinite"/>
                                        <p:tgtEl>
                                          <p:spTgt spid="6">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wipe(left)">
                                      <p:cBhvr>
                                        <p:cTn id="25" dur="500"/>
                                        <p:tgtEl>
                                          <p:spTgt spid="6">
                                            <p:txEl>
                                              <p:pRg st="6" end="6"/>
                                            </p:txEl>
                                          </p:spTgt>
                                        </p:tgtEl>
                                      </p:cBhvr>
                                    </p:animEffect>
                                  </p:childTnLst>
                                </p:cTn>
                              </p:par>
                              <p:par>
                                <p:cTn id="26" presetID="9" presetClass="emph" presetSubtype="0" nodeType="withEffect">
                                  <p:stCondLst>
                                    <p:cond delay="0"/>
                                  </p:stCondLst>
                                  <p:childTnLst>
                                    <p:set>
                                      <p:cBhvr rctx="PPT">
                                        <p:cTn id="27" dur="indefinite"/>
                                        <p:tgtEl>
                                          <p:spTgt spid="6">
                                            <p:txEl>
                                              <p:pRg st="7" end="7"/>
                                            </p:txEl>
                                          </p:spTgt>
                                        </p:tgtEl>
                                        <p:attrNameLst>
                                          <p:attrName>style.opacity</p:attrName>
                                        </p:attrNameLst>
                                      </p:cBhvr>
                                      <p:to>
                                        <p:strVal val="0.5"/>
                                      </p:to>
                                    </p:set>
                                    <p:animEffect filter="image" prLst="opacity: 0.5">
                                      <p:cBhvr rctx="IE">
                                        <p:cTn id="28" dur="indefinite"/>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CA5C1D5-B497-4A8B-A23B-775EB4ECD8E8}"/>
              </a:ext>
            </a:extLst>
          </p:cNvPr>
          <p:cNvSpPr>
            <a:spLocks noGrp="1" noChangeArrowheads="1"/>
          </p:cNvSpPr>
          <p:nvPr>
            <p:ph type="title"/>
          </p:nvPr>
        </p:nvSpPr>
        <p:spPr/>
        <p:txBody>
          <a:bodyPr/>
          <a:lstStyle/>
          <a:p>
            <a:pPr eaLnBrk="1" hangingPunct="1"/>
            <a:r>
              <a:rPr lang="en-US" altLang="zh-CN" sz="3200" b="0"/>
              <a:t>Proof by Contraposition</a:t>
            </a:r>
          </a:p>
        </p:txBody>
      </p:sp>
      <p:sp>
        <p:nvSpPr>
          <p:cNvPr id="22531" name="Rectangle 3">
            <a:extLst>
              <a:ext uri="{FF2B5EF4-FFF2-40B4-BE49-F238E27FC236}">
                <a16:creationId xmlns:a16="http://schemas.microsoft.com/office/drawing/2014/main" id="{449EB534-6299-40AC-9E31-D0AA38DB8FDD}"/>
              </a:ext>
            </a:extLst>
          </p:cNvPr>
          <p:cNvSpPr>
            <a:spLocks noGrp="1" noChangeArrowheads="1"/>
          </p:cNvSpPr>
          <p:nvPr>
            <p:ph type="body" idx="1"/>
          </p:nvPr>
        </p:nvSpPr>
        <p:spPr>
          <a:xfrm>
            <a:off x="395288" y="1052513"/>
            <a:ext cx="8286750" cy="4017962"/>
          </a:xfrm>
        </p:spPr>
        <p:txBody>
          <a:bodyPr/>
          <a:lstStyle/>
          <a:p>
            <a:pPr eaLnBrk="1" hangingPunct="1"/>
            <a:r>
              <a:rPr lang="en-US" altLang="zh-CN" sz="2800" b="0">
                <a:solidFill>
                  <a:srgbClr val="3333FF"/>
                </a:solidFill>
              </a:rPr>
              <a:t>A direct proof of the contrapositive  </a:t>
            </a:r>
          </a:p>
          <a:p>
            <a:pPr algn="ctr" eaLnBrk="1" hangingPunct="1">
              <a:buFont typeface="Wingdings" panose="05000000000000000000" pitchFamily="2" charset="2"/>
              <a:buNone/>
            </a:pPr>
            <a:r>
              <a:rPr lang="en-US" altLang="zh-CN" b="0" i="1">
                <a:sym typeface="Symbol" panose="05050102010706020507" pitchFamily="18" charset="2"/>
              </a:rPr>
              <a:t>P</a:t>
            </a:r>
            <a:r>
              <a:rPr lang="en-US" altLang="zh-CN" b="0">
                <a:sym typeface="Symbol" panose="05050102010706020507" pitchFamily="18" charset="2"/>
              </a:rPr>
              <a:t></a:t>
            </a:r>
            <a:r>
              <a:rPr lang="en-US" altLang="zh-CN" b="0" i="1">
                <a:sym typeface="Symbol" panose="05050102010706020507" pitchFamily="18" charset="2"/>
              </a:rPr>
              <a:t>Q </a:t>
            </a:r>
            <a:r>
              <a:rPr kumimoji="1" lang="en-US" altLang="zh-CN">
                <a:sym typeface="Symbol" panose="05050102010706020507" pitchFamily="18" charset="2"/>
              </a:rPr>
              <a:t></a:t>
            </a:r>
            <a:r>
              <a:rPr lang="en-US" altLang="zh-CN">
                <a:sym typeface="Symbol" panose="05050102010706020507" pitchFamily="18" charset="2"/>
              </a:rPr>
              <a:t> </a:t>
            </a:r>
            <a:r>
              <a:rPr lang="en-US" altLang="zh-CN" b="0" i="1">
                <a:sym typeface="Symbol" panose="05050102010706020507" pitchFamily="18" charset="2"/>
              </a:rPr>
              <a:t>Q</a:t>
            </a:r>
            <a:r>
              <a:rPr lang="en-US" altLang="zh-CN" b="0">
                <a:sym typeface="Symbol" panose="05050102010706020507" pitchFamily="18" charset="2"/>
              </a:rPr>
              <a:t></a:t>
            </a:r>
            <a:r>
              <a:rPr lang="en-US" altLang="zh-CN">
                <a:sym typeface="Symbol" panose="05050102010706020507" pitchFamily="18" charset="2"/>
              </a:rPr>
              <a:t></a:t>
            </a:r>
            <a:r>
              <a:rPr lang="en-US" altLang="zh-CN" b="0" i="1">
                <a:sym typeface="Symbol" panose="05050102010706020507" pitchFamily="18" charset="2"/>
              </a:rPr>
              <a:t>P </a:t>
            </a:r>
          </a:p>
          <a:p>
            <a:pPr lvl="1" eaLnBrk="1" hangingPunct="1"/>
            <a:r>
              <a:rPr lang="en-US" altLang="zh-CN" sz="2400" b="0"/>
              <a:t>Assumes that </a:t>
            </a:r>
            <a:r>
              <a:rPr lang="en-US" altLang="zh-CN" sz="2400">
                <a:sym typeface="Symbol" panose="05050102010706020507" pitchFamily="18" charset="2"/>
              </a:rPr>
              <a:t></a:t>
            </a:r>
            <a:r>
              <a:rPr lang="en-US" altLang="zh-CN" sz="2400" b="0" i="1">
                <a:sym typeface="Symbol" panose="05050102010706020507" pitchFamily="18" charset="2"/>
              </a:rPr>
              <a:t>Q</a:t>
            </a:r>
            <a:r>
              <a:rPr lang="en-US" altLang="zh-CN" sz="2400" b="0">
                <a:sym typeface="Symbol" panose="05050102010706020507" pitchFamily="18" charset="2"/>
              </a:rPr>
              <a:t> is true</a:t>
            </a:r>
          </a:p>
          <a:p>
            <a:pPr lvl="1"/>
            <a:r>
              <a:rPr lang="en-US" altLang="zh-CN" sz="2400" b="0">
                <a:sym typeface="Symbol" panose="05050102010706020507" pitchFamily="18" charset="2"/>
              </a:rPr>
              <a:t>Uses </a:t>
            </a:r>
            <a:r>
              <a:rPr lang="en-US" altLang="zh-CN" sz="2400" b="0"/>
              <a:t>the rules of inference, axioms and any logical equivalences to establish </a:t>
            </a:r>
            <a:r>
              <a:rPr lang="en-US" altLang="zh-CN" sz="2400">
                <a:sym typeface="Symbol" panose="05050102010706020507" pitchFamily="18" charset="2"/>
              </a:rPr>
              <a:t></a:t>
            </a:r>
            <a:r>
              <a:rPr lang="en-US" altLang="zh-CN" sz="2400" b="0" i="1">
                <a:sym typeface="Symbol" panose="05050102010706020507" pitchFamily="18" charset="2"/>
              </a:rPr>
              <a:t>P </a:t>
            </a:r>
            <a:r>
              <a:rPr lang="en-US" altLang="zh-CN" sz="2400" b="0"/>
              <a:t>is true</a:t>
            </a:r>
            <a:endParaRPr lang="en-US" altLang="zh-CN" sz="2400" b="0" i="1"/>
          </a:p>
          <a:p>
            <a:pPr lvl="1" eaLnBrk="1" hangingPunct="1"/>
            <a:endParaRPr lang="en-US" altLang="zh-CN" sz="2400" b="0">
              <a:sym typeface="Symbol" panose="05050102010706020507" pitchFamily="18" charset="2"/>
            </a:endParaRPr>
          </a:p>
          <a:p>
            <a:pPr eaLnBrk="1" hangingPunct="1">
              <a:buFont typeface="Wingdings" panose="05000000000000000000" pitchFamily="2" charset="2"/>
              <a:buNone/>
            </a:pPr>
            <a:r>
              <a:rPr lang="en-US" altLang="zh-CN" sz="2600" b="0">
                <a:solidFill>
                  <a:srgbClr val="FF0000"/>
                </a:solidFill>
                <a:sym typeface="Symbol" panose="05050102010706020507" pitchFamily="18" charset="2"/>
              </a:rPr>
              <a:t>   </a:t>
            </a:r>
            <a:endParaRPr lang="en-US" altLang="zh-CN" sz="2600" b="0">
              <a:sym typeface="Symbol" panose="05050102010706020507" pitchFamily="18" charset="2"/>
            </a:endParaRPr>
          </a:p>
          <a:p>
            <a:pPr lvl="1" eaLnBrk="1" hangingPunct="1">
              <a:buFont typeface="Wingdings" panose="05000000000000000000" pitchFamily="2" charset="2"/>
              <a:buNone/>
            </a:pPr>
            <a:endParaRPr lang="en-US" altLang="zh-CN" sz="2400" b="0">
              <a:sym typeface="Symbol" panose="05050102010706020507" pitchFamily="18" charset="2"/>
            </a:endParaRPr>
          </a:p>
          <a:p>
            <a:pPr eaLnBrk="1" hangingPunct="1">
              <a:buFont typeface="Wingdings" panose="05000000000000000000" pitchFamily="2" charset="2"/>
              <a:buNone/>
            </a:pPr>
            <a:endParaRPr lang="en-US" altLang="zh-CN" b="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F2D5E7-B787-4AD4-A57F-9F188169DCCF}"/>
              </a:ext>
            </a:extLst>
          </p:cNvPr>
          <p:cNvSpPr>
            <a:spLocks noGrp="1" noChangeArrowheads="1"/>
          </p:cNvSpPr>
          <p:nvPr>
            <p:ph type="title"/>
          </p:nvPr>
        </p:nvSpPr>
        <p:spPr/>
        <p:txBody>
          <a:bodyPr/>
          <a:lstStyle/>
          <a:p>
            <a:pPr eaLnBrk="1" hangingPunct="1"/>
            <a:r>
              <a:rPr lang="en-US" altLang="zh-CN" b="0">
                <a:latin typeface="Arial" panose="020B0604020202020204" pitchFamily="34" charset="0"/>
              </a:rPr>
              <a:t> </a:t>
            </a:r>
            <a:r>
              <a:rPr lang="en-US" altLang="zh-CN" b="0"/>
              <a:t>A perfect number is not a prime.</a:t>
            </a:r>
            <a:endParaRPr lang="en-US" altLang="zh-CN" b="0">
              <a:solidFill>
                <a:schemeClr val="hlink"/>
              </a:solidFill>
            </a:endParaRPr>
          </a:p>
        </p:txBody>
      </p:sp>
      <p:sp>
        <p:nvSpPr>
          <p:cNvPr id="362500" name="Text Box 4">
            <a:extLst>
              <a:ext uri="{FF2B5EF4-FFF2-40B4-BE49-F238E27FC236}">
                <a16:creationId xmlns:a16="http://schemas.microsoft.com/office/drawing/2014/main" id="{BA0DB3D0-CA15-490C-91F1-F90CA3E88EA8}"/>
              </a:ext>
            </a:extLst>
          </p:cNvPr>
          <p:cNvSpPr txBox="1">
            <a:spLocks noChangeArrowheads="1"/>
          </p:cNvSpPr>
          <p:nvPr/>
        </p:nvSpPr>
        <p:spPr bwMode="auto">
          <a:xfrm>
            <a:off x="755650" y="2565400"/>
            <a:ext cx="799147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1" lang="en-US" altLang="zh-CN" b="0">
                <a:solidFill>
                  <a:srgbClr val="000000"/>
                </a:solidFill>
              </a:rPr>
              <a:t>We assume the number </a:t>
            </a:r>
            <a:r>
              <a:rPr kumimoji="1" lang="en-US" altLang="zh-CN" b="0" i="1">
                <a:solidFill>
                  <a:srgbClr val="3333CC"/>
                </a:solidFill>
              </a:rPr>
              <a:t>s</a:t>
            </a:r>
            <a:r>
              <a:rPr kumimoji="1" lang="en-US" altLang="zh-CN" b="0">
                <a:solidFill>
                  <a:srgbClr val="000000"/>
                </a:solidFill>
              </a:rPr>
              <a:t> is a prime and show it is not perfect. </a:t>
            </a:r>
          </a:p>
          <a:p>
            <a:pPr eaLnBrk="1" hangingPunct="1">
              <a:spcBef>
                <a:spcPct val="50000"/>
              </a:spcBef>
              <a:buClrTx/>
              <a:buFontTx/>
              <a:buNone/>
            </a:pPr>
            <a:r>
              <a:rPr kumimoji="1" lang="en-US" altLang="zh-CN" b="0">
                <a:solidFill>
                  <a:srgbClr val="000000"/>
                </a:solidFill>
              </a:rPr>
              <a:t>But the only divisors of a prime are 1 and itself. </a:t>
            </a:r>
          </a:p>
          <a:p>
            <a:pPr eaLnBrk="1" hangingPunct="1">
              <a:spcBef>
                <a:spcPct val="50000"/>
              </a:spcBef>
              <a:buClrTx/>
              <a:buFontTx/>
              <a:buNone/>
            </a:pPr>
            <a:r>
              <a:rPr kumimoji="1" lang="en-US" altLang="zh-CN" b="0">
                <a:solidFill>
                  <a:srgbClr val="000000"/>
                </a:solidFill>
              </a:rPr>
              <a:t>Hence the sum of the divisors less than </a:t>
            </a:r>
            <a:r>
              <a:rPr kumimoji="1" lang="en-US" altLang="zh-CN" b="0" i="1">
                <a:solidFill>
                  <a:srgbClr val="3333CC"/>
                </a:solidFill>
              </a:rPr>
              <a:t>s</a:t>
            </a:r>
            <a:r>
              <a:rPr kumimoji="1" lang="en-US" altLang="zh-CN" b="0">
                <a:solidFill>
                  <a:srgbClr val="000000"/>
                </a:solidFill>
              </a:rPr>
              <a:t> is 1 which is not equal to </a:t>
            </a:r>
            <a:r>
              <a:rPr kumimoji="1" lang="en-US" altLang="zh-CN" b="0" i="1">
                <a:solidFill>
                  <a:srgbClr val="3333CC"/>
                </a:solidFill>
              </a:rPr>
              <a:t>s</a:t>
            </a:r>
            <a:r>
              <a:rPr kumimoji="1" lang="en-US" altLang="zh-CN" b="0">
                <a:solidFill>
                  <a:srgbClr val="000000"/>
                </a:solidFill>
              </a:rPr>
              <a:t>.</a:t>
            </a:r>
          </a:p>
          <a:p>
            <a:pPr eaLnBrk="1" hangingPunct="1">
              <a:spcBef>
                <a:spcPct val="50000"/>
              </a:spcBef>
              <a:buClrTx/>
              <a:buFontTx/>
              <a:buNone/>
            </a:pPr>
            <a:r>
              <a:rPr kumimoji="1" lang="en-US" altLang="zh-CN" b="0">
                <a:solidFill>
                  <a:srgbClr val="000000"/>
                </a:solidFill>
              </a:rPr>
              <a:t>Hence </a:t>
            </a:r>
            <a:r>
              <a:rPr kumimoji="1" lang="en-US" altLang="zh-CN" b="0" i="1">
                <a:solidFill>
                  <a:srgbClr val="3333CC"/>
                </a:solidFill>
              </a:rPr>
              <a:t>s</a:t>
            </a:r>
            <a:r>
              <a:rPr kumimoji="1" lang="en-US" altLang="zh-CN" b="0">
                <a:solidFill>
                  <a:srgbClr val="000000"/>
                </a:solidFill>
              </a:rPr>
              <a:t> cannot be perfect. </a:t>
            </a:r>
          </a:p>
          <a:p>
            <a:pPr eaLnBrk="1" hangingPunct="1">
              <a:spcBef>
                <a:spcPct val="50000"/>
              </a:spcBef>
              <a:buClrTx/>
              <a:buFontTx/>
              <a:buNone/>
            </a:pPr>
            <a:r>
              <a:rPr kumimoji="1" lang="en-US" altLang="zh-CN" b="0">
                <a:solidFill>
                  <a:srgbClr val="000000"/>
                </a:solidFill>
              </a:rPr>
              <a:t>Q.E.D.</a:t>
            </a:r>
          </a:p>
        </p:txBody>
      </p:sp>
      <p:sp>
        <p:nvSpPr>
          <p:cNvPr id="37895" name="Text Box 5">
            <a:extLst>
              <a:ext uri="{FF2B5EF4-FFF2-40B4-BE49-F238E27FC236}">
                <a16:creationId xmlns:a16="http://schemas.microsoft.com/office/drawing/2014/main" id="{6C75284D-131D-4987-9F8A-5AB4154DC107}"/>
              </a:ext>
            </a:extLst>
          </p:cNvPr>
          <p:cNvSpPr txBox="1">
            <a:spLocks noChangeArrowheads="1"/>
          </p:cNvSpPr>
          <p:nvPr/>
        </p:nvSpPr>
        <p:spPr bwMode="ltGray">
          <a:xfrm>
            <a:off x="712788" y="2060575"/>
            <a:ext cx="3571875" cy="461963"/>
          </a:xfrm>
          <a:prstGeom prst="rect">
            <a:avLst/>
          </a:prstGeom>
          <a:noFill/>
          <a:ln w="9525" algn="ctr">
            <a:noFill/>
            <a:miter lim="800000"/>
            <a:headEnd/>
            <a:tailEnd/>
          </a:ln>
        </p:spPr>
        <p:txBody>
          <a:bodyPr>
            <a:spAutoFit/>
          </a:bodyPr>
          <a:lstStyle/>
          <a:p>
            <a:pPr marL="457200" indent="-457200" eaLnBrk="1" hangingPunct="1">
              <a:defRPr/>
            </a:pPr>
            <a:r>
              <a:rPr lang="en-US" altLang="zh-CN" sz="2400" dirty="0">
                <a:solidFill>
                  <a:srgbClr val="FF0000"/>
                </a:solidFill>
                <a:latin typeface="+mn-lt"/>
              </a:rPr>
              <a:t>Proof by contraposition:</a:t>
            </a:r>
          </a:p>
        </p:txBody>
      </p:sp>
      <p:sp>
        <p:nvSpPr>
          <p:cNvPr id="24581" name="TextBox 4">
            <a:extLst>
              <a:ext uri="{FF2B5EF4-FFF2-40B4-BE49-F238E27FC236}">
                <a16:creationId xmlns:a16="http://schemas.microsoft.com/office/drawing/2014/main" id="{EBBC803C-11D3-4CD3-80F8-FB2341E7ADCE}"/>
              </a:ext>
            </a:extLst>
          </p:cNvPr>
          <p:cNvSpPr txBox="1">
            <a:spLocks noChangeArrowheads="1"/>
          </p:cNvSpPr>
          <p:nvPr/>
        </p:nvSpPr>
        <p:spPr bwMode="auto">
          <a:xfrm>
            <a:off x="684213" y="871538"/>
            <a:ext cx="75009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1" lang="en-US" altLang="zh-CN" b="0">
                <a:solidFill>
                  <a:srgbClr val="000000"/>
                </a:solidFill>
                <a:sym typeface="Symbol" panose="05050102010706020507" pitchFamily="18" charset="2"/>
              </a:rPr>
              <a:t>A </a:t>
            </a:r>
            <a:r>
              <a:rPr kumimoji="1" lang="en-US" altLang="zh-CN" b="0" i="1">
                <a:solidFill>
                  <a:srgbClr val="000000"/>
                </a:solidFill>
                <a:sym typeface="Symbol" panose="05050102010706020507" pitchFamily="18" charset="2"/>
              </a:rPr>
              <a:t>perfect </a:t>
            </a:r>
            <a:r>
              <a:rPr kumimoji="1" lang="en-US" altLang="zh-CN" b="0">
                <a:solidFill>
                  <a:srgbClr val="000000"/>
                </a:solidFill>
                <a:sym typeface="Symbol" panose="05050102010706020507" pitchFamily="18" charset="2"/>
              </a:rPr>
              <a:t>number is one which is the sum of all its divisors except itself. </a:t>
            </a:r>
          </a:p>
          <a:p>
            <a:pPr eaLnBrk="1" hangingPunct="1">
              <a:spcBef>
                <a:spcPct val="0"/>
              </a:spcBef>
              <a:buClrTx/>
              <a:buFontTx/>
              <a:buNone/>
            </a:pPr>
            <a:r>
              <a:rPr kumimoji="1" lang="en-US" altLang="zh-CN" b="0">
                <a:solidFill>
                  <a:srgbClr val="000000"/>
                </a:solidFill>
                <a:sym typeface="Symbol" panose="05050102010706020507" pitchFamily="18" charset="2"/>
              </a:rPr>
              <a:t>For example, 6 is perfect since 1 + 2 + 3 = 6. </a:t>
            </a:r>
          </a:p>
          <a:p>
            <a:pPr eaLnBrk="1" hangingPunct="1">
              <a:spcBef>
                <a:spcPct val="0"/>
              </a:spcBef>
              <a:buClrTx/>
              <a:buFontTx/>
              <a:buNone/>
            </a:pPr>
            <a:endParaRPr lang="zh-CN" altLang="en-US" sz="1800"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2500">
                                            <p:txEl>
                                              <p:pRg st="0" end="0"/>
                                            </p:txEl>
                                          </p:spTgt>
                                        </p:tgtEl>
                                        <p:attrNameLst>
                                          <p:attrName>style.visibility</p:attrName>
                                        </p:attrNameLst>
                                      </p:cBhvr>
                                      <p:to>
                                        <p:strVal val="visible"/>
                                      </p:to>
                                    </p:set>
                                    <p:animEffect transition="in" filter="wipe(left)">
                                      <p:cBhvr>
                                        <p:cTn id="7" dur="500"/>
                                        <p:tgtEl>
                                          <p:spTgt spid="362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2500">
                                            <p:txEl>
                                              <p:pRg st="1" end="1"/>
                                            </p:txEl>
                                          </p:spTgt>
                                        </p:tgtEl>
                                        <p:attrNameLst>
                                          <p:attrName>style.visibility</p:attrName>
                                        </p:attrNameLst>
                                      </p:cBhvr>
                                      <p:to>
                                        <p:strVal val="visible"/>
                                      </p:to>
                                    </p:set>
                                    <p:animEffect transition="in" filter="wipe(left)">
                                      <p:cBhvr>
                                        <p:cTn id="12" dur="500"/>
                                        <p:tgtEl>
                                          <p:spTgt spid="3625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2500">
                                            <p:txEl>
                                              <p:pRg st="2" end="2"/>
                                            </p:txEl>
                                          </p:spTgt>
                                        </p:tgtEl>
                                        <p:attrNameLst>
                                          <p:attrName>style.visibility</p:attrName>
                                        </p:attrNameLst>
                                      </p:cBhvr>
                                      <p:to>
                                        <p:strVal val="visible"/>
                                      </p:to>
                                    </p:set>
                                    <p:animEffect transition="in" filter="wipe(left)">
                                      <p:cBhvr>
                                        <p:cTn id="17" dur="500"/>
                                        <p:tgtEl>
                                          <p:spTgt spid="3625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2500">
                                            <p:txEl>
                                              <p:pRg st="3" end="3"/>
                                            </p:txEl>
                                          </p:spTgt>
                                        </p:tgtEl>
                                        <p:attrNameLst>
                                          <p:attrName>style.visibility</p:attrName>
                                        </p:attrNameLst>
                                      </p:cBhvr>
                                      <p:to>
                                        <p:strVal val="visible"/>
                                      </p:to>
                                    </p:set>
                                    <p:animEffect transition="in" filter="wipe(left)">
                                      <p:cBhvr>
                                        <p:cTn id="22" dur="500"/>
                                        <p:tgtEl>
                                          <p:spTgt spid="3625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2500">
                                            <p:txEl>
                                              <p:pRg st="4" end="4"/>
                                            </p:txEl>
                                          </p:spTgt>
                                        </p:tgtEl>
                                        <p:attrNameLst>
                                          <p:attrName>style.visibility</p:attrName>
                                        </p:attrNameLst>
                                      </p:cBhvr>
                                      <p:to>
                                        <p:strVal val="visible"/>
                                      </p:to>
                                    </p:set>
                                    <p:animEffect transition="in" filter="wipe(left)">
                                      <p:cBhvr>
                                        <p:cTn id="27" dur="500"/>
                                        <p:tgtEl>
                                          <p:spTgt spid="3625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AA027E5-D692-45EE-BDA7-F54B9B44355E}"/>
              </a:ext>
            </a:extLst>
          </p:cNvPr>
          <p:cNvSpPr>
            <a:spLocks noGrp="1" noChangeArrowheads="1"/>
          </p:cNvSpPr>
          <p:nvPr>
            <p:ph type="title"/>
          </p:nvPr>
        </p:nvSpPr>
        <p:spPr/>
        <p:txBody>
          <a:bodyPr/>
          <a:lstStyle/>
          <a:p>
            <a:pPr eaLnBrk="1" hangingPunct="1"/>
            <a:r>
              <a:rPr lang="en-US" altLang="zh-CN" b="0"/>
              <a:t>Vacuous Proof</a:t>
            </a:r>
          </a:p>
        </p:txBody>
      </p:sp>
      <p:sp>
        <p:nvSpPr>
          <p:cNvPr id="26627" name="Rectangle 3">
            <a:extLst>
              <a:ext uri="{FF2B5EF4-FFF2-40B4-BE49-F238E27FC236}">
                <a16:creationId xmlns:a16="http://schemas.microsoft.com/office/drawing/2014/main" id="{6DC14F99-AA2F-4FD7-9391-88CB16894D3F}"/>
              </a:ext>
            </a:extLst>
          </p:cNvPr>
          <p:cNvSpPr>
            <a:spLocks noGrp="1" noChangeArrowheads="1"/>
          </p:cNvSpPr>
          <p:nvPr>
            <p:ph type="body" idx="1"/>
          </p:nvPr>
        </p:nvSpPr>
        <p:spPr>
          <a:xfrm>
            <a:off x="468313" y="908050"/>
            <a:ext cx="7958137" cy="3232150"/>
          </a:xfrm>
        </p:spPr>
        <p:txBody>
          <a:bodyPr/>
          <a:lstStyle/>
          <a:p>
            <a:pPr eaLnBrk="1" hangingPunct="1"/>
            <a:r>
              <a:rPr lang="en-US" altLang="zh-CN" sz="2800" b="0"/>
              <a:t>If we know </a:t>
            </a:r>
            <a:r>
              <a:rPr lang="en-US" altLang="zh-CN" sz="2800" b="0" i="1"/>
              <a:t>P</a:t>
            </a:r>
            <a:r>
              <a:rPr lang="en-US" altLang="zh-CN" sz="2800" b="0"/>
              <a:t> is false then  </a:t>
            </a:r>
            <a:r>
              <a:rPr lang="en-US" altLang="zh-CN" sz="2800" b="0" i="1"/>
              <a:t>P</a:t>
            </a:r>
            <a:r>
              <a:rPr lang="en-US" altLang="zh-CN" sz="2800" b="0">
                <a:sym typeface="Symbol" panose="05050102010706020507" pitchFamily="18" charset="2"/>
              </a:rPr>
              <a:t></a:t>
            </a:r>
            <a:r>
              <a:rPr lang="en-US" altLang="zh-CN" sz="2800" b="0" i="1">
                <a:sym typeface="Symbol" panose="05050102010706020507" pitchFamily="18" charset="2"/>
              </a:rPr>
              <a:t>Q</a:t>
            </a:r>
            <a:r>
              <a:rPr lang="en-US" altLang="zh-CN" sz="2800" b="0">
                <a:sym typeface="Symbol" panose="05050102010706020507" pitchFamily="18" charset="2"/>
              </a:rPr>
              <a:t> is </a:t>
            </a:r>
            <a:r>
              <a:rPr lang="en-US" altLang="zh-CN" sz="2800" b="0" i="1">
                <a:solidFill>
                  <a:srgbClr val="3333CC"/>
                </a:solidFill>
                <a:sym typeface="Symbol" panose="05050102010706020507" pitchFamily="18" charset="2"/>
              </a:rPr>
              <a:t>vacuously</a:t>
            </a:r>
            <a:r>
              <a:rPr lang="en-US" altLang="zh-CN" sz="2800" b="0">
                <a:solidFill>
                  <a:srgbClr val="3333CC"/>
                </a:solidFill>
                <a:sym typeface="Symbol" panose="05050102010706020507" pitchFamily="18" charset="2"/>
              </a:rPr>
              <a:t> </a:t>
            </a:r>
            <a:r>
              <a:rPr lang="en-US" altLang="zh-CN" sz="2800" b="0">
                <a:sym typeface="Symbol" panose="05050102010706020507" pitchFamily="18" charset="2"/>
              </a:rPr>
              <a:t>true.</a:t>
            </a:r>
          </a:p>
          <a:p>
            <a:pPr eaLnBrk="1" hangingPunct="1"/>
            <a:r>
              <a:rPr lang="en-US" altLang="zh-CN" sz="2800" b="0">
                <a:sym typeface="Symbol" panose="05050102010706020507" pitchFamily="18" charset="2"/>
              </a:rPr>
              <a:t>F  T and F  F are both true.</a:t>
            </a:r>
          </a:p>
          <a:p>
            <a:pPr eaLnBrk="1" hangingPunct="1"/>
            <a:r>
              <a:rPr lang="en-US" altLang="zh-CN" sz="2800" b="0">
                <a:sym typeface="Symbol" panose="05050102010706020507" pitchFamily="18" charset="2"/>
              </a:rPr>
              <a:t>Example:</a:t>
            </a:r>
          </a:p>
          <a:p>
            <a:pPr lvl="1" eaLnBrk="1" hangingPunct="1">
              <a:buFont typeface="Wingdings" panose="05000000000000000000" pitchFamily="2" charset="2"/>
              <a:buNone/>
            </a:pPr>
            <a:r>
              <a:rPr kumimoji="1" lang="en-US" altLang="zh-CN" sz="2400" b="0">
                <a:solidFill>
                  <a:srgbClr val="000000"/>
                </a:solidFill>
                <a:cs typeface="Times New Roman" panose="02020603050405020304" pitchFamily="18" charset="0"/>
              </a:rPr>
              <a:t>If Tom is both handsome and ugly then he feels unhappy</a:t>
            </a:r>
            <a:r>
              <a:rPr lang="en-US" altLang="zh-CN" sz="2400" b="0">
                <a:sym typeface="Symbol" panose="05050102010706020507" pitchFamily="18" charset="2"/>
              </a:rPr>
              <a:t>.</a:t>
            </a:r>
          </a:p>
        </p:txBody>
      </p:sp>
      <p:sp>
        <p:nvSpPr>
          <p:cNvPr id="7" name="TextBox 6">
            <a:extLst>
              <a:ext uri="{FF2B5EF4-FFF2-40B4-BE49-F238E27FC236}">
                <a16:creationId xmlns:a16="http://schemas.microsoft.com/office/drawing/2014/main" id="{E7A1775A-19B6-4C3E-A7BB-466191153566}"/>
              </a:ext>
            </a:extLst>
          </p:cNvPr>
          <p:cNvSpPr txBox="1"/>
          <p:nvPr/>
        </p:nvSpPr>
        <p:spPr>
          <a:xfrm>
            <a:off x="755650" y="2924175"/>
            <a:ext cx="6929438" cy="2308225"/>
          </a:xfrm>
          <a:prstGeom prst="rect">
            <a:avLst/>
          </a:prstGeom>
          <a:noFill/>
        </p:spPr>
        <p:txBody>
          <a:bodyPr>
            <a:spAutoFit/>
          </a:bodyPr>
          <a:lstStyle/>
          <a:p>
            <a:pPr marL="0" lvl="1" eaLnBrk="1" hangingPunct="1">
              <a:defRPr/>
            </a:pPr>
            <a:r>
              <a:rPr lang="en-US" altLang="zh-CN" sz="2400" dirty="0">
                <a:solidFill>
                  <a:srgbClr val="FF0000"/>
                </a:solidFill>
                <a:latin typeface="+mn-lt"/>
                <a:sym typeface="Symbol" pitchFamily="18" charset="2"/>
              </a:rPr>
              <a:t>Proof</a:t>
            </a:r>
            <a:r>
              <a:rPr lang="en-US" altLang="zh-CN" sz="2400" dirty="0">
                <a:latin typeface="+mn-lt"/>
                <a:sym typeface="Symbol" pitchFamily="18" charset="2"/>
              </a:rPr>
              <a:t>: </a:t>
            </a:r>
          </a:p>
          <a:p>
            <a:pPr marL="0" lvl="1" eaLnBrk="1" hangingPunct="1">
              <a:defRPr/>
            </a:pPr>
            <a:r>
              <a:rPr lang="en-US" altLang="zh-CN" sz="2400" dirty="0">
                <a:latin typeface="+mn-lt"/>
                <a:sym typeface="Symbol" pitchFamily="18" charset="2"/>
              </a:rPr>
              <a:t>This is of  the form </a:t>
            </a:r>
            <a:r>
              <a:rPr lang="en-US" altLang="zh-CN" sz="2400" dirty="0">
                <a:solidFill>
                  <a:srgbClr val="000000"/>
                </a:solidFill>
                <a:latin typeface="Times New Roman"/>
              </a:rPr>
              <a:t>(</a:t>
            </a:r>
            <a:r>
              <a:rPr lang="en-US" altLang="zh-CN" sz="2400" i="1" dirty="0">
                <a:solidFill>
                  <a:srgbClr val="000000"/>
                </a:solidFill>
                <a:latin typeface="Times New Roman"/>
              </a:rPr>
              <a:t>p</a:t>
            </a:r>
            <a:r>
              <a:rPr lang="en-US" altLang="zh-CN" sz="2400" dirty="0">
                <a:solidFill>
                  <a:srgbClr val="000000"/>
                </a:solidFill>
                <a:latin typeface="Times New Roman"/>
                <a:sym typeface="Symbol" pitchFamily="18" charset="2"/>
              </a:rPr>
              <a:t></a:t>
            </a:r>
            <a:r>
              <a:rPr lang="en-US" altLang="zh-CN" sz="2400" i="1" dirty="0">
                <a:solidFill>
                  <a:srgbClr val="000000"/>
                </a:solidFill>
                <a:latin typeface="Times New Roman"/>
                <a:sym typeface="Symbol" pitchFamily="18" charset="2"/>
              </a:rPr>
              <a:t>p</a:t>
            </a:r>
            <a:r>
              <a:rPr lang="en-US" altLang="zh-CN" sz="2400" dirty="0">
                <a:solidFill>
                  <a:srgbClr val="000000"/>
                </a:solidFill>
                <a:latin typeface="Times New Roman"/>
                <a:sym typeface="Symbol" pitchFamily="18" charset="2"/>
              </a:rPr>
              <a:t>)</a:t>
            </a:r>
            <a:r>
              <a:rPr lang="en-US" altLang="zh-CN" sz="2400" i="1" kern="0" dirty="0">
                <a:solidFill>
                  <a:srgbClr val="000000"/>
                </a:solidFill>
                <a:latin typeface="Times New Roman"/>
                <a:sym typeface="Symbol" pitchFamily="18" charset="2"/>
              </a:rPr>
              <a:t> q </a:t>
            </a:r>
            <a:endParaRPr lang="en-US" altLang="zh-CN" sz="2400" i="1" dirty="0">
              <a:latin typeface="+mn-lt"/>
              <a:sym typeface="Symbol" pitchFamily="18" charset="2"/>
            </a:endParaRPr>
          </a:p>
          <a:p>
            <a:pPr marL="0" lvl="1" eaLnBrk="1" hangingPunct="1">
              <a:defRPr/>
            </a:pPr>
            <a:r>
              <a:rPr lang="en-US" altLang="zh-CN" sz="2400" dirty="0">
                <a:latin typeface="+mn-lt"/>
                <a:sym typeface="Symbol" pitchFamily="18" charset="2"/>
              </a:rPr>
              <a:t>and the hypotheses </a:t>
            </a:r>
            <a:r>
              <a:rPr lang="en-US" altLang="zh-CN" sz="2400" dirty="0">
                <a:latin typeface="+mn-lt"/>
              </a:rPr>
              <a:t>(</a:t>
            </a:r>
            <a:r>
              <a:rPr lang="en-US" altLang="zh-CN" sz="2400" i="1" dirty="0">
                <a:latin typeface="+mn-lt"/>
              </a:rPr>
              <a:t>p</a:t>
            </a:r>
            <a:r>
              <a:rPr lang="en-US" altLang="zh-CN" sz="2400" dirty="0">
                <a:latin typeface="+mn-lt"/>
                <a:sym typeface="Symbol" pitchFamily="18" charset="2"/>
              </a:rPr>
              <a:t></a:t>
            </a:r>
            <a:r>
              <a:rPr lang="en-US" altLang="zh-CN" sz="2400" i="1" dirty="0">
                <a:latin typeface="+mn-lt"/>
                <a:sym typeface="Symbol" pitchFamily="18" charset="2"/>
              </a:rPr>
              <a:t>p</a:t>
            </a:r>
            <a:r>
              <a:rPr lang="en-US" altLang="zh-CN" sz="2400" dirty="0">
                <a:latin typeface="+mn-lt"/>
                <a:sym typeface="Symbol" pitchFamily="18" charset="2"/>
              </a:rPr>
              <a:t>) form a contradiction.</a:t>
            </a:r>
          </a:p>
          <a:p>
            <a:pPr marL="0" lvl="1" eaLnBrk="1" hangingPunct="1">
              <a:defRPr/>
            </a:pPr>
            <a:r>
              <a:rPr lang="en-US" altLang="zh-CN" sz="2400" dirty="0">
                <a:latin typeface="+mn-lt"/>
                <a:sym typeface="Symbol" pitchFamily="18" charset="2"/>
              </a:rPr>
              <a:t>Hence </a:t>
            </a:r>
            <a:r>
              <a:rPr lang="en-US" altLang="zh-CN" sz="2400" i="1" dirty="0">
                <a:latin typeface="+mn-lt"/>
                <a:sym typeface="Symbol" pitchFamily="18" charset="2"/>
              </a:rPr>
              <a:t>q</a:t>
            </a:r>
            <a:r>
              <a:rPr lang="en-US" altLang="zh-CN" sz="2400" dirty="0">
                <a:latin typeface="+mn-lt"/>
                <a:sym typeface="Symbol" pitchFamily="18" charset="2"/>
              </a:rPr>
              <a:t> follows from the hypotheses vacuously.</a:t>
            </a:r>
          </a:p>
          <a:p>
            <a:pPr marL="0" lvl="1" eaLnBrk="1" hangingPunct="1">
              <a:defRPr/>
            </a:pPr>
            <a:r>
              <a:rPr kumimoji="1" lang="en-US" altLang="zh-CN" sz="2400" dirty="0">
                <a:solidFill>
                  <a:srgbClr val="000000"/>
                </a:solidFill>
              </a:rPr>
              <a:t>Q.E.D.</a:t>
            </a:r>
          </a:p>
          <a:p>
            <a:pPr marL="0" lvl="1" eaLnBrk="1" hangingPunct="1">
              <a:defRPr/>
            </a:pPr>
            <a:endParaRPr lang="en-US" altLang="zh-CN" sz="2400" dirty="0">
              <a:latin typeface="+mn-lt"/>
              <a:sym typeface="Symbol"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EE608C2-7F56-461C-B653-EBB577557B40}"/>
              </a:ext>
            </a:extLst>
          </p:cNvPr>
          <p:cNvSpPr>
            <a:spLocks noGrp="1" noChangeArrowheads="1"/>
          </p:cNvSpPr>
          <p:nvPr>
            <p:ph type="title"/>
          </p:nvPr>
        </p:nvSpPr>
        <p:spPr/>
        <p:txBody>
          <a:bodyPr/>
          <a:lstStyle/>
          <a:p>
            <a:pPr eaLnBrk="1" hangingPunct="1"/>
            <a:r>
              <a:rPr lang="en-US" altLang="zh-CN" b="0"/>
              <a:t>Trivial Proof</a:t>
            </a:r>
          </a:p>
        </p:txBody>
      </p:sp>
      <p:sp>
        <p:nvSpPr>
          <p:cNvPr id="28675" name="Rectangle 3">
            <a:extLst>
              <a:ext uri="{FF2B5EF4-FFF2-40B4-BE49-F238E27FC236}">
                <a16:creationId xmlns:a16="http://schemas.microsoft.com/office/drawing/2014/main" id="{4E9B03AB-E4B2-4991-A5B4-6DC5A8320AD4}"/>
              </a:ext>
            </a:extLst>
          </p:cNvPr>
          <p:cNvSpPr>
            <a:spLocks noGrp="1" noChangeArrowheads="1"/>
          </p:cNvSpPr>
          <p:nvPr>
            <p:ph type="body" idx="1"/>
          </p:nvPr>
        </p:nvSpPr>
        <p:spPr>
          <a:xfrm>
            <a:off x="611188" y="836613"/>
            <a:ext cx="7772400" cy="5122862"/>
          </a:xfrm>
        </p:spPr>
        <p:txBody>
          <a:bodyPr/>
          <a:lstStyle/>
          <a:p>
            <a:pPr eaLnBrk="1" hangingPunct="1"/>
            <a:r>
              <a:rPr lang="en-US" altLang="zh-CN" sz="2800" b="0"/>
              <a:t>If we know </a:t>
            </a:r>
            <a:r>
              <a:rPr lang="en-US" altLang="zh-CN" sz="2800" b="0" i="1"/>
              <a:t>Q</a:t>
            </a:r>
            <a:r>
              <a:rPr lang="en-US" altLang="zh-CN" sz="2800" b="0"/>
              <a:t> is true, then </a:t>
            </a:r>
            <a:r>
              <a:rPr lang="en-US" altLang="zh-CN" sz="2800" b="0" i="1"/>
              <a:t>P </a:t>
            </a:r>
            <a:r>
              <a:rPr lang="en-US" altLang="zh-CN" sz="2800" b="0">
                <a:sym typeface="Symbol" panose="05050102010706020507" pitchFamily="18" charset="2"/>
              </a:rPr>
              <a:t> </a:t>
            </a:r>
            <a:r>
              <a:rPr lang="en-US" altLang="zh-CN" sz="2800" b="0" i="1">
                <a:sym typeface="Symbol" panose="05050102010706020507" pitchFamily="18" charset="2"/>
              </a:rPr>
              <a:t>Q</a:t>
            </a:r>
            <a:r>
              <a:rPr lang="en-US" altLang="zh-CN" sz="2800" b="0">
                <a:sym typeface="Symbol" panose="05050102010706020507" pitchFamily="18" charset="2"/>
              </a:rPr>
              <a:t> is true</a:t>
            </a:r>
          </a:p>
          <a:p>
            <a:pPr eaLnBrk="1" hangingPunct="1"/>
            <a:r>
              <a:rPr lang="en-US" altLang="zh-CN" sz="2800" b="0">
                <a:sym typeface="Symbol" panose="05050102010706020507" pitchFamily="18" charset="2"/>
              </a:rPr>
              <a:t>F  T and T  T are both true.</a:t>
            </a:r>
          </a:p>
          <a:p>
            <a:pPr eaLnBrk="1" hangingPunct="1"/>
            <a:r>
              <a:rPr lang="en-US" altLang="zh-CN" sz="2800" b="0">
                <a:sym typeface="Symbol" panose="05050102010706020507" pitchFamily="18" charset="2"/>
              </a:rPr>
              <a:t>Example:</a:t>
            </a:r>
          </a:p>
          <a:p>
            <a:pPr lvl="1" eaLnBrk="1" hangingPunct="1"/>
            <a:r>
              <a:rPr lang="en-US" altLang="zh-CN" sz="2400" b="0">
                <a:sym typeface="Symbol" panose="05050102010706020507" pitchFamily="18" charset="2"/>
              </a:rPr>
              <a:t>If it’s raining today then the empty set is a subset of every set.</a:t>
            </a:r>
          </a:p>
          <a:p>
            <a:pPr lvl="1" eaLnBrk="1" hangingPunct="1">
              <a:buFont typeface="Wingdings" panose="05000000000000000000" pitchFamily="2" charset="2"/>
              <a:buNone/>
            </a:pPr>
            <a:r>
              <a:rPr lang="en-US" altLang="zh-CN" sz="1100" b="0">
                <a:sym typeface="Symbol" panose="05050102010706020507" pitchFamily="18" charset="2"/>
              </a:rPr>
              <a:t>    </a:t>
            </a:r>
          </a:p>
          <a:p>
            <a:pPr lvl="1" eaLnBrk="1" hangingPunct="1">
              <a:buFont typeface="Wingdings" panose="05000000000000000000" pitchFamily="2" charset="2"/>
              <a:buNone/>
            </a:pPr>
            <a:r>
              <a:rPr lang="en-US" altLang="zh-CN" sz="2400" b="0">
                <a:sym typeface="Symbol" panose="05050102010706020507" pitchFamily="18" charset="2"/>
              </a:rPr>
              <a:t>    </a:t>
            </a:r>
            <a:r>
              <a:rPr lang="en-US" altLang="zh-CN" sz="2400" b="0">
                <a:solidFill>
                  <a:srgbClr val="FF0000"/>
                </a:solidFill>
                <a:sym typeface="Symbol" panose="05050102010706020507" pitchFamily="18" charset="2"/>
              </a:rPr>
              <a:t>Proof</a:t>
            </a:r>
            <a:r>
              <a:rPr lang="en-US" altLang="zh-CN" sz="2400" b="0">
                <a:sym typeface="Symbol" panose="05050102010706020507" pitchFamily="18" charset="2"/>
              </a:rPr>
              <a:t>:</a:t>
            </a:r>
          </a:p>
          <a:p>
            <a:pPr lvl="1" eaLnBrk="1" hangingPunct="1">
              <a:buFont typeface="Wingdings" panose="05000000000000000000" pitchFamily="2" charset="2"/>
              <a:buNone/>
            </a:pPr>
            <a:r>
              <a:rPr lang="en-US" altLang="zh-CN" sz="2400" b="0">
                <a:sym typeface="Symbol" panose="05050102010706020507" pitchFamily="18" charset="2"/>
              </a:rPr>
              <a:t>    The assertion is </a:t>
            </a:r>
            <a:r>
              <a:rPr lang="en-US" altLang="zh-CN" sz="2400" b="0" i="1">
                <a:sym typeface="Symbol" panose="05050102010706020507" pitchFamily="18" charset="2"/>
              </a:rPr>
              <a:t>trivially</a:t>
            </a:r>
            <a:r>
              <a:rPr lang="en-US" altLang="zh-CN" sz="2400" b="0">
                <a:sym typeface="Symbol" panose="05050102010706020507" pitchFamily="18" charset="2"/>
              </a:rPr>
              <a:t> true independent of the truth value of </a:t>
            </a:r>
            <a:r>
              <a:rPr lang="en-US" altLang="zh-CN" sz="2400" i="1">
                <a:sym typeface="Symbol" panose="05050102010706020507" pitchFamily="18" charset="2"/>
              </a:rPr>
              <a:t>p</a:t>
            </a:r>
            <a:r>
              <a:rPr lang="en-US" altLang="zh-CN" sz="2400" b="0">
                <a:sym typeface="Symbol" panose="05050102010706020507" pitchFamily="18" charset="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3CEC248-7430-414B-A15F-15BD52BEA639}"/>
              </a:ext>
            </a:extLst>
          </p:cNvPr>
          <p:cNvSpPr>
            <a:spLocks noGrp="1" noChangeArrowheads="1"/>
          </p:cNvSpPr>
          <p:nvPr>
            <p:ph type="title"/>
          </p:nvPr>
        </p:nvSpPr>
        <p:spPr/>
        <p:txBody>
          <a:bodyPr/>
          <a:lstStyle/>
          <a:p>
            <a:pPr eaLnBrk="1" hangingPunct="1"/>
            <a:r>
              <a:rPr lang="en-US" altLang="zh-CN" b="0"/>
              <a:t>Proof  </a:t>
            </a:r>
            <a:r>
              <a:rPr lang="en-US" altLang="zh-CN" b="0" i="1"/>
              <a:t>p</a:t>
            </a:r>
            <a:r>
              <a:rPr lang="en-US" altLang="zh-CN" b="0"/>
              <a:t> by Contradiction</a:t>
            </a:r>
          </a:p>
        </p:txBody>
      </p:sp>
      <p:sp>
        <p:nvSpPr>
          <p:cNvPr id="44038" name="Rectangle 3">
            <a:extLst>
              <a:ext uri="{FF2B5EF4-FFF2-40B4-BE49-F238E27FC236}">
                <a16:creationId xmlns:a16="http://schemas.microsoft.com/office/drawing/2014/main" id="{7BBC7783-8434-4695-BB40-2EC75C9B8B4C}"/>
              </a:ext>
            </a:extLst>
          </p:cNvPr>
          <p:cNvSpPr>
            <a:spLocks noGrp="1" noChangeArrowheads="1"/>
          </p:cNvSpPr>
          <p:nvPr>
            <p:ph type="body" idx="1"/>
          </p:nvPr>
        </p:nvSpPr>
        <p:spPr>
          <a:xfrm>
            <a:off x="685800" y="1125538"/>
            <a:ext cx="7772400" cy="2803525"/>
          </a:xfrm>
        </p:spPr>
        <p:txBody>
          <a:bodyPr/>
          <a:lstStyle/>
          <a:p>
            <a:pPr marL="0" indent="0" eaLnBrk="1" hangingPunct="1">
              <a:spcBef>
                <a:spcPct val="0"/>
              </a:spcBef>
              <a:buClr>
                <a:srgbClr val="3333CC"/>
              </a:buClr>
              <a:defRPr/>
            </a:pPr>
            <a:r>
              <a:rPr kumimoji="1" lang="en-US" altLang="zh-CN" b="0" kern="1200" dirty="0">
                <a:solidFill>
                  <a:srgbClr val="000000"/>
                </a:solidFill>
                <a:sym typeface="Symbol" pitchFamily="18" charset="2"/>
              </a:rPr>
              <a:t> </a:t>
            </a:r>
            <a:r>
              <a:rPr kumimoji="1" lang="en-US" altLang="zh-CN" sz="2800" b="0" kern="1200" dirty="0">
                <a:solidFill>
                  <a:srgbClr val="000000"/>
                </a:solidFill>
                <a:sym typeface="Symbol" pitchFamily="18" charset="2"/>
              </a:rPr>
              <a:t>Establish the truth of  a statement </a:t>
            </a:r>
            <a:r>
              <a:rPr kumimoji="1" lang="en-US" altLang="zh-CN" sz="2800" b="0" i="1" kern="1200" dirty="0">
                <a:solidFill>
                  <a:srgbClr val="3333CC"/>
                </a:solidFill>
                <a:sym typeface="Symbol" pitchFamily="18" charset="2"/>
              </a:rPr>
              <a:t>p</a:t>
            </a:r>
            <a:r>
              <a:rPr kumimoji="1" lang="en-US" altLang="zh-CN" sz="2800" b="0" i="1" kern="1200" dirty="0">
                <a:solidFill>
                  <a:srgbClr val="000000"/>
                </a:solidFill>
                <a:sym typeface="Symbol" pitchFamily="18" charset="2"/>
              </a:rPr>
              <a:t> </a:t>
            </a:r>
            <a:r>
              <a:rPr kumimoji="1" lang="en-US" altLang="zh-CN" sz="2800" b="0" kern="1200" dirty="0">
                <a:solidFill>
                  <a:srgbClr val="000000"/>
                </a:solidFill>
                <a:sym typeface="Symbol" pitchFamily="18" charset="2"/>
              </a:rPr>
              <a:t>using the method of </a:t>
            </a:r>
            <a:r>
              <a:rPr kumimoji="1" lang="en-US" altLang="zh-CN" sz="2800" b="0" i="1" kern="1200" dirty="0">
                <a:solidFill>
                  <a:srgbClr val="0000FF"/>
                </a:solidFill>
                <a:sym typeface="Symbol" pitchFamily="18" charset="2"/>
              </a:rPr>
              <a:t>proof by contradiction</a:t>
            </a:r>
            <a:endParaRPr kumimoji="1" lang="en-US" altLang="zh-CN" b="0" kern="1200" dirty="0">
              <a:solidFill>
                <a:srgbClr val="000000"/>
              </a:solidFill>
              <a:sym typeface="Symbol" pitchFamily="18" charset="2"/>
            </a:endParaRPr>
          </a:p>
          <a:p>
            <a:pPr marL="400050" lvl="1" indent="0" algn="just" eaLnBrk="1" hangingPunct="1">
              <a:lnSpc>
                <a:spcPct val="130000"/>
              </a:lnSpc>
              <a:spcBef>
                <a:spcPct val="0"/>
              </a:spcBef>
              <a:buClr>
                <a:srgbClr val="3333CC"/>
              </a:buClr>
              <a:defRPr/>
            </a:pPr>
            <a:r>
              <a:rPr kumimoji="1" lang="en-US" altLang="zh-CN" sz="2400" b="0" kern="1200" dirty="0">
                <a:solidFill>
                  <a:srgbClr val="000000"/>
                </a:solidFill>
                <a:sym typeface="Symbol" pitchFamily="18" charset="2"/>
              </a:rPr>
              <a:t> assumes </a:t>
            </a:r>
            <a:r>
              <a:rPr kumimoji="1" lang="en-US" altLang="zh-CN" sz="2400" b="0" i="1" kern="1200" dirty="0">
                <a:solidFill>
                  <a:srgbClr val="000000"/>
                </a:solidFill>
                <a:sym typeface="Symbol" pitchFamily="18" charset="2"/>
              </a:rPr>
              <a:t>p </a:t>
            </a:r>
            <a:r>
              <a:rPr kumimoji="1" lang="en-US" altLang="zh-CN" sz="2400" b="0" kern="1200" dirty="0">
                <a:solidFill>
                  <a:srgbClr val="000000"/>
                </a:solidFill>
                <a:sym typeface="Symbol" pitchFamily="18" charset="2"/>
              </a:rPr>
              <a:t>is false</a:t>
            </a:r>
          </a:p>
          <a:p>
            <a:pPr marL="400050" lvl="1" indent="0" eaLnBrk="1" hangingPunct="1">
              <a:lnSpc>
                <a:spcPct val="130000"/>
              </a:lnSpc>
              <a:spcBef>
                <a:spcPct val="0"/>
              </a:spcBef>
              <a:buClr>
                <a:srgbClr val="3333CC"/>
              </a:buClr>
              <a:defRPr/>
            </a:pPr>
            <a:r>
              <a:rPr kumimoji="1" lang="en-US" altLang="zh-CN" sz="2400" b="0" kern="1200" dirty="0">
                <a:solidFill>
                  <a:srgbClr val="000000"/>
                </a:solidFill>
                <a:sym typeface="Symbol" pitchFamily="18" charset="2"/>
              </a:rPr>
              <a:t> deduces that </a:t>
            </a:r>
            <a:r>
              <a:rPr kumimoji="1" lang="en-US" altLang="zh-CN" sz="2400" dirty="0">
                <a:latin typeface="Symbol" pitchFamily="18" charset="2"/>
                <a:sym typeface="Symbol" pitchFamily="18" charset="2"/>
              </a:rPr>
              <a:t>Ø</a:t>
            </a:r>
            <a:r>
              <a:rPr kumimoji="1" lang="en-US" altLang="zh-CN" sz="2400" b="0" i="1" kern="1200" dirty="0">
                <a:solidFill>
                  <a:srgbClr val="000000"/>
                </a:solidFill>
                <a:sym typeface="Symbol" pitchFamily="18" charset="2"/>
              </a:rPr>
              <a:t> p</a:t>
            </a:r>
            <a:r>
              <a:rPr kumimoji="1" lang="en-US" altLang="zh-CN" sz="2400" b="0" kern="1200" dirty="0">
                <a:solidFill>
                  <a:srgbClr val="000000"/>
                </a:solidFill>
                <a:sym typeface="Symbol" pitchFamily="18" charset="2"/>
              </a:rPr>
              <a:t> </a:t>
            </a:r>
            <a:r>
              <a:rPr kumimoji="1" lang="en-US" altLang="zh-CN" sz="2400" dirty="0">
                <a:latin typeface="Symbol" pitchFamily="18" charset="2"/>
                <a:sym typeface="Symbol" pitchFamily="18" charset="2"/>
              </a:rPr>
              <a:t>® </a:t>
            </a:r>
            <a:r>
              <a:rPr kumimoji="1" lang="en-US" altLang="zh-CN" sz="2400" b="0" kern="1200" dirty="0">
                <a:solidFill>
                  <a:srgbClr val="000000"/>
                </a:solidFill>
                <a:sym typeface="Symbol" pitchFamily="18" charset="2"/>
              </a:rPr>
              <a:t>(</a:t>
            </a:r>
            <a:r>
              <a:rPr kumimoji="1" lang="en-US" altLang="zh-CN" sz="2400" b="0" i="1" kern="1200" dirty="0">
                <a:solidFill>
                  <a:srgbClr val="000000"/>
                </a:solidFill>
                <a:sym typeface="Symbol" pitchFamily="18" charset="2"/>
              </a:rPr>
              <a:t>q </a:t>
            </a:r>
            <a:r>
              <a:rPr kumimoji="1" lang="en-US" altLang="zh-CN" sz="2400" dirty="0">
                <a:latin typeface="Symbol" pitchFamily="18" charset="2"/>
                <a:sym typeface="Symbol" pitchFamily="18" charset="2"/>
              </a:rPr>
              <a:t>Ù Ø</a:t>
            </a:r>
            <a:r>
              <a:rPr kumimoji="1" lang="en-US" altLang="zh-CN" sz="2400" b="0" i="1" kern="1200" dirty="0">
                <a:solidFill>
                  <a:srgbClr val="000000"/>
                </a:solidFill>
                <a:sym typeface="Symbol" pitchFamily="18" charset="2"/>
              </a:rPr>
              <a:t> q</a:t>
            </a:r>
            <a:r>
              <a:rPr kumimoji="1" lang="en-US" altLang="zh-CN" sz="2400" b="0" kern="1200" dirty="0">
                <a:solidFill>
                  <a:srgbClr val="000000"/>
                </a:solidFill>
                <a:sym typeface="Symbol" pitchFamily="18" charset="2"/>
              </a:rPr>
              <a:t>),  which </a:t>
            </a:r>
            <a:r>
              <a:rPr kumimoji="1" lang="en-US" altLang="zh-CN" sz="2400" b="0" i="1" kern="1200" dirty="0">
                <a:solidFill>
                  <a:srgbClr val="000000"/>
                </a:solidFill>
                <a:sym typeface="Symbol" pitchFamily="18" charset="2"/>
              </a:rPr>
              <a:t>q </a:t>
            </a:r>
            <a:r>
              <a:rPr kumimoji="1" lang="en-US" altLang="zh-CN" sz="2400" dirty="0">
                <a:latin typeface="Symbol" pitchFamily="18" charset="2"/>
                <a:sym typeface="Symbol" pitchFamily="18" charset="2"/>
              </a:rPr>
              <a:t>Ù Ø</a:t>
            </a:r>
            <a:r>
              <a:rPr kumimoji="1" lang="en-US" altLang="zh-CN" sz="2400" b="0" i="1" kern="1200" dirty="0">
                <a:solidFill>
                  <a:srgbClr val="000000"/>
                </a:solidFill>
                <a:sym typeface="Symbol" pitchFamily="18" charset="2"/>
              </a:rPr>
              <a:t> q </a:t>
            </a:r>
            <a:r>
              <a:rPr kumimoji="1" lang="en-US" altLang="zh-CN" sz="2400" b="0" kern="1200" dirty="0">
                <a:solidFill>
                  <a:srgbClr val="000000"/>
                </a:solidFill>
                <a:sym typeface="Symbol" pitchFamily="18" charset="2"/>
              </a:rPr>
              <a:t>is a contradiction</a:t>
            </a:r>
          </a:p>
          <a:p>
            <a:pPr marL="400050" lvl="1" indent="0" eaLnBrk="1" hangingPunct="1">
              <a:lnSpc>
                <a:spcPct val="130000"/>
              </a:lnSpc>
              <a:spcBef>
                <a:spcPct val="0"/>
              </a:spcBef>
              <a:buClr>
                <a:srgbClr val="3333CC"/>
              </a:buClr>
              <a:defRPr/>
            </a:pPr>
            <a:r>
              <a:rPr kumimoji="1" lang="en-US" altLang="zh-CN" sz="2400" b="0" kern="1200" dirty="0">
                <a:solidFill>
                  <a:srgbClr val="000000"/>
                </a:solidFill>
                <a:sym typeface="Symbol" pitchFamily="18" charset="2"/>
              </a:rPr>
              <a:t> </a:t>
            </a:r>
            <a:r>
              <a:rPr kumimoji="1" lang="en-US" altLang="zh-CN" sz="2400" b="0" i="1" kern="1200" dirty="0">
                <a:solidFill>
                  <a:srgbClr val="000000"/>
                </a:solidFill>
                <a:sym typeface="Symbol" pitchFamily="18" charset="2"/>
              </a:rPr>
              <a:t>p</a:t>
            </a:r>
            <a:r>
              <a:rPr kumimoji="1" lang="en-US" altLang="zh-CN" sz="2400" b="0" kern="1200" dirty="0">
                <a:solidFill>
                  <a:srgbClr val="000000"/>
                </a:solidFill>
                <a:sym typeface="Symbol" pitchFamily="18" charset="2"/>
              </a:rPr>
              <a:t> follows from the above</a:t>
            </a:r>
            <a:endParaRPr kumimoji="1" lang="en-US" altLang="zh-CN" sz="2400" b="0" i="1" kern="1200" dirty="0">
              <a:solidFill>
                <a:srgbClr val="000000"/>
              </a:solidFill>
              <a:sym typeface="Symbol"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2D73207-AB7F-499F-B852-AA7E82E10817}"/>
              </a:ext>
            </a:extLst>
          </p:cNvPr>
          <p:cNvSpPr>
            <a:spLocks noGrp="1" noChangeArrowheads="1"/>
          </p:cNvSpPr>
          <p:nvPr>
            <p:ph type="title"/>
          </p:nvPr>
        </p:nvSpPr>
        <p:spPr/>
        <p:txBody>
          <a:bodyPr/>
          <a:lstStyle/>
          <a:p>
            <a:pPr eaLnBrk="1" hangingPunct="1"/>
            <a:r>
              <a:rPr lang="en-US" altLang="zh-CN" b="0"/>
              <a:t>There is no largest prime number</a:t>
            </a:r>
          </a:p>
        </p:txBody>
      </p:sp>
      <p:sp>
        <p:nvSpPr>
          <p:cNvPr id="40966" name="Rectangle 3">
            <a:extLst>
              <a:ext uri="{FF2B5EF4-FFF2-40B4-BE49-F238E27FC236}">
                <a16:creationId xmlns:a16="http://schemas.microsoft.com/office/drawing/2014/main" id="{67F5325D-E340-41E6-9F2F-B20B75A18357}"/>
              </a:ext>
            </a:extLst>
          </p:cNvPr>
          <p:cNvSpPr>
            <a:spLocks noGrp="1" noChangeArrowheads="1"/>
          </p:cNvSpPr>
          <p:nvPr>
            <p:ph type="body" idx="1"/>
          </p:nvPr>
        </p:nvSpPr>
        <p:spPr>
          <a:xfrm>
            <a:off x="395288" y="836613"/>
            <a:ext cx="8748712" cy="5518150"/>
          </a:xfrm>
        </p:spPr>
        <p:txBody>
          <a:bodyPr/>
          <a:lstStyle/>
          <a:p>
            <a:pPr eaLnBrk="1" hangingPunct="1">
              <a:lnSpc>
                <a:spcPct val="90000"/>
              </a:lnSpc>
              <a:buFont typeface="Wingdings" panose="05000000000000000000" pitchFamily="2" charset="2"/>
              <a:buNone/>
            </a:pPr>
            <a:r>
              <a:rPr lang="en-US" altLang="zh-CN" b="0">
                <a:solidFill>
                  <a:srgbClr val="FF0000"/>
                </a:solidFill>
              </a:rPr>
              <a:t>Proof</a:t>
            </a:r>
            <a:r>
              <a:rPr lang="en-US" altLang="zh-CN" b="0"/>
              <a:t>:</a:t>
            </a:r>
          </a:p>
          <a:p>
            <a:pPr eaLnBrk="1" hangingPunct="1">
              <a:lnSpc>
                <a:spcPct val="90000"/>
              </a:lnSpc>
              <a:buFont typeface="Wingdings" panose="05000000000000000000" pitchFamily="2" charset="2"/>
              <a:buNone/>
            </a:pPr>
            <a:r>
              <a:rPr lang="en-US" altLang="zh-CN" b="0"/>
              <a:t>Let </a:t>
            </a:r>
            <a:r>
              <a:rPr lang="en-US" altLang="zh-CN" b="0" i="1"/>
              <a:t>p</a:t>
            </a:r>
            <a:r>
              <a:rPr lang="en-US" altLang="zh-CN" b="0"/>
              <a:t> be the proposition “there is no largest prime number.”</a:t>
            </a:r>
          </a:p>
          <a:p>
            <a:pPr eaLnBrk="1" hangingPunct="1">
              <a:lnSpc>
                <a:spcPct val="90000"/>
              </a:lnSpc>
              <a:buFont typeface="Wingdings" panose="05000000000000000000" pitchFamily="2" charset="2"/>
              <a:buNone/>
            </a:pPr>
            <a:r>
              <a:rPr lang="en-US" altLang="zh-CN" b="0"/>
              <a:t>Assume that ¬</a:t>
            </a:r>
            <a:r>
              <a:rPr lang="en-US" altLang="zh-CN" b="0" i="1"/>
              <a:t>p</a:t>
            </a:r>
            <a:r>
              <a:rPr lang="en-US" altLang="zh-CN" b="0"/>
              <a:t> is true, namely, there is a largest prime number, denoted by </a:t>
            </a:r>
            <a:r>
              <a:rPr lang="en-US" altLang="zh-CN" b="0" i="1"/>
              <a:t>s</a:t>
            </a:r>
            <a:r>
              <a:rPr lang="en-US" altLang="zh-CN" b="0"/>
              <a:t>.</a:t>
            </a:r>
          </a:p>
          <a:p>
            <a:pPr eaLnBrk="1" hangingPunct="1">
              <a:lnSpc>
                <a:spcPct val="90000"/>
              </a:lnSpc>
              <a:buFont typeface="Wingdings" panose="05000000000000000000" pitchFamily="2" charset="2"/>
              <a:buNone/>
            </a:pPr>
            <a:r>
              <a:rPr lang="en-US" altLang="zh-CN" b="0"/>
              <a:t>Hence, the set of all primes lie between 2 and </a:t>
            </a:r>
            <a:r>
              <a:rPr lang="en-US" altLang="zh-CN" b="0" i="1"/>
              <a:t>s</a:t>
            </a:r>
            <a:r>
              <a:rPr lang="en-US" altLang="zh-CN" b="0"/>
              <a:t>. </a:t>
            </a:r>
          </a:p>
          <a:p>
            <a:pPr eaLnBrk="1" hangingPunct="1">
              <a:lnSpc>
                <a:spcPct val="90000"/>
              </a:lnSpc>
              <a:buFont typeface="Wingdings" panose="05000000000000000000" pitchFamily="2" charset="2"/>
              <a:buNone/>
            </a:pPr>
            <a:r>
              <a:rPr lang="en-US" altLang="zh-CN" b="0"/>
              <a:t>Form the product of these primes:</a:t>
            </a:r>
          </a:p>
          <a:p>
            <a:pPr eaLnBrk="1" hangingPunct="1">
              <a:lnSpc>
                <a:spcPct val="90000"/>
              </a:lnSpc>
              <a:buFont typeface="Wingdings" panose="05000000000000000000" pitchFamily="2" charset="2"/>
              <a:buNone/>
            </a:pPr>
            <a:r>
              <a:rPr lang="en-US" altLang="zh-CN" b="0" i="1"/>
              <a:t>                 r</a:t>
            </a:r>
            <a:r>
              <a:rPr lang="en-US" altLang="zh-CN" b="0"/>
              <a:t> = 2•3•5•7•11•....•</a:t>
            </a:r>
            <a:r>
              <a:rPr lang="en-US" altLang="zh-CN" b="0" i="1"/>
              <a:t>s</a:t>
            </a:r>
            <a:r>
              <a:rPr lang="en-US" altLang="zh-CN" b="0"/>
              <a:t>.</a:t>
            </a:r>
          </a:p>
          <a:p>
            <a:pPr eaLnBrk="1" hangingPunct="1">
              <a:lnSpc>
                <a:spcPct val="90000"/>
              </a:lnSpc>
              <a:buFont typeface="Wingdings" panose="05000000000000000000" pitchFamily="2" charset="2"/>
              <a:buNone/>
            </a:pPr>
            <a:r>
              <a:rPr lang="en-US" altLang="zh-CN" b="0"/>
              <a:t>But </a:t>
            </a:r>
            <a:r>
              <a:rPr lang="en-US" altLang="zh-CN" b="0" i="1"/>
              <a:t>r </a:t>
            </a:r>
            <a:r>
              <a:rPr lang="en-US" altLang="zh-CN" b="0"/>
              <a:t>+ 1 is a </a:t>
            </a:r>
            <a:r>
              <a:rPr kumimoji="1" lang="en-US" altLang="zh-CN" b="0">
                <a:cs typeface="Times New Roman" panose="02020603050405020304" pitchFamily="18" charset="0"/>
              </a:rPr>
              <a:t>prime or has a prime factor larger than s. </a:t>
            </a:r>
            <a:endParaRPr lang="en-US" altLang="zh-CN" b="0"/>
          </a:p>
          <a:p>
            <a:pPr eaLnBrk="1" hangingPunct="1">
              <a:lnSpc>
                <a:spcPct val="90000"/>
              </a:lnSpc>
              <a:buFont typeface="Wingdings" panose="05000000000000000000" pitchFamily="2" charset="2"/>
              <a:buNone/>
            </a:pPr>
            <a:r>
              <a:rPr lang="en-US" altLang="zh-CN" b="0"/>
              <a:t>This is a contradiction since we have shown that ¬</a:t>
            </a:r>
            <a:r>
              <a:rPr lang="en-US" altLang="zh-CN" b="0" i="1"/>
              <a:t>p </a:t>
            </a:r>
            <a:r>
              <a:rPr lang="en-US" altLang="zh-CN" b="0"/>
              <a:t>implies</a:t>
            </a:r>
          </a:p>
          <a:p>
            <a:pPr eaLnBrk="1" hangingPunct="1">
              <a:lnSpc>
                <a:spcPct val="90000"/>
              </a:lnSpc>
              <a:buFont typeface="Wingdings" panose="05000000000000000000" pitchFamily="2" charset="2"/>
              <a:buNone/>
            </a:pPr>
            <a:r>
              <a:rPr lang="en-US" altLang="zh-CN" b="0"/>
              <a:t>both </a:t>
            </a:r>
            <a:r>
              <a:rPr lang="en-US" altLang="zh-CN" b="0" i="1"/>
              <a:t>q</a:t>
            </a:r>
            <a:r>
              <a:rPr lang="en-US" altLang="zh-CN" b="0"/>
              <a:t> and ¬</a:t>
            </a:r>
            <a:r>
              <a:rPr lang="en-US" altLang="zh-CN" b="0" i="1"/>
              <a:t>q</a:t>
            </a:r>
            <a:r>
              <a:rPr lang="en-US" altLang="zh-CN" b="0"/>
              <a:t> where </a:t>
            </a:r>
            <a:r>
              <a:rPr lang="en-US" altLang="zh-CN" b="0" i="1"/>
              <a:t>q</a:t>
            </a:r>
            <a:r>
              <a:rPr lang="en-US" altLang="zh-CN" b="0"/>
              <a:t> is the statement that </a:t>
            </a:r>
            <a:r>
              <a:rPr lang="en-US" altLang="zh-CN" b="0" i="1"/>
              <a:t>s </a:t>
            </a:r>
            <a:r>
              <a:rPr lang="en-US" altLang="zh-CN" b="0"/>
              <a:t>is the largest</a:t>
            </a:r>
          </a:p>
          <a:p>
            <a:pPr eaLnBrk="1" hangingPunct="1">
              <a:lnSpc>
                <a:spcPct val="90000"/>
              </a:lnSpc>
              <a:buFont typeface="Wingdings" panose="05000000000000000000" pitchFamily="2" charset="2"/>
              <a:buNone/>
            </a:pPr>
            <a:r>
              <a:rPr lang="en-US" altLang="zh-CN" b="0"/>
              <a:t>prime number.</a:t>
            </a:r>
          </a:p>
          <a:p>
            <a:pPr eaLnBrk="1" hangingPunct="1">
              <a:lnSpc>
                <a:spcPct val="90000"/>
              </a:lnSpc>
              <a:buFont typeface="Wingdings" panose="05000000000000000000" pitchFamily="2" charset="2"/>
              <a:buNone/>
            </a:pPr>
            <a:r>
              <a:rPr lang="en-US" altLang="zh-CN" b="0"/>
              <a:t>Hence, ¬</a:t>
            </a:r>
            <a:r>
              <a:rPr lang="en-US" altLang="zh-CN" b="0" i="1"/>
              <a:t>p </a:t>
            </a:r>
            <a:r>
              <a:rPr lang="en-US" altLang="zh-CN" b="0"/>
              <a:t>is false, so that </a:t>
            </a:r>
            <a:r>
              <a:rPr lang="en-US" altLang="zh-CN" b="0" i="1"/>
              <a:t>p</a:t>
            </a:r>
            <a:r>
              <a:rPr lang="en-US" altLang="zh-CN" b="0"/>
              <a:t>, “there is no largest prime number,” is true. </a:t>
            </a:r>
          </a:p>
          <a:p>
            <a:pPr eaLnBrk="1" hangingPunct="1">
              <a:lnSpc>
                <a:spcPct val="90000"/>
              </a:lnSpc>
              <a:buFont typeface="Wingdings" panose="05000000000000000000" pitchFamily="2" charset="2"/>
              <a:buNone/>
            </a:pPr>
            <a:r>
              <a:rPr lang="en-US" altLang="zh-CN" b="0"/>
              <a:t>Q.E.D.</a:t>
            </a:r>
          </a:p>
          <a:p>
            <a:pPr eaLnBrk="1" hangingPunct="1">
              <a:lnSpc>
                <a:spcPct val="90000"/>
              </a:lnSpc>
              <a:buFont typeface="Wingdings" panose="05000000000000000000" pitchFamily="2" charset="2"/>
              <a:buNone/>
            </a:pPr>
            <a:endParaRPr lang="en-US" altLang="zh-CN"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966">
                                            <p:txEl>
                                              <p:pRg st="1" end="1"/>
                                            </p:txEl>
                                          </p:spTgt>
                                        </p:tgtEl>
                                        <p:attrNameLst>
                                          <p:attrName>style.visibility</p:attrName>
                                        </p:attrNameLst>
                                      </p:cBhvr>
                                      <p:to>
                                        <p:strVal val="visible"/>
                                      </p:to>
                                    </p:set>
                                    <p:animEffect transition="in" filter="wipe(up)">
                                      <p:cBhvr>
                                        <p:cTn id="7" dur="500"/>
                                        <p:tgtEl>
                                          <p:spTgt spid="40966">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0966">
                                            <p:txEl>
                                              <p:pRg st="2" end="2"/>
                                            </p:txEl>
                                          </p:spTgt>
                                        </p:tgtEl>
                                        <p:attrNameLst>
                                          <p:attrName>style.visibility</p:attrName>
                                        </p:attrNameLst>
                                      </p:cBhvr>
                                      <p:to>
                                        <p:strVal val="visible"/>
                                      </p:to>
                                    </p:set>
                                    <p:animEffect transition="in" filter="wipe(up)">
                                      <p:cBhvr>
                                        <p:cTn id="11" dur="500"/>
                                        <p:tgtEl>
                                          <p:spTgt spid="40966">
                                            <p:txEl>
                                              <p:pRg st="2" end="2"/>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966">
                                            <p:txEl>
                                              <p:pRg st="3" end="3"/>
                                            </p:txEl>
                                          </p:spTgt>
                                        </p:tgtEl>
                                        <p:attrNameLst>
                                          <p:attrName>style.visibility</p:attrName>
                                        </p:attrNameLst>
                                      </p:cBhvr>
                                      <p:to>
                                        <p:strVal val="visible"/>
                                      </p:to>
                                    </p:set>
                                    <p:animEffect transition="in" filter="wipe(up)">
                                      <p:cBhvr>
                                        <p:cTn id="15" dur="500"/>
                                        <p:tgtEl>
                                          <p:spTgt spid="40966">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40966">
                                            <p:txEl>
                                              <p:pRg st="4" end="4"/>
                                            </p:txEl>
                                          </p:spTgt>
                                        </p:tgtEl>
                                        <p:attrNameLst>
                                          <p:attrName>style.visibility</p:attrName>
                                        </p:attrNameLst>
                                      </p:cBhvr>
                                      <p:to>
                                        <p:strVal val="visible"/>
                                      </p:to>
                                    </p:set>
                                    <p:animEffect transition="in" filter="wipe(up)">
                                      <p:cBhvr>
                                        <p:cTn id="20" dur="500"/>
                                        <p:tgtEl>
                                          <p:spTgt spid="40966">
                                            <p:txEl>
                                              <p:pRg st="4" end="4"/>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40966">
                                            <p:txEl>
                                              <p:pRg st="5" end="5"/>
                                            </p:txEl>
                                          </p:spTgt>
                                        </p:tgtEl>
                                        <p:attrNameLst>
                                          <p:attrName>style.visibility</p:attrName>
                                        </p:attrNameLst>
                                      </p:cBhvr>
                                      <p:to>
                                        <p:strVal val="visible"/>
                                      </p:to>
                                    </p:set>
                                    <p:animEffect transition="in" filter="wipe(up)">
                                      <p:cBhvr>
                                        <p:cTn id="23" dur="500"/>
                                        <p:tgtEl>
                                          <p:spTgt spid="40966">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40966">
                                            <p:txEl>
                                              <p:pRg st="6" end="6"/>
                                            </p:txEl>
                                          </p:spTgt>
                                        </p:tgtEl>
                                        <p:attrNameLst>
                                          <p:attrName>style.visibility</p:attrName>
                                        </p:attrNameLst>
                                      </p:cBhvr>
                                      <p:to>
                                        <p:strVal val="visible"/>
                                      </p:to>
                                    </p:set>
                                    <p:animEffect transition="in" filter="wipe(up)">
                                      <p:cBhvr>
                                        <p:cTn id="28" dur="500"/>
                                        <p:tgtEl>
                                          <p:spTgt spid="40966">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0966">
                                            <p:txEl>
                                              <p:pRg st="7" end="7"/>
                                            </p:txEl>
                                          </p:spTgt>
                                        </p:tgtEl>
                                        <p:attrNameLst>
                                          <p:attrName>style.visibility</p:attrName>
                                        </p:attrNameLst>
                                      </p:cBhvr>
                                      <p:to>
                                        <p:strVal val="visible"/>
                                      </p:to>
                                    </p:set>
                                    <p:animEffect transition="in" filter="wipe(up)">
                                      <p:cBhvr>
                                        <p:cTn id="33" dur="500"/>
                                        <p:tgtEl>
                                          <p:spTgt spid="40966">
                                            <p:txEl>
                                              <p:pRg st="7" end="7"/>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40966">
                                            <p:txEl>
                                              <p:pRg st="8" end="8"/>
                                            </p:txEl>
                                          </p:spTgt>
                                        </p:tgtEl>
                                        <p:attrNameLst>
                                          <p:attrName>style.visibility</p:attrName>
                                        </p:attrNameLst>
                                      </p:cBhvr>
                                      <p:to>
                                        <p:strVal val="visible"/>
                                      </p:to>
                                    </p:set>
                                    <p:animEffect transition="in" filter="wipe(up)">
                                      <p:cBhvr>
                                        <p:cTn id="36" dur="500"/>
                                        <p:tgtEl>
                                          <p:spTgt spid="40966">
                                            <p:txEl>
                                              <p:pRg st="8" end="8"/>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40966">
                                            <p:txEl>
                                              <p:pRg st="9" end="9"/>
                                            </p:txEl>
                                          </p:spTgt>
                                        </p:tgtEl>
                                        <p:attrNameLst>
                                          <p:attrName>style.visibility</p:attrName>
                                        </p:attrNameLst>
                                      </p:cBhvr>
                                      <p:to>
                                        <p:strVal val="visible"/>
                                      </p:to>
                                    </p:set>
                                    <p:animEffect transition="in" filter="wipe(up)">
                                      <p:cBhvr>
                                        <p:cTn id="39" dur="500"/>
                                        <p:tgtEl>
                                          <p:spTgt spid="40966">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40966">
                                            <p:txEl>
                                              <p:pRg st="10" end="10"/>
                                            </p:txEl>
                                          </p:spTgt>
                                        </p:tgtEl>
                                        <p:attrNameLst>
                                          <p:attrName>style.visibility</p:attrName>
                                        </p:attrNameLst>
                                      </p:cBhvr>
                                      <p:to>
                                        <p:strVal val="visible"/>
                                      </p:to>
                                    </p:set>
                                    <p:animEffect transition="in" filter="wipe(up)">
                                      <p:cBhvr>
                                        <p:cTn id="44" dur="500"/>
                                        <p:tgtEl>
                                          <p:spTgt spid="40966">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40966">
                                            <p:txEl>
                                              <p:pRg st="11" end="11"/>
                                            </p:txEl>
                                          </p:spTgt>
                                        </p:tgtEl>
                                        <p:attrNameLst>
                                          <p:attrName>style.visibility</p:attrName>
                                        </p:attrNameLst>
                                      </p:cBhvr>
                                      <p:to>
                                        <p:strVal val="visible"/>
                                      </p:to>
                                    </p:set>
                                    <p:animEffect transition="in" filter="wipe(up)">
                                      <p:cBhvr>
                                        <p:cTn id="49" dur="500"/>
                                        <p:tgtEl>
                                          <p:spTgt spid="409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a:extLst>
              <a:ext uri="{FF2B5EF4-FFF2-40B4-BE49-F238E27FC236}">
                <a16:creationId xmlns:a16="http://schemas.microsoft.com/office/drawing/2014/main" id="{C71FE765-8B07-4672-A67C-D4760AF568BB}"/>
              </a:ext>
            </a:extLst>
          </p:cNvPr>
          <p:cNvSpPr>
            <a:spLocks noGrp="1" noChangeArrowheads="1"/>
          </p:cNvSpPr>
          <p:nvPr>
            <p:ph type="title"/>
          </p:nvPr>
        </p:nvSpPr>
        <p:spPr/>
        <p:txBody>
          <a:bodyPr/>
          <a:lstStyle/>
          <a:p>
            <a:pPr eaLnBrk="1" hangingPunct="1">
              <a:defRPr/>
            </a:pPr>
            <a:r>
              <a:rPr lang="en-US" altLang="zh-CN" b="0" dirty="0"/>
              <a:t>Proof  </a:t>
            </a:r>
            <a:r>
              <a:rPr lang="en-US" altLang="zh-CN" b="0" i="1" dirty="0"/>
              <a:t>p</a:t>
            </a:r>
            <a:r>
              <a:rPr kumimoji="1" lang="en-US" altLang="zh-CN" dirty="0">
                <a:latin typeface="Symbol" pitchFamily="18" charset="2"/>
                <a:sym typeface="Symbol" pitchFamily="18" charset="2"/>
              </a:rPr>
              <a:t> ® </a:t>
            </a:r>
            <a:r>
              <a:rPr kumimoji="1" lang="en-US" altLang="zh-CN" b="0" i="1" kern="1200" dirty="0">
                <a:solidFill>
                  <a:srgbClr val="3333CC"/>
                </a:solidFill>
                <a:sym typeface="Symbol" pitchFamily="18" charset="2"/>
              </a:rPr>
              <a:t>q</a:t>
            </a:r>
            <a:r>
              <a:rPr lang="en-US" altLang="zh-CN" b="0" dirty="0"/>
              <a:t> by Contradiction</a:t>
            </a:r>
          </a:p>
        </p:txBody>
      </p:sp>
      <p:sp>
        <p:nvSpPr>
          <p:cNvPr id="23555" name="Rectangle 3">
            <a:extLst>
              <a:ext uri="{FF2B5EF4-FFF2-40B4-BE49-F238E27FC236}">
                <a16:creationId xmlns:a16="http://schemas.microsoft.com/office/drawing/2014/main" id="{C9926CE6-3E74-4E5B-95FD-F3C37D8BA6BE}"/>
              </a:ext>
            </a:extLst>
          </p:cNvPr>
          <p:cNvSpPr>
            <a:spLocks noGrp="1" noChangeArrowheads="1"/>
          </p:cNvSpPr>
          <p:nvPr>
            <p:ph type="body" idx="1"/>
          </p:nvPr>
        </p:nvSpPr>
        <p:spPr>
          <a:xfrm>
            <a:off x="685800" y="1196975"/>
            <a:ext cx="7772400" cy="4660900"/>
          </a:xfrm>
        </p:spPr>
        <p:txBody>
          <a:bodyPr/>
          <a:lstStyle/>
          <a:p>
            <a:pPr eaLnBrk="1" hangingPunct="1">
              <a:spcBef>
                <a:spcPct val="25000"/>
              </a:spcBef>
              <a:defRPr/>
            </a:pPr>
            <a:r>
              <a:rPr kumimoji="1" lang="en-US" altLang="zh-CN" sz="2800" b="0" dirty="0">
                <a:sym typeface="Webdings" pitchFamily="18" charset="2"/>
              </a:rPr>
              <a:t>The proof of </a:t>
            </a:r>
            <a:r>
              <a:rPr kumimoji="1" lang="en-US" altLang="zh-CN" sz="2800" b="0" i="1" dirty="0">
                <a:sym typeface="Webdings" pitchFamily="18" charset="2"/>
              </a:rPr>
              <a:t>p </a:t>
            </a:r>
            <a:r>
              <a:rPr kumimoji="1" lang="en-US" altLang="zh-CN" sz="2800" b="0" i="1" dirty="0">
                <a:latin typeface="Symbol" pitchFamily="18" charset="2"/>
                <a:sym typeface="Webdings" pitchFamily="18" charset="2"/>
              </a:rPr>
              <a:t>® </a:t>
            </a:r>
            <a:r>
              <a:rPr kumimoji="1" lang="en-US" altLang="zh-CN" sz="2800" b="0" i="1" dirty="0">
                <a:sym typeface="Webdings" pitchFamily="18" charset="2"/>
              </a:rPr>
              <a:t>q </a:t>
            </a:r>
            <a:r>
              <a:rPr kumimoji="1" lang="en-US" altLang="zh-CN" sz="2800" b="0" dirty="0">
                <a:sym typeface="Webdings" pitchFamily="18" charset="2"/>
              </a:rPr>
              <a:t>by contradiction consists of the following steps:</a:t>
            </a:r>
          </a:p>
          <a:p>
            <a:pPr eaLnBrk="1" hangingPunct="1">
              <a:spcBef>
                <a:spcPct val="25000"/>
              </a:spcBef>
              <a:buFont typeface="Wingdings" panose="05000000000000000000" pitchFamily="2" charset="2"/>
              <a:buNone/>
              <a:defRPr/>
            </a:pPr>
            <a:r>
              <a:rPr kumimoji="1" lang="en-US" altLang="zh-CN" sz="2800" b="0" dirty="0">
                <a:sym typeface="Webdings" pitchFamily="18" charset="2"/>
              </a:rPr>
              <a:t>1)   assumes that both </a:t>
            </a:r>
            <a:r>
              <a:rPr kumimoji="1" lang="en-US" altLang="zh-CN" sz="2800" b="0" i="1" dirty="0">
                <a:sym typeface="Webdings" pitchFamily="18" charset="2"/>
              </a:rPr>
              <a:t>p</a:t>
            </a:r>
            <a:r>
              <a:rPr kumimoji="1" lang="en-US" altLang="zh-CN" sz="2800" b="0" dirty="0">
                <a:sym typeface="Webdings" pitchFamily="18" charset="2"/>
              </a:rPr>
              <a:t> and </a:t>
            </a:r>
            <a:r>
              <a:rPr kumimoji="1" lang="en-US" altLang="zh-CN" sz="2800" b="0" dirty="0" err="1">
                <a:latin typeface="Symbol" pitchFamily="18" charset="2"/>
                <a:sym typeface="Webdings" pitchFamily="18" charset="2"/>
              </a:rPr>
              <a:t>Ø</a:t>
            </a:r>
            <a:r>
              <a:rPr kumimoji="1" lang="en-US" altLang="zh-CN" sz="2800" b="0" i="1" dirty="0" err="1">
                <a:sym typeface="Webdings" pitchFamily="18" charset="2"/>
              </a:rPr>
              <a:t>q</a:t>
            </a:r>
            <a:r>
              <a:rPr kumimoji="1" lang="en-US" altLang="zh-CN" sz="2800" b="0" dirty="0">
                <a:sym typeface="Webdings" pitchFamily="18" charset="2"/>
              </a:rPr>
              <a:t> are true</a:t>
            </a:r>
          </a:p>
          <a:p>
            <a:pPr marL="514350" indent="-514350" eaLnBrk="1" hangingPunct="1">
              <a:spcBef>
                <a:spcPct val="25000"/>
              </a:spcBef>
              <a:buFont typeface="Wingdings" panose="05000000000000000000" pitchFamily="2" charset="2"/>
              <a:buAutoNum type="arabicParenR" startAt="2"/>
              <a:defRPr/>
            </a:pPr>
            <a:r>
              <a:rPr kumimoji="1" lang="en-US" altLang="zh-CN" sz="2800" b="0" dirty="0">
                <a:sym typeface="Webdings" pitchFamily="18" charset="2"/>
              </a:rPr>
              <a:t>shows that (</a:t>
            </a:r>
            <a:r>
              <a:rPr kumimoji="1" lang="en-US" altLang="zh-CN" sz="2800" b="0" i="1" kern="1200" dirty="0">
                <a:solidFill>
                  <a:srgbClr val="000000"/>
                </a:solidFill>
                <a:sym typeface="Symbol" pitchFamily="18" charset="2"/>
              </a:rPr>
              <a:t>p </a:t>
            </a:r>
            <a:r>
              <a:rPr kumimoji="1" lang="en-US" altLang="zh-CN" sz="2800" dirty="0">
                <a:latin typeface="Symbol" pitchFamily="18" charset="2"/>
                <a:sym typeface="Symbol" pitchFamily="18" charset="2"/>
              </a:rPr>
              <a:t>Ù Ø</a:t>
            </a:r>
            <a:r>
              <a:rPr kumimoji="1" lang="en-US" altLang="zh-CN" sz="2800" b="0" i="1" kern="1200" dirty="0">
                <a:solidFill>
                  <a:srgbClr val="000000"/>
                </a:solidFill>
                <a:sym typeface="Symbol" pitchFamily="18" charset="2"/>
              </a:rPr>
              <a:t> q)</a:t>
            </a:r>
            <a:r>
              <a:rPr kumimoji="1" lang="en-US" altLang="zh-CN" sz="2800" b="0" kern="1200" dirty="0">
                <a:solidFill>
                  <a:srgbClr val="000000"/>
                </a:solidFill>
                <a:sym typeface="Symbol" pitchFamily="18" charset="2"/>
              </a:rPr>
              <a:t> </a:t>
            </a:r>
            <a:r>
              <a:rPr kumimoji="1" lang="en-US" altLang="zh-CN" sz="2800" dirty="0">
                <a:latin typeface="Symbol" pitchFamily="18" charset="2"/>
                <a:sym typeface="Symbol" pitchFamily="18" charset="2"/>
              </a:rPr>
              <a:t>® </a:t>
            </a:r>
            <a:r>
              <a:rPr kumimoji="1" lang="en-US" altLang="zh-CN" sz="2800" b="0" kern="1200" dirty="0">
                <a:solidFill>
                  <a:srgbClr val="000000"/>
                </a:solidFill>
                <a:sym typeface="Symbol" pitchFamily="18" charset="2"/>
              </a:rPr>
              <a:t>F, </a:t>
            </a:r>
            <a:endParaRPr kumimoji="1" lang="en-US" altLang="zh-CN" sz="2800" b="0" dirty="0">
              <a:sym typeface="Webdings" pitchFamily="18" charset="2"/>
            </a:endParaRPr>
          </a:p>
          <a:p>
            <a:pPr eaLnBrk="1" hangingPunct="1">
              <a:spcBef>
                <a:spcPct val="25000"/>
              </a:spcBef>
              <a:buFont typeface="Wingdings" panose="05000000000000000000" pitchFamily="2" charset="2"/>
              <a:buNone/>
              <a:defRPr/>
            </a:pPr>
            <a:endParaRPr kumimoji="1" lang="en-US" altLang="zh-CN" sz="1200" b="0" dirty="0">
              <a:sym typeface="Webdings" pitchFamily="18" charset="2"/>
            </a:endParaRPr>
          </a:p>
          <a:p>
            <a:pPr algn="ctr" eaLnBrk="1" hangingPunct="1">
              <a:spcBef>
                <a:spcPct val="25000"/>
              </a:spcBef>
              <a:buFont typeface="Wingdings" panose="05000000000000000000" pitchFamily="2" charset="2"/>
              <a:buNone/>
              <a:defRPr/>
            </a:pPr>
            <a:r>
              <a:rPr kumimoji="1" lang="en-US" altLang="zh-CN" sz="2800" b="0" dirty="0">
                <a:solidFill>
                  <a:srgbClr val="3333CC"/>
                </a:solidFill>
                <a:sym typeface="Webdings" pitchFamily="18" charset="2"/>
              </a:rPr>
              <a:t>We have obtained a contradiction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413D138F-CC5B-4440-BC82-3E2D49657720}"/>
              </a:ext>
            </a:extLst>
          </p:cNvPr>
          <p:cNvSpPr>
            <a:spLocks noGrp="1" noChangeArrowheads="1"/>
          </p:cNvSpPr>
          <p:nvPr>
            <p:ph type="body" idx="1"/>
          </p:nvPr>
        </p:nvSpPr>
        <p:spPr>
          <a:xfrm>
            <a:off x="395288" y="-26988"/>
            <a:ext cx="8429625" cy="1500188"/>
          </a:xfrm>
        </p:spPr>
        <p:txBody>
          <a:bodyPr/>
          <a:lstStyle/>
          <a:p>
            <a:pPr eaLnBrk="1" hangingPunct="1">
              <a:spcBef>
                <a:spcPct val="25000"/>
              </a:spcBef>
              <a:buFont typeface="Wingdings" panose="05000000000000000000" pitchFamily="2" charset="2"/>
              <a:buNone/>
            </a:pPr>
            <a:r>
              <a:rPr kumimoji="1" lang="en-US" altLang="zh-CN" sz="2800" b="0">
                <a:solidFill>
                  <a:srgbClr val="000000"/>
                </a:solidFill>
                <a:cs typeface="Times New Roman" panose="02020603050405020304" pitchFamily="18" charset="0"/>
              </a:rPr>
              <a:t>Show that          logically follows from the hypotheses </a:t>
            </a:r>
          </a:p>
          <a:p>
            <a:pPr eaLnBrk="1" hangingPunct="1">
              <a:spcBef>
                <a:spcPct val="25000"/>
              </a:spcBef>
              <a:buFont typeface="Wingdings" panose="05000000000000000000" pitchFamily="2" charset="2"/>
              <a:buNone/>
            </a:pPr>
            <a:endParaRPr kumimoji="1" lang="en-US" altLang="zh-CN" sz="2800" b="0">
              <a:sym typeface="Webdings" panose="05030102010509060703" pitchFamily="18" charset="2"/>
            </a:endParaRPr>
          </a:p>
          <a:p>
            <a:pPr eaLnBrk="1" hangingPunct="1">
              <a:spcBef>
                <a:spcPct val="25000"/>
              </a:spcBef>
              <a:buFont typeface="Wingdings" panose="05000000000000000000" pitchFamily="2" charset="2"/>
              <a:buNone/>
            </a:pPr>
            <a:endParaRPr kumimoji="1" lang="en-US" altLang="zh-CN" sz="2800" b="0">
              <a:solidFill>
                <a:srgbClr val="3333CC"/>
              </a:solidFill>
              <a:sym typeface="Webdings" panose="05030102010509060703" pitchFamily="18" charset="2"/>
            </a:endParaRPr>
          </a:p>
        </p:txBody>
      </p:sp>
      <p:graphicFrame>
        <p:nvGraphicFramePr>
          <p:cNvPr id="36867" name="Object 5">
            <a:extLst>
              <a:ext uri="{FF2B5EF4-FFF2-40B4-BE49-F238E27FC236}">
                <a16:creationId xmlns:a16="http://schemas.microsoft.com/office/drawing/2014/main" id="{A9609D3A-A060-4A8D-A526-39504C6C0B28}"/>
              </a:ext>
            </a:extLst>
          </p:cNvPr>
          <p:cNvGraphicFramePr>
            <a:graphicFrameLocks noChangeAspect="1"/>
          </p:cNvGraphicFramePr>
          <p:nvPr/>
        </p:nvGraphicFramePr>
        <p:xfrm>
          <a:off x="2051050" y="117475"/>
          <a:ext cx="673100" cy="287338"/>
        </p:xfrm>
        <a:graphic>
          <a:graphicData uri="http://schemas.openxmlformats.org/presentationml/2006/ole">
            <mc:AlternateContent xmlns:mc="http://schemas.openxmlformats.org/markup-compatibility/2006">
              <mc:Choice xmlns:v="urn:schemas-microsoft-com:vml" Requires="v">
                <p:oleObj spid="_x0000_s36883" r:id="rId4" imgW="330200" imgH="139700" progId="Equation.3">
                  <p:embed/>
                </p:oleObj>
              </mc:Choice>
              <mc:Fallback>
                <p:oleObj r:id="rId4" imgW="330200" imgH="139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17475"/>
                        <a:ext cx="6731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ct 6">
            <a:extLst>
              <a:ext uri="{FF2B5EF4-FFF2-40B4-BE49-F238E27FC236}">
                <a16:creationId xmlns:a16="http://schemas.microsoft.com/office/drawing/2014/main" id="{D7AAE310-4820-431B-AFD4-B25FF6BC5F83}"/>
              </a:ext>
            </a:extLst>
          </p:cNvPr>
          <p:cNvGraphicFramePr>
            <a:graphicFrameLocks noChangeAspect="1"/>
          </p:cNvGraphicFramePr>
          <p:nvPr/>
        </p:nvGraphicFramePr>
        <p:xfrm>
          <a:off x="3000375" y="493713"/>
          <a:ext cx="2652713" cy="350837"/>
        </p:xfrm>
        <a:graphic>
          <a:graphicData uri="http://schemas.openxmlformats.org/presentationml/2006/ole">
            <mc:AlternateContent xmlns:mc="http://schemas.openxmlformats.org/markup-compatibility/2006">
              <mc:Choice xmlns:v="urn:schemas-microsoft-com:vml" Requires="v">
                <p:oleObj spid="_x0000_s36884" name="公式" r:id="rId6" imgW="1231366" imgH="165028" progId="Equation.3">
                  <p:embed/>
                </p:oleObj>
              </mc:Choice>
              <mc:Fallback>
                <p:oleObj name="公式" r:id="rId6" imgW="1231366" imgH="16502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5" y="493713"/>
                        <a:ext cx="26527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AutoShape 2">
            <a:extLst>
              <a:ext uri="{FF2B5EF4-FFF2-40B4-BE49-F238E27FC236}">
                <a16:creationId xmlns:a16="http://schemas.microsoft.com/office/drawing/2014/main" id="{18A161E0-7673-4DDD-990F-B1EF912EFCAA}"/>
              </a:ext>
            </a:extLst>
          </p:cNvPr>
          <p:cNvSpPr>
            <a:spLocks noChangeArrowheads="1"/>
          </p:cNvSpPr>
          <p:nvPr/>
        </p:nvSpPr>
        <p:spPr bwMode="auto">
          <a:xfrm>
            <a:off x="395288" y="1125538"/>
            <a:ext cx="8305800" cy="5143500"/>
          </a:xfrm>
          <a:prstGeom prst="foldedCorner">
            <a:avLst>
              <a:gd name="adj" fmla="val 12500"/>
            </a:avLst>
          </a:prstGeom>
          <a:solidFill>
            <a:schemeClr val="accent1">
              <a:lumMod val="20000"/>
              <a:lumOff val="80000"/>
            </a:schemeClr>
          </a:solidFill>
          <a:ln w="9525">
            <a:solidFill>
              <a:schemeClr val="tx1"/>
            </a:solidFill>
            <a:round/>
            <a:headEnd/>
            <a:tailEnd/>
          </a:ln>
        </p:spPr>
        <p:txBody>
          <a:bodyPr wrap="none"/>
          <a:lstStyle/>
          <a:p>
            <a:pPr eaLnBrk="1" hangingPunct="1">
              <a:defRPr/>
            </a:pPr>
            <a:r>
              <a:rPr kumimoji="1" lang="en-US" altLang="zh-CN" sz="2400" dirty="0">
                <a:solidFill>
                  <a:srgbClr val="FF0000"/>
                </a:solidFill>
                <a:latin typeface="Times New Roman" pitchFamily="18" charset="0"/>
              </a:rPr>
              <a:t>Proof:</a:t>
            </a:r>
          </a:p>
          <a:p>
            <a:pPr lvl="1" eaLnBrk="1" hangingPunct="1">
              <a:spcBef>
                <a:spcPct val="20000"/>
              </a:spcBef>
              <a:defRPr/>
            </a:pPr>
            <a:r>
              <a:rPr kumimoji="1" lang="en-US" altLang="zh-CN" sz="2000" dirty="0">
                <a:solidFill>
                  <a:srgbClr val="000000"/>
                </a:solidFill>
                <a:latin typeface="Times New Roman" pitchFamily="18" charset="0"/>
              </a:rPr>
              <a:t>            Step                 Reason</a:t>
            </a:r>
          </a:p>
          <a:p>
            <a:pPr lvl="1" eaLnBrk="1" hangingPunct="1">
              <a:spcBef>
                <a:spcPct val="20000"/>
              </a:spcBef>
              <a:defRPr/>
            </a:pPr>
            <a:r>
              <a:rPr kumimoji="1" lang="en-US" altLang="zh-CN" sz="2000" dirty="0">
                <a:solidFill>
                  <a:srgbClr val="000000"/>
                </a:solidFill>
                <a:latin typeface="Times New Roman" pitchFamily="18" charset="0"/>
              </a:rPr>
              <a:t>1.    </a:t>
            </a:r>
            <a:r>
              <a:rPr kumimoji="1" lang="en-US" altLang="zh-CN" sz="2000" dirty="0">
                <a:solidFill>
                  <a:srgbClr val="000000"/>
                </a:solidFill>
                <a:latin typeface="Symbol" pitchFamily="18" charset="2"/>
              </a:rPr>
              <a:t>Ø</a:t>
            </a:r>
            <a:r>
              <a:rPr kumimoji="1" lang="en-US" altLang="zh-CN" sz="2000" dirty="0">
                <a:solidFill>
                  <a:srgbClr val="000000"/>
                </a:solidFill>
                <a:latin typeface="Times New Roman" pitchFamily="18" charset="0"/>
              </a:rPr>
              <a:t> (s </a:t>
            </a:r>
            <a:r>
              <a:rPr kumimoji="1" lang="en-US" altLang="zh-CN" sz="2000" dirty="0">
                <a:solidFill>
                  <a:srgbClr val="000000"/>
                </a:solidFill>
                <a:latin typeface="Symbol" pitchFamily="18" charset="2"/>
              </a:rPr>
              <a:t>Ú </a:t>
            </a:r>
            <a:r>
              <a:rPr kumimoji="1" lang="en-US" altLang="zh-CN" sz="2000" dirty="0">
                <a:solidFill>
                  <a:srgbClr val="000000"/>
                </a:solidFill>
                <a:latin typeface="Times New Roman" pitchFamily="18" charset="0"/>
              </a:rPr>
              <a:t>r)</a:t>
            </a:r>
            <a:r>
              <a:rPr kumimoji="1" lang="en-US" altLang="zh-CN" sz="2000" dirty="0">
                <a:solidFill>
                  <a:srgbClr val="000000"/>
                </a:solidFill>
                <a:latin typeface="Symbol" pitchFamily="18" charset="2"/>
              </a:rPr>
              <a:t> </a:t>
            </a:r>
            <a:r>
              <a:rPr kumimoji="1" lang="en-US" altLang="zh-CN" sz="2000" dirty="0">
                <a:solidFill>
                  <a:srgbClr val="000000"/>
                </a:solidFill>
                <a:latin typeface="Times New Roman" pitchFamily="18" charset="0"/>
              </a:rPr>
              <a:t>               Additional hypothesis</a:t>
            </a:r>
          </a:p>
          <a:p>
            <a:pPr lvl="1" eaLnBrk="1" hangingPunct="1">
              <a:spcBef>
                <a:spcPct val="20000"/>
              </a:spcBef>
              <a:defRPr/>
            </a:pPr>
            <a:r>
              <a:rPr kumimoji="1" lang="en-US" altLang="zh-CN" sz="2000" dirty="0">
                <a:solidFill>
                  <a:srgbClr val="000000"/>
                </a:solidFill>
                <a:latin typeface="Times New Roman" pitchFamily="18" charset="0"/>
              </a:rPr>
              <a:t>2.    </a:t>
            </a:r>
            <a:r>
              <a:rPr kumimoji="1" lang="en-US" altLang="zh-CN" sz="2000" dirty="0">
                <a:solidFill>
                  <a:srgbClr val="000000"/>
                </a:solidFill>
                <a:latin typeface="Symbol" pitchFamily="18" charset="2"/>
              </a:rPr>
              <a:t>Ø</a:t>
            </a:r>
            <a:r>
              <a:rPr kumimoji="1" lang="en-US" altLang="zh-CN" sz="2000" dirty="0">
                <a:solidFill>
                  <a:srgbClr val="000000"/>
                </a:solidFill>
                <a:latin typeface="Times New Roman" pitchFamily="18" charset="0"/>
              </a:rPr>
              <a:t> s </a:t>
            </a:r>
            <a:r>
              <a:rPr kumimoji="1" lang="en-US" altLang="zh-CN" sz="2000" dirty="0">
                <a:solidFill>
                  <a:srgbClr val="000000"/>
                </a:solidFill>
                <a:latin typeface="Symbol" pitchFamily="18" charset="2"/>
              </a:rPr>
              <a:t>Ù </a:t>
            </a:r>
            <a:r>
              <a:rPr kumimoji="1" lang="en-US" altLang="zh-CN" sz="2000" dirty="0" err="1">
                <a:solidFill>
                  <a:srgbClr val="000000"/>
                </a:solidFill>
                <a:latin typeface="Symbol" pitchFamily="18" charset="2"/>
              </a:rPr>
              <a:t>Ø</a:t>
            </a:r>
            <a:r>
              <a:rPr kumimoji="1" lang="en-US" altLang="zh-CN" sz="2000" dirty="0" err="1">
                <a:solidFill>
                  <a:srgbClr val="000000"/>
                </a:solidFill>
                <a:latin typeface="Times New Roman" pitchFamily="18" charset="0"/>
              </a:rPr>
              <a:t>r</a:t>
            </a:r>
            <a:r>
              <a:rPr kumimoji="1" lang="en-US" altLang="zh-CN" sz="2000" dirty="0">
                <a:solidFill>
                  <a:srgbClr val="000000"/>
                </a:solidFill>
                <a:latin typeface="Symbol" pitchFamily="18" charset="2"/>
              </a:rPr>
              <a:t>                </a:t>
            </a:r>
            <a:r>
              <a:rPr kumimoji="1" lang="en-US" altLang="zh-CN" sz="2000" dirty="0">
                <a:solidFill>
                  <a:srgbClr val="000000"/>
                </a:solidFill>
                <a:latin typeface="Times New Roman" pitchFamily="18" charset="0"/>
              </a:rPr>
              <a:t>De Morgan’s Law, 1</a:t>
            </a:r>
          </a:p>
          <a:p>
            <a:pPr lvl="1" eaLnBrk="1" hangingPunct="1">
              <a:spcBef>
                <a:spcPct val="20000"/>
              </a:spcBef>
              <a:defRPr/>
            </a:pPr>
            <a:r>
              <a:rPr kumimoji="1" lang="en-US" altLang="zh-CN" sz="2000" dirty="0">
                <a:solidFill>
                  <a:srgbClr val="000000"/>
                </a:solidFill>
                <a:latin typeface="Times New Roman" pitchFamily="18" charset="0"/>
              </a:rPr>
              <a:t>3.    </a:t>
            </a:r>
            <a:r>
              <a:rPr kumimoji="1" lang="en-US" altLang="zh-CN" sz="2000" dirty="0">
                <a:solidFill>
                  <a:srgbClr val="000000"/>
                </a:solidFill>
                <a:latin typeface="Symbol" pitchFamily="18" charset="2"/>
              </a:rPr>
              <a:t>Ø</a:t>
            </a:r>
            <a:r>
              <a:rPr kumimoji="1" lang="en-US" altLang="zh-CN" sz="2000" dirty="0">
                <a:solidFill>
                  <a:srgbClr val="000000"/>
                </a:solidFill>
                <a:latin typeface="Times New Roman" pitchFamily="18" charset="0"/>
              </a:rPr>
              <a:t> s                         Simplification, 2</a:t>
            </a:r>
          </a:p>
          <a:p>
            <a:pPr lvl="1" eaLnBrk="1" hangingPunct="1">
              <a:spcBef>
                <a:spcPct val="20000"/>
              </a:spcBef>
              <a:defRPr/>
            </a:pPr>
            <a:r>
              <a:rPr kumimoji="1" lang="en-US" altLang="zh-CN" sz="2000" dirty="0">
                <a:solidFill>
                  <a:srgbClr val="000000"/>
                </a:solidFill>
                <a:latin typeface="Times New Roman" pitchFamily="18" charset="0"/>
              </a:rPr>
              <a:t>4.    </a:t>
            </a:r>
            <a:r>
              <a:rPr kumimoji="1" lang="en-US" altLang="zh-CN" sz="2000" dirty="0" err="1">
                <a:solidFill>
                  <a:srgbClr val="000000"/>
                </a:solidFill>
                <a:latin typeface="Symbol" pitchFamily="18" charset="2"/>
              </a:rPr>
              <a:t>Ø</a:t>
            </a:r>
            <a:r>
              <a:rPr kumimoji="1" lang="en-US" altLang="zh-CN" sz="2000" dirty="0" err="1">
                <a:solidFill>
                  <a:srgbClr val="000000"/>
                </a:solidFill>
                <a:latin typeface="Times New Roman" pitchFamily="18" charset="0"/>
              </a:rPr>
              <a:t>r</a:t>
            </a:r>
            <a:r>
              <a:rPr kumimoji="1" lang="en-US" altLang="zh-CN" sz="2000" dirty="0">
                <a:solidFill>
                  <a:srgbClr val="000000"/>
                </a:solidFill>
                <a:latin typeface="Symbol" pitchFamily="18" charset="2"/>
              </a:rPr>
              <a:t>                          </a:t>
            </a:r>
            <a:r>
              <a:rPr kumimoji="1" lang="en-US" altLang="zh-CN" sz="2000" dirty="0">
                <a:solidFill>
                  <a:srgbClr val="000000"/>
                </a:solidFill>
                <a:latin typeface="Times New Roman" pitchFamily="18" charset="0"/>
              </a:rPr>
              <a:t>Simplification, 2</a:t>
            </a:r>
          </a:p>
          <a:p>
            <a:pPr lvl="1" eaLnBrk="1" hangingPunct="1">
              <a:spcBef>
                <a:spcPct val="20000"/>
              </a:spcBef>
              <a:defRPr/>
            </a:pPr>
            <a:r>
              <a:rPr kumimoji="1" lang="en-US" altLang="zh-CN" sz="2000" dirty="0">
                <a:solidFill>
                  <a:srgbClr val="000000"/>
                </a:solidFill>
                <a:latin typeface="Times New Roman" pitchFamily="18" charset="0"/>
              </a:rPr>
              <a:t>5.    </a:t>
            </a:r>
            <a:r>
              <a:rPr kumimoji="1" lang="en-US" altLang="zh-CN" sz="2000" dirty="0" err="1">
                <a:solidFill>
                  <a:srgbClr val="000000"/>
                </a:solidFill>
                <a:latin typeface="Times New Roman" pitchFamily="18" charset="0"/>
              </a:rPr>
              <a:t>p</a:t>
            </a:r>
            <a:r>
              <a:rPr kumimoji="1" lang="en-US" altLang="zh-CN" sz="2000" dirty="0" err="1">
                <a:solidFill>
                  <a:srgbClr val="000000"/>
                </a:solidFill>
                <a:latin typeface="Symbol" pitchFamily="18" charset="2"/>
              </a:rPr>
              <a:t>®</a:t>
            </a:r>
            <a:r>
              <a:rPr kumimoji="1" lang="en-US" altLang="zh-CN" sz="2000" dirty="0" err="1">
                <a:solidFill>
                  <a:srgbClr val="000000"/>
                </a:solidFill>
                <a:latin typeface="Times New Roman" pitchFamily="18" charset="0"/>
              </a:rPr>
              <a:t>r</a:t>
            </a:r>
            <a:r>
              <a:rPr kumimoji="1" lang="en-US" altLang="zh-CN" sz="2000" dirty="0">
                <a:solidFill>
                  <a:srgbClr val="000000"/>
                </a:solidFill>
                <a:latin typeface="Times New Roman" pitchFamily="18" charset="0"/>
              </a:rPr>
              <a:t>                       Hypothesis </a:t>
            </a:r>
          </a:p>
          <a:p>
            <a:pPr lvl="1" eaLnBrk="1" hangingPunct="1">
              <a:spcBef>
                <a:spcPct val="20000"/>
              </a:spcBef>
              <a:defRPr/>
            </a:pPr>
            <a:r>
              <a:rPr kumimoji="1" lang="en-US" altLang="zh-CN" sz="2000" dirty="0">
                <a:solidFill>
                  <a:srgbClr val="000000"/>
                </a:solidFill>
                <a:latin typeface="Times New Roman" pitchFamily="18" charset="0"/>
              </a:rPr>
              <a:t>6.    </a:t>
            </a:r>
            <a:r>
              <a:rPr kumimoji="1" lang="en-US" altLang="zh-CN" sz="2000" dirty="0">
                <a:solidFill>
                  <a:srgbClr val="000000"/>
                </a:solidFill>
                <a:latin typeface="Symbol" pitchFamily="18" charset="2"/>
              </a:rPr>
              <a:t>Ø</a:t>
            </a:r>
            <a:r>
              <a:rPr kumimoji="1" lang="en-US" altLang="zh-CN" sz="2000" dirty="0">
                <a:solidFill>
                  <a:srgbClr val="000000"/>
                </a:solidFill>
                <a:latin typeface="Times New Roman" pitchFamily="18" charset="0"/>
              </a:rPr>
              <a:t> p                        Modus tollens, 4, 5 </a:t>
            </a:r>
          </a:p>
          <a:p>
            <a:pPr lvl="1" eaLnBrk="1" hangingPunct="1">
              <a:spcBef>
                <a:spcPct val="20000"/>
              </a:spcBef>
              <a:defRPr/>
            </a:pPr>
            <a:r>
              <a:rPr kumimoji="1" lang="en-US" altLang="zh-CN" sz="2000" dirty="0">
                <a:solidFill>
                  <a:srgbClr val="000000"/>
                </a:solidFill>
                <a:latin typeface="Times New Roman" pitchFamily="18" charset="0"/>
              </a:rPr>
              <a:t>7.    </a:t>
            </a:r>
            <a:r>
              <a:rPr kumimoji="1" lang="en-US" altLang="zh-CN" sz="2000" dirty="0" err="1">
                <a:solidFill>
                  <a:srgbClr val="000000"/>
                </a:solidFill>
                <a:latin typeface="Times New Roman" pitchFamily="18" charset="0"/>
              </a:rPr>
              <a:t>q</a:t>
            </a:r>
            <a:r>
              <a:rPr kumimoji="1" lang="en-US" altLang="zh-CN" sz="2000" dirty="0" err="1">
                <a:solidFill>
                  <a:srgbClr val="000000"/>
                </a:solidFill>
                <a:latin typeface="Symbol" pitchFamily="18" charset="2"/>
              </a:rPr>
              <a:t>®</a:t>
            </a:r>
            <a:r>
              <a:rPr kumimoji="1" lang="en-US" altLang="zh-CN" sz="2000" dirty="0" err="1">
                <a:solidFill>
                  <a:srgbClr val="000000"/>
                </a:solidFill>
                <a:latin typeface="Times New Roman" pitchFamily="18" charset="0"/>
              </a:rPr>
              <a:t>s</a:t>
            </a:r>
            <a:r>
              <a:rPr kumimoji="1" lang="en-US" altLang="zh-CN" sz="2000" dirty="0">
                <a:solidFill>
                  <a:srgbClr val="000000"/>
                </a:solidFill>
                <a:latin typeface="Times New Roman" pitchFamily="18" charset="0"/>
              </a:rPr>
              <a:t>                       Hypothesis</a:t>
            </a:r>
          </a:p>
          <a:p>
            <a:pPr lvl="1" eaLnBrk="1" hangingPunct="1">
              <a:spcBef>
                <a:spcPct val="20000"/>
              </a:spcBef>
              <a:defRPr/>
            </a:pPr>
            <a:r>
              <a:rPr kumimoji="1" lang="en-US" altLang="zh-CN" sz="2000" dirty="0">
                <a:solidFill>
                  <a:srgbClr val="000000"/>
                </a:solidFill>
                <a:latin typeface="Times New Roman" pitchFamily="18" charset="0"/>
              </a:rPr>
              <a:t>8.    </a:t>
            </a:r>
            <a:r>
              <a:rPr kumimoji="1" lang="en-US" altLang="zh-CN" sz="2000" dirty="0">
                <a:solidFill>
                  <a:srgbClr val="000000"/>
                </a:solidFill>
                <a:latin typeface="Symbol" pitchFamily="18" charset="2"/>
              </a:rPr>
              <a:t>Ø</a:t>
            </a:r>
            <a:r>
              <a:rPr kumimoji="1" lang="en-US" altLang="zh-CN" sz="2000" dirty="0">
                <a:solidFill>
                  <a:srgbClr val="000000"/>
                </a:solidFill>
                <a:latin typeface="Times New Roman" pitchFamily="18" charset="0"/>
              </a:rPr>
              <a:t> q                        Modus tollens, 3,7</a:t>
            </a:r>
          </a:p>
          <a:p>
            <a:pPr lvl="1" eaLnBrk="1" hangingPunct="1">
              <a:spcBef>
                <a:spcPct val="20000"/>
              </a:spcBef>
              <a:defRPr/>
            </a:pPr>
            <a:r>
              <a:rPr kumimoji="1" lang="en-US" altLang="zh-CN" sz="2000" dirty="0">
                <a:solidFill>
                  <a:srgbClr val="000000"/>
                </a:solidFill>
                <a:latin typeface="Times New Roman" pitchFamily="18" charset="0"/>
              </a:rPr>
              <a:t>9.    </a:t>
            </a:r>
            <a:r>
              <a:rPr kumimoji="1" lang="en-US" altLang="zh-CN" sz="2000" dirty="0">
                <a:solidFill>
                  <a:srgbClr val="000000"/>
                </a:solidFill>
                <a:latin typeface="Symbol" pitchFamily="18" charset="2"/>
              </a:rPr>
              <a:t>Ø</a:t>
            </a:r>
            <a:r>
              <a:rPr kumimoji="1" lang="en-US" altLang="zh-CN" sz="2000" dirty="0">
                <a:solidFill>
                  <a:srgbClr val="000000"/>
                </a:solidFill>
                <a:latin typeface="Times New Roman" pitchFamily="18" charset="0"/>
              </a:rPr>
              <a:t> p </a:t>
            </a:r>
            <a:r>
              <a:rPr kumimoji="1" lang="en-US" altLang="zh-CN" sz="2000" dirty="0">
                <a:solidFill>
                  <a:srgbClr val="000000"/>
                </a:solidFill>
                <a:latin typeface="Symbol" pitchFamily="18" charset="2"/>
              </a:rPr>
              <a:t>Ù </a:t>
            </a:r>
            <a:r>
              <a:rPr kumimoji="1" lang="en-US" altLang="zh-CN" sz="2000" dirty="0" err="1">
                <a:solidFill>
                  <a:srgbClr val="000000"/>
                </a:solidFill>
                <a:latin typeface="Symbol" pitchFamily="18" charset="2"/>
              </a:rPr>
              <a:t>Ø</a:t>
            </a:r>
            <a:r>
              <a:rPr kumimoji="1" lang="en-US" altLang="zh-CN" sz="2000" dirty="0" err="1">
                <a:solidFill>
                  <a:srgbClr val="000000"/>
                </a:solidFill>
                <a:latin typeface="Times New Roman" pitchFamily="18" charset="0"/>
              </a:rPr>
              <a:t>q</a:t>
            </a:r>
            <a:r>
              <a:rPr kumimoji="1" lang="en-US" altLang="zh-CN" sz="2000" dirty="0">
                <a:solidFill>
                  <a:srgbClr val="000000"/>
                </a:solidFill>
                <a:latin typeface="Symbol" pitchFamily="18" charset="2"/>
              </a:rPr>
              <a:t>               </a:t>
            </a:r>
            <a:r>
              <a:rPr kumimoji="1" lang="en-US" altLang="zh-CN" sz="2000" dirty="0">
                <a:solidFill>
                  <a:srgbClr val="000000"/>
                </a:solidFill>
                <a:latin typeface="Times New Roman" pitchFamily="18" charset="0"/>
              </a:rPr>
              <a:t>Conjunction, 6,8</a:t>
            </a:r>
          </a:p>
          <a:p>
            <a:pPr lvl="1" eaLnBrk="1" hangingPunct="1">
              <a:spcBef>
                <a:spcPct val="20000"/>
              </a:spcBef>
              <a:defRPr/>
            </a:pPr>
            <a:r>
              <a:rPr kumimoji="1" lang="en-US" altLang="zh-CN" sz="2000" dirty="0">
                <a:solidFill>
                  <a:srgbClr val="000000"/>
                </a:solidFill>
                <a:latin typeface="Times New Roman" pitchFamily="18" charset="0"/>
              </a:rPr>
              <a:t>10.   </a:t>
            </a:r>
            <a:r>
              <a:rPr kumimoji="1" lang="en-US" altLang="zh-CN" sz="2000" dirty="0">
                <a:solidFill>
                  <a:srgbClr val="000000"/>
                </a:solidFill>
                <a:latin typeface="Symbol" pitchFamily="18" charset="2"/>
              </a:rPr>
              <a:t>Ø</a:t>
            </a:r>
            <a:r>
              <a:rPr kumimoji="1" lang="en-US" altLang="zh-CN" sz="2000" dirty="0">
                <a:solidFill>
                  <a:srgbClr val="000000"/>
                </a:solidFill>
                <a:latin typeface="Times New Roman" pitchFamily="18" charset="0"/>
              </a:rPr>
              <a:t> (p </a:t>
            </a:r>
            <a:r>
              <a:rPr kumimoji="1" lang="en-US" altLang="zh-CN" sz="2000" dirty="0">
                <a:solidFill>
                  <a:srgbClr val="000000"/>
                </a:solidFill>
                <a:latin typeface="Symbol" pitchFamily="18" charset="2"/>
              </a:rPr>
              <a:t>Ú </a:t>
            </a:r>
            <a:r>
              <a:rPr kumimoji="1" lang="en-US" altLang="zh-CN" sz="2000" dirty="0">
                <a:solidFill>
                  <a:srgbClr val="000000"/>
                </a:solidFill>
                <a:latin typeface="Times New Roman" pitchFamily="18" charset="0"/>
              </a:rPr>
              <a:t>q)</a:t>
            </a:r>
            <a:r>
              <a:rPr kumimoji="1" lang="en-US" altLang="zh-CN" sz="2000" dirty="0">
                <a:solidFill>
                  <a:srgbClr val="000000"/>
                </a:solidFill>
                <a:latin typeface="Symbol" pitchFamily="18" charset="2"/>
              </a:rPr>
              <a:t>              </a:t>
            </a:r>
            <a:r>
              <a:rPr kumimoji="1" lang="en-US" altLang="zh-CN" sz="2000" dirty="0">
                <a:solidFill>
                  <a:srgbClr val="000000"/>
                </a:solidFill>
                <a:latin typeface="Times New Roman" pitchFamily="18" charset="0"/>
              </a:rPr>
              <a:t>De Morgan’s Law, 9</a:t>
            </a:r>
          </a:p>
          <a:p>
            <a:pPr marL="914400" lvl="1" indent="-457200" eaLnBrk="1" hangingPunct="1">
              <a:spcBef>
                <a:spcPct val="20000"/>
              </a:spcBef>
              <a:buFontTx/>
              <a:buAutoNum type="arabicPeriod" startAt="11"/>
              <a:defRPr/>
            </a:pPr>
            <a:r>
              <a:rPr kumimoji="1" lang="en-US" altLang="zh-CN" sz="2000" dirty="0">
                <a:solidFill>
                  <a:srgbClr val="000000"/>
                </a:solidFill>
                <a:latin typeface="Times New Roman" pitchFamily="18" charset="0"/>
              </a:rPr>
              <a:t>p </a:t>
            </a:r>
            <a:r>
              <a:rPr kumimoji="1" lang="en-US" altLang="zh-CN" sz="2000" dirty="0">
                <a:solidFill>
                  <a:srgbClr val="000000"/>
                </a:solidFill>
                <a:latin typeface="Symbol" pitchFamily="18" charset="2"/>
              </a:rPr>
              <a:t>Ú </a:t>
            </a:r>
            <a:r>
              <a:rPr kumimoji="1" lang="en-US" altLang="zh-CN" sz="2000" dirty="0">
                <a:solidFill>
                  <a:srgbClr val="000000"/>
                </a:solidFill>
                <a:latin typeface="Times New Roman" pitchFamily="18" charset="0"/>
              </a:rPr>
              <a:t>q                    Hypothesis</a:t>
            </a:r>
          </a:p>
          <a:p>
            <a:pPr marL="914400" lvl="1" indent="-457200" eaLnBrk="1" hangingPunct="1">
              <a:spcBef>
                <a:spcPct val="20000"/>
              </a:spcBef>
              <a:defRPr/>
            </a:pPr>
            <a:r>
              <a:rPr kumimoji="1" lang="en-US" altLang="zh-CN" sz="2000" dirty="0">
                <a:solidFill>
                  <a:srgbClr val="000000"/>
                </a:solidFill>
                <a:latin typeface="Times New Roman" pitchFamily="18" charset="0"/>
                <a:cs typeface="Times New Roman" pitchFamily="18" charset="0"/>
              </a:rPr>
              <a:t>Q.E.D.</a:t>
            </a:r>
          </a:p>
        </p:txBody>
      </p:sp>
      <p:cxnSp>
        <p:nvCxnSpPr>
          <p:cNvPr id="7" name="直接箭头连接符 6">
            <a:extLst>
              <a:ext uri="{FF2B5EF4-FFF2-40B4-BE49-F238E27FC236}">
                <a16:creationId xmlns:a16="http://schemas.microsoft.com/office/drawing/2014/main" id="{4A22EDC0-3105-4A1D-A781-7FB9F31645FC}"/>
              </a:ext>
            </a:extLst>
          </p:cNvPr>
          <p:cNvCxnSpPr>
            <a:cxnSpLocks noChangeShapeType="1"/>
          </p:cNvCxnSpPr>
          <p:nvPr/>
        </p:nvCxnSpPr>
        <p:spPr bwMode="auto">
          <a:xfrm rot="10800000">
            <a:off x="5786438" y="5343525"/>
            <a:ext cx="500062" cy="14287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 name="直接箭头连接符 7">
            <a:extLst>
              <a:ext uri="{FF2B5EF4-FFF2-40B4-BE49-F238E27FC236}">
                <a16:creationId xmlns:a16="http://schemas.microsoft.com/office/drawing/2014/main" id="{9A150F6A-C31D-4EB0-9714-543E16AE20FB}"/>
              </a:ext>
            </a:extLst>
          </p:cNvPr>
          <p:cNvCxnSpPr>
            <a:cxnSpLocks noChangeShapeType="1"/>
          </p:cNvCxnSpPr>
          <p:nvPr/>
        </p:nvCxnSpPr>
        <p:spPr bwMode="auto">
          <a:xfrm rot="10800000" flipV="1">
            <a:off x="5857875" y="5629275"/>
            <a:ext cx="428625" cy="14287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9" name="TextBox 8">
            <a:extLst>
              <a:ext uri="{FF2B5EF4-FFF2-40B4-BE49-F238E27FC236}">
                <a16:creationId xmlns:a16="http://schemas.microsoft.com/office/drawing/2014/main" id="{7F780CAC-61FB-4DBC-B360-03FB3295762A}"/>
              </a:ext>
            </a:extLst>
          </p:cNvPr>
          <p:cNvSpPr txBox="1">
            <a:spLocks noChangeArrowheads="1"/>
          </p:cNvSpPr>
          <p:nvPr/>
        </p:nvSpPr>
        <p:spPr bwMode="auto">
          <a:xfrm>
            <a:off x="6286500" y="5343525"/>
            <a:ext cx="2000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 typeface="Wingdings" panose="05000000000000000000" pitchFamily="2" charset="2"/>
              <a:buNone/>
            </a:pPr>
            <a:r>
              <a:rPr lang="en-US" altLang="zh-CN" sz="1800" b="0">
                <a:solidFill>
                  <a:srgbClr val="FF0000"/>
                </a:solidFill>
                <a:cs typeface="Times New Roman" panose="02020603050405020304" pitchFamily="18" charset="0"/>
              </a:rPr>
              <a:t>contradiction</a:t>
            </a:r>
            <a:endParaRPr lang="zh-CN" altLang="en-US" sz="1800" b="0">
              <a:solidFill>
                <a:srgbClr val="FF000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up)">
                                      <p:cBhvr>
                                        <p:cTn id="7" dur="500"/>
                                        <p:tgtEl>
                                          <p:spTgt spid="6">
                                            <p:bg/>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up)">
                                      <p:cBhvr>
                                        <p:cTn id="11" dur="500"/>
                                        <p:tgtEl>
                                          <p:spTgt spid="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up)">
                                      <p:cBhvr>
                                        <p:cTn id="16" dur="500"/>
                                        <p:tgtEl>
                                          <p:spTgt spid="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up)">
                                      <p:cBhvr>
                                        <p:cTn id="21" dur="500"/>
                                        <p:tgtEl>
                                          <p:spTgt spid="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up)">
                                      <p:cBhvr>
                                        <p:cTn id="26" dur="500"/>
                                        <p:tgtEl>
                                          <p:spTgt spid="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up)">
                                      <p:cBhvr>
                                        <p:cTn id="31" dur="500"/>
                                        <p:tgtEl>
                                          <p:spTgt spid="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up)">
                                      <p:cBhvr>
                                        <p:cTn id="36" dur="500"/>
                                        <p:tgtEl>
                                          <p:spTgt spid="6">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wipe(up)">
                                      <p:cBhvr>
                                        <p:cTn id="41" dur="500"/>
                                        <p:tgtEl>
                                          <p:spTgt spid="6">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wipe(up)">
                                      <p:cBhvr>
                                        <p:cTn id="46" dur="500"/>
                                        <p:tgtEl>
                                          <p:spTgt spid="6">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wipe(up)">
                                      <p:cBhvr>
                                        <p:cTn id="51" dur="500"/>
                                        <p:tgtEl>
                                          <p:spTgt spid="6">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
                                            <p:txEl>
                                              <p:pRg st="9" end="9"/>
                                            </p:txEl>
                                          </p:spTgt>
                                        </p:tgtEl>
                                        <p:attrNameLst>
                                          <p:attrName>style.visibility</p:attrName>
                                        </p:attrNameLst>
                                      </p:cBhvr>
                                      <p:to>
                                        <p:strVal val="visible"/>
                                      </p:to>
                                    </p:set>
                                    <p:animEffect transition="in" filter="wipe(up)">
                                      <p:cBhvr>
                                        <p:cTn id="56" dur="500"/>
                                        <p:tgtEl>
                                          <p:spTgt spid="6">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Effect transition="in" filter="wipe(up)">
                                      <p:cBhvr>
                                        <p:cTn id="61" dur="500"/>
                                        <p:tgtEl>
                                          <p:spTgt spid="6">
                                            <p:txEl>
                                              <p:pRg st="10" end="1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
                                            <p:txEl>
                                              <p:pRg st="11" end="11"/>
                                            </p:txEl>
                                          </p:spTgt>
                                        </p:tgtEl>
                                        <p:attrNameLst>
                                          <p:attrName>style.visibility</p:attrName>
                                        </p:attrNameLst>
                                      </p:cBhvr>
                                      <p:to>
                                        <p:strVal val="visible"/>
                                      </p:to>
                                    </p:set>
                                    <p:animEffect transition="in" filter="wipe(up)">
                                      <p:cBhvr>
                                        <p:cTn id="66" dur="500"/>
                                        <p:tgtEl>
                                          <p:spTgt spid="6">
                                            <p:txEl>
                                              <p:pRg st="11" end="11"/>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6">
                                            <p:txEl>
                                              <p:pRg st="12" end="12"/>
                                            </p:txEl>
                                          </p:spTgt>
                                        </p:tgtEl>
                                        <p:attrNameLst>
                                          <p:attrName>style.visibility</p:attrName>
                                        </p:attrNameLst>
                                      </p:cBhvr>
                                      <p:to>
                                        <p:strVal val="visible"/>
                                      </p:to>
                                    </p:set>
                                    <p:animEffect transition="in" filter="wipe(up)">
                                      <p:cBhvr>
                                        <p:cTn id="71" dur="500"/>
                                        <p:tgtEl>
                                          <p:spTgt spid="6">
                                            <p:txEl>
                                              <p:pRg st="12" end="12"/>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dissolve">
                                      <p:cBhvr>
                                        <p:cTn id="76" dur="500"/>
                                        <p:tgtEl>
                                          <p:spTgt spid="7"/>
                                        </p:tgtEl>
                                      </p:cBhvr>
                                    </p:animEffect>
                                  </p:childTnLst>
                                </p:cTn>
                              </p:par>
                              <p:par>
                                <p:cTn id="77" presetID="9" presetClass="entr" presetSubtype="0" fill="hold"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dissolve">
                                      <p:cBhvr>
                                        <p:cTn id="79" dur="500"/>
                                        <p:tgtEl>
                                          <p:spTgt spid="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dissolve">
                                      <p:cBhvr>
                                        <p:cTn id="82" dur="500"/>
                                        <p:tgtEl>
                                          <p:spTgt spid="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6">
                                            <p:txEl>
                                              <p:pRg st="13" end="13"/>
                                            </p:txEl>
                                          </p:spTgt>
                                        </p:tgtEl>
                                        <p:attrNameLst>
                                          <p:attrName>style.visibility</p:attrName>
                                        </p:attrNameLst>
                                      </p:cBhvr>
                                      <p:to>
                                        <p:strVal val="visible"/>
                                      </p:to>
                                    </p:set>
                                    <p:animEffect transition="in" filter="wipe(up)">
                                      <p:cBhvr>
                                        <p:cTn id="87"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nimBg="1" autoUpdateAnimBg="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0527C48-4747-4766-9EDC-AAAEF5A05C18}"/>
              </a:ext>
            </a:extLst>
          </p:cNvPr>
          <p:cNvSpPr>
            <a:spLocks noGrp="1" noChangeArrowheads="1"/>
          </p:cNvSpPr>
          <p:nvPr>
            <p:ph type="title"/>
          </p:nvPr>
        </p:nvSpPr>
        <p:spPr/>
        <p:txBody>
          <a:bodyPr/>
          <a:lstStyle/>
          <a:p>
            <a:pPr eaLnBrk="1" hangingPunct="1"/>
            <a:r>
              <a:rPr lang="en-US" altLang="zh-CN" b="0"/>
              <a:t>Proofs of Equivalence</a:t>
            </a:r>
          </a:p>
        </p:txBody>
      </p:sp>
      <p:sp>
        <p:nvSpPr>
          <p:cNvPr id="44038" name="Rectangle 3">
            <a:extLst>
              <a:ext uri="{FF2B5EF4-FFF2-40B4-BE49-F238E27FC236}">
                <a16:creationId xmlns:a16="http://schemas.microsoft.com/office/drawing/2014/main" id="{405D0B56-8AC8-46FC-B819-0305DA901D02}"/>
              </a:ext>
            </a:extLst>
          </p:cNvPr>
          <p:cNvSpPr>
            <a:spLocks noGrp="1" noChangeArrowheads="1"/>
          </p:cNvSpPr>
          <p:nvPr>
            <p:ph type="body" idx="1"/>
          </p:nvPr>
        </p:nvSpPr>
        <p:spPr>
          <a:xfrm>
            <a:off x="684213" y="981075"/>
            <a:ext cx="7772400" cy="1446213"/>
          </a:xfrm>
        </p:spPr>
        <p:txBody>
          <a:bodyPr/>
          <a:lstStyle/>
          <a:p>
            <a:pPr marL="457200" indent="-457200" eaLnBrk="1" hangingPunct="1">
              <a:spcBef>
                <a:spcPct val="30000"/>
              </a:spcBef>
              <a:buClrTx/>
              <a:buFontTx/>
              <a:buAutoNum type="arabicParenBoth"/>
              <a:defRPr/>
            </a:pPr>
            <a:r>
              <a:rPr kumimoji="1" lang="en-US" altLang="zh-CN" b="0" kern="1200" dirty="0">
                <a:solidFill>
                  <a:srgbClr val="000000"/>
                </a:solidFill>
                <a:sym typeface="Symbol" pitchFamily="18" charset="2"/>
              </a:rPr>
              <a:t>How to prove the proposition </a:t>
            </a:r>
            <a:r>
              <a:rPr kumimoji="1" lang="en-US" altLang="zh-CN" b="0" i="1" kern="1200" dirty="0">
                <a:solidFill>
                  <a:srgbClr val="000000"/>
                </a:solidFill>
                <a:latin typeface="Arial"/>
                <a:sym typeface="Symbol" pitchFamily="18" charset="2"/>
              </a:rPr>
              <a:t>“</a:t>
            </a:r>
            <a:r>
              <a:rPr kumimoji="1" lang="en-US" altLang="zh-CN" b="0" i="1" kern="1200" dirty="0">
                <a:solidFill>
                  <a:srgbClr val="000000"/>
                </a:solidFill>
                <a:sym typeface="Symbol" pitchFamily="18" charset="2"/>
              </a:rPr>
              <a:t>p</a:t>
            </a:r>
            <a:r>
              <a:rPr kumimoji="1" lang="en-US" altLang="zh-CN" b="0" kern="1200" dirty="0">
                <a:solidFill>
                  <a:srgbClr val="000000"/>
                </a:solidFill>
                <a:sym typeface="Symbol" pitchFamily="18" charset="2"/>
              </a:rPr>
              <a:t> if and only if </a:t>
            </a:r>
            <a:r>
              <a:rPr kumimoji="1" lang="en-US" altLang="zh-CN" b="0" i="1" kern="1200" dirty="0">
                <a:solidFill>
                  <a:srgbClr val="000000"/>
                </a:solidFill>
                <a:sym typeface="Symbol" pitchFamily="18" charset="2"/>
              </a:rPr>
              <a:t>q</a:t>
            </a:r>
            <a:r>
              <a:rPr kumimoji="1" lang="en-US" altLang="zh-CN" b="0" i="1" kern="1200" dirty="0">
                <a:solidFill>
                  <a:srgbClr val="000000"/>
                </a:solidFill>
                <a:latin typeface="Arial"/>
                <a:sym typeface="Symbol" pitchFamily="18" charset="2"/>
              </a:rPr>
              <a:t>”</a:t>
            </a:r>
            <a:r>
              <a:rPr kumimoji="1" lang="en-US" altLang="zh-CN" b="0" kern="1200" dirty="0">
                <a:solidFill>
                  <a:srgbClr val="000000"/>
                </a:solidFill>
                <a:sym typeface="Symbol" pitchFamily="18" charset="2"/>
              </a:rPr>
              <a:t>?</a:t>
            </a:r>
          </a:p>
          <a:p>
            <a:pPr marL="457200" indent="-457200" eaLnBrk="1" hangingPunct="1">
              <a:spcBef>
                <a:spcPct val="30000"/>
              </a:spcBef>
              <a:buClrTx/>
              <a:buFontTx/>
              <a:buAutoNum type="arabicParenBoth"/>
              <a:defRPr/>
            </a:pPr>
            <a:r>
              <a:rPr kumimoji="1" lang="en-US" altLang="zh-CN" b="0" kern="1200" dirty="0">
                <a:solidFill>
                  <a:srgbClr val="000000"/>
                </a:solidFill>
                <a:sym typeface="Symbol" pitchFamily="18" charset="2"/>
              </a:rPr>
              <a:t>How to prove that several propositions </a:t>
            </a:r>
            <a:r>
              <a:rPr kumimoji="1" lang="en-US" altLang="zh-CN" b="0" i="1" kern="1200" dirty="0">
                <a:solidFill>
                  <a:srgbClr val="000000"/>
                </a:solidFill>
                <a:sym typeface="Symbol" pitchFamily="18" charset="2"/>
              </a:rPr>
              <a:t>p</a:t>
            </a:r>
            <a:r>
              <a:rPr kumimoji="1" lang="en-US" altLang="zh-CN" b="0" kern="1200" baseline="-30000" dirty="0">
                <a:solidFill>
                  <a:srgbClr val="000000"/>
                </a:solidFill>
                <a:sym typeface="Symbol" pitchFamily="18" charset="2"/>
              </a:rPr>
              <a:t>1</a:t>
            </a:r>
            <a:r>
              <a:rPr kumimoji="1" lang="en-US" altLang="zh-CN" b="0" kern="1200" dirty="0">
                <a:solidFill>
                  <a:srgbClr val="000000"/>
                </a:solidFill>
                <a:sym typeface="Symbol" pitchFamily="18" charset="2"/>
              </a:rPr>
              <a:t> , </a:t>
            </a:r>
            <a:r>
              <a:rPr kumimoji="1" lang="en-US" altLang="zh-CN" b="0" i="1" kern="1200" dirty="0">
                <a:solidFill>
                  <a:srgbClr val="000000"/>
                </a:solidFill>
                <a:sym typeface="Symbol" pitchFamily="18" charset="2"/>
              </a:rPr>
              <a:t>p</a:t>
            </a:r>
            <a:r>
              <a:rPr kumimoji="1" lang="en-US" altLang="zh-CN" b="0" kern="1200" baseline="-30000" dirty="0">
                <a:solidFill>
                  <a:srgbClr val="000000"/>
                </a:solidFill>
                <a:sym typeface="Symbol" pitchFamily="18" charset="2"/>
              </a:rPr>
              <a:t>2</a:t>
            </a:r>
            <a:r>
              <a:rPr kumimoji="1" lang="en-US" altLang="zh-CN" b="0" kern="1200" dirty="0">
                <a:solidFill>
                  <a:srgbClr val="000000"/>
                </a:solidFill>
                <a:sym typeface="Symbol" pitchFamily="18" charset="2"/>
              </a:rPr>
              <a:t>,...,</a:t>
            </a:r>
            <a:r>
              <a:rPr kumimoji="1" lang="en-US" altLang="zh-CN" b="0" i="1" kern="1200" dirty="0" err="1">
                <a:solidFill>
                  <a:srgbClr val="000000"/>
                </a:solidFill>
                <a:sym typeface="Symbol" pitchFamily="18" charset="2"/>
              </a:rPr>
              <a:t>p</a:t>
            </a:r>
            <a:r>
              <a:rPr kumimoji="1" lang="en-US" altLang="zh-CN" b="0" kern="1200" baseline="-30000" dirty="0" err="1">
                <a:solidFill>
                  <a:srgbClr val="000000"/>
                </a:solidFill>
                <a:sym typeface="Symbol" pitchFamily="18" charset="2"/>
              </a:rPr>
              <a:t>n</a:t>
            </a:r>
            <a:r>
              <a:rPr kumimoji="1" lang="en-US" altLang="zh-CN" b="0" kern="1200" dirty="0">
                <a:solidFill>
                  <a:srgbClr val="000000"/>
                </a:solidFill>
                <a:sym typeface="Symbol" pitchFamily="18" charset="2"/>
              </a:rPr>
              <a:t> are equivalent?</a:t>
            </a:r>
            <a:r>
              <a:rPr kumimoji="1" lang="en-US" altLang="zh-CN" b="0" i="1" kern="1200" dirty="0">
                <a:solidFill>
                  <a:srgbClr val="000000"/>
                </a:solidFill>
                <a:sym typeface="Symbol" pitchFamily="18" charset="2"/>
              </a:rPr>
              <a:t> </a:t>
            </a:r>
          </a:p>
        </p:txBody>
      </p:sp>
      <p:sp>
        <p:nvSpPr>
          <p:cNvPr id="4" name="Rectangle 4">
            <a:extLst>
              <a:ext uri="{FF2B5EF4-FFF2-40B4-BE49-F238E27FC236}">
                <a16:creationId xmlns:a16="http://schemas.microsoft.com/office/drawing/2014/main" id="{4FD3D40D-3EB0-41D1-AE2C-2C3FC2D63B50}"/>
              </a:ext>
            </a:extLst>
          </p:cNvPr>
          <p:cNvSpPr>
            <a:spLocks noChangeArrowheads="1"/>
          </p:cNvSpPr>
          <p:nvPr/>
        </p:nvSpPr>
        <p:spPr bwMode="auto">
          <a:xfrm>
            <a:off x="827088" y="2420938"/>
            <a:ext cx="7772400" cy="1506537"/>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
        <p:nvSpPr>
          <p:cNvPr id="5" name="Text Box 3">
            <a:extLst>
              <a:ext uri="{FF2B5EF4-FFF2-40B4-BE49-F238E27FC236}">
                <a16:creationId xmlns:a16="http://schemas.microsoft.com/office/drawing/2014/main" id="{C7DD6A1E-2D1D-4984-934E-7C863A3CCB50}"/>
              </a:ext>
            </a:extLst>
          </p:cNvPr>
          <p:cNvSpPr txBox="1">
            <a:spLocks noChangeArrowheads="1"/>
          </p:cNvSpPr>
          <p:nvPr/>
        </p:nvSpPr>
        <p:spPr bwMode="auto">
          <a:xfrm>
            <a:off x="1042988" y="2708275"/>
            <a:ext cx="746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1" lang="zh-CN" altLang="en-US" sz="1800" b="0">
                <a:sym typeface="Symbol" panose="05050102010706020507" pitchFamily="18" charset="2"/>
              </a:rPr>
              <a:t>   </a:t>
            </a:r>
            <a:r>
              <a:rPr kumimoji="1" lang="en-US" altLang="zh-CN" b="0">
                <a:sym typeface="Symbol" panose="05050102010706020507" pitchFamily="18" charset="2"/>
              </a:rPr>
              <a:t>To show that p</a:t>
            </a:r>
            <a:r>
              <a:rPr kumimoji="1" lang="en-US" altLang="zh-CN" b="0" baseline="-30000">
                <a:sym typeface="Symbol" panose="05050102010706020507" pitchFamily="18" charset="2"/>
              </a:rPr>
              <a:t>1</a:t>
            </a:r>
            <a:r>
              <a:rPr kumimoji="1" lang="en-US" altLang="zh-CN" b="0">
                <a:sym typeface="Symbol" panose="05050102010706020507" pitchFamily="18" charset="2"/>
              </a:rPr>
              <a:t> , p</a:t>
            </a:r>
            <a:r>
              <a:rPr kumimoji="1" lang="en-US" altLang="zh-CN" b="0" baseline="-30000">
                <a:sym typeface="Symbol" panose="05050102010706020507" pitchFamily="18" charset="2"/>
              </a:rPr>
              <a:t>2</a:t>
            </a:r>
            <a:r>
              <a:rPr kumimoji="1" lang="en-US" altLang="zh-CN" b="0">
                <a:sym typeface="Symbol" panose="05050102010706020507" pitchFamily="18" charset="2"/>
              </a:rPr>
              <a:t>,...,p</a:t>
            </a:r>
            <a:r>
              <a:rPr kumimoji="1" lang="en-US" altLang="zh-CN" b="0" baseline="-30000">
                <a:sym typeface="Symbol" panose="05050102010706020507" pitchFamily="18" charset="2"/>
              </a:rPr>
              <a:t>n</a:t>
            </a:r>
            <a:r>
              <a:rPr kumimoji="1" lang="en-US" altLang="zh-CN" b="0">
                <a:sym typeface="Symbol" panose="05050102010706020507" pitchFamily="18" charset="2"/>
              </a:rPr>
              <a:t> are equivalent, </a:t>
            </a:r>
          </a:p>
          <a:p>
            <a:pPr eaLnBrk="1" hangingPunct="1">
              <a:spcBef>
                <a:spcPct val="0"/>
              </a:spcBef>
              <a:buClrTx/>
              <a:buFontTx/>
              <a:buNone/>
            </a:pPr>
            <a:r>
              <a:rPr kumimoji="1" lang="en-US" altLang="zh-CN" b="0">
                <a:sym typeface="Symbol" panose="05050102010706020507" pitchFamily="18" charset="2"/>
              </a:rPr>
              <a:t>   establish the implications p</a:t>
            </a:r>
            <a:r>
              <a:rPr kumimoji="1" lang="en-US" altLang="zh-CN" b="0" baseline="-30000">
                <a:sym typeface="Symbol" panose="05050102010706020507" pitchFamily="18" charset="2"/>
              </a:rPr>
              <a:t>1</a:t>
            </a:r>
            <a:r>
              <a:rPr kumimoji="1" lang="en-US" altLang="zh-CN" b="0">
                <a:latin typeface="Symbol" panose="05050102010706020507" pitchFamily="18" charset="2"/>
                <a:sym typeface="Symbol" panose="05050102010706020507" pitchFamily="18" charset="2"/>
              </a:rPr>
              <a:t>®</a:t>
            </a:r>
            <a:r>
              <a:rPr kumimoji="1" lang="en-US" altLang="zh-CN" b="0">
                <a:sym typeface="Symbol" panose="05050102010706020507" pitchFamily="18" charset="2"/>
              </a:rPr>
              <a:t>p</a:t>
            </a:r>
            <a:r>
              <a:rPr kumimoji="1" lang="en-US" altLang="zh-CN" b="0" baseline="-30000">
                <a:sym typeface="Symbol" panose="05050102010706020507" pitchFamily="18" charset="2"/>
              </a:rPr>
              <a:t>2</a:t>
            </a:r>
            <a:r>
              <a:rPr kumimoji="1" lang="en-US" altLang="zh-CN" b="0">
                <a:sym typeface="Symbol" panose="05050102010706020507" pitchFamily="18" charset="2"/>
              </a:rPr>
              <a:t>, ..., p</a:t>
            </a:r>
            <a:r>
              <a:rPr kumimoji="1" lang="en-US" altLang="zh-CN" b="0" baseline="-30000">
                <a:sym typeface="Symbol" panose="05050102010706020507" pitchFamily="18" charset="2"/>
              </a:rPr>
              <a:t>n-1</a:t>
            </a:r>
            <a:r>
              <a:rPr kumimoji="1" lang="en-US" altLang="zh-CN" b="0">
                <a:sym typeface="Symbol" panose="05050102010706020507" pitchFamily="18" charset="2"/>
              </a:rPr>
              <a:t> </a:t>
            </a:r>
            <a:r>
              <a:rPr kumimoji="1" lang="en-US" altLang="zh-CN" b="0">
                <a:latin typeface="Symbol" panose="05050102010706020507" pitchFamily="18" charset="2"/>
                <a:sym typeface="Symbol" panose="05050102010706020507" pitchFamily="18" charset="2"/>
              </a:rPr>
              <a:t>®</a:t>
            </a:r>
            <a:r>
              <a:rPr kumimoji="1" lang="en-US" altLang="zh-CN" b="0">
                <a:sym typeface="Symbol" panose="05050102010706020507" pitchFamily="18" charset="2"/>
              </a:rPr>
              <a:t>p</a:t>
            </a:r>
            <a:r>
              <a:rPr kumimoji="1" lang="en-US" altLang="zh-CN" b="0" baseline="-30000">
                <a:sym typeface="Symbol" panose="05050102010706020507" pitchFamily="18" charset="2"/>
              </a:rPr>
              <a:t>n</a:t>
            </a:r>
            <a:r>
              <a:rPr kumimoji="1" lang="en-US" altLang="zh-CN" b="0">
                <a:sym typeface="Symbol" panose="05050102010706020507" pitchFamily="18" charset="2"/>
              </a:rPr>
              <a:t>, p</a:t>
            </a:r>
            <a:r>
              <a:rPr kumimoji="1" lang="en-US" altLang="zh-CN" b="0" baseline="-30000">
                <a:sym typeface="Symbol" panose="05050102010706020507" pitchFamily="18" charset="2"/>
              </a:rPr>
              <a:t>n</a:t>
            </a:r>
            <a:r>
              <a:rPr kumimoji="1" lang="en-US" altLang="zh-CN" b="0">
                <a:latin typeface="Symbol" panose="05050102010706020507" pitchFamily="18" charset="2"/>
                <a:sym typeface="Symbol" panose="05050102010706020507" pitchFamily="18" charset="2"/>
              </a:rPr>
              <a:t>®</a:t>
            </a:r>
            <a:r>
              <a:rPr kumimoji="1" lang="en-US" altLang="zh-CN" b="0">
                <a:sym typeface="Symbol" panose="05050102010706020507" pitchFamily="18" charset="2"/>
              </a:rPr>
              <a:t> p</a:t>
            </a:r>
            <a:r>
              <a:rPr kumimoji="1" lang="en-US" altLang="zh-CN" b="0" baseline="-30000">
                <a:sym typeface="Symbol" panose="05050102010706020507" pitchFamily="18" charset="2"/>
              </a:rPr>
              <a:t>1</a:t>
            </a:r>
            <a:r>
              <a:rPr kumimoji="1" lang="en-US" altLang="zh-CN" b="0">
                <a:sym typeface="Symbol" panose="05050102010706020507" pitchFamily="18" charset="2"/>
              </a:rPr>
              <a:t> </a:t>
            </a:r>
          </a:p>
        </p:txBody>
      </p:sp>
      <p:sp>
        <p:nvSpPr>
          <p:cNvPr id="7" name="AutoShape 6">
            <a:extLst>
              <a:ext uri="{FF2B5EF4-FFF2-40B4-BE49-F238E27FC236}">
                <a16:creationId xmlns:a16="http://schemas.microsoft.com/office/drawing/2014/main" id="{8200BE6A-36A0-4663-82E6-2B4D2B6A299C}"/>
              </a:ext>
            </a:extLst>
          </p:cNvPr>
          <p:cNvSpPr>
            <a:spLocks noChangeArrowheads="1"/>
          </p:cNvSpPr>
          <p:nvPr/>
        </p:nvSpPr>
        <p:spPr bwMode="ltGray">
          <a:xfrm>
            <a:off x="900113" y="4076700"/>
            <a:ext cx="7485062" cy="936625"/>
          </a:xfrm>
          <a:prstGeom prst="wedgeRoundRectCallout">
            <a:avLst>
              <a:gd name="adj1" fmla="val -36926"/>
              <a:gd name="adj2" fmla="val -110509"/>
              <a:gd name="adj3" fmla="val 16667"/>
            </a:avLst>
          </a:prstGeom>
          <a:solidFill>
            <a:srgbClr val="FFFFCC"/>
          </a:solidFill>
          <a:ln w="9525">
            <a:solidFill>
              <a:srgbClr val="006600"/>
            </a:solidFill>
            <a:miter lim="800000"/>
            <a:headEnd/>
            <a:tailEnd/>
          </a:ln>
        </p:spPr>
        <p:txBody>
          <a:bodyPr/>
          <a:lstStyle/>
          <a:p>
            <a:pPr marL="0" lvl="1" eaLnBrk="1" fontAlgn="auto" hangingPunct="1">
              <a:spcBef>
                <a:spcPts val="0"/>
              </a:spcBef>
              <a:spcAft>
                <a:spcPts val="0"/>
              </a:spcAft>
              <a:buFont typeface="Wingdings" pitchFamily="2" charset="2"/>
              <a:buNone/>
              <a:defRPr/>
            </a:pPr>
            <a:r>
              <a:rPr kumimoji="1" lang="en-US" altLang="zh-CN" sz="2400" kern="0" dirty="0">
                <a:solidFill>
                  <a:sysClr val="windowText" lastClr="000000"/>
                </a:solidFill>
                <a:latin typeface="Arial" charset="0"/>
                <a:sym typeface="Symbol" pitchFamily="18" charset="2"/>
              </a:rPr>
              <a:t>[</a:t>
            </a:r>
            <a:r>
              <a:rPr kumimoji="1" lang="en-US" altLang="zh-CN" sz="2400" i="1" kern="0" dirty="0">
                <a:solidFill>
                  <a:sysClr val="windowText" lastClr="000000"/>
                </a:solidFill>
                <a:latin typeface="Arial" charset="0"/>
                <a:sym typeface="Symbol" pitchFamily="18" charset="2"/>
              </a:rPr>
              <a:t>p</a:t>
            </a:r>
            <a:r>
              <a:rPr kumimoji="1" lang="en-US" altLang="zh-CN" sz="2400" kern="0" baseline="-25000" dirty="0">
                <a:solidFill>
                  <a:sysClr val="windowText" lastClr="000000"/>
                </a:solidFill>
                <a:latin typeface="Arial" charset="0"/>
                <a:sym typeface="Symbol" pitchFamily="18" charset="2"/>
              </a:rPr>
              <a:t>1 </a:t>
            </a:r>
            <a:r>
              <a:rPr kumimoji="1" lang="en-US" altLang="zh-CN" sz="2400" kern="0" dirty="0">
                <a:solidFill>
                  <a:sysClr val="windowText" lastClr="000000"/>
                </a:solidFill>
                <a:latin typeface="Arial" charset="0"/>
                <a:sym typeface="Symbol" pitchFamily="18" charset="2"/>
              </a:rPr>
              <a:t> </a:t>
            </a:r>
            <a:r>
              <a:rPr kumimoji="1" lang="en-US" altLang="zh-CN" sz="2400" i="1" kern="0" dirty="0">
                <a:solidFill>
                  <a:sysClr val="windowText" lastClr="000000"/>
                </a:solidFill>
                <a:latin typeface="Arial" charset="0"/>
                <a:sym typeface="Symbol" pitchFamily="18" charset="2"/>
              </a:rPr>
              <a:t>p</a:t>
            </a:r>
            <a:r>
              <a:rPr kumimoji="1" lang="en-US" altLang="zh-CN" sz="2400" kern="0" baseline="-25000" dirty="0">
                <a:solidFill>
                  <a:sysClr val="windowText" lastClr="000000"/>
                </a:solidFill>
                <a:latin typeface="Arial" charset="0"/>
                <a:sym typeface="Symbol" pitchFamily="18" charset="2"/>
              </a:rPr>
              <a:t>2 </a:t>
            </a:r>
            <a:r>
              <a:rPr kumimoji="1" lang="en-US" altLang="zh-CN" sz="2400" kern="0" dirty="0">
                <a:solidFill>
                  <a:sysClr val="windowText" lastClr="000000"/>
                </a:solidFill>
                <a:latin typeface="Arial" charset="0"/>
                <a:sym typeface="Symbol" pitchFamily="18" charset="2"/>
              </a:rPr>
              <a:t>... </a:t>
            </a:r>
            <a:r>
              <a:rPr kumimoji="1" lang="en-US" altLang="zh-CN" sz="2400" i="1" kern="0" dirty="0" err="1">
                <a:solidFill>
                  <a:sysClr val="windowText" lastClr="000000"/>
                </a:solidFill>
                <a:latin typeface="Arial" charset="0"/>
                <a:sym typeface="Symbol" pitchFamily="18" charset="2"/>
              </a:rPr>
              <a:t>p</a:t>
            </a:r>
            <a:r>
              <a:rPr kumimoji="1" lang="en-US" altLang="zh-CN" sz="2400" kern="0" baseline="-25000" dirty="0" err="1">
                <a:solidFill>
                  <a:sysClr val="windowText" lastClr="000000"/>
                </a:solidFill>
                <a:latin typeface="Arial" charset="0"/>
                <a:sym typeface="Symbol" pitchFamily="18" charset="2"/>
              </a:rPr>
              <a:t>n</a:t>
            </a:r>
            <a:r>
              <a:rPr kumimoji="1" lang="en-US" altLang="zh-CN" sz="2400" kern="0" dirty="0">
                <a:solidFill>
                  <a:sysClr val="windowText" lastClr="000000"/>
                </a:solidFill>
                <a:latin typeface="Arial" charset="0"/>
                <a:sym typeface="Symbol" pitchFamily="18" charset="2"/>
              </a:rPr>
              <a:t>]  [(</a:t>
            </a:r>
            <a:r>
              <a:rPr kumimoji="1" lang="en-US" altLang="zh-CN" sz="2400" i="1" kern="0" dirty="0">
                <a:solidFill>
                  <a:sysClr val="windowText" lastClr="000000"/>
                </a:solidFill>
                <a:latin typeface="Arial" charset="0"/>
                <a:sym typeface="Symbol" pitchFamily="18" charset="2"/>
              </a:rPr>
              <a:t>p</a:t>
            </a:r>
            <a:r>
              <a:rPr kumimoji="1" lang="en-US" altLang="zh-CN" sz="2400" kern="0" baseline="-25000" dirty="0">
                <a:solidFill>
                  <a:sysClr val="windowText" lastClr="000000"/>
                </a:solidFill>
                <a:latin typeface="Arial" charset="0"/>
                <a:sym typeface="Symbol" pitchFamily="18" charset="2"/>
              </a:rPr>
              <a:t>1</a:t>
            </a:r>
            <a:r>
              <a:rPr kumimoji="1" lang="en-US" altLang="zh-CN" sz="2400" kern="0" dirty="0">
                <a:solidFill>
                  <a:sysClr val="windowText" lastClr="000000"/>
                </a:solidFill>
                <a:latin typeface="Arial" charset="0"/>
                <a:sym typeface="Symbol" pitchFamily="18" charset="2"/>
              </a:rPr>
              <a:t></a:t>
            </a:r>
            <a:r>
              <a:rPr kumimoji="1" lang="en-US" altLang="zh-CN" sz="2400" i="1" kern="0" dirty="0">
                <a:solidFill>
                  <a:sysClr val="windowText" lastClr="000000"/>
                </a:solidFill>
                <a:latin typeface="Arial" charset="0"/>
                <a:sym typeface="Symbol" pitchFamily="18" charset="2"/>
              </a:rPr>
              <a:t>p</a:t>
            </a:r>
            <a:r>
              <a:rPr kumimoji="1" lang="en-US" altLang="zh-CN" sz="2400" kern="0" baseline="-25000" dirty="0">
                <a:solidFill>
                  <a:sysClr val="windowText" lastClr="000000"/>
                </a:solidFill>
                <a:latin typeface="Arial" charset="0"/>
                <a:sym typeface="Symbol" pitchFamily="18" charset="2"/>
              </a:rPr>
              <a:t>2</a:t>
            </a:r>
            <a:r>
              <a:rPr kumimoji="1" lang="en-US" altLang="zh-CN" sz="2400" kern="0" dirty="0">
                <a:solidFill>
                  <a:sysClr val="windowText" lastClr="000000"/>
                </a:solidFill>
                <a:latin typeface="Arial" charset="0"/>
                <a:sym typeface="Symbol" pitchFamily="18" charset="2"/>
              </a:rPr>
              <a:t>)(</a:t>
            </a:r>
            <a:r>
              <a:rPr kumimoji="1" lang="en-US" altLang="zh-CN" sz="2400" i="1" kern="0" dirty="0">
                <a:solidFill>
                  <a:sysClr val="windowText" lastClr="000000"/>
                </a:solidFill>
                <a:latin typeface="Arial" charset="0"/>
                <a:sym typeface="Symbol" pitchFamily="18" charset="2"/>
              </a:rPr>
              <a:t>p</a:t>
            </a:r>
            <a:r>
              <a:rPr kumimoji="1" lang="en-US" altLang="zh-CN" sz="2400" kern="0" baseline="-25000" dirty="0">
                <a:solidFill>
                  <a:sysClr val="windowText" lastClr="000000"/>
                </a:solidFill>
                <a:latin typeface="Arial" charset="0"/>
                <a:sym typeface="Symbol" pitchFamily="18" charset="2"/>
              </a:rPr>
              <a:t>2</a:t>
            </a:r>
            <a:r>
              <a:rPr kumimoji="1" lang="en-US" altLang="zh-CN" sz="2400" kern="0" dirty="0">
                <a:solidFill>
                  <a:sysClr val="windowText" lastClr="000000"/>
                </a:solidFill>
                <a:latin typeface="Arial" charset="0"/>
                <a:sym typeface="Symbol" pitchFamily="18" charset="2"/>
              </a:rPr>
              <a:t></a:t>
            </a:r>
            <a:r>
              <a:rPr kumimoji="1" lang="en-US" altLang="zh-CN" sz="2400" i="1" kern="0" dirty="0">
                <a:solidFill>
                  <a:sysClr val="windowText" lastClr="000000"/>
                </a:solidFill>
                <a:latin typeface="Arial" charset="0"/>
                <a:sym typeface="Symbol" pitchFamily="18" charset="2"/>
              </a:rPr>
              <a:t>p</a:t>
            </a:r>
            <a:r>
              <a:rPr kumimoji="1" lang="en-US" altLang="zh-CN" sz="2400" kern="0" baseline="-25000" dirty="0">
                <a:solidFill>
                  <a:sysClr val="windowText" lastClr="000000"/>
                </a:solidFill>
                <a:latin typeface="Arial" charset="0"/>
                <a:sym typeface="Symbol" pitchFamily="18" charset="2"/>
              </a:rPr>
              <a:t>3 </a:t>
            </a:r>
            <a:r>
              <a:rPr kumimoji="1" lang="en-US" altLang="zh-CN" sz="2400" kern="0" dirty="0">
                <a:solidFill>
                  <a:sysClr val="windowText" lastClr="000000"/>
                </a:solidFill>
                <a:latin typeface="Arial" charset="0"/>
                <a:sym typeface="Symbol" pitchFamily="18" charset="2"/>
              </a:rPr>
              <a:t>)...  (</a:t>
            </a:r>
            <a:r>
              <a:rPr kumimoji="1" lang="en-US" altLang="zh-CN" sz="2400" i="1" kern="0" dirty="0">
                <a:solidFill>
                  <a:sysClr val="windowText" lastClr="000000"/>
                </a:solidFill>
                <a:latin typeface="Arial" charset="0"/>
                <a:sym typeface="Symbol" pitchFamily="18" charset="2"/>
              </a:rPr>
              <a:t>p</a:t>
            </a:r>
            <a:r>
              <a:rPr kumimoji="1" lang="en-US" altLang="zh-CN" sz="2400" kern="0" baseline="-25000" dirty="0">
                <a:solidFill>
                  <a:sysClr val="windowText" lastClr="000000"/>
                </a:solidFill>
                <a:latin typeface="Arial" charset="0"/>
                <a:sym typeface="Symbol" pitchFamily="18" charset="2"/>
              </a:rPr>
              <a:t>n</a:t>
            </a:r>
            <a:r>
              <a:rPr kumimoji="1" lang="en-US" altLang="zh-CN" sz="2400" kern="0" dirty="0">
                <a:solidFill>
                  <a:sysClr val="windowText" lastClr="000000"/>
                </a:solidFill>
                <a:latin typeface="Arial" charset="0"/>
                <a:sym typeface="Symbol" pitchFamily="18" charset="2"/>
              </a:rPr>
              <a:t></a:t>
            </a:r>
            <a:r>
              <a:rPr kumimoji="1" lang="en-US" altLang="zh-CN" sz="2400" i="1" kern="0" dirty="0">
                <a:solidFill>
                  <a:sysClr val="windowText" lastClr="000000"/>
                </a:solidFill>
                <a:latin typeface="Arial" charset="0"/>
                <a:sym typeface="Symbol" pitchFamily="18" charset="2"/>
              </a:rPr>
              <a:t>p</a:t>
            </a:r>
            <a:r>
              <a:rPr kumimoji="1" lang="en-US" altLang="zh-CN" sz="2400" kern="0" baseline="-25000" dirty="0">
                <a:solidFill>
                  <a:sysClr val="windowText" lastClr="000000"/>
                </a:solidFill>
                <a:latin typeface="Arial" charset="0"/>
                <a:sym typeface="Symbol" pitchFamily="18" charset="2"/>
              </a:rPr>
              <a:t>1</a:t>
            </a:r>
            <a:r>
              <a:rPr kumimoji="1" lang="en-US" altLang="zh-CN" sz="2400" kern="0" dirty="0">
                <a:solidFill>
                  <a:sysClr val="windowText" lastClr="000000"/>
                </a:solidFill>
                <a:latin typeface="Arial"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4038">
                                            <p:txEl>
                                              <p:pRg st="1" end="1"/>
                                            </p:txEl>
                                          </p:spTgt>
                                        </p:tgtEl>
                                        <p:attrNameLst>
                                          <p:attrName>style.visibility</p:attrName>
                                        </p:attrNameLst>
                                      </p:cBhvr>
                                      <p:to>
                                        <p:strVal val="visible"/>
                                      </p:to>
                                    </p:set>
                                    <p:animEffect transition="in" filter="wipe(up)">
                                      <p:cBhvr>
                                        <p:cTn id="15" dur="500"/>
                                        <p:tgtEl>
                                          <p:spTgt spid="44038">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strips(downRight)">
                                      <p:cBhvr>
                                        <p:cTn id="20" dur="500"/>
                                        <p:tgtEl>
                                          <p:spTgt spid="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strips(downRight)">
                                      <p:cBhvr>
                                        <p:cTn id="25" dur="500"/>
                                        <p:tgtEl>
                                          <p:spTgt spid="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utoUpdateAnimBg="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859D2F8-9EE9-4DFB-85DA-34408B5632FE}"/>
              </a:ext>
            </a:extLst>
          </p:cNvPr>
          <p:cNvSpPr>
            <a:spLocks noGrp="1" noChangeArrowheads="1"/>
          </p:cNvSpPr>
          <p:nvPr>
            <p:ph type="title"/>
          </p:nvPr>
        </p:nvSpPr>
        <p:spPr/>
        <p:txBody>
          <a:bodyPr/>
          <a:lstStyle/>
          <a:p>
            <a:pPr eaLnBrk="1" hangingPunct="1"/>
            <a:r>
              <a:rPr lang="en-US" altLang="zh-CN" b="0"/>
              <a:t>Mistakes in Proofs</a:t>
            </a:r>
          </a:p>
        </p:txBody>
      </p:sp>
      <p:sp>
        <p:nvSpPr>
          <p:cNvPr id="44038" name="Rectangle 3">
            <a:extLst>
              <a:ext uri="{FF2B5EF4-FFF2-40B4-BE49-F238E27FC236}">
                <a16:creationId xmlns:a16="http://schemas.microsoft.com/office/drawing/2014/main" id="{3DD831C4-9236-4524-9FC3-6056E5A79677}"/>
              </a:ext>
            </a:extLst>
          </p:cNvPr>
          <p:cNvSpPr>
            <a:spLocks noGrp="1" noChangeArrowheads="1"/>
          </p:cNvSpPr>
          <p:nvPr>
            <p:ph type="body" idx="1"/>
          </p:nvPr>
        </p:nvSpPr>
        <p:spPr>
          <a:xfrm>
            <a:off x="611188" y="836613"/>
            <a:ext cx="7993062" cy="2017712"/>
          </a:xfrm>
        </p:spPr>
        <p:txBody>
          <a:bodyPr/>
          <a:lstStyle/>
          <a:p>
            <a:pPr marL="0" indent="0" eaLnBrk="1" hangingPunct="1">
              <a:spcBef>
                <a:spcPct val="80000"/>
              </a:spcBef>
              <a:buClr>
                <a:srgbClr val="3333CC"/>
              </a:buClr>
              <a:defRPr/>
            </a:pPr>
            <a:r>
              <a:rPr kumimoji="1" lang="en-US" altLang="zh-CN" sz="2600" b="0" kern="1200" dirty="0">
                <a:solidFill>
                  <a:srgbClr val="000000"/>
                </a:solidFill>
                <a:sym typeface="Symbol" pitchFamily="18" charset="2"/>
              </a:rPr>
              <a:t> Many mistakes result from the introduction of steps that do not logically follow from those that precede it.</a:t>
            </a:r>
          </a:p>
          <a:p>
            <a:pPr marL="0" indent="0" eaLnBrk="1" hangingPunct="1">
              <a:spcBef>
                <a:spcPct val="80000"/>
              </a:spcBef>
              <a:buClr>
                <a:srgbClr val="3333CC"/>
              </a:buClr>
              <a:defRPr/>
            </a:pPr>
            <a:r>
              <a:rPr kumimoji="1" lang="en-US" altLang="zh-CN" sz="2600" b="0" kern="1200" dirty="0">
                <a:solidFill>
                  <a:srgbClr val="000000"/>
                </a:solidFill>
                <a:sym typeface="Symbol" pitchFamily="18" charset="2"/>
              </a:rPr>
              <a:t> Many incorrect arguments</a:t>
            </a:r>
            <a:r>
              <a:rPr kumimoji="1" lang="en-US" altLang="zh-CN" sz="2600" b="0" i="1" kern="1200" dirty="0">
                <a:solidFill>
                  <a:srgbClr val="FF3300"/>
                </a:solidFill>
                <a:sym typeface="Symbol" pitchFamily="18" charset="2"/>
              </a:rPr>
              <a:t> </a:t>
            </a:r>
            <a:r>
              <a:rPr kumimoji="1" lang="en-US" altLang="zh-CN" sz="2600" b="0" kern="1200" dirty="0">
                <a:solidFill>
                  <a:srgbClr val="000000"/>
                </a:solidFill>
                <a:sym typeface="Symbol" pitchFamily="18" charset="2"/>
              </a:rPr>
              <a:t>are based on a fallacy called </a:t>
            </a:r>
            <a:r>
              <a:rPr kumimoji="1" lang="en-US" altLang="zh-CN" sz="2600" b="0" i="1" kern="1200" dirty="0">
                <a:solidFill>
                  <a:srgbClr val="0000FF"/>
                </a:solidFill>
                <a:sym typeface="Symbol" pitchFamily="18" charset="2"/>
              </a:rPr>
              <a:t>begging the question</a:t>
            </a:r>
            <a:r>
              <a:rPr kumimoji="1" lang="en-US" altLang="zh-CN" sz="2600" b="0" kern="1200" dirty="0">
                <a:solidFill>
                  <a:srgbClr val="000000"/>
                </a:solidFill>
                <a:sym typeface="Symbol" pitchFamily="18" charset="2"/>
              </a:rPr>
              <a:t> (circular reasoning).</a:t>
            </a:r>
          </a:p>
        </p:txBody>
      </p:sp>
      <p:sp>
        <p:nvSpPr>
          <p:cNvPr id="4" name="矩形 3">
            <a:extLst>
              <a:ext uri="{FF2B5EF4-FFF2-40B4-BE49-F238E27FC236}">
                <a16:creationId xmlns:a16="http://schemas.microsoft.com/office/drawing/2014/main" id="{1A217E49-1A88-4FAE-A020-B7CDD703D28E}"/>
              </a:ext>
            </a:extLst>
          </p:cNvPr>
          <p:cNvSpPr/>
          <p:nvPr/>
        </p:nvSpPr>
        <p:spPr>
          <a:xfrm>
            <a:off x="755650" y="2924175"/>
            <a:ext cx="6715125" cy="461963"/>
          </a:xfrm>
          <a:prstGeom prst="rect">
            <a:avLst/>
          </a:prstGeom>
        </p:spPr>
        <p:txBody>
          <a:bodyPr>
            <a:spAutoFit/>
          </a:bodyPr>
          <a:lstStyle/>
          <a:p>
            <a:pPr eaLnBrk="1" hangingPunct="1">
              <a:defRPr/>
            </a:pPr>
            <a:r>
              <a:rPr lang="en-US" altLang="ko-KR" sz="2400" dirty="0">
                <a:solidFill>
                  <a:srgbClr val="3333CC"/>
                </a:solidFill>
                <a:latin typeface="+mn-lt"/>
                <a:ea typeface="굴림" pitchFamily="48" charset="-127"/>
              </a:rPr>
              <a:t>Example</a:t>
            </a:r>
            <a:r>
              <a:rPr lang="en-US" altLang="ko-KR" sz="2400" dirty="0">
                <a:latin typeface="+mn-lt"/>
                <a:ea typeface="굴림" pitchFamily="48" charset="-127"/>
              </a:rPr>
              <a:t>: Prove that an integer </a:t>
            </a:r>
            <a:r>
              <a:rPr lang="en-US" altLang="ko-KR" sz="2400" i="1" dirty="0">
                <a:latin typeface="+mn-lt"/>
                <a:ea typeface="굴림" pitchFamily="48" charset="-127"/>
              </a:rPr>
              <a:t>n</a:t>
            </a:r>
            <a:r>
              <a:rPr lang="en-US" altLang="ko-KR" sz="2400" dirty="0">
                <a:latin typeface="+mn-lt"/>
                <a:ea typeface="굴림" pitchFamily="48" charset="-127"/>
              </a:rPr>
              <a:t> is even, if </a:t>
            </a:r>
            <a:r>
              <a:rPr lang="en-US" altLang="ko-KR" sz="2400" i="1" dirty="0">
                <a:latin typeface="+mn-lt"/>
                <a:ea typeface="굴림" pitchFamily="48" charset="-127"/>
              </a:rPr>
              <a:t>n</a:t>
            </a:r>
            <a:r>
              <a:rPr lang="en-US" altLang="ko-KR" sz="2400" baseline="30000" dirty="0">
                <a:latin typeface="+mn-lt"/>
                <a:ea typeface="굴림" pitchFamily="48" charset="-127"/>
              </a:rPr>
              <a:t>2</a:t>
            </a:r>
            <a:r>
              <a:rPr lang="en-US" altLang="ko-KR" sz="2400" dirty="0">
                <a:latin typeface="+mn-lt"/>
                <a:ea typeface="굴림" pitchFamily="48" charset="-127"/>
              </a:rPr>
              <a:t> is even.</a:t>
            </a:r>
          </a:p>
        </p:txBody>
      </p:sp>
      <p:sp>
        <p:nvSpPr>
          <p:cNvPr id="40965" name="TextBox 4">
            <a:extLst>
              <a:ext uri="{FF2B5EF4-FFF2-40B4-BE49-F238E27FC236}">
                <a16:creationId xmlns:a16="http://schemas.microsoft.com/office/drawing/2014/main" id="{B5B60284-B3CB-418F-86A6-7B06FD84E89C}"/>
              </a:ext>
            </a:extLst>
          </p:cNvPr>
          <p:cNvSpPr txBox="1">
            <a:spLocks noChangeArrowheads="1"/>
          </p:cNvSpPr>
          <p:nvPr/>
        </p:nvSpPr>
        <p:spPr bwMode="auto">
          <a:xfrm>
            <a:off x="755650" y="3357563"/>
            <a:ext cx="7072313"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ko-KR" b="0">
                <a:solidFill>
                  <a:srgbClr val="FF0000"/>
                </a:solidFill>
                <a:ea typeface="Gulim" panose="020B0600000101010101" pitchFamily="34" charset="-127"/>
              </a:rPr>
              <a:t>Attempted proof</a:t>
            </a:r>
            <a:r>
              <a:rPr lang="en-US" altLang="ko-KR" b="0">
                <a:solidFill>
                  <a:srgbClr val="000000"/>
                </a:solidFill>
                <a:ea typeface="Gulim" panose="020B0600000101010101" pitchFamily="34" charset="-127"/>
              </a:rPr>
              <a:t>:  </a:t>
            </a:r>
          </a:p>
          <a:p>
            <a:pPr>
              <a:buClrTx/>
              <a:buFontTx/>
              <a:buNone/>
            </a:pPr>
            <a:r>
              <a:rPr lang="en-US" altLang="ko-KR" b="0">
                <a:solidFill>
                  <a:srgbClr val="000000"/>
                </a:solidFill>
                <a:ea typeface="Gulim" panose="020B0600000101010101" pitchFamily="34" charset="-127"/>
              </a:rPr>
              <a:t> Assume </a:t>
            </a:r>
            <a:r>
              <a:rPr lang="en-US" altLang="ko-KR" b="0" i="1">
                <a:solidFill>
                  <a:srgbClr val="000000"/>
                </a:solidFill>
                <a:ea typeface="Gulim" panose="020B0600000101010101" pitchFamily="34" charset="-127"/>
              </a:rPr>
              <a:t>n</a:t>
            </a:r>
            <a:r>
              <a:rPr lang="en-US" altLang="ko-KR" b="0" baseline="30000">
                <a:solidFill>
                  <a:srgbClr val="000000"/>
                </a:solidFill>
                <a:ea typeface="Gulim" panose="020B0600000101010101" pitchFamily="34" charset="-127"/>
              </a:rPr>
              <a:t>2</a:t>
            </a:r>
            <a:r>
              <a:rPr lang="en-US" altLang="ko-KR" b="0">
                <a:solidFill>
                  <a:srgbClr val="000000"/>
                </a:solidFill>
                <a:ea typeface="Gulim" panose="020B0600000101010101" pitchFamily="34" charset="-127"/>
              </a:rPr>
              <a:t> is even.  Then </a:t>
            </a:r>
            <a:r>
              <a:rPr lang="en-US" altLang="ko-KR" b="0" i="1">
                <a:solidFill>
                  <a:srgbClr val="000000"/>
                </a:solidFill>
                <a:ea typeface="Gulim" panose="020B0600000101010101" pitchFamily="34" charset="-127"/>
              </a:rPr>
              <a:t>n</a:t>
            </a:r>
            <a:r>
              <a:rPr lang="en-US" altLang="ko-KR" b="0" baseline="30000">
                <a:solidFill>
                  <a:srgbClr val="000000"/>
                </a:solidFill>
                <a:ea typeface="Gulim" panose="020B0600000101010101" pitchFamily="34" charset="-127"/>
              </a:rPr>
              <a:t>2</a:t>
            </a:r>
            <a:r>
              <a:rPr lang="en-US" altLang="ko-KR" b="0">
                <a:solidFill>
                  <a:srgbClr val="000000"/>
                </a:solidFill>
                <a:ea typeface="Gulim" panose="020B0600000101010101" pitchFamily="34" charset="-127"/>
              </a:rPr>
              <a:t>=2</a:t>
            </a:r>
            <a:r>
              <a:rPr lang="en-US" altLang="ko-KR" b="0" i="1">
                <a:solidFill>
                  <a:srgbClr val="000000"/>
                </a:solidFill>
                <a:ea typeface="Gulim" panose="020B0600000101010101" pitchFamily="34" charset="-127"/>
              </a:rPr>
              <a:t>k</a:t>
            </a:r>
            <a:r>
              <a:rPr lang="en-US" altLang="ko-KR" b="0">
                <a:solidFill>
                  <a:srgbClr val="000000"/>
                </a:solidFill>
                <a:ea typeface="Gulim" panose="020B0600000101010101" pitchFamily="34" charset="-127"/>
              </a:rPr>
              <a:t> for some integer </a:t>
            </a:r>
            <a:r>
              <a:rPr lang="en-US" altLang="ko-KR" b="0" i="1">
                <a:solidFill>
                  <a:srgbClr val="000000"/>
                </a:solidFill>
                <a:ea typeface="Gulim" panose="020B0600000101010101" pitchFamily="34" charset="-127"/>
              </a:rPr>
              <a:t>k</a:t>
            </a:r>
            <a:r>
              <a:rPr lang="en-US" altLang="ko-KR" b="0">
                <a:solidFill>
                  <a:srgbClr val="000000"/>
                </a:solidFill>
                <a:ea typeface="Gulim" panose="020B0600000101010101" pitchFamily="34" charset="-127"/>
              </a:rPr>
              <a:t>.</a:t>
            </a:r>
          </a:p>
          <a:p>
            <a:pPr>
              <a:buClrTx/>
              <a:buFontTx/>
              <a:buNone/>
            </a:pPr>
            <a:r>
              <a:rPr lang="en-US" altLang="ko-KR" b="0">
                <a:solidFill>
                  <a:srgbClr val="000000"/>
                </a:solidFill>
                <a:ea typeface="Gulim" panose="020B0600000101010101" pitchFamily="34" charset="-127"/>
              </a:rPr>
              <a:t>Let </a:t>
            </a:r>
            <a:r>
              <a:rPr lang="en-US" altLang="ko-KR" b="0" i="1">
                <a:solidFill>
                  <a:srgbClr val="000000"/>
                </a:solidFill>
                <a:ea typeface="Gulim" panose="020B0600000101010101" pitchFamily="34" charset="-127"/>
              </a:rPr>
              <a:t>n</a:t>
            </a:r>
            <a:r>
              <a:rPr lang="en-US" altLang="ko-KR" b="0">
                <a:solidFill>
                  <a:srgbClr val="000000"/>
                </a:solidFill>
                <a:ea typeface="Gulim" panose="020B0600000101010101" pitchFamily="34" charset="-127"/>
              </a:rPr>
              <a:t>=2</a:t>
            </a:r>
            <a:r>
              <a:rPr lang="en-US" altLang="ko-KR" b="0" i="1">
                <a:solidFill>
                  <a:srgbClr val="000000"/>
                </a:solidFill>
                <a:ea typeface="Gulim" panose="020B0600000101010101" pitchFamily="34" charset="-127"/>
              </a:rPr>
              <a:t>j </a:t>
            </a:r>
            <a:r>
              <a:rPr lang="en-US" altLang="ko-KR" b="0">
                <a:solidFill>
                  <a:srgbClr val="000000"/>
                </a:solidFill>
                <a:ea typeface="Gulim" panose="020B0600000101010101" pitchFamily="34" charset="-127"/>
              </a:rPr>
              <a:t>for some integer </a:t>
            </a:r>
            <a:r>
              <a:rPr lang="en-US" altLang="ko-KR" b="0" i="1">
                <a:solidFill>
                  <a:srgbClr val="000000"/>
                </a:solidFill>
                <a:ea typeface="Gulim" panose="020B0600000101010101" pitchFamily="34" charset="-127"/>
              </a:rPr>
              <a:t>j</a:t>
            </a:r>
            <a:r>
              <a:rPr lang="en-US" altLang="ko-KR" b="0">
                <a:solidFill>
                  <a:srgbClr val="000000"/>
                </a:solidFill>
                <a:ea typeface="Gulim" panose="020B0600000101010101" pitchFamily="34" charset="-127"/>
              </a:rPr>
              <a:t> . This shows that </a:t>
            </a:r>
            <a:r>
              <a:rPr lang="en-US" altLang="ko-KR" b="0" i="1">
                <a:solidFill>
                  <a:srgbClr val="000000"/>
                </a:solidFill>
                <a:ea typeface="Gulim" panose="020B0600000101010101" pitchFamily="34" charset="-127"/>
              </a:rPr>
              <a:t>n</a:t>
            </a:r>
            <a:r>
              <a:rPr lang="en-US" altLang="ko-KR" b="0">
                <a:solidFill>
                  <a:srgbClr val="000000"/>
                </a:solidFill>
                <a:ea typeface="Gulim" panose="020B0600000101010101" pitchFamily="34" charset="-127"/>
              </a:rPr>
              <a:t> is even.”</a:t>
            </a:r>
          </a:p>
        </p:txBody>
      </p:sp>
      <p:sp>
        <p:nvSpPr>
          <p:cNvPr id="6" name="Text Box 4">
            <a:extLst>
              <a:ext uri="{FF2B5EF4-FFF2-40B4-BE49-F238E27FC236}">
                <a16:creationId xmlns:a16="http://schemas.microsoft.com/office/drawing/2014/main" id="{0339B6A9-BE96-429A-93BB-266E60118C8C}"/>
              </a:ext>
            </a:extLst>
          </p:cNvPr>
          <p:cNvSpPr txBox="1">
            <a:spLocks noChangeArrowheads="1"/>
          </p:cNvSpPr>
          <p:nvPr/>
        </p:nvSpPr>
        <p:spPr bwMode="auto">
          <a:xfrm>
            <a:off x="2571750" y="5373688"/>
            <a:ext cx="6572250" cy="830262"/>
          </a:xfrm>
          <a:prstGeom prst="rect">
            <a:avLst/>
          </a:prstGeom>
          <a:solidFill>
            <a:schemeClr val="bg1"/>
          </a:solidFill>
          <a:ln w="9525">
            <a:solidFill>
              <a:schemeClr val="tx1"/>
            </a:solidFill>
            <a:miter lim="800000"/>
            <a:headEnd/>
            <a:tailEnd/>
          </a:ln>
          <a:effectLst/>
        </p:spPr>
        <p:txBody>
          <a:bodyPr anchor="ctr">
            <a:spAutoFit/>
          </a:bodyPr>
          <a:lstStyle/>
          <a:p>
            <a:pPr eaLnBrk="1" hangingPunct="1">
              <a:spcBef>
                <a:spcPct val="50000"/>
              </a:spcBef>
              <a:defRPr/>
            </a:pPr>
            <a:r>
              <a:rPr lang="en-US" altLang="zh-CN" sz="2400" dirty="0">
                <a:latin typeface="+mn-lt"/>
              </a:rPr>
              <a:t>Begs the question: How can you show that </a:t>
            </a:r>
            <a:r>
              <a:rPr lang="en-US" altLang="zh-CN" sz="2400" i="1" dirty="0">
                <a:latin typeface="+mn-lt"/>
              </a:rPr>
              <a:t>n=2j </a:t>
            </a:r>
            <a:r>
              <a:rPr lang="en-US" altLang="zh-CN" sz="2400" dirty="0">
                <a:latin typeface="+mn-lt"/>
              </a:rPr>
              <a:t>for some integer</a:t>
            </a:r>
            <a:r>
              <a:rPr lang="en-US" altLang="zh-CN" sz="2400" i="1" dirty="0">
                <a:latin typeface="+mn-lt"/>
              </a:rPr>
              <a:t> j</a:t>
            </a:r>
            <a:r>
              <a:rPr lang="en-US" altLang="zh-CN" sz="2400" dirty="0">
                <a:latin typeface="+mn-lt"/>
              </a:rPr>
              <a:t>, without first assuming </a:t>
            </a:r>
            <a:r>
              <a:rPr lang="en-US" altLang="zh-CN" sz="2400" i="1" dirty="0">
                <a:latin typeface="+mn-lt"/>
              </a:rPr>
              <a:t>n</a:t>
            </a:r>
            <a:r>
              <a:rPr lang="en-US" altLang="zh-CN" sz="2400" dirty="0">
                <a:latin typeface="+mn-lt"/>
              </a:rPr>
              <a:t> is even?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86AB44F-1967-48E5-85F7-2C3B8D142C9E}"/>
              </a:ext>
            </a:extLst>
          </p:cNvPr>
          <p:cNvSpPr>
            <a:spLocks noGrp="1" noChangeArrowheads="1"/>
          </p:cNvSpPr>
          <p:nvPr>
            <p:ph type="title"/>
          </p:nvPr>
        </p:nvSpPr>
        <p:spPr/>
        <p:txBody>
          <a:bodyPr/>
          <a:lstStyle/>
          <a:p>
            <a:pPr eaLnBrk="1" hangingPunct="1"/>
            <a:r>
              <a:rPr lang="en-US" altLang="zh-CN" b="0"/>
              <a:t>Proofs</a:t>
            </a:r>
            <a:endParaRPr lang="en-US" altLang="zh-CN"/>
          </a:p>
        </p:txBody>
      </p:sp>
      <p:sp>
        <p:nvSpPr>
          <p:cNvPr id="6147" name="内容占位符 3">
            <a:extLst>
              <a:ext uri="{FF2B5EF4-FFF2-40B4-BE49-F238E27FC236}">
                <a16:creationId xmlns:a16="http://schemas.microsoft.com/office/drawing/2014/main" id="{DB16DDA6-79DB-46F6-B426-B62AAD459BF7}"/>
              </a:ext>
            </a:extLst>
          </p:cNvPr>
          <p:cNvSpPr>
            <a:spLocks noGrp="1" noChangeArrowheads="1"/>
          </p:cNvSpPr>
          <p:nvPr>
            <p:ph idx="1"/>
          </p:nvPr>
        </p:nvSpPr>
        <p:spPr>
          <a:xfrm>
            <a:off x="539750" y="1052513"/>
            <a:ext cx="8072438" cy="4589462"/>
          </a:xfrm>
        </p:spPr>
        <p:txBody>
          <a:bodyPr/>
          <a:lstStyle/>
          <a:p>
            <a:r>
              <a:rPr lang="en-US" altLang="zh-CN" sz="2600" b="0"/>
              <a:t>Mathematical proofs are necessary in computer science for several reasons.</a:t>
            </a:r>
          </a:p>
          <a:p>
            <a:pPr lvl="1"/>
            <a:r>
              <a:rPr lang="en-US" altLang="zh-CN" sz="2400" b="0"/>
              <a:t>An program must always be proven correct.</a:t>
            </a:r>
          </a:p>
          <a:p>
            <a:pPr lvl="1"/>
            <a:r>
              <a:rPr lang="en-US" altLang="zh-CN" sz="2400" b="0"/>
              <a:t>You may also want to show that one program is more efficient than other program. This requires a proof.</a:t>
            </a:r>
          </a:p>
          <a:p>
            <a:pPr lvl="1"/>
            <a:r>
              <a:rPr lang="en-US" altLang="zh-CN" sz="2400" b="0"/>
              <a:t>Proving certain properties of data structures may lead to new, more efficient or simpler algorithms.</a:t>
            </a:r>
          </a:p>
          <a:p>
            <a:endParaRPr lang="en-US" altLang="zh-CN" b="0"/>
          </a:p>
          <a:p>
            <a:endParaRPr lang="zh-CN" altLang="en-US" b="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1E1CCA2F-B015-45BD-B6B1-0DBDDEB88050}"/>
              </a:ext>
            </a:extLst>
          </p:cNvPr>
          <p:cNvSpPr>
            <a:spLocks noGrp="1"/>
          </p:cNvSpPr>
          <p:nvPr>
            <p:ph type="title"/>
          </p:nvPr>
        </p:nvSpPr>
        <p:spPr>
          <a:xfrm>
            <a:off x="684213" y="71438"/>
            <a:ext cx="7772400" cy="722312"/>
          </a:xfrm>
        </p:spPr>
        <p:txBody>
          <a:bodyPr/>
          <a:lstStyle/>
          <a:p>
            <a:pPr>
              <a:defRPr/>
            </a:pPr>
            <a:r>
              <a:rPr lang="en-US" altLang="zh-CN" sz="2600" dirty="0"/>
              <a:t>Chapter 1  </a:t>
            </a:r>
            <a:br>
              <a:rPr lang="en-US" altLang="zh-CN" sz="3200" dirty="0"/>
            </a:br>
            <a:r>
              <a:rPr kumimoji="1" lang="en-US" altLang="zh-CN" sz="3000" dirty="0">
                <a:solidFill>
                  <a:srgbClr val="3333FF"/>
                </a:solidFill>
                <a:effectLst>
                  <a:outerShdw blurRad="38100" dist="38100" dir="2700000" algn="tl">
                    <a:srgbClr val="C0C0C0"/>
                  </a:outerShdw>
                </a:effectLst>
              </a:rPr>
              <a:t>The Foundations: Logic and Proofs</a:t>
            </a:r>
            <a:endParaRPr lang="zh-CN" altLang="en-US" sz="3000" dirty="0"/>
          </a:p>
        </p:txBody>
      </p:sp>
      <p:sp>
        <p:nvSpPr>
          <p:cNvPr id="43011" name="灯片编号占位符 3">
            <a:extLst>
              <a:ext uri="{FF2B5EF4-FFF2-40B4-BE49-F238E27FC236}">
                <a16:creationId xmlns:a16="http://schemas.microsoft.com/office/drawing/2014/main" id="{F48BB930-035E-4454-9106-3D5D489E1C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EADCDE5-BF23-49DE-8E5A-4B290AEEC0B8}" type="slidenum">
              <a:rPr lang="en-US" altLang="zh-CN" sz="1400" b="0" smtClean="0"/>
              <a:pPr>
                <a:spcBef>
                  <a:spcPct val="0"/>
                </a:spcBef>
                <a:buClrTx/>
                <a:buFontTx/>
                <a:buNone/>
              </a:pPr>
              <a:t>20</a:t>
            </a:fld>
            <a:endParaRPr lang="en-US" altLang="zh-CN" sz="1400" b="0"/>
          </a:p>
        </p:txBody>
      </p:sp>
      <p:sp>
        <p:nvSpPr>
          <p:cNvPr id="6" name="内容占位符 2">
            <a:extLst>
              <a:ext uri="{FF2B5EF4-FFF2-40B4-BE49-F238E27FC236}">
                <a16:creationId xmlns:a16="http://schemas.microsoft.com/office/drawing/2014/main" id="{4B483DFE-1AF7-4F06-8979-6F59E2011D51}"/>
              </a:ext>
            </a:extLst>
          </p:cNvPr>
          <p:cNvSpPr txBox="1">
            <a:spLocks/>
          </p:cNvSpPr>
          <p:nvPr/>
        </p:nvSpPr>
        <p:spPr bwMode="auto">
          <a:xfrm>
            <a:off x="755650" y="993775"/>
            <a:ext cx="77724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2"/>
              </a:buClr>
              <a:buFont typeface="Wingdings"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0"/>
              </a:spcAft>
              <a:buClr>
                <a:srgbClr val="FFFF00"/>
              </a:buClr>
              <a:buFont typeface="Wingdings" pitchFamily="2" charset="2"/>
              <a:buChar char="§"/>
              <a:defRPr sz="1400" b="1">
                <a:solidFill>
                  <a:schemeClr val="tx1"/>
                </a:solidFill>
                <a:latin typeface="+mn-lt"/>
                <a:ea typeface="+mn-ea"/>
              </a:defRPr>
            </a:lvl9pPr>
          </a:lstStyle>
          <a:p>
            <a:pPr>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1.1  Propositional Logic</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1.2  Applications of Propositional Logic</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1.3  Propositional Equivalences</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1.4  Predicates and Quantifiers</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1.5  Nested Quantifiers</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1.6  Rules of Inference</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1.7  Introduction to Proofs </a:t>
            </a:r>
          </a:p>
          <a:p>
            <a:pPr eaLnBrk="1" hangingPunct="1">
              <a:spcBef>
                <a:spcPct val="80000"/>
              </a:spcBef>
              <a:buFont typeface="Wingdings" pitchFamily="2" charset="2"/>
              <a:buNone/>
              <a:defRPr/>
            </a:pPr>
            <a:r>
              <a:rPr kumimoji="1" lang="en-US" altLang="zh-CN" b="0" kern="0" dirty="0">
                <a:effectLst>
                  <a:outerShdw blurRad="38100" dist="38100" dir="2700000" algn="tl">
                    <a:srgbClr val="C0C0C0"/>
                  </a:outerShdw>
                </a:effectLst>
                <a:latin typeface="Arial" pitchFamily="34" charset="0"/>
              </a:rPr>
              <a:t>1.8  Proof Methods and Strategy</a:t>
            </a:r>
          </a:p>
          <a:p>
            <a:pPr>
              <a:defRPr/>
            </a:pP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5"/>
                                      </p:to>
                                    </p:set>
                                    <p:animEffect filter="image" prLst="opacity: 0.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5"/>
                                      </p:to>
                                    </p:set>
                                    <p:animEffect filter="image" prLst="opacity: 0.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5"/>
                                      </p:to>
                                    </p:set>
                                    <p:animEffect filter="image" prLst="opacity: 0.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5"/>
                                      </p:to>
                                    </p:set>
                                    <p:animEffect filter="image" prLst="opacity: 0.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6">
                                            <p:txEl>
                                              <p:pRg st="6" end="6"/>
                                            </p:txEl>
                                          </p:spTgt>
                                        </p:tgtEl>
                                        <p:attrNameLst>
                                          <p:attrName>style.opacity</p:attrName>
                                        </p:attrNameLst>
                                      </p:cBhvr>
                                      <p:to>
                                        <p:strVal val="0.5"/>
                                      </p:to>
                                    </p:set>
                                    <p:animEffect filter="image" prLst="opacity: 0.5">
                                      <p:cBhvr rctx="IE">
                                        <p:cTn id="25" dur="indefinite"/>
                                        <p:tgtEl>
                                          <p:spTgt spid="6">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wipe(left)">
                                      <p:cBhvr>
                                        <p:cTn id="2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19B154D-2FCB-4711-987C-183C88861980}"/>
              </a:ext>
            </a:extLst>
          </p:cNvPr>
          <p:cNvSpPr>
            <a:spLocks noGrp="1" noChangeArrowheads="1"/>
          </p:cNvSpPr>
          <p:nvPr>
            <p:ph type="title"/>
          </p:nvPr>
        </p:nvSpPr>
        <p:spPr/>
        <p:txBody>
          <a:bodyPr/>
          <a:lstStyle/>
          <a:p>
            <a:pPr eaLnBrk="1" hangingPunct="1"/>
            <a:r>
              <a:rPr lang="en-US" altLang="zh-CN" sz="3200" b="0"/>
              <a:t>Proof by Cases and Exhaustive Proof </a:t>
            </a:r>
          </a:p>
        </p:txBody>
      </p:sp>
      <p:sp>
        <p:nvSpPr>
          <p:cNvPr id="49158" name="Rectangle 3">
            <a:extLst>
              <a:ext uri="{FF2B5EF4-FFF2-40B4-BE49-F238E27FC236}">
                <a16:creationId xmlns:a16="http://schemas.microsoft.com/office/drawing/2014/main" id="{D55EEF2B-36B8-47A0-9956-1D54262A998F}"/>
              </a:ext>
            </a:extLst>
          </p:cNvPr>
          <p:cNvSpPr>
            <a:spLocks noGrp="1" noChangeArrowheads="1"/>
          </p:cNvSpPr>
          <p:nvPr>
            <p:ph type="body" idx="1"/>
          </p:nvPr>
        </p:nvSpPr>
        <p:spPr>
          <a:xfrm>
            <a:off x="428625" y="836613"/>
            <a:ext cx="8029575" cy="4500562"/>
          </a:xfrm>
        </p:spPr>
        <p:txBody>
          <a:bodyPr/>
          <a:lstStyle/>
          <a:p>
            <a:pPr eaLnBrk="1" hangingPunct="1"/>
            <a:r>
              <a:rPr lang="en-US" altLang="zh-CN" sz="2600" b="0">
                <a:solidFill>
                  <a:srgbClr val="3333FF"/>
                </a:solidFill>
              </a:rPr>
              <a:t>Proof by Cases</a:t>
            </a:r>
          </a:p>
          <a:p>
            <a:pPr lvl="1" eaLnBrk="1" hangingPunct="1"/>
            <a:r>
              <a:rPr lang="en-US" altLang="zh-CN" sz="2400" b="0"/>
              <a:t>Break the premise of </a:t>
            </a:r>
            <a:r>
              <a:rPr lang="en-US" altLang="zh-CN" sz="2400" b="0" i="1"/>
              <a:t>p</a:t>
            </a:r>
            <a:r>
              <a:rPr lang="en-US" altLang="zh-CN" sz="2400" b="0">
                <a:sym typeface="Symbol" panose="05050102010706020507" pitchFamily="18" charset="2"/>
              </a:rPr>
              <a:t></a:t>
            </a:r>
            <a:r>
              <a:rPr lang="en-US" altLang="zh-CN" sz="2400" b="0" i="1">
                <a:sym typeface="Symbol" panose="05050102010706020507" pitchFamily="18" charset="2"/>
              </a:rPr>
              <a:t>q</a:t>
            </a:r>
            <a:r>
              <a:rPr lang="en-US" altLang="zh-CN" sz="2400" b="0">
                <a:sym typeface="Symbol" panose="05050102010706020507" pitchFamily="18" charset="2"/>
              </a:rPr>
              <a:t> into an equivalent disjunction of the form </a:t>
            </a:r>
            <a:r>
              <a:rPr lang="en-US" altLang="zh-CN" sz="2400" b="0" i="1">
                <a:sym typeface="Symbol" panose="05050102010706020507" pitchFamily="18" charset="2"/>
              </a:rPr>
              <a:t>p</a:t>
            </a:r>
            <a:r>
              <a:rPr lang="en-US" altLang="zh-CN" sz="2400" b="0" baseline="-25000">
                <a:sym typeface="Symbol" panose="05050102010706020507" pitchFamily="18" charset="2"/>
              </a:rPr>
              <a:t>1</a:t>
            </a:r>
            <a:r>
              <a:rPr lang="en-US" altLang="zh-CN" sz="2400" b="0">
                <a:sym typeface="Symbol" panose="05050102010706020507" pitchFamily="18" charset="2"/>
              </a:rPr>
              <a:t></a:t>
            </a:r>
            <a:r>
              <a:rPr lang="en-US" altLang="zh-CN" sz="2400" b="0" i="1">
                <a:sym typeface="Symbol" panose="05050102010706020507" pitchFamily="18" charset="2"/>
              </a:rPr>
              <a:t>p</a:t>
            </a:r>
            <a:r>
              <a:rPr lang="en-US" altLang="zh-CN" sz="2400" b="0" baseline="-25000">
                <a:sym typeface="Symbol" panose="05050102010706020507" pitchFamily="18" charset="2"/>
              </a:rPr>
              <a:t>2</a:t>
            </a:r>
            <a:r>
              <a:rPr lang="en-US" altLang="zh-CN" sz="2400" b="0">
                <a:sym typeface="Symbol" panose="05050102010706020507" pitchFamily="18" charset="2"/>
              </a:rPr>
              <a:t></a:t>
            </a:r>
            <a:r>
              <a:rPr lang="en-US" altLang="zh-CN" sz="2400" b="0" i="1">
                <a:sym typeface="Symbol" panose="05050102010706020507" pitchFamily="18" charset="2"/>
              </a:rPr>
              <a:t>p</a:t>
            </a:r>
            <a:r>
              <a:rPr lang="en-US" altLang="zh-CN" sz="2400" b="0" i="1" baseline="-25000">
                <a:sym typeface="Symbol" panose="05050102010706020507" pitchFamily="18" charset="2"/>
              </a:rPr>
              <a:t>n</a:t>
            </a:r>
            <a:endParaRPr lang="en-US" altLang="zh-CN" sz="2400" b="0" baseline="-25000">
              <a:sym typeface="Symbol" panose="05050102010706020507" pitchFamily="18" charset="2"/>
            </a:endParaRPr>
          </a:p>
          <a:p>
            <a:pPr lvl="1" eaLnBrk="1" hangingPunct="1"/>
            <a:r>
              <a:rPr lang="en-US" altLang="zh-CN" sz="2400" b="0">
                <a:sym typeface="Symbol" panose="05050102010706020507" pitchFamily="18" charset="2"/>
              </a:rPr>
              <a:t>Then use the rule</a:t>
            </a:r>
          </a:p>
          <a:p>
            <a:pPr eaLnBrk="1" hangingPunct="1">
              <a:buFont typeface="Wingdings" panose="05000000000000000000" pitchFamily="2" charset="2"/>
              <a:buNone/>
            </a:pPr>
            <a:r>
              <a:rPr lang="en-US" altLang="zh-CN" b="0">
                <a:sym typeface="Symbol" panose="05050102010706020507" pitchFamily="18" charset="2"/>
              </a:rPr>
              <a:t>        ((</a:t>
            </a:r>
            <a:r>
              <a:rPr lang="en-US" altLang="zh-CN" b="0" i="1">
                <a:sym typeface="Symbol" panose="05050102010706020507" pitchFamily="18" charset="2"/>
              </a:rPr>
              <a:t>p</a:t>
            </a:r>
            <a:r>
              <a:rPr lang="en-US" altLang="zh-CN" b="0" baseline="-25000">
                <a:sym typeface="Symbol" panose="05050102010706020507" pitchFamily="18" charset="2"/>
              </a:rPr>
              <a:t>1</a:t>
            </a:r>
            <a:r>
              <a:rPr lang="en-US" altLang="zh-CN" b="0">
                <a:sym typeface="Symbol" panose="05050102010706020507" pitchFamily="18" charset="2"/>
              </a:rPr>
              <a:t></a:t>
            </a:r>
            <a:r>
              <a:rPr lang="en-US" altLang="zh-CN" b="0" i="1">
                <a:sym typeface="Symbol" panose="05050102010706020507" pitchFamily="18" charset="2"/>
              </a:rPr>
              <a:t>p</a:t>
            </a:r>
            <a:r>
              <a:rPr lang="en-US" altLang="zh-CN" b="0" baseline="-25000">
                <a:sym typeface="Symbol" panose="05050102010706020507" pitchFamily="18" charset="2"/>
              </a:rPr>
              <a:t>2</a:t>
            </a:r>
            <a:r>
              <a:rPr lang="en-US" altLang="zh-CN" b="0">
                <a:sym typeface="Symbol" panose="05050102010706020507" pitchFamily="18" charset="2"/>
              </a:rPr>
              <a:t></a:t>
            </a:r>
            <a:r>
              <a:rPr lang="en-US" altLang="zh-CN" b="0" i="1">
                <a:sym typeface="Symbol" panose="05050102010706020507" pitchFamily="18" charset="2"/>
              </a:rPr>
              <a:t>p</a:t>
            </a:r>
            <a:r>
              <a:rPr lang="en-US" altLang="zh-CN" b="0" i="1" baseline="-25000">
                <a:sym typeface="Symbol" panose="05050102010706020507" pitchFamily="18" charset="2"/>
              </a:rPr>
              <a:t>n</a:t>
            </a:r>
            <a:r>
              <a:rPr lang="en-US" altLang="zh-CN" b="0">
                <a:sym typeface="Symbol" panose="05050102010706020507" pitchFamily="18" charset="2"/>
              </a:rPr>
              <a:t>)  </a:t>
            </a:r>
            <a:r>
              <a:rPr lang="en-US" altLang="zh-CN" b="0" i="1">
                <a:sym typeface="Symbol" panose="05050102010706020507" pitchFamily="18" charset="2"/>
              </a:rPr>
              <a:t>q</a:t>
            </a:r>
            <a:r>
              <a:rPr lang="en-US" altLang="zh-CN" b="0">
                <a:sym typeface="Symbol" panose="05050102010706020507" pitchFamily="18" charset="2"/>
              </a:rPr>
              <a:t>)</a:t>
            </a:r>
            <a:r>
              <a:rPr kumimoji="1" lang="en-US" altLang="zh-CN">
                <a:sym typeface="Symbol" panose="05050102010706020507" pitchFamily="18" charset="2"/>
              </a:rPr>
              <a:t> </a:t>
            </a:r>
            <a:r>
              <a:rPr lang="en-US" altLang="zh-CN" b="0">
                <a:sym typeface="Symbol" panose="05050102010706020507" pitchFamily="18" charset="2"/>
              </a:rPr>
              <a:t> ((</a:t>
            </a:r>
            <a:r>
              <a:rPr lang="en-US" altLang="zh-CN" b="0" i="1">
                <a:sym typeface="Symbol" panose="05050102010706020507" pitchFamily="18" charset="2"/>
              </a:rPr>
              <a:t>p</a:t>
            </a:r>
            <a:r>
              <a:rPr lang="en-US" altLang="zh-CN" b="0" baseline="-25000">
                <a:sym typeface="Symbol" panose="05050102010706020507" pitchFamily="18" charset="2"/>
              </a:rPr>
              <a:t>1</a:t>
            </a:r>
            <a:r>
              <a:rPr lang="en-US" altLang="zh-CN" b="0">
                <a:sym typeface="Symbol" panose="05050102010706020507" pitchFamily="18" charset="2"/>
              </a:rPr>
              <a:t></a:t>
            </a:r>
            <a:r>
              <a:rPr lang="en-US" altLang="zh-CN" b="0" i="1">
                <a:sym typeface="Symbol" panose="05050102010706020507" pitchFamily="18" charset="2"/>
              </a:rPr>
              <a:t>q</a:t>
            </a:r>
            <a:r>
              <a:rPr lang="en-US" altLang="zh-CN" b="0">
                <a:sym typeface="Symbol" panose="05050102010706020507" pitchFamily="18" charset="2"/>
              </a:rPr>
              <a:t>)(</a:t>
            </a:r>
            <a:r>
              <a:rPr lang="en-US" altLang="zh-CN" b="0" i="1">
                <a:sym typeface="Symbol" panose="05050102010706020507" pitchFamily="18" charset="2"/>
              </a:rPr>
              <a:t>p</a:t>
            </a:r>
            <a:r>
              <a:rPr lang="en-US" altLang="zh-CN" b="0" baseline="-25000">
                <a:sym typeface="Symbol" panose="05050102010706020507" pitchFamily="18" charset="2"/>
              </a:rPr>
              <a:t>2 </a:t>
            </a:r>
            <a:r>
              <a:rPr lang="en-US" altLang="zh-CN" b="0">
                <a:sym typeface="Symbol" panose="05050102010706020507" pitchFamily="18" charset="2"/>
              </a:rPr>
              <a:t></a:t>
            </a:r>
            <a:r>
              <a:rPr lang="en-US" altLang="zh-CN" b="0" i="1">
                <a:sym typeface="Symbol" panose="05050102010706020507" pitchFamily="18" charset="2"/>
              </a:rPr>
              <a:t>q</a:t>
            </a:r>
            <a:r>
              <a:rPr lang="en-US" altLang="zh-CN" b="0">
                <a:sym typeface="Symbol" panose="05050102010706020507" pitchFamily="18" charset="2"/>
              </a:rPr>
              <a:t>)   (</a:t>
            </a:r>
            <a:r>
              <a:rPr lang="en-US" altLang="zh-CN" b="0" i="1">
                <a:sym typeface="Symbol" panose="05050102010706020507" pitchFamily="18" charset="2"/>
              </a:rPr>
              <a:t>p</a:t>
            </a:r>
            <a:r>
              <a:rPr lang="en-US" altLang="zh-CN" b="0" i="1" baseline="-25000">
                <a:sym typeface="Symbol" panose="05050102010706020507" pitchFamily="18" charset="2"/>
              </a:rPr>
              <a:t>n</a:t>
            </a:r>
            <a:r>
              <a:rPr lang="en-US" altLang="zh-CN" b="0">
                <a:sym typeface="Symbol" panose="05050102010706020507" pitchFamily="18" charset="2"/>
              </a:rPr>
              <a:t></a:t>
            </a:r>
            <a:r>
              <a:rPr lang="en-US" altLang="zh-CN" b="0" i="1">
                <a:sym typeface="Symbol" panose="05050102010706020507" pitchFamily="18" charset="2"/>
              </a:rPr>
              <a:t>q</a:t>
            </a:r>
            <a:r>
              <a:rPr lang="en-US" altLang="zh-CN" b="0">
                <a:sym typeface="Symbol" panose="05050102010706020507" pitchFamily="18" charset="2"/>
              </a:rPr>
              <a:t>)) </a:t>
            </a:r>
          </a:p>
          <a:p>
            <a:pPr eaLnBrk="1" hangingPunct="1"/>
            <a:endParaRPr lang="en-US" altLang="zh-CN" sz="2800" b="0"/>
          </a:p>
          <a:p>
            <a:pPr eaLnBrk="1" hangingPunct="1"/>
            <a:r>
              <a:rPr lang="en-US" altLang="zh-CN" sz="2600" b="0"/>
              <a:t>You must</a:t>
            </a:r>
          </a:p>
          <a:p>
            <a:pPr lvl="1" eaLnBrk="1" hangingPunct="1"/>
            <a:r>
              <a:rPr lang="en-US" altLang="zh-CN" sz="2400" b="0"/>
              <a:t>Convince the reader that the cases are inclusive (i.e., they exhaust all possibilities)</a:t>
            </a:r>
          </a:p>
          <a:p>
            <a:pPr lvl="1" eaLnBrk="1" hangingPunct="1"/>
            <a:r>
              <a:rPr lang="en-US" altLang="zh-CN" sz="2400" b="0"/>
              <a:t>Establish all implications</a:t>
            </a:r>
          </a:p>
          <a:p>
            <a:pPr eaLnBrk="1" hangingPunct="1">
              <a:buFont typeface="Wingdings" panose="05000000000000000000" pitchFamily="2" charset="2"/>
              <a:buNone/>
            </a:pPr>
            <a:endParaRPr lang="en-US" altLang="zh-CN" sz="2800" b="0"/>
          </a:p>
        </p:txBody>
      </p:sp>
      <p:sp>
        <p:nvSpPr>
          <p:cNvPr id="8" name="AutoShape 8">
            <a:extLst>
              <a:ext uri="{FF2B5EF4-FFF2-40B4-BE49-F238E27FC236}">
                <a16:creationId xmlns:a16="http://schemas.microsoft.com/office/drawing/2014/main" id="{BC83C57C-213A-4DAE-84E6-991FBF78356A}"/>
              </a:ext>
            </a:extLst>
          </p:cNvPr>
          <p:cNvSpPr>
            <a:spLocks noChangeArrowheads="1"/>
          </p:cNvSpPr>
          <p:nvPr/>
        </p:nvSpPr>
        <p:spPr bwMode="auto">
          <a:xfrm>
            <a:off x="2714625" y="3122613"/>
            <a:ext cx="6143625" cy="838200"/>
          </a:xfrm>
          <a:prstGeom prst="cloudCallout">
            <a:avLst>
              <a:gd name="adj1" fmla="val 13843"/>
              <a:gd name="adj2" fmla="val -73866"/>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en-US" altLang="zh-CN" b="0">
                <a:sym typeface="Symbol" panose="05050102010706020507" pitchFamily="18" charset="2"/>
              </a:rPr>
              <a:t>Each of the implications p</a:t>
            </a:r>
            <a:r>
              <a:rPr kumimoji="1" lang="en-US" altLang="zh-CN" b="0" baseline="-30000">
                <a:sym typeface="Symbol" panose="05050102010706020507" pitchFamily="18" charset="2"/>
              </a:rPr>
              <a:t>i</a:t>
            </a:r>
            <a:r>
              <a:rPr kumimoji="1" lang="en-US" altLang="zh-CN" b="0">
                <a:sym typeface="Symbol" panose="05050102010706020507" pitchFamily="18" charset="2"/>
              </a:rPr>
              <a:t> </a:t>
            </a:r>
            <a:r>
              <a:rPr kumimoji="1" lang="en-US" altLang="zh-CN" b="0">
                <a:latin typeface="Symbol" panose="05050102010706020507" pitchFamily="18" charset="2"/>
                <a:sym typeface="Symbol" panose="05050102010706020507" pitchFamily="18" charset="2"/>
              </a:rPr>
              <a:t>®</a:t>
            </a:r>
            <a:r>
              <a:rPr kumimoji="1" lang="en-US" altLang="zh-CN" b="0">
                <a:sym typeface="Symbol" panose="05050102010706020507" pitchFamily="18" charset="2"/>
              </a:rPr>
              <a:t>q is a case.</a:t>
            </a:r>
          </a:p>
        </p:txBody>
      </p:sp>
      <p:sp>
        <p:nvSpPr>
          <p:cNvPr id="9" name="TextBox 8">
            <a:extLst>
              <a:ext uri="{FF2B5EF4-FFF2-40B4-BE49-F238E27FC236}">
                <a16:creationId xmlns:a16="http://schemas.microsoft.com/office/drawing/2014/main" id="{03E87327-8836-448F-A1F2-D2C49C944AA5}"/>
              </a:ext>
            </a:extLst>
          </p:cNvPr>
          <p:cNvSpPr txBox="1">
            <a:spLocks noChangeArrowheads="1"/>
          </p:cNvSpPr>
          <p:nvPr/>
        </p:nvSpPr>
        <p:spPr bwMode="auto">
          <a:xfrm>
            <a:off x="611188" y="5300663"/>
            <a:ext cx="77866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1" lang="en-US" altLang="zh-CN" b="0">
                <a:sym typeface="Symbol" panose="05050102010706020507" pitchFamily="18" charset="2"/>
              </a:rPr>
              <a:t>An </a:t>
            </a:r>
            <a:r>
              <a:rPr kumimoji="1" lang="en-US" altLang="zh-CN" b="0" i="1">
                <a:solidFill>
                  <a:srgbClr val="3333CC"/>
                </a:solidFill>
                <a:sym typeface="Symbol" panose="05050102010706020507" pitchFamily="18" charset="2"/>
              </a:rPr>
              <a:t>exhaustive proof </a:t>
            </a:r>
            <a:r>
              <a:rPr kumimoji="1" lang="en-US" altLang="zh-CN" b="0">
                <a:sym typeface="Symbol" panose="05050102010706020507" pitchFamily="18" charset="2"/>
              </a:rPr>
              <a:t>is a special type of proof by cases where each case involves checking a single example</a:t>
            </a:r>
            <a:endParaRPr lang="zh-CN" altLang="en-US"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9158">
                                            <p:txEl>
                                              <p:pRg st="5" end="5"/>
                                            </p:txEl>
                                          </p:spTgt>
                                        </p:tgtEl>
                                        <p:attrNameLst>
                                          <p:attrName>style.visibility</p:attrName>
                                        </p:attrNameLst>
                                      </p:cBhvr>
                                      <p:to>
                                        <p:strVal val="visible"/>
                                      </p:to>
                                    </p:set>
                                    <p:animEffect transition="in" filter="wipe(up)">
                                      <p:cBhvr>
                                        <p:cTn id="12" dur="500"/>
                                        <p:tgtEl>
                                          <p:spTgt spid="49158">
                                            <p:txEl>
                                              <p:pRg st="5" end="5"/>
                                            </p:txEl>
                                          </p:spTgt>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49158">
                                            <p:txEl>
                                              <p:pRg st="6" end="6"/>
                                            </p:txEl>
                                          </p:spTgt>
                                        </p:tgtEl>
                                        <p:attrNameLst>
                                          <p:attrName>style.visibility</p:attrName>
                                        </p:attrNameLst>
                                      </p:cBhvr>
                                      <p:to>
                                        <p:strVal val="visible"/>
                                      </p:to>
                                    </p:set>
                                    <p:animEffect transition="in" filter="wipe(up)">
                                      <p:cBhvr>
                                        <p:cTn id="16" dur="500"/>
                                        <p:tgtEl>
                                          <p:spTgt spid="49158">
                                            <p:txEl>
                                              <p:pRg st="6" end="6"/>
                                            </p:txEl>
                                          </p:spTgt>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49158">
                                            <p:txEl>
                                              <p:pRg st="7" end="7"/>
                                            </p:txEl>
                                          </p:spTgt>
                                        </p:tgtEl>
                                        <p:attrNameLst>
                                          <p:attrName>style.visibility</p:attrName>
                                        </p:attrNameLst>
                                      </p:cBhvr>
                                      <p:to>
                                        <p:strVal val="visible"/>
                                      </p:to>
                                    </p:set>
                                    <p:animEffect transition="in" filter="wipe(up)">
                                      <p:cBhvr>
                                        <p:cTn id="20" dur="500"/>
                                        <p:tgtEl>
                                          <p:spTgt spid="49158">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853A8C9-958F-44A2-8F9E-0D486F662967}"/>
              </a:ext>
            </a:extLst>
          </p:cNvPr>
          <p:cNvSpPr>
            <a:spLocks noGrp="1" noChangeArrowheads="1"/>
          </p:cNvSpPr>
          <p:nvPr>
            <p:ph type="title"/>
          </p:nvPr>
        </p:nvSpPr>
        <p:spPr/>
        <p:txBody>
          <a:bodyPr/>
          <a:lstStyle/>
          <a:p>
            <a:pPr eaLnBrk="1" hangingPunct="1"/>
            <a:r>
              <a:rPr lang="en-US" altLang="zh-CN" b="0"/>
              <a:t>Proof by Cases</a:t>
            </a:r>
          </a:p>
        </p:txBody>
      </p:sp>
      <p:sp>
        <p:nvSpPr>
          <p:cNvPr id="50182" name="Rectangle 3">
            <a:extLst>
              <a:ext uri="{FF2B5EF4-FFF2-40B4-BE49-F238E27FC236}">
                <a16:creationId xmlns:a16="http://schemas.microsoft.com/office/drawing/2014/main" id="{94C77FC7-F07E-46A9-90CD-AF32F6BA4E1C}"/>
              </a:ext>
            </a:extLst>
          </p:cNvPr>
          <p:cNvSpPr>
            <a:spLocks noGrp="1" noChangeArrowheads="1"/>
          </p:cNvSpPr>
          <p:nvPr>
            <p:ph type="body" idx="1"/>
          </p:nvPr>
        </p:nvSpPr>
        <p:spPr>
          <a:xfrm>
            <a:off x="395288" y="865188"/>
            <a:ext cx="8215312" cy="5732462"/>
          </a:xfrm>
        </p:spPr>
        <p:txBody>
          <a:bodyPr/>
          <a:lstStyle/>
          <a:p>
            <a:pPr eaLnBrk="1" hangingPunct="1">
              <a:lnSpc>
                <a:spcPct val="90000"/>
              </a:lnSpc>
              <a:defRPr/>
            </a:pPr>
            <a:r>
              <a:rPr lang="en-US" altLang="zh-CN" b="0" dirty="0">
                <a:solidFill>
                  <a:srgbClr val="3333CC"/>
                </a:solidFill>
              </a:rPr>
              <a:t>Examples</a:t>
            </a:r>
            <a:r>
              <a:rPr lang="en-US" altLang="zh-CN" b="0" dirty="0"/>
              <a:t>: </a:t>
            </a:r>
          </a:p>
          <a:p>
            <a:pPr marL="457200" indent="-457200" eaLnBrk="1" hangingPunct="1">
              <a:lnSpc>
                <a:spcPct val="90000"/>
              </a:lnSpc>
              <a:buFont typeface="+mj-lt"/>
              <a:buAutoNum type="arabicPeriod"/>
              <a:defRPr/>
            </a:pPr>
            <a:r>
              <a:rPr lang="en-US" altLang="zh-CN" b="0" dirty="0"/>
              <a:t>If </a:t>
            </a:r>
            <a:r>
              <a:rPr lang="en-US" altLang="zh-CN" b="0" i="1" dirty="0"/>
              <a:t>n</a:t>
            </a:r>
            <a:r>
              <a:rPr lang="en-US" altLang="zh-CN" b="0" dirty="0"/>
              <a:t> is an integer not divisible by 3, then </a:t>
            </a:r>
            <a:r>
              <a:rPr lang="en-US" altLang="zh-CN" b="0" i="1" dirty="0"/>
              <a:t>n</a:t>
            </a:r>
            <a:r>
              <a:rPr lang="en-US" altLang="zh-CN" b="0" baseline="30000" dirty="0"/>
              <a:t>2</a:t>
            </a:r>
            <a:r>
              <a:rPr lang="en-US" altLang="zh-CN" b="0" dirty="0"/>
              <a:t> </a:t>
            </a:r>
            <a:r>
              <a:rPr lang="en-US" altLang="zh-CN" b="0" dirty="0">
                <a:sym typeface="Symbol" pitchFamily="18" charset="2"/>
              </a:rPr>
              <a:t> 1 (mod 3).</a:t>
            </a:r>
            <a:endParaRPr lang="en-US" altLang="zh-CN" b="0" dirty="0"/>
          </a:p>
          <a:p>
            <a:pPr eaLnBrk="1" hangingPunct="1">
              <a:lnSpc>
                <a:spcPct val="90000"/>
              </a:lnSpc>
              <a:buFont typeface="Wingdings" panose="05000000000000000000" pitchFamily="2" charset="2"/>
              <a:buNone/>
              <a:defRPr/>
            </a:pPr>
            <a:endParaRPr lang="en-US" altLang="zh-CN" sz="1200" b="0" i="1" dirty="0"/>
          </a:p>
          <a:p>
            <a:pPr eaLnBrk="1" hangingPunct="1">
              <a:lnSpc>
                <a:spcPct val="90000"/>
              </a:lnSpc>
              <a:buFont typeface="Wingdings" panose="05000000000000000000" pitchFamily="2" charset="2"/>
              <a:buNone/>
              <a:defRPr/>
            </a:pPr>
            <a:r>
              <a:rPr lang="en-US" altLang="zh-CN" b="0" dirty="0">
                <a:solidFill>
                  <a:srgbClr val="FF0000"/>
                </a:solidFill>
              </a:rPr>
              <a:t>Proof:</a:t>
            </a:r>
            <a:r>
              <a:rPr lang="en-US" altLang="zh-CN" b="0" i="1" dirty="0">
                <a:solidFill>
                  <a:srgbClr val="FF0000"/>
                </a:solidFill>
              </a:rPr>
              <a:t>          </a:t>
            </a:r>
          </a:p>
          <a:p>
            <a:pPr eaLnBrk="1" hangingPunct="1">
              <a:lnSpc>
                <a:spcPct val="90000"/>
              </a:lnSpc>
              <a:buFont typeface="Wingdings" panose="05000000000000000000" pitchFamily="2" charset="2"/>
              <a:buNone/>
              <a:defRPr/>
            </a:pPr>
            <a:r>
              <a:rPr lang="en-US" altLang="zh-CN" b="0" i="1" dirty="0"/>
              <a:t>  </a:t>
            </a:r>
            <a:r>
              <a:rPr lang="en-US" altLang="zh-CN" b="0" dirty="0"/>
              <a:t>Let  </a:t>
            </a:r>
            <a:r>
              <a:rPr lang="en-US" altLang="zh-CN" b="0" i="1" dirty="0"/>
              <a:t>P</a:t>
            </a:r>
            <a:r>
              <a:rPr lang="en-US" altLang="zh-CN" b="0" dirty="0"/>
              <a:t>(</a:t>
            </a:r>
            <a:r>
              <a:rPr lang="en-US" altLang="zh-CN" b="0" i="1" dirty="0"/>
              <a:t>n</a:t>
            </a:r>
            <a:r>
              <a:rPr lang="en-US" altLang="zh-CN" b="0" dirty="0"/>
              <a:t>): </a:t>
            </a:r>
            <a:r>
              <a:rPr lang="en-US" altLang="zh-CN" b="0" i="1" dirty="0"/>
              <a:t>n</a:t>
            </a:r>
            <a:r>
              <a:rPr lang="en-US" altLang="zh-CN" b="0" dirty="0"/>
              <a:t> is an integer not divisible by 3; </a:t>
            </a:r>
            <a:r>
              <a:rPr lang="en-US" altLang="zh-CN" b="0" i="1" dirty="0"/>
              <a:t>Q</a:t>
            </a:r>
            <a:r>
              <a:rPr lang="en-US" altLang="zh-CN" b="0" dirty="0"/>
              <a:t>(</a:t>
            </a:r>
            <a:r>
              <a:rPr lang="en-US" altLang="zh-CN" b="0" i="1" dirty="0"/>
              <a:t>n</a:t>
            </a:r>
            <a:r>
              <a:rPr lang="en-US" altLang="zh-CN" b="0" dirty="0"/>
              <a:t>): </a:t>
            </a:r>
            <a:r>
              <a:rPr lang="en-US" altLang="zh-CN" b="0" i="1" dirty="0"/>
              <a:t>n</a:t>
            </a:r>
            <a:r>
              <a:rPr lang="en-US" altLang="zh-CN" b="0" baseline="30000" dirty="0"/>
              <a:t>2</a:t>
            </a:r>
            <a:r>
              <a:rPr lang="en-US" altLang="zh-CN" b="0" dirty="0"/>
              <a:t> </a:t>
            </a:r>
            <a:r>
              <a:rPr lang="en-US" altLang="zh-CN" b="0" dirty="0">
                <a:sym typeface="Symbol" pitchFamily="18" charset="2"/>
              </a:rPr>
              <a:t> 1 (mod 3)</a:t>
            </a:r>
          </a:p>
          <a:p>
            <a:pPr eaLnBrk="1" hangingPunct="1">
              <a:lnSpc>
                <a:spcPct val="90000"/>
              </a:lnSpc>
              <a:buFont typeface="Wingdings" panose="05000000000000000000" pitchFamily="2" charset="2"/>
              <a:buNone/>
              <a:defRPr/>
            </a:pPr>
            <a:r>
              <a:rPr lang="en-US" altLang="zh-CN" b="0" i="1" dirty="0"/>
              <a:t>  P</a:t>
            </a:r>
            <a:r>
              <a:rPr lang="en-US" altLang="zh-CN" b="0" dirty="0"/>
              <a:t>(</a:t>
            </a:r>
            <a:r>
              <a:rPr lang="en-US" altLang="zh-CN" b="0" i="1" dirty="0"/>
              <a:t>n</a:t>
            </a:r>
            <a:r>
              <a:rPr lang="en-US" altLang="zh-CN" b="0" dirty="0"/>
              <a:t>)</a:t>
            </a:r>
            <a:r>
              <a:rPr lang="en-US" altLang="zh-CN" b="0" dirty="0">
                <a:sym typeface="Symbol" pitchFamily="18" charset="2"/>
              </a:rPr>
              <a:t> (</a:t>
            </a:r>
            <a:r>
              <a:rPr lang="en-US" altLang="zh-CN" b="0" i="1" dirty="0">
                <a:sym typeface="Symbol" pitchFamily="18" charset="2"/>
              </a:rPr>
              <a:t>P</a:t>
            </a:r>
            <a:r>
              <a:rPr lang="en-US" altLang="zh-CN" b="0" baseline="-25000" dirty="0">
                <a:sym typeface="Symbol" pitchFamily="18" charset="2"/>
              </a:rPr>
              <a:t>1</a:t>
            </a:r>
            <a:r>
              <a:rPr lang="en-US" altLang="zh-CN" b="0" dirty="0"/>
              <a:t>(</a:t>
            </a:r>
            <a:r>
              <a:rPr lang="en-US" altLang="zh-CN" b="0" i="1" dirty="0"/>
              <a:t>n</a:t>
            </a:r>
            <a:r>
              <a:rPr lang="en-US" altLang="zh-CN" b="0" dirty="0"/>
              <a:t>)</a:t>
            </a:r>
            <a:r>
              <a:rPr lang="en-US" altLang="zh-CN" b="0" baseline="-25000" dirty="0">
                <a:sym typeface="Symbol" pitchFamily="18" charset="2"/>
              </a:rPr>
              <a:t> </a:t>
            </a:r>
            <a:r>
              <a:rPr lang="en-US" altLang="zh-CN" b="0" dirty="0">
                <a:sym typeface="Symbol" pitchFamily="18" charset="2"/>
              </a:rPr>
              <a:t></a:t>
            </a:r>
            <a:r>
              <a:rPr lang="en-US" altLang="zh-CN" b="0" i="1" dirty="0">
                <a:sym typeface="Symbol" pitchFamily="18" charset="2"/>
              </a:rPr>
              <a:t>P</a:t>
            </a:r>
            <a:r>
              <a:rPr lang="en-US" altLang="zh-CN" b="0" baseline="-25000" dirty="0">
                <a:sym typeface="Symbol" pitchFamily="18" charset="2"/>
              </a:rPr>
              <a:t>2</a:t>
            </a:r>
            <a:r>
              <a:rPr lang="en-US" altLang="zh-CN" b="0" dirty="0"/>
              <a:t>(</a:t>
            </a:r>
            <a:r>
              <a:rPr lang="en-US" altLang="zh-CN" b="0" i="1" dirty="0"/>
              <a:t>n</a:t>
            </a:r>
            <a:r>
              <a:rPr lang="en-US" altLang="zh-CN" b="0" dirty="0"/>
              <a:t>)</a:t>
            </a:r>
            <a:r>
              <a:rPr lang="en-US" altLang="zh-CN" b="0" dirty="0">
                <a:sym typeface="Symbol" pitchFamily="18" charset="2"/>
              </a:rPr>
              <a:t>)</a:t>
            </a:r>
          </a:p>
          <a:p>
            <a:pPr eaLnBrk="1" hangingPunct="1">
              <a:lnSpc>
                <a:spcPct val="90000"/>
              </a:lnSpc>
              <a:buFont typeface="Wingdings" panose="05000000000000000000" pitchFamily="2" charset="2"/>
              <a:buNone/>
              <a:defRPr/>
            </a:pPr>
            <a:r>
              <a:rPr lang="en-US" altLang="zh-CN" b="0" dirty="0">
                <a:sym typeface="Symbol" pitchFamily="18" charset="2"/>
              </a:rPr>
              <a:t>  where </a:t>
            </a:r>
            <a:r>
              <a:rPr lang="en-US" altLang="zh-CN" b="0" i="1" dirty="0">
                <a:sym typeface="Symbol" pitchFamily="18" charset="2"/>
              </a:rPr>
              <a:t>P</a:t>
            </a:r>
            <a:r>
              <a:rPr lang="en-US" altLang="zh-CN" b="0" baseline="-25000" dirty="0">
                <a:sym typeface="Symbol" pitchFamily="18" charset="2"/>
              </a:rPr>
              <a:t>1</a:t>
            </a:r>
            <a:r>
              <a:rPr lang="en-US" altLang="zh-CN" b="0" dirty="0"/>
              <a:t>(</a:t>
            </a:r>
            <a:r>
              <a:rPr lang="en-US" altLang="zh-CN" b="0" i="1" dirty="0"/>
              <a:t>n</a:t>
            </a:r>
            <a:r>
              <a:rPr lang="en-US" altLang="zh-CN" b="0" dirty="0"/>
              <a:t>)</a:t>
            </a:r>
            <a:r>
              <a:rPr lang="en-US" altLang="zh-CN" b="0" baseline="-25000" dirty="0">
                <a:sym typeface="Symbol" pitchFamily="18" charset="2"/>
              </a:rPr>
              <a:t> </a:t>
            </a:r>
            <a:r>
              <a:rPr lang="en-US" altLang="zh-CN" b="0" dirty="0"/>
              <a:t>: </a:t>
            </a:r>
            <a:r>
              <a:rPr lang="en-US" altLang="zh-CN" b="0" i="1" dirty="0"/>
              <a:t>n</a:t>
            </a:r>
            <a:r>
              <a:rPr lang="en-US" altLang="zh-CN" b="0" dirty="0"/>
              <a:t> </a:t>
            </a:r>
            <a:r>
              <a:rPr lang="en-US" altLang="zh-CN" b="0" dirty="0">
                <a:sym typeface="Symbol" pitchFamily="18" charset="2"/>
              </a:rPr>
              <a:t> 1 (mod 3); </a:t>
            </a:r>
            <a:r>
              <a:rPr lang="en-US" altLang="zh-CN" b="0" i="1" dirty="0">
                <a:sym typeface="Symbol" pitchFamily="18" charset="2"/>
              </a:rPr>
              <a:t>P</a:t>
            </a:r>
            <a:r>
              <a:rPr lang="en-US" altLang="zh-CN" b="0" baseline="-25000" dirty="0">
                <a:sym typeface="Symbol" pitchFamily="18" charset="2"/>
              </a:rPr>
              <a:t>2</a:t>
            </a:r>
            <a:r>
              <a:rPr lang="en-US" altLang="zh-CN" b="0" dirty="0"/>
              <a:t>(</a:t>
            </a:r>
            <a:r>
              <a:rPr lang="en-US" altLang="zh-CN" b="0" i="1" dirty="0"/>
              <a:t>n</a:t>
            </a:r>
            <a:r>
              <a:rPr lang="en-US" altLang="zh-CN" b="0" dirty="0"/>
              <a:t>) : </a:t>
            </a:r>
            <a:r>
              <a:rPr lang="en-US" altLang="zh-CN" b="0" i="1" dirty="0"/>
              <a:t>n</a:t>
            </a:r>
            <a:r>
              <a:rPr lang="en-US" altLang="zh-CN" b="0" dirty="0"/>
              <a:t> </a:t>
            </a:r>
            <a:r>
              <a:rPr lang="en-US" altLang="zh-CN" b="0" dirty="0">
                <a:sym typeface="Symbol" pitchFamily="18" charset="2"/>
              </a:rPr>
              <a:t> 2 (mod 3)</a:t>
            </a:r>
          </a:p>
          <a:p>
            <a:pPr eaLnBrk="1" hangingPunct="1">
              <a:lnSpc>
                <a:spcPct val="90000"/>
              </a:lnSpc>
              <a:buFont typeface="Wingdings" panose="05000000000000000000" pitchFamily="2" charset="2"/>
              <a:buNone/>
              <a:defRPr/>
            </a:pPr>
            <a:endParaRPr lang="en-US" altLang="zh-CN" sz="1200" b="0" dirty="0">
              <a:sym typeface="Symbol" pitchFamily="18" charset="2"/>
            </a:endParaRPr>
          </a:p>
          <a:p>
            <a:pPr eaLnBrk="1" hangingPunct="1">
              <a:lnSpc>
                <a:spcPct val="90000"/>
              </a:lnSpc>
              <a:buFont typeface="Wingdings" panose="05000000000000000000" pitchFamily="2" charset="2"/>
              <a:buNone/>
              <a:defRPr/>
            </a:pPr>
            <a:r>
              <a:rPr lang="en-US" altLang="zh-CN" b="0" dirty="0">
                <a:sym typeface="Symbol" pitchFamily="18" charset="2"/>
              </a:rPr>
              <a:t> </a:t>
            </a:r>
            <a:r>
              <a:rPr lang="en-US" altLang="zh-CN" b="0" kern="1200" dirty="0">
                <a:solidFill>
                  <a:srgbClr val="000000"/>
                </a:solidFill>
                <a:sym typeface="Symbol" pitchFamily="18" charset="2"/>
              </a:rPr>
              <a:t>T</a:t>
            </a:r>
            <a:r>
              <a:rPr lang="en-US" altLang="zh-CN" b="0" kern="1200" dirty="0">
                <a:solidFill>
                  <a:srgbClr val="000000"/>
                </a:solidFill>
              </a:rPr>
              <a:t>o show that </a:t>
            </a:r>
            <a:r>
              <a:rPr lang="en-US" altLang="zh-CN" b="0" i="1" kern="1200" dirty="0">
                <a:solidFill>
                  <a:srgbClr val="000000"/>
                </a:solidFill>
              </a:rPr>
              <a:t>P</a:t>
            </a:r>
            <a:r>
              <a:rPr lang="en-US" altLang="zh-CN" b="0" kern="1200" dirty="0">
                <a:solidFill>
                  <a:srgbClr val="000000"/>
                </a:solidFill>
              </a:rPr>
              <a:t>(</a:t>
            </a:r>
            <a:r>
              <a:rPr lang="en-US" altLang="zh-CN" b="0" i="1" kern="1200" dirty="0">
                <a:solidFill>
                  <a:srgbClr val="000000"/>
                </a:solidFill>
              </a:rPr>
              <a:t>n</a:t>
            </a:r>
            <a:r>
              <a:rPr lang="en-US" altLang="zh-CN" b="0" kern="1200" dirty="0">
                <a:solidFill>
                  <a:srgbClr val="000000"/>
                </a:solidFill>
              </a:rPr>
              <a:t>)</a:t>
            </a:r>
            <a:r>
              <a:rPr lang="en-US" altLang="zh-CN" b="0" kern="1200" dirty="0">
                <a:solidFill>
                  <a:srgbClr val="000000"/>
                </a:solidFill>
                <a:sym typeface="Wingdings" pitchFamily="2" charset="2"/>
              </a:rPr>
              <a:t>→ </a:t>
            </a:r>
            <a:r>
              <a:rPr lang="en-US" altLang="zh-CN" b="0" i="1" kern="1200" dirty="0">
                <a:solidFill>
                  <a:srgbClr val="000000"/>
                </a:solidFill>
                <a:sym typeface="Wingdings" pitchFamily="2" charset="2"/>
              </a:rPr>
              <a:t>Q</a:t>
            </a:r>
            <a:r>
              <a:rPr lang="en-US" altLang="zh-CN" b="0" kern="1200" dirty="0">
                <a:solidFill>
                  <a:srgbClr val="000000"/>
                </a:solidFill>
              </a:rPr>
              <a:t>(</a:t>
            </a:r>
            <a:r>
              <a:rPr lang="en-US" altLang="zh-CN" b="0" i="1" kern="1200" dirty="0">
                <a:solidFill>
                  <a:srgbClr val="000000"/>
                </a:solidFill>
              </a:rPr>
              <a:t>n</a:t>
            </a:r>
            <a:r>
              <a:rPr lang="en-US" altLang="zh-CN" b="0" kern="1200" dirty="0">
                <a:solidFill>
                  <a:srgbClr val="000000"/>
                </a:solidFill>
              </a:rPr>
              <a:t>), we need to</a:t>
            </a:r>
            <a:r>
              <a:rPr lang="en-US" altLang="zh-CN" b="0" dirty="0">
                <a:sym typeface="Symbol" pitchFamily="18" charset="2"/>
              </a:rPr>
              <a:t> prove that both the cases </a:t>
            </a:r>
          </a:p>
          <a:p>
            <a:pPr eaLnBrk="1" hangingPunct="1">
              <a:lnSpc>
                <a:spcPct val="90000"/>
              </a:lnSpc>
              <a:buFont typeface="Wingdings" panose="05000000000000000000" pitchFamily="2" charset="2"/>
              <a:buNone/>
              <a:defRPr/>
            </a:pPr>
            <a:r>
              <a:rPr lang="en-US" altLang="zh-CN" sz="2200" b="0" i="1" kern="1200" dirty="0">
                <a:solidFill>
                  <a:srgbClr val="000000"/>
                </a:solidFill>
                <a:sym typeface="Symbol" pitchFamily="18" charset="2"/>
              </a:rPr>
              <a:t> </a:t>
            </a:r>
            <a:r>
              <a:rPr lang="en-US" altLang="zh-CN" sz="2200" b="0" i="1" kern="1200" dirty="0">
                <a:solidFill>
                  <a:srgbClr val="000000"/>
                </a:solidFill>
                <a:sym typeface="Wingdings" pitchFamily="2" charset="2"/>
              </a:rPr>
              <a:t>P</a:t>
            </a:r>
            <a:r>
              <a:rPr lang="en-US" altLang="zh-CN" sz="2200" b="0" kern="1200" baseline="-25000" dirty="0">
                <a:solidFill>
                  <a:srgbClr val="000000"/>
                </a:solidFill>
                <a:sym typeface="Wingdings" pitchFamily="2" charset="2"/>
              </a:rPr>
              <a:t>1</a:t>
            </a:r>
            <a:r>
              <a:rPr lang="en-US" altLang="zh-CN" sz="2200" b="0" kern="1200" dirty="0">
                <a:solidFill>
                  <a:srgbClr val="000000"/>
                </a:solidFill>
                <a:sym typeface="Wingdings" pitchFamily="2" charset="2"/>
              </a:rPr>
              <a:t> </a:t>
            </a:r>
            <a:r>
              <a:rPr lang="en-US" altLang="zh-CN" sz="2200" b="0" kern="1200" dirty="0">
                <a:solidFill>
                  <a:srgbClr val="000000"/>
                </a:solidFill>
              </a:rPr>
              <a:t>(</a:t>
            </a:r>
            <a:r>
              <a:rPr lang="en-US" altLang="zh-CN" sz="2200" b="0" i="1" kern="1200" dirty="0">
                <a:solidFill>
                  <a:srgbClr val="000000"/>
                </a:solidFill>
              </a:rPr>
              <a:t>n</a:t>
            </a:r>
            <a:r>
              <a:rPr lang="en-US" altLang="zh-CN" sz="2200" b="0" kern="1200" dirty="0">
                <a:solidFill>
                  <a:srgbClr val="000000"/>
                </a:solidFill>
              </a:rPr>
              <a:t>)</a:t>
            </a:r>
            <a:r>
              <a:rPr lang="en-US" altLang="zh-CN" sz="2200" b="0" kern="1200" dirty="0">
                <a:solidFill>
                  <a:srgbClr val="000000"/>
                </a:solidFill>
                <a:sym typeface="Wingdings" pitchFamily="2" charset="2"/>
              </a:rPr>
              <a:t> → </a:t>
            </a:r>
            <a:r>
              <a:rPr lang="en-US" altLang="zh-CN" sz="2200" b="0" i="1" kern="1200" dirty="0">
                <a:solidFill>
                  <a:srgbClr val="000000"/>
                </a:solidFill>
                <a:sym typeface="Wingdings" pitchFamily="2" charset="2"/>
              </a:rPr>
              <a:t>Q</a:t>
            </a:r>
            <a:r>
              <a:rPr lang="en-US" altLang="zh-CN" sz="2200" b="0" kern="1200" dirty="0">
                <a:solidFill>
                  <a:srgbClr val="000000"/>
                </a:solidFill>
                <a:sym typeface="Wingdings" pitchFamily="2" charset="2"/>
              </a:rPr>
              <a:t> </a:t>
            </a:r>
            <a:r>
              <a:rPr lang="en-US" altLang="zh-CN" sz="2200" b="0" kern="1200" dirty="0">
                <a:solidFill>
                  <a:srgbClr val="000000"/>
                </a:solidFill>
              </a:rPr>
              <a:t>(</a:t>
            </a:r>
            <a:r>
              <a:rPr lang="en-US" altLang="zh-CN" sz="2200" b="0" i="1" kern="1200" dirty="0">
                <a:solidFill>
                  <a:srgbClr val="000000"/>
                </a:solidFill>
              </a:rPr>
              <a:t>n</a:t>
            </a:r>
            <a:r>
              <a:rPr lang="en-US" altLang="zh-CN" sz="2200" b="0" kern="1200" dirty="0">
                <a:solidFill>
                  <a:srgbClr val="000000"/>
                </a:solidFill>
              </a:rPr>
              <a:t>)</a:t>
            </a:r>
            <a:r>
              <a:rPr lang="en-US" altLang="zh-CN" sz="2200" b="0" kern="1200" dirty="0">
                <a:solidFill>
                  <a:srgbClr val="000000"/>
                </a:solidFill>
                <a:sym typeface="Wingdings" pitchFamily="2" charset="2"/>
              </a:rPr>
              <a:t> and </a:t>
            </a:r>
            <a:r>
              <a:rPr lang="en-US" altLang="zh-CN" sz="2200" b="0" i="1" kern="1200" dirty="0">
                <a:solidFill>
                  <a:srgbClr val="000000"/>
                </a:solidFill>
                <a:sym typeface="Wingdings" pitchFamily="2" charset="2"/>
              </a:rPr>
              <a:t>P</a:t>
            </a:r>
            <a:r>
              <a:rPr lang="en-US" altLang="zh-CN" sz="2200" b="0" kern="1200" baseline="-25000" dirty="0">
                <a:solidFill>
                  <a:srgbClr val="000000"/>
                </a:solidFill>
                <a:sym typeface="Wingdings" pitchFamily="2" charset="2"/>
              </a:rPr>
              <a:t>2</a:t>
            </a:r>
            <a:r>
              <a:rPr lang="en-US" altLang="zh-CN" sz="2200" b="0" kern="1200" dirty="0">
                <a:solidFill>
                  <a:srgbClr val="000000"/>
                </a:solidFill>
                <a:sym typeface="Wingdings" pitchFamily="2" charset="2"/>
              </a:rPr>
              <a:t> </a:t>
            </a:r>
            <a:r>
              <a:rPr lang="en-US" altLang="zh-CN" sz="2200" b="0" kern="1200" dirty="0">
                <a:solidFill>
                  <a:srgbClr val="000000"/>
                </a:solidFill>
              </a:rPr>
              <a:t>(</a:t>
            </a:r>
            <a:r>
              <a:rPr lang="en-US" altLang="zh-CN" sz="2200" b="0" i="1" kern="1200" dirty="0">
                <a:solidFill>
                  <a:srgbClr val="000000"/>
                </a:solidFill>
              </a:rPr>
              <a:t>n</a:t>
            </a:r>
            <a:r>
              <a:rPr lang="en-US" altLang="zh-CN" sz="2200" b="0" kern="1200" dirty="0">
                <a:solidFill>
                  <a:srgbClr val="000000"/>
                </a:solidFill>
              </a:rPr>
              <a:t>)</a:t>
            </a:r>
            <a:r>
              <a:rPr lang="en-US" altLang="zh-CN" sz="2200" b="0" kern="1200" dirty="0">
                <a:solidFill>
                  <a:srgbClr val="000000"/>
                </a:solidFill>
                <a:sym typeface="Wingdings" pitchFamily="2" charset="2"/>
              </a:rPr>
              <a:t> → </a:t>
            </a:r>
            <a:r>
              <a:rPr lang="en-US" altLang="zh-CN" sz="2200" b="0" i="1" kern="1200" dirty="0">
                <a:solidFill>
                  <a:srgbClr val="000000"/>
                </a:solidFill>
                <a:sym typeface="Wingdings" pitchFamily="2" charset="2"/>
              </a:rPr>
              <a:t>Q</a:t>
            </a:r>
            <a:r>
              <a:rPr lang="en-US" altLang="zh-CN" sz="2200" b="0" kern="1200" dirty="0">
                <a:solidFill>
                  <a:srgbClr val="000000"/>
                </a:solidFill>
              </a:rPr>
              <a:t>(</a:t>
            </a:r>
            <a:r>
              <a:rPr lang="en-US" altLang="zh-CN" sz="2200" b="0" i="1" kern="1200" dirty="0">
                <a:solidFill>
                  <a:srgbClr val="000000"/>
                </a:solidFill>
              </a:rPr>
              <a:t>n</a:t>
            </a:r>
            <a:r>
              <a:rPr lang="en-US" altLang="zh-CN" sz="2200" b="0" kern="1200" dirty="0">
                <a:solidFill>
                  <a:srgbClr val="000000"/>
                </a:solidFill>
              </a:rPr>
              <a:t>)</a:t>
            </a:r>
            <a:r>
              <a:rPr lang="en-US" altLang="zh-CN" sz="2200" b="0" kern="1200" dirty="0">
                <a:solidFill>
                  <a:srgbClr val="000000"/>
                </a:solidFill>
                <a:sym typeface="Wingdings" pitchFamily="2" charset="2"/>
              </a:rPr>
              <a:t> </a:t>
            </a:r>
            <a:r>
              <a:rPr lang="en-US" altLang="zh-CN" b="0" dirty="0">
                <a:sym typeface="Symbol" pitchFamily="18" charset="2"/>
              </a:rPr>
              <a:t>are true.</a:t>
            </a:r>
          </a:p>
          <a:p>
            <a:pPr eaLnBrk="1" hangingPunct="1">
              <a:lnSpc>
                <a:spcPct val="90000"/>
              </a:lnSpc>
              <a:buFont typeface="Wingdings" panose="05000000000000000000" pitchFamily="2" charset="2"/>
              <a:buNone/>
              <a:defRPr/>
            </a:pPr>
            <a:r>
              <a:rPr lang="en-US" altLang="zh-CN" b="0" dirty="0">
                <a:sym typeface="Symbol" pitchFamily="18" charset="2"/>
              </a:rPr>
              <a:t>   Case (</a:t>
            </a:r>
            <a:r>
              <a:rPr lang="en-US" altLang="zh-CN" b="0" dirty="0" err="1">
                <a:sym typeface="Symbol" pitchFamily="18" charset="2"/>
              </a:rPr>
              <a:t>i</a:t>
            </a:r>
            <a:r>
              <a:rPr lang="en-US" altLang="zh-CN" b="0" dirty="0">
                <a:sym typeface="Symbol" pitchFamily="18" charset="2"/>
              </a:rPr>
              <a:t>).  </a:t>
            </a:r>
            <a:r>
              <a:rPr lang="en-US" altLang="zh-CN" b="0" i="1" kern="1200" dirty="0">
                <a:solidFill>
                  <a:srgbClr val="000000"/>
                </a:solidFill>
                <a:sym typeface="Wingdings" pitchFamily="2" charset="2"/>
              </a:rPr>
              <a:t>P</a:t>
            </a:r>
            <a:r>
              <a:rPr lang="en-US" altLang="zh-CN" b="0" kern="1200" baseline="-25000" dirty="0">
                <a:solidFill>
                  <a:srgbClr val="000000"/>
                </a:solidFill>
                <a:sym typeface="Wingdings" pitchFamily="2" charset="2"/>
              </a:rPr>
              <a:t>1</a:t>
            </a:r>
            <a:r>
              <a:rPr lang="en-US" altLang="zh-CN" b="0" kern="1200" dirty="0">
                <a:solidFill>
                  <a:srgbClr val="000000"/>
                </a:solidFill>
                <a:sym typeface="Wingdings" pitchFamily="2" charset="2"/>
              </a:rPr>
              <a:t> </a:t>
            </a:r>
            <a:r>
              <a:rPr lang="en-US" altLang="zh-CN" b="0" kern="1200" dirty="0">
                <a:solidFill>
                  <a:srgbClr val="000000"/>
                </a:solidFill>
              </a:rPr>
              <a:t>(</a:t>
            </a:r>
            <a:r>
              <a:rPr lang="en-US" altLang="zh-CN" b="0" i="1" kern="1200" dirty="0">
                <a:solidFill>
                  <a:srgbClr val="000000"/>
                </a:solidFill>
              </a:rPr>
              <a:t>n</a:t>
            </a:r>
            <a:r>
              <a:rPr lang="en-US" altLang="zh-CN" b="0" kern="1200" dirty="0">
                <a:solidFill>
                  <a:srgbClr val="000000"/>
                </a:solidFill>
              </a:rPr>
              <a:t>)</a:t>
            </a:r>
            <a:r>
              <a:rPr lang="en-US" altLang="zh-CN" b="0" kern="1200" dirty="0">
                <a:solidFill>
                  <a:srgbClr val="000000"/>
                </a:solidFill>
                <a:sym typeface="Wingdings" pitchFamily="2" charset="2"/>
              </a:rPr>
              <a:t> → </a:t>
            </a:r>
            <a:r>
              <a:rPr lang="en-US" altLang="zh-CN" b="0" i="1" kern="1200" dirty="0">
                <a:solidFill>
                  <a:srgbClr val="000000"/>
                </a:solidFill>
                <a:sym typeface="Wingdings" pitchFamily="2" charset="2"/>
              </a:rPr>
              <a:t>Q</a:t>
            </a:r>
            <a:r>
              <a:rPr lang="en-US" altLang="zh-CN" b="0" kern="1200" dirty="0">
                <a:solidFill>
                  <a:srgbClr val="000000"/>
                </a:solidFill>
                <a:sym typeface="Wingdings" pitchFamily="2" charset="2"/>
              </a:rPr>
              <a:t> </a:t>
            </a:r>
            <a:r>
              <a:rPr lang="en-US" altLang="zh-CN" b="0" kern="1200" dirty="0">
                <a:solidFill>
                  <a:srgbClr val="000000"/>
                </a:solidFill>
              </a:rPr>
              <a:t>(</a:t>
            </a:r>
            <a:r>
              <a:rPr lang="en-US" altLang="zh-CN" b="0" i="1" kern="1200" dirty="0">
                <a:solidFill>
                  <a:srgbClr val="000000"/>
                </a:solidFill>
              </a:rPr>
              <a:t>n</a:t>
            </a:r>
            <a:r>
              <a:rPr lang="en-US" altLang="zh-CN" b="0" kern="1200" dirty="0">
                <a:solidFill>
                  <a:srgbClr val="000000"/>
                </a:solidFill>
              </a:rPr>
              <a:t>)</a:t>
            </a:r>
            <a:r>
              <a:rPr lang="en-US" altLang="zh-CN" b="0" kern="1200" dirty="0">
                <a:solidFill>
                  <a:srgbClr val="000000"/>
                </a:solidFill>
                <a:sym typeface="Wingdings" pitchFamily="2" charset="2"/>
              </a:rPr>
              <a:t>  (detail omitted)</a:t>
            </a:r>
            <a:endParaRPr lang="en-US" altLang="zh-CN" b="0" dirty="0">
              <a:sym typeface="Symbol" pitchFamily="18" charset="2"/>
            </a:endParaRPr>
          </a:p>
          <a:p>
            <a:pPr eaLnBrk="1" hangingPunct="1">
              <a:lnSpc>
                <a:spcPct val="90000"/>
              </a:lnSpc>
              <a:buFont typeface="Wingdings" panose="05000000000000000000" pitchFamily="2" charset="2"/>
              <a:buNone/>
              <a:defRPr/>
            </a:pPr>
            <a:r>
              <a:rPr lang="en-US" altLang="zh-CN" b="0" dirty="0">
                <a:sym typeface="Symbol" pitchFamily="18" charset="2"/>
              </a:rPr>
              <a:t>   Case (ii). </a:t>
            </a:r>
            <a:r>
              <a:rPr lang="en-US" altLang="zh-CN" b="0" i="1" kern="1200" dirty="0">
                <a:solidFill>
                  <a:srgbClr val="000000"/>
                </a:solidFill>
                <a:sym typeface="Wingdings" pitchFamily="2" charset="2"/>
              </a:rPr>
              <a:t>P</a:t>
            </a:r>
            <a:r>
              <a:rPr lang="en-US" altLang="zh-CN" b="0" kern="1200" baseline="-25000" dirty="0">
                <a:solidFill>
                  <a:srgbClr val="000000"/>
                </a:solidFill>
                <a:sym typeface="Wingdings" pitchFamily="2" charset="2"/>
              </a:rPr>
              <a:t>2</a:t>
            </a:r>
            <a:r>
              <a:rPr lang="en-US" altLang="zh-CN" b="0" kern="1200" dirty="0">
                <a:solidFill>
                  <a:srgbClr val="000000"/>
                </a:solidFill>
                <a:sym typeface="Wingdings" pitchFamily="2" charset="2"/>
              </a:rPr>
              <a:t> </a:t>
            </a:r>
            <a:r>
              <a:rPr lang="en-US" altLang="zh-CN" b="0" kern="1200" dirty="0">
                <a:solidFill>
                  <a:srgbClr val="000000"/>
                </a:solidFill>
              </a:rPr>
              <a:t>(</a:t>
            </a:r>
            <a:r>
              <a:rPr lang="en-US" altLang="zh-CN" b="0" i="1" kern="1200" dirty="0">
                <a:solidFill>
                  <a:srgbClr val="000000"/>
                </a:solidFill>
              </a:rPr>
              <a:t>n</a:t>
            </a:r>
            <a:r>
              <a:rPr lang="en-US" altLang="zh-CN" b="0" kern="1200" dirty="0">
                <a:solidFill>
                  <a:srgbClr val="000000"/>
                </a:solidFill>
              </a:rPr>
              <a:t>)</a:t>
            </a:r>
            <a:r>
              <a:rPr lang="en-US" altLang="zh-CN" b="0" kern="1200" dirty="0">
                <a:solidFill>
                  <a:srgbClr val="000000"/>
                </a:solidFill>
                <a:sym typeface="Wingdings" pitchFamily="2" charset="2"/>
              </a:rPr>
              <a:t> → </a:t>
            </a:r>
            <a:r>
              <a:rPr lang="en-US" altLang="zh-CN" b="0" i="1" kern="1200" dirty="0">
                <a:solidFill>
                  <a:srgbClr val="000000"/>
                </a:solidFill>
                <a:sym typeface="Wingdings" pitchFamily="2" charset="2"/>
              </a:rPr>
              <a:t>Q</a:t>
            </a:r>
            <a:r>
              <a:rPr lang="en-US" altLang="zh-CN" b="0" kern="1200" dirty="0">
                <a:solidFill>
                  <a:srgbClr val="000000"/>
                </a:solidFill>
              </a:rPr>
              <a:t>(</a:t>
            </a:r>
            <a:r>
              <a:rPr lang="en-US" altLang="zh-CN" b="0" i="1" kern="1200" dirty="0">
                <a:solidFill>
                  <a:srgbClr val="000000"/>
                </a:solidFill>
              </a:rPr>
              <a:t>n</a:t>
            </a:r>
            <a:r>
              <a:rPr lang="en-US" altLang="zh-CN" b="0" kern="1200" dirty="0">
                <a:solidFill>
                  <a:srgbClr val="000000"/>
                </a:solidFill>
              </a:rPr>
              <a:t>)</a:t>
            </a:r>
            <a:r>
              <a:rPr lang="en-US" altLang="zh-CN" b="0" kern="1200" dirty="0">
                <a:solidFill>
                  <a:srgbClr val="000000"/>
                </a:solidFill>
                <a:sym typeface="Wingdings" pitchFamily="2" charset="2"/>
              </a:rPr>
              <a:t>   (detail omitted)</a:t>
            </a:r>
          </a:p>
          <a:p>
            <a:pPr eaLnBrk="1" hangingPunct="1">
              <a:lnSpc>
                <a:spcPct val="90000"/>
              </a:lnSpc>
              <a:buFont typeface="Wingdings" panose="05000000000000000000" pitchFamily="2" charset="2"/>
              <a:buNone/>
              <a:defRPr/>
            </a:pPr>
            <a:endParaRPr lang="en-US" altLang="zh-CN" sz="1200" b="0" kern="1200" dirty="0">
              <a:solidFill>
                <a:srgbClr val="000000"/>
              </a:solidFill>
              <a:sym typeface="Wingdings" pitchFamily="2" charset="2"/>
            </a:endParaRPr>
          </a:p>
          <a:p>
            <a:pPr marL="457200" indent="-457200" eaLnBrk="1" hangingPunct="1">
              <a:lnSpc>
                <a:spcPct val="90000"/>
              </a:lnSpc>
              <a:buClr>
                <a:srgbClr val="3333CC"/>
              </a:buClr>
              <a:buFont typeface="Wingdings" panose="05000000000000000000" pitchFamily="2" charset="2"/>
              <a:buNone/>
              <a:defRPr/>
            </a:pPr>
            <a:r>
              <a:rPr lang="en-US" altLang="zh-CN" b="0" dirty="0">
                <a:sym typeface="Symbol" pitchFamily="18" charset="2"/>
              </a:rPr>
              <a:t>Because </a:t>
            </a:r>
            <a:r>
              <a:rPr lang="en-US" altLang="zh-CN" b="0" i="1" dirty="0"/>
              <a:t>Q</a:t>
            </a:r>
            <a:r>
              <a:rPr lang="en-US" altLang="zh-CN" b="0" dirty="0"/>
              <a:t>(</a:t>
            </a:r>
            <a:r>
              <a:rPr lang="en-US" altLang="zh-CN" b="0" i="1" dirty="0"/>
              <a:t>n</a:t>
            </a:r>
            <a:r>
              <a:rPr lang="en-US" altLang="zh-CN" b="0" dirty="0"/>
              <a:t>) </a:t>
            </a:r>
            <a:r>
              <a:rPr lang="en-US" altLang="zh-CN" b="0" dirty="0">
                <a:sym typeface="Symbol" pitchFamily="18" charset="2"/>
              </a:rPr>
              <a:t>holds in all two cases, we can conclude that </a:t>
            </a:r>
            <a:r>
              <a:rPr lang="en-US" altLang="zh-CN" b="0" dirty="0">
                <a:solidFill>
                  <a:srgbClr val="000000"/>
                </a:solidFill>
              </a:rPr>
              <a:t>If </a:t>
            </a:r>
            <a:r>
              <a:rPr lang="en-US" altLang="zh-CN" b="0" i="1" dirty="0">
                <a:solidFill>
                  <a:srgbClr val="000000"/>
                </a:solidFill>
              </a:rPr>
              <a:t>n</a:t>
            </a:r>
            <a:r>
              <a:rPr lang="en-US" altLang="zh-CN" b="0" dirty="0">
                <a:solidFill>
                  <a:srgbClr val="000000"/>
                </a:solidFill>
              </a:rPr>
              <a:t> is </a:t>
            </a:r>
          </a:p>
          <a:p>
            <a:pPr marL="457200" indent="-457200" eaLnBrk="1" hangingPunct="1">
              <a:lnSpc>
                <a:spcPct val="90000"/>
              </a:lnSpc>
              <a:buClr>
                <a:srgbClr val="3333CC"/>
              </a:buClr>
              <a:buFont typeface="Wingdings" panose="05000000000000000000" pitchFamily="2" charset="2"/>
              <a:buNone/>
              <a:defRPr/>
            </a:pPr>
            <a:r>
              <a:rPr lang="en-US" altLang="zh-CN" b="0" dirty="0">
                <a:solidFill>
                  <a:srgbClr val="000000"/>
                </a:solidFill>
              </a:rPr>
              <a:t>an integer not divisible by 3, then </a:t>
            </a:r>
            <a:r>
              <a:rPr lang="en-US" altLang="zh-CN" b="0" i="1" dirty="0">
                <a:solidFill>
                  <a:srgbClr val="000000"/>
                </a:solidFill>
              </a:rPr>
              <a:t>n</a:t>
            </a:r>
            <a:r>
              <a:rPr lang="en-US" altLang="zh-CN" b="0" baseline="30000" dirty="0">
                <a:solidFill>
                  <a:srgbClr val="000000"/>
                </a:solidFill>
              </a:rPr>
              <a:t>2</a:t>
            </a:r>
            <a:r>
              <a:rPr lang="en-US" altLang="zh-CN" b="0" dirty="0">
                <a:solidFill>
                  <a:srgbClr val="000000"/>
                </a:solidFill>
              </a:rPr>
              <a:t> </a:t>
            </a:r>
            <a:r>
              <a:rPr lang="en-US" altLang="zh-CN" b="0" dirty="0">
                <a:solidFill>
                  <a:srgbClr val="000000"/>
                </a:solidFill>
                <a:sym typeface="Symbol" pitchFamily="18" charset="2"/>
              </a:rPr>
              <a:t> 1 (mod 3).</a:t>
            </a:r>
            <a:endParaRPr lang="en-US" altLang="zh-CN" b="0" dirty="0">
              <a:solidFill>
                <a:srgbClr val="000000"/>
              </a:solidFill>
            </a:endParaRPr>
          </a:p>
          <a:p>
            <a:pPr eaLnBrk="1" hangingPunct="1">
              <a:lnSpc>
                <a:spcPct val="90000"/>
              </a:lnSpc>
              <a:buFont typeface="Wingdings" panose="05000000000000000000" pitchFamily="2" charset="2"/>
              <a:buNone/>
              <a:defRPr/>
            </a:pPr>
            <a:endParaRPr lang="en-US" altLang="zh-CN" b="0" dirty="0">
              <a:sym typeface="Symbol" pitchFamily="18" charset="2"/>
            </a:endParaRPr>
          </a:p>
          <a:p>
            <a:pPr eaLnBrk="1" hangingPunct="1">
              <a:lnSpc>
                <a:spcPct val="90000"/>
              </a:lnSpc>
              <a:buFont typeface="Wingdings" panose="05000000000000000000" pitchFamily="2" charset="2"/>
              <a:buNone/>
              <a:defRPr/>
            </a:pPr>
            <a:r>
              <a:rPr lang="en-US" altLang="zh-CN" b="0" dirty="0">
                <a:sym typeface="Symbol" pitchFamily="18" charset="2"/>
              </a:rPr>
              <a:t> </a:t>
            </a:r>
          </a:p>
          <a:p>
            <a:pPr eaLnBrk="1" hangingPunct="1">
              <a:lnSpc>
                <a:spcPct val="90000"/>
              </a:lnSpc>
              <a:buFont typeface="Wingdings" panose="05000000000000000000" pitchFamily="2" charset="2"/>
              <a:buNone/>
              <a:defRPr/>
            </a:pPr>
            <a:r>
              <a:rPr lang="en-US" altLang="zh-CN" b="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7556B02-43DF-44FD-B949-6E5CAB8E8C5C}"/>
              </a:ext>
            </a:extLst>
          </p:cNvPr>
          <p:cNvSpPr>
            <a:spLocks noGrp="1" noChangeArrowheads="1"/>
          </p:cNvSpPr>
          <p:nvPr>
            <p:ph type="title"/>
          </p:nvPr>
        </p:nvSpPr>
        <p:spPr/>
        <p:txBody>
          <a:bodyPr/>
          <a:lstStyle/>
          <a:p>
            <a:pPr eaLnBrk="1" hangingPunct="1"/>
            <a:r>
              <a:rPr lang="en-US" altLang="zh-CN" b="0"/>
              <a:t>Proof by Cases</a:t>
            </a:r>
          </a:p>
        </p:txBody>
      </p:sp>
      <p:sp>
        <p:nvSpPr>
          <p:cNvPr id="51206" name="Rectangle 3">
            <a:extLst>
              <a:ext uri="{FF2B5EF4-FFF2-40B4-BE49-F238E27FC236}">
                <a16:creationId xmlns:a16="http://schemas.microsoft.com/office/drawing/2014/main" id="{4FD4F56A-3FAE-4555-976E-18D26F361C69}"/>
              </a:ext>
            </a:extLst>
          </p:cNvPr>
          <p:cNvSpPr>
            <a:spLocks noGrp="1" noChangeArrowheads="1"/>
          </p:cNvSpPr>
          <p:nvPr>
            <p:ph type="body" idx="1"/>
          </p:nvPr>
        </p:nvSpPr>
        <p:spPr/>
        <p:txBody>
          <a:bodyPr/>
          <a:lstStyle/>
          <a:p>
            <a:pPr eaLnBrk="1" hangingPunct="1">
              <a:defRPr/>
            </a:pPr>
            <a:r>
              <a:rPr lang="en-US" altLang="zh-CN" b="0" dirty="0">
                <a:solidFill>
                  <a:srgbClr val="3333FF"/>
                </a:solidFill>
              </a:rPr>
              <a:t>Examples: </a:t>
            </a:r>
          </a:p>
          <a:p>
            <a:pPr marL="457200" indent="-457200" eaLnBrk="1" hangingPunct="1">
              <a:buFont typeface="+mj-lt"/>
              <a:buAutoNum type="arabicPeriod" startAt="2"/>
              <a:defRPr/>
            </a:pPr>
            <a:r>
              <a:rPr lang="en-US" altLang="zh-CN" b="0" dirty="0"/>
              <a:t>Prove that if </a:t>
            </a:r>
            <a:r>
              <a:rPr lang="en-US" altLang="zh-CN" b="0" i="1" dirty="0"/>
              <a:t>n</a:t>
            </a:r>
            <a:r>
              <a:rPr lang="en-US" altLang="zh-CN" b="0" dirty="0"/>
              <a:t> is an integer not divisible by 2 or 3, then </a:t>
            </a:r>
            <a:r>
              <a:rPr lang="en-US" altLang="zh-CN" b="0" i="1" dirty="0"/>
              <a:t>n</a:t>
            </a:r>
            <a:r>
              <a:rPr lang="en-US" altLang="zh-CN" b="0" baseline="30000" dirty="0"/>
              <a:t>2</a:t>
            </a:r>
            <a:r>
              <a:rPr lang="en-US" altLang="zh-CN" b="0" dirty="0"/>
              <a:t>-1 is divisible by 24.</a:t>
            </a:r>
          </a:p>
          <a:p>
            <a:pPr eaLnBrk="1" hangingPunct="1">
              <a:buFont typeface="Wingdings" panose="05000000000000000000" pitchFamily="2" charset="2"/>
              <a:buNone/>
              <a:defRPr/>
            </a:pPr>
            <a:r>
              <a:rPr lang="en-US" altLang="zh-CN" b="0" dirty="0"/>
              <a:t>                </a:t>
            </a:r>
            <a:r>
              <a:rPr lang="en-US" altLang="zh-CN" b="0" i="1" dirty="0"/>
              <a:t>n </a:t>
            </a:r>
            <a:r>
              <a:rPr lang="en-US" altLang="zh-CN" b="0" dirty="0"/>
              <a:t>= 6</a:t>
            </a:r>
            <a:r>
              <a:rPr lang="en-US" altLang="zh-CN" b="0" i="1" dirty="0"/>
              <a:t>k</a:t>
            </a:r>
            <a:r>
              <a:rPr lang="en-US" altLang="zh-CN" b="0" dirty="0"/>
              <a:t>+1</a:t>
            </a:r>
          </a:p>
          <a:p>
            <a:pPr eaLnBrk="1" hangingPunct="1">
              <a:buFont typeface="Wingdings" panose="05000000000000000000" pitchFamily="2" charset="2"/>
              <a:buNone/>
              <a:defRPr/>
            </a:pPr>
            <a:r>
              <a:rPr lang="en-US" altLang="zh-CN" b="0" dirty="0"/>
              <a:t>                </a:t>
            </a:r>
            <a:r>
              <a:rPr lang="en-US" altLang="zh-CN" b="0" i="1" dirty="0"/>
              <a:t>n </a:t>
            </a:r>
            <a:r>
              <a:rPr lang="en-US" altLang="zh-CN" b="0" dirty="0"/>
              <a:t>= 6</a:t>
            </a:r>
            <a:r>
              <a:rPr lang="en-US" altLang="zh-CN" b="0" i="1" dirty="0"/>
              <a:t>k</a:t>
            </a:r>
            <a:r>
              <a:rPr lang="en-US" altLang="zh-CN" b="0" dirty="0"/>
              <a:t>+5</a:t>
            </a:r>
          </a:p>
          <a:p>
            <a:pPr eaLnBrk="1" hangingPunct="1">
              <a:defRPr/>
            </a:pPr>
            <a:endParaRPr lang="en-US" altLang="zh-CN" b="0" dirty="0">
              <a:solidFill>
                <a:schemeClr val="hlink"/>
              </a:solidFill>
            </a:endParaRPr>
          </a:p>
          <a:p>
            <a:pPr marL="457200" indent="-457200" eaLnBrk="1" hangingPunct="1">
              <a:buFont typeface="+mj-lt"/>
              <a:buAutoNum type="arabicPeriod" startAt="3"/>
              <a:defRPr/>
            </a:pPr>
            <a:r>
              <a:rPr lang="en-US" altLang="zh-CN" b="0" dirty="0"/>
              <a:t>Show that there are no solutions in integers </a:t>
            </a:r>
            <a:r>
              <a:rPr lang="en-US" altLang="zh-CN" b="0" i="1" dirty="0"/>
              <a:t>x</a:t>
            </a:r>
            <a:r>
              <a:rPr lang="en-US" altLang="zh-CN" b="0" dirty="0"/>
              <a:t> and </a:t>
            </a:r>
            <a:r>
              <a:rPr lang="en-US" altLang="zh-CN" b="0" i="1" dirty="0"/>
              <a:t>y</a:t>
            </a:r>
            <a:r>
              <a:rPr lang="en-US" altLang="zh-CN" b="0" dirty="0"/>
              <a:t> of </a:t>
            </a:r>
            <a:r>
              <a:rPr lang="en-US" altLang="zh-CN" b="0" i="1" dirty="0"/>
              <a:t>x</a:t>
            </a:r>
            <a:r>
              <a:rPr lang="en-US" altLang="zh-CN" b="0" baseline="30000" dirty="0"/>
              <a:t>2</a:t>
            </a:r>
            <a:r>
              <a:rPr lang="en-US" altLang="zh-CN" b="0" dirty="0"/>
              <a:t>+3</a:t>
            </a:r>
            <a:r>
              <a:rPr lang="en-US" altLang="zh-CN" b="0" i="1" dirty="0"/>
              <a:t>y</a:t>
            </a:r>
            <a:r>
              <a:rPr lang="en-US" altLang="zh-CN" b="0" baseline="30000" dirty="0"/>
              <a:t>2</a:t>
            </a:r>
            <a:r>
              <a:rPr lang="en-US" altLang="zh-CN" b="0" dirty="0"/>
              <a:t>=8.</a:t>
            </a:r>
          </a:p>
          <a:p>
            <a:pPr eaLnBrk="1" hangingPunct="1">
              <a:buFont typeface="Wingdings" panose="05000000000000000000" pitchFamily="2" charset="2"/>
              <a:buNone/>
              <a:defRPr/>
            </a:pPr>
            <a:r>
              <a:rPr lang="en-US" altLang="zh-CN" b="0" dirty="0"/>
              <a:t>                </a:t>
            </a:r>
            <a:r>
              <a:rPr lang="en-US" altLang="zh-CN" b="0" i="1" dirty="0"/>
              <a:t>x</a:t>
            </a:r>
            <a:r>
              <a:rPr lang="en-US" altLang="zh-CN" b="0" dirty="0"/>
              <a:t> = -2,-1,0,1,2</a:t>
            </a:r>
          </a:p>
          <a:p>
            <a:pPr eaLnBrk="1" hangingPunct="1">
              <a:buFont typeface="Wingdings" panose="05000000000000000000" pitchFamily="2" charset="2"/>
              <a:buNone/>
              <a:defRPr/>
            </a:pPr>
            <a:r>
              <a:rPr lang="en-US" altLang="zh-CN" b="0" dirty="0"/>
              <a:t>                </a:t>
            </a:r>
            <a:r>
              <a:rPr lang="en-US" altLang="zh-CN" b="0" i="1" dirty="0"/>
              <a:t>y</a:t>
            </a:r>
            <a:r>
              <a:rPr lang="en-US" altLang="zh-CN" b="0" dirty="0"/>
              <a:t> = -1,0,1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206">
                                            <p:txEl>
                                              <p:pRg st="2" end="2"/>
                                            </p:txEl>
                                          </p:spTgt>
                                        </p:tgtEl>
                                        <p:attrNameLst>
                                          <p:attrName>style.visibility</p:attrName>
                                        </p:attrNameLst>
                                      </p:cBhvr>
                                      <p:to>
                                        <p:strVal val="visible"/>
                                      </p:to>
                                    </p:set>
                                    <p:animEffect transition="in" filter="wipe(up)">
                                      <p:cBhvr>
                                        <p:cTn id="7" dur="500"/>
                                        <p:tgtEl>
                                          <p:spTgt spid="51206">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51206">
                                            <p:txEl>
                                              <p:pRg st="3" end="3"/>
                                            </p:txEl>
                                          </p:spTgt>
                                        </p:tgtEl>
                                        <p:attrNameLst>
                                          <p:attrName>style.visibility</p:attrName>
                                        </p:attrNameLst>
                                      </p:cBhvr>
                                      <p:to>
                                        <p:strVal val="visible"/>
                                      </p:to>
                                    </p:set>
                                    <p:animEffect transition="in" filter="wipe(up)">
                                      <p:cBhvr>
                                        <p:cTn id="10" dur="500"/>
                                        <p:tgtEl>
                                          <p:spTgt spid="51206">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1206">
                                            <p:txEl>
                                              <p:pRg st="6" end="6"/>
                                            </p:txEl>
                                          </p:spTgt>
                                        </p:tgtEl>
                                        <p:attrNameLst>
                                          <p:attrName>style.visibility</p:attrName>
                                        </p:attrNameLst>
                                      </p:cBhvr>
                                      <p:to>
                                        <p:strVal val="visible"/>
                                      </p:to>
                                    </p:set>
                                    <p:animEffect transition="in" filter="wipe(up)">
                                      <p:cBhvr>
                                        <p:cTn id="15" dur="500"/>
                                        <p:tgtEl>
                                          <p:spTgt spid="51206">
                                            <p:txEl>
                                              <p:pRg st="6" end="6"/>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51206">
                                            <p:txEl>
                                              <p:pRg st="7" end="7"/>
                                            </p:txEl>
                                          </p:spTgt>
                                        </p:tgtEl>
                                        <p:attrNameLst>
                                          <p:attrName>style.visibility</p:attrName>
                                        </p:attrNameLst>
                                      </p:cBhvr>
                                      <p:to>
                                        <p:strVal val="visible"/>
                                      </p:to>
                                    </p:set>
                                    <p:animEffect transition="in" filter="wipe(up)">
                                      <p:cBhvr>
                                        <p:cTn id="18" dur="500"/>
                                        <p:tgtEl>
                                          <p:spTgt spid="512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039C9D5-36F2-439B-8C22-A67411B9F84E}"/>
              </a:ext>
            </a:extLst>
          </p:cNvPr>
          <p:cNvSpPr>
            <a:spLocks noGrp="1" noChangeArrowheads="1"/>
          </p:cNvSpPr>
          <p:nvPr>
            <p:ph type="title"/>
          </p:nvPr>
        </p:nvSpPr>
        <p:spPr/>
        <p:txBody>
          <a:bodyPr/>
          <a:lstStyle/>
          <a:p>
            <a:pPr eaLnBrk="1" hangingPunct="1"/>
            <a:r>
              <a:rPr lang="en-US" altLang="zh-CN" b="0"/>
              <a:t>Existence Proof</a:t>
            </a:r>
          </a:p>
        </p:txBody>
      </p:sp>
      <p:sp>
        <p:nvSpPr>
          <p:cNvPr id="51203" name="Rectangle 3">
            <a:extLst>
              <a:ext uri="{FF2B5EF4-FFF2-40B4-BE49-F238E27FC236}">
                <a16:creationId xmlns:a16="http://schemas.microsoft.com/office/drawing/2014/main" id="{70A199B6-632C-43C0-A33C-E2C5D106E88E}"/>
              </a:ext>
            </a:extLst>
          </p:cNvPr>
          <p:cNvSpPr>
            <a:spLocks noGrp="1" noChangeArrowheads="1"/>
          </p:cNvSpPr>
          <p:nvPr>
            <p:ph type="body" idx="1"/>
          </p:nvPr>
        </p:nvSpPr>
        <p:spPr>
          <a:xfrm>
            <a:off x="685800" y="1125538"/>
            <a:ext cx="7772400" cy="2303462"/>
          </a:xfrm>
        </p:spPr>
        <p:txBody>
          <a:bodyPr/>
          <a:lstStyle/>
          <a:p>
            <a:pPr eaLnBrk="1" hangingPunct="1"/>
            <a:r>
              <a:rPr lang="en-US" altLang="zh-CN" sz="2600" b="0"/>
              <a:t>We wish to establish the truth of</a:t>
            </a:r>
          </a:p>
          <a:p>
            <a:pPr algn="ctr" eaLnBrk="1" hangingPunct="1">
              <a:buFont typeface="Wingdings" panose="05000000000000000000" pitchFamily="2" charset="2"/>
              <a:buNone/>
            </a:pPr>
            <a:r>
              <a:rPr lang="en-US" altLang="zh-CN" sz="2800" b="0">
                <a:sym typeface="Symbol" panose="05050102010706020507" pitchFamily="18" charset="2"/>
              </a:rPr>
              <a:t></a:t>
            </a:r>
            <a:r>
              <a:rPr lang="en-US" altLang="zh-CN" sz="2800" b="0" i="1">
                <a:sym typeface="Symbol" panose="05050102010706020507" pitchFamily="18" charset="2"/>
              </a:rPr>
              <a:t>xP</a:t>
            </a:r>
            <a:r>
              <a:rPr lang="en-US" altLang="zh-CN" sz="2800" b="0">
                <a:sym typeface="Symbol" panose="05050102010706020507" pitchFamily="18" charset="2"/>
              </a:rPr>
              <a:t>(</a:t>
            </a:r>
            <a:r>
              <a:rPr lang="en-US" altLang="zh-CN" sz="2800" b="0" i="1">
                <a:sym typeface="Symbol" panose="05050102010706020507" pitchFamily="18" charset="2"/>
              </a:rPr>
              <a:t>x</a:t>
            </a:r>
            <a:r>
              <a:rPr lang="en-US" altLang="zh-CN" sz="2800" b="0">
                <a:sym typeface="Symbol" panose="05050102010706020507" pitchFamily="18" charset="2"/>
              </a:rPr>
              <a:t>)</a:t>
            </a:r>
            <a:endParaRPr lang="en-US" altLang="zh-CN" sz="2600" b="0"/>
          </a:p>
          <a:p>
            <a:pPr eaLnBrk="1" hangingPunct="1"/>
            <a:r>
              <a:rPr lang="en-US" altLang="zh-CN" b="0" i="1">
                <a:solidFill>
                  <a:srgbClr val="3333FF"/>
                </a:solidFill>
              </a:rPr>
              <a:t>Constructive</a:t>
            </a:r>
            <a:r>
              <a:rPr lang="en-US" altLang="zh-CN" b="0"/>
              <a:t> existence proof:</a:t>
            </a:r>
          </a:p>
        </p:txBody>
      </p:sp>
      <p:sp>
        <p:nvSpPr>
          <p:cNvPr id="51204" name="矩形 4">
            <a:extLst>
              <a:ext uri="{FF2B5EF4-FFF2-40B4-BE49-F238E27FC236}">
                <a16:creationId xmlns:a16="http://schemas.microsoft.com/office/drawing/2014/main" id="{CB5FF6A1-F926-4553-A526-50FE59F02ADA}"/>
              </a:ext>
            </a:extLst>
          </p:cNvPr>
          <p:cNvSpPr>
            <a:spLocks noChangeArrowheads="1"/>
          </p:cNvSpPr>
          <p:nvPr/>
        </p:nvSpPr>
        <p:spPr bwMode="auto">
          <a:xfrm>
            <a:off x="1143000" y="2643188"/>
            <a:ext cx="750093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Clr>
                <a:srgbClr val="3333CC"/>
              </a:buClr>
            </a:pPr>
            <a:r>
              <a:rPr kumimoji="1" lang="en-US" altLang="zh-CN" b="0">
                <a:sym typeface="Symbol" panose="05050102010706020507" pitchFamily="18" charset="2"/>
              </a:rPr>
              <a:t>  Establish </a:t>
            </a:r>
            <a:r>
              <a:rPr kumimoji="1" lang="en-US" altLang="zh-CN" b="0" i="1">
                <a:sym typeface="Symbol" panose="05050102010706020507" pitchFamily="18" charset="2"/>
              </a:rPr>
              <a:t>P</a:t>
            </a:r>
            <a:r>
              <a:rPr kumimoji="1" lang="en-US" altLang="zh-CN" b="0">
                <a:sym typeface="Symbol" panose="05050102010706020507" pitchFamily="18" charset="2"/>
              </a:rPr>
              <a:t>(</a:t>
            </a:r>
            <a:r>
              <a:rPr kumimoji="1" lang="en-US" altLang="zh-CN" b="0" i="1">
                <a:sym typeface="Symbol" panose="05050102010706020507" pitchFamily="18" charset="2"/>
              </a:rPr>
              <a:t>c</a:t>
            </a:r>
            <a:r>
              <a:rPr kumimoji="1" lang="en-US" altLang="zh-CN" b="0">
                <a:sym typeface="Symbol" panose="05050102010706020507" pitchFamily="18" charset="2"/>
              </a:rPr>
              <a:t>) is true for some </a:t>
            </a:r>
            <a:r>
              <a:rPr kumimoji="1" lang="en-US" altLang="zh-CN" b="0" i="1">
                <a:sym typeface="Symbol" panose="05050102010706020507" pitchFamily="18" charset="2"/>
              </a:rPr>
              <a:t>c</a:t>
            </a:r>
            <a:r>
              <a:rPr kumimoji="1" lang="en-US" altLang="zh-CN" b="0">
                <a:sym typeface="Symbol" panose="05050102010706020507" pitchFamily="18" charset="2"/>
              </a:rPr>
              <a:t> in the domain.</a:t>
            </a:r>
          </a:p>
          <a:p>
            <a:pPr eaLnBrk="1" hangingPunct="1">
              <a:lnSpc>
                <a:spcPct val="130000"/>
              </a:lnSpc>
              <a:buClr>
                <a:srgbClr val="3333CC"/>
              </a:buClr>
            </a:pPr>
            <a:r>
              <a:rPr kumimoji="1" lang="en-US" altLang="zh-CN" b="0">
                <a:sym typeface="Symbol" panose="05050102010706020507" pitchFamily="18" charset="2"/>
              </a:rPr>
              <a:t>  Then </a:t>
            </a:r>
            <a:r>
              <a:rPr kumimoji="1" lang="en-US" altLang="zh-CN" b="0">
                <a:latin typeface="Symbol" panose="05050102010706020507" pitchFamily="18" charset="2"/>
                <a:sym typeface="Symbol" panose="05050102010706020507" pitchFamily="18" charset="2"/>
              </a:rPr>
              <a:t>$</a:t>
            </a:r>
            <a:r>
              <a:rPr kumimoji="1" lang="en-US" altLang="zh-CN" b="0" i="1">
                <a:sym typeface="Symbol" panose="05050102010706020507" pitchFamily="18" charset="2"/>
              </a:rPr>
              <a:t>xP</a:t>
            </a:r>
            <a:r>
              <a:rPr kumimoji="1" lang="en-US" altLang="zh-CN" b="0">
                <a:sym typeface="Symbol" panose="05050102010706020507" pitchFamily="18" charset="2"/>
              </a:rPr>
              <a:t>( </a:t>
            </a:r>
            <a:r>
              <a:rPr kumimoji="1" lang="en-US" altLang="zh-CN" b="0" i="1">
                <a:sym typeface="Symbol" panose="05050102010706020507" pitchFamily="18" charset="2"/>
              </a:rPr>
              <a:t>x</a:t>
            </a:r>
            <a:r>
              <a:rPr kumimoji="1" lang="en-US" altLang="zh-CN" b="0">
                <a:sym typeface="Symbol" panose="05050102010706020507" pitchFamily="18" charset="2"/>
              </a:rPr>
              <a:t>) is true by Existential Generalization (EG).</a:t>
            </a:r>
          </a:p>
        </p:txBody>
      </p:sp>
      <p:sp>
        <p:nvSpPr>
          <p:cNvPr id="6" name="TextBox 5">
            <a:extLst>
              <a:ext uri="{FF2B5EF4-FFF2-40B4-BE49-F238E27FC236}">
                <a16:creationId xmlns:a16="http://schemas.microsoft.com/office/drawing/2014/main" id="{AE771584-11D0-4A1B-B46C-163085AACC4D}"/>
              </a:ext>
            </a:extLst>
          </p:cNvPr>
          <p:cNvSpPr txBox="1"/>
          <p:nvPr/>
        </p:nvSpPr>
        <p:spPr>
          <a:xfrm>
            <a:off x="714375" y="4143375"/>
            <a:ext cx="7858125" cy="2160588"/>
          </a:xfrm>
          <a:prstGeom prst="rect">
            <a:avLst/>
          </a:prstGeom>
          <a:noFill/>
        </p:spPr>
        <p:txBody>
          <a:bodyPr>
            <a:spAutoFit/>
          </a:bodyPr>
          <a:lstStyle/>
          <a:p>
            <a:pPr marL="342900" indent="-342900" eaLnBrk="1" hangingPunct="1">
              <a:spcBef>
                <a:spcPct val="20000"/>
              </a:spcBef>
              <a:buClr>
                <a:srgbClr val="3333CC"/>
              </a:buClr>
              <a:buFont typeface="Wingdings" pitchFamily="2" charset="2"/>
              <a:buChar char="§"/>
              <a:defRPr/>
            </a:pPr>
            <a:r>
              <a:rPr lang="en-US" altLang="zh-CN" sz="2400" i="1" kern="0" dirty="0">
                <a:solidFill>
                  <a:srgbClr val="3333FF"/>
                </a:solidFill>
                <a:latin typeface="Times New Roman"/>
                <a:ea typeface="宋体"/>
              </a:rPr>
              <a:t>Nonconstructive</a:t>
            </a:r>
            <a:r>
              <a:rPr lang="en-US" altLang="zh-CN" sz="2400" kern="0" dirty="0">
                <a:solidFill>
                  <a:srgbClr val="000000"/>
                </a:solidFill>
                <a:latin typeface="Times New Roman"/>
                <a:ea typeface="宋体"/>
              </a:rPr>
              <a:t> existence proof:</a:t>
            </a:r>
          </a:p>
          <a:p>
            <a:pPr marL="800100" lvl="1" indent="-342900" eaLnBrk="1" hangingPunct="1">
              <a:spcBef>
                <a:spcPct val="20000"/>
              </a:spcBef>
              <a:buClr>
                <a:srgbClr val="3333CC"/>
              </a:buClr>
              <a:buFont typeface="Wingdings" pitchFamily="2" charset="2"/>
              <a:buChar char="§"/>
              <a:defRPr/>
            </a:pPr>
            <a:r>
              <a:rPr lang="en-US" altLang="zh-CN" sz="2400" kern="0" dirty="0">
                <a:solidFill>
                  <a:srgbClr val="000000"/>
                </a:solidFill>
                <a:latin typeface="Times New Roman"/>
                <a:ea typeface="宋体"/>
              </a:rPr>
              <a:t>Assume no </a:t>
            </a:r>
            <a:r>
              <a:rPr lang="en-US" altLang="zh-CN" sz="2400" i="1" kern="0" dirty="0">
                <a:solidFill>
                  <a:srgbClr val="000000"/>
                </a:solidFill>
                <a:latin typeface="Times New Roman"/>
                <a:ea typeface="宋体"/>
              </a:rPr>
              <a:t>c </a:t>
            </a:r>
            <a:r>
              <a:rPr lang="en-US" altLang="zh-CN" sz="2400" kern="0" dirty="0">
                <a:solidFill>
                  <a:srgbClr val="000000"/>
                </a:solidFill>
                <a:latin typeface="Times New Roman"/>
                <a:ea typeface="宋体"/>
              </a:rPr>
              <a:t>exists</a:t>
            </a:r>
            <a:r>
              <a:rPr lang="en-US" altLang="zh-CN" sz="2400" i="1" kern="0" dirty="0">
                <a:solidFill>
                  <a:srgbClr val="000000"/>
                </a:solidFill>
                <a:latin typeface="Times New Roman"/>
                <a:ea typeface="宋体"/>
              </a:rPr>
              <a:t> </a:t>
            </a:r>
            <a:r>
              <a:rPr lang="en-US" altLang="zh-CN" sz="2400" kern="0" dirty="0">
                <a:solidFill>
                  <a:srgbClr val="000000"/>
                </a:solidFill>
                <a:latin typeface="Times New Roman"/>
                <a:ea typeface="宋体"/>
              </a:rPr>
              <a:t>which makes </a:t>
            </a:r>
            <a:r>
              <a:rPr lang="en-US" altLang="zh-CN" sz="2400" i="1" kern="0" dirty="0">
                <a:solidFill>
                  <a:srgbClr val="000000"/>
                </a:solidFill>
                <a:latin typeface="Times New Roman"/>
                <a:ea typeface="宋体"/>
              </a:rPr>
              <a:t>P</a:t>
            </a:r>
            <a:r>
              <a:rPr lang="en-US" altLang="zh-CN" sz="2400" kern="0" dirty="0">
                <a:solidFill>
                  <a:srgbClr val="000000"/>
                </a:solidFill>
                <a:latin typeface="Times New Roman"/>
                <a:ea typeface="宋体"/>
              </a:rPr>
              <a:t>(</a:t>
            </a:r>
            <a:r>
              <a:rPr lang="en-US" altLang="zh-CN" sz="2400" i="1" kern="0" dirty="0">
                <a:solidFill>
                  <a:srgbClr val="000000"/>
                </a:solidFill>
                <a:latin typeface="Times New Roman"/>
                <a:ea typeface="宋体"/>
              </a:rPr>
              <a:t>c</a:t>
            </a:r>
            <a:r>
              <a:rPr lang="en-US" altLang="zh-CN" sz="2400" kern="0" dirty="0">
                <a:solidFill>
                  <a:srgbClr val="000000"/>
                </a:solidFill>
                <a:latin typeface="Times New Roman"/>
                <a:ea typeface="宋体"/>
              </a:rPr>
              <a:t>) true and derive a contradiction </a:t>
            </a:r>
          </a:p>
          <a:p>
            <a:pPr marL="342900" indent="-342900" eaLnBrk="1" hangingPunct="1">
              <a:spcBef>
                <a:spcPct val="20000"/>
              </a:spcBef>
              <a:buClr>
                <a:srgbClr val="3333CC"/>
              </a:buClr>
              <a:buFont typeface="Wingdings" pitchFamily="2" charset="2"/>
              <a:buChar char="§"/>
              <a:defRPr/>
            </a:pPr>
            <a:endParaRPr lang="en-US" altLang="zh-CN" sz="2400" kern="0" dirty="0">
              <a:solidFill>
                <a:srgbClr val="000000"/>
              </a:solidFill>
              <a:latin typeface="Times New Roman"/>
              <a:ea typeface="宋体"/>
            </a:endParaRPr>
          </a:p>
          <a:p>
            <a:pPr marL="342900" indent="-342900" eaLnBrk="1" hangingPunct="1">
              <a:spcBef>
                <a:spcPct val="20000"/>
              </a:spcBef>
              <a:buClr>
                <a:srgbClr val="3333CC"/>
              </a:buClr>
              <a:buFont typeface="Wingdings" pitchFamily="2" charset="2"/>
              <a:buChar char="§"/>
              <a:defRPr/>
            </a:pPr>
            <a:endParaRPr lang="en-US" altLang="zh-CN" sz="2400" kern="0" dirty="0">
              <a:solidFill>
                <a:srgbClr val="000000"/>
              </a:solidFill>
              <a:latin typeface="Times New Roman"/>
              <a:ea typeface="宋体"/>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8961E84-9338-4883-A92F-6088136243B1}"/>
              </a:ext>
            </a:extLst>
          </p:cNvPr>
          <p:cNvSpPr>
            <a:spLocks noGrp="1" noChangeArrowheads="1"/>
          </p:cNvSpPr>
          <p:nvPr>
            <p:ph type="title"/>
          </p:nvPr>
        </p:nvSpPr>
        <p:spPr/>
        <p:txBody>
          <a:bodyPr/>
          <a:lstStyle/>
          <a:p>
            <a:pPr eaLnBrk="1" hangingPunct="1"/>
            <a:r>
              <a:rPr lang="en-US" altLang="zh-CN" b="0"/>
              <a:t>Example (Constructive existence proof)</a:t>
            </a:r>
          </a:p>
        </p:txBody>
      </p:sp>
      <p:sp>
        <p:nvSpPr>
          <p:cNvPr id="53251" name="Rectangle 3">
            <a:extLst>
              <a:ext uri="{FF2B5EF4-FFF2-40B4-BE49-F238E27FC236}">
                <a16:creationId xmlns:a16="http://schemas.microsoft.com/office/drawing/2014/main" id="{57C2D89B-BB8F-4FEC-BF24-DB7F58D6A9E4}"/>
              </a:ext>
            </a:extLst>
          </p:cNvPr>
          <p:cNvSpPr>
            <a:spLocks noGrp="1" noChangeArrowheads="1"/>
          </p:cNvSpPr>
          <p:nvPr>
            <p:ph type="body" idx="1"/>
          </p:nvPr>
        </p:nvSpPr>
        <p:spPr>
          <a:xfrm>
            <a:off x="285750" y="836613"/>
            <a:ext cx="7772400" cy="874712"/>
          </a:xfrm>
        </p:spPr>
        <p:txBody>
          <a:bodyPr/>
          <a:lstStyle/>
          <a:p>
            <a:pPr eaLnBrk="1" hangingPunct="1"/>
            <a:r>
              <a:rPr lang="en-US" altLang="zh-CN" b="0"/>
              <a:t>Show that there are </a:t>
            </a:r>
            <a:r>
              <a:rPr lang="en-US" altLang="zh-CN" b="0" i="1"/>
              <a:t>n</a:t>
            </a:r>
            <a:r>
              <a:rPr lang="en-US" altLang="zh-CN" b="0"/>
              <a:t> consecutive composite positive integers for every positive integer </a:t>
            </a:r>
            <a:r>
              <a:rPr lang="en-US" altLang="zh-CN" b="0" i="1"/>
              <a:t>n</a:t>
            </a:r>
            <a:r>
              <a:rPr lang="en-US" altLang="zh-CN" b="0"/>
              <a:t>.</a:t>
            </a:r>
          </a:p>
          <a:p>
            <a:pPr eaLnBrk="1" hangingPunct="1"/>
            <a:endParaRPr lang="en-US" altLang="zh-CN" b="0"/>
          </a:p>
        </p:txBody>
      </p:sp>
      <p:grpSp>
        <p:nvGrpSpPr>
          <p:cNvPr id="2" name="Group 5">
            <a:extLst>
              <a:ext uri="{FF2B5EF4-FFF2-40B4-BE49-F238E27FC236}">
                <a16:creationId xmlns:a16="http://schemas.microsoft.com/office/drawing/2014/main" id="{ED64297C-F0BE-439E-ABDC-770B6B2F8067}"/>
              </a:ext>
            </a:extLst>
          </p:cNvPr>
          <p:cNvGrpSpPr>
            <a:grpSpLocks/>
          </p:cNvGrpSpPr>
          <p:nvPr/>
        </p:nvGrpSpPr>
        <p:grpSpPr bwMode="auto">
          <a:xfrm>
            <a:off x="3143250" y="1622425"/>
            <a:ext cx="5257800" cy="838200"/>
            <a:chOff x="2160" y="1200"/>
            <a:chExt cx="3312" cy="528"/>
          </a:xfrm>
        </p:grpSpPr>
        <p:sp>
          <p:nvSpPr>
            <p:cNvPr id="53255" name="AutoShape 6">
              <a:extLst>
                <a:ext uri="{FF2B5EF4-FFF2-40B4-BE49-F238E27FC236}">
                  <a16:creationId xmlns:a16="http://schemas.microsoft.com/office/drawing/2014/main" id="{C14BC2DA-7D37-4F8A-9228-285389247E28}"/>
                </a:ext>
              </a:extLst>
            </p:cNvPr>
            <p:cNvSpPr>
              <a:spLocks noChangeArrowheads="1"/>
            </p:cNvSpPr>
            <p:nvPr/>
          </p:nvSpPr>
          <p:spPr bwMode="auto">
            <a:xfrm>
              <a:off x="2208" y="1200"/>
              <a:ext cx="3216" cy="528"/>
            </a:xfrm>
            <a:prstGeom prst="cloudCallout">
              <a:avLst>
                <a:gd name="adj1" fmla="val 7273"/>
                <a:gd name="adj2" fmla="val -89394"/>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1" lang="zh-CN" altLang="en-US" sz="1800" b="0">
                <a:sym typeface="Symbol" panose="05050102010706020507" pitchFamily="18" charset="2"/>
              </a:endParaRPr>
            </a:p>
          </p:txBody>
        </p:sp>
        <p:graphicFrame>
          <p:nvGraphicFramePr>
            <p:cNvPr id="53256" name="Object 7">
              <a:extLst>
                <a:ext uri="{FF2B5EF4-FFF2-40B4-BE49-F238E27FC236}">
                  <a16:creationId xmlns:a16="http://schemas.microsoft.com/office/drawing/2014/main" id="{DE4445B2-DC98-4340-BD66-982FDEAAFDE0}"/>
                </a:ext>
              </a:extLst>
            </p:cNvPr>
            <p:cNvGraphicFramePr>
              <a:graphicFrameLocks noChangeAspect="1"/>
            </p:cNvGraphicFramePr>
            <p:nvPr/>
          </p:nvGraphicFramePr>
          <p:xfrm>
            <a:off x="2160" y="1290"/>
            <a:ext cx="3312" cy="240"/>
          </p:xfrm>
          <a:graphic>
            <a:graphicData uri="http://schemas.openxmlformats.org/presentationml/2006/ole">
              <mc:AlternateContent xmlns:mc="http://schemas.openxmlformats.org/markup-compatibility/2006">
                <mc:Choice xmlns:v="urn:schemas-microsoft-com:vml" Requires="v">
                  <p:oleObj spid="_x0000_s53262" name="Equation" r:id="rId4" imgW="2717800" imgH="203200" progId="Equation.3">
                    <p:embed/>
                  </p:oleObj>
                </mc:Choice>
                <mc:Fallback>
                  <p:oleObj name="Equation" r:id="rId4" imgW="2717800" imgH="203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 y="1290"/>
                          <a:ext cx="331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矩形 9">
            <a:extLst>
              <a:ext uri="{FF2B5EF4-FFF2-40B4-BE49-F238E27FC236}">
                <a16:creationId xmlns:a16="http://schemas.microsoft.com/office/drawing/2014/main" id="{BC245F60-4F89-408A-8CBB-C0B5BE66E9A4}"/>
              </a:ext>
            </a:extLst>
          </p:cNvPr>
          <p:cNvSpPr/>
          <p:nvPr/>
        </p:nvSpPr>
        <p:spPr>
          <a:xfrm>
            <a:off x="539750" y="1916113"/>
            <a:ext cx="8286750" cy="2678112"/>
          </a:xfrm>
          <a:prstGeom prst="rect">
            <a:avLst/>
          </a:prstGeom>
        </p:spPr>
        <p:txBody>
          <a:bodyPr>
            <a:spAutoFit/>
          </a:bodyPr>
          <a:lstStyle/>
          <a:p>
            <a:pPr marL="342900" indent="-342900" eaLnBrk="1" hangingPunct="1">
              <a:spcBef>
                <a:spcPct val="20000"/>
              </a:spcBef>
              <a:buClr>
                <a:srgbClr val="3333CC"/>
              </a:buClr>
              <a:defRPr/>
            </a:pPr>
            <a:r>
              <a:rPr lang="en-US" altLang="zh-CN" sz="2400" kern="0" dirty="0">
                <a:solidFill>
                  <a:srgbClr val="FF0000"/>
                </a:solidFill>
                <a:latin typeface="+mn-lt"/>
              </a:rPr>
              <a:t>Proof:</a:t>
            </a:r>
          </a:p>
          <a:p>
            <a:pPr marL="342900" indent="-342900" eaLnBrk="1" hangingPunct="1">
              <a:spcBef>
                <a:spcPct val="20000"/>
              </a:spcBef>
              <a:buClr>
                <a:srgbClr val="3333CC"/>
              </a:buClr>
              <a:defRPr/>
            </a:pPr>
            <a:r>
              <a:rPr lang="en-US" altLang="zh-CN" sz="2400" kern="0" dirty="0">
                <a:solidFill>
                  <a:srgbClr val="000000"/>
                </a:solidFill>
                <a:latin typeface="+mn-lt"/>
              </a:rPr>
              <a:t>Let </a:t>
            </a:r>
            <a:r>
              <a:rPr lang="en-US" altLang="zh-CN" sz="2400" i="1" kern="0" dirty="0">
                <a:solidFill>
                  <a:srgbClr val="000000"/>
                </a:solidFill>
                <a:latin typeface="+mn-lt"/>
              </a:rPr>
              <a:t>x</a:t>
            </a:r>
            <a:r>
              <a:rPr lang="en-US" altLang="zh-CN" sz="2400" kern="0" dirty="0">
                <a:solidFill>
                  <a:srgbClr val="000000"/>
                </a:solidFill>
                <a:latin typeface="+mn-lt"/>
              </a:rPr>
              <a:t> = (</a:t>
            </a:r>
            <a:r>
              <a:rPr lang="en-US" altLang="zh-CN" sz="2400" i="1" kern="0" dirty="0">
                <a:solidFill>
                  <a:srgbClr val="000000"/>
                </a:solidFill>
                <a:latin typeface="+mn-lt"/>
              </a:rPr>
              <a:t>n</a:t>
            </a:r>
            <a:r>
              <a:rPr lang="en-US" altLang="zh-CN" sz="2400" kern="0" dirty="0">
                <a:solidFill>
                  <a:srgbClr val="000000"/>
                </a:solidFill>
                <a:latin typeface="+mn-lt"/>
              </a:rPr>
              <a:t> + 1)! + 1.</a:t>
            </a:r>
          </a:p>
          <a:p>
            <a:pPr marL="342900" indent="-342900" eaLnBrk="1" hangingPunct="1">
              <a:spcBef>
                <a:spcPct val="20000"/>
              </a:spcBef>
              <a:buClr>
                <a:srgbClr val="3333CC"/>
              </a:buClr>
              <a:defRPr/>
            </a:pPr>
            <a:r>
              <a:rPr lang="en-US" altLang="zh-CN" sz="2400" kern="0" dirty="0">
                <a:solidFill>
                  <a:srgbClr val="000000"/>
                </a:solidFill>
                <a:latin typeface="+mn-lt"/>
              </a:rPr>
              <a:t>Consider the integers </a:t>
            </a:r>
            <a:r>
              <a:rPr lang="en-US" altLang="zh-CN" sz="2400" i="1" kern="0" dirty="0">
                <a:solidFill>
                  <a:srgbClr val="000000"/>
                </a:solidFill>
                <a:latin typeface="+mn-lt"/>
              </a:rPr>
              <a:t>x</a:t>
            </a:r>
            <a:r>
              <a:rPr lang="en-US" altLang="zh-CN" sz="2400" kern="0" dirty="0">
                <a:solidFill>
                  <a:srgbClr val="000000"/>
                </a:solidFill>
                <a:latin typeface="+mn-lt"/>
              </a:rPr>
              <a:t> + 1, </a:t>
            </a:r>
            <a:r>
              <a:rPr lang="en-US" altLang="zh-CN" sz="2400" i="1" kern="0" dirty="0">
                <a:solidFill>
                  <a:srgbClr val="000000"/>
                </a:solidFill>
                <a:latin typeface="+mn-lt"/>
              </a:rPr>
              <a:t>x</a:t>
            </a:r>
            <a:r>
              <a:rPr lang="en-US" altLang="zh-CN" sz="2400" kern="0" dirty="0">
                <a:solidFill>
                  <a:srgbClr val="000000"/>
                </a:solidFill>
                <a:latin typeface="+mn-lt"/>
              </a:rPr>
              <a:t> + 2, … , </a:t>
            </a:r>
            <a:r>
              <a:rPr lang="en-US" altLang="zh-CN" sz="2400" i="1" kern="0" dirty="0">
                <a:solidFill>
                  <a:srgbClr val="000000"/>
                </a:solidFill>
                <a:latin typeface="+mn-lt"/>
              </a:rPr>
              <a:t>x</a:t>
            </a:r>
            <a:r>
              <a:rPr lang="en-US" altLang="zh-CN" sz="2400" kern="0" dirty="0">
                <a:solidFill>
                  <a:srgbClr val="000000"/>
                </a:solidFill>
                <a:latin typeface="+mn-lt"/>
              </a:rPr>
              <a:t> + </a:t>
            </a:r>
            <a:r>
              <a:rPr lang="en-US" altLang="zh-CN" sz="2400" i="1" kern="0" dirty="0">
                <a:solidFill>
                  <a:srgbClr val="000000"/>
                </a:solidFill>
                <a:latin typeface="+mn-lt"/>
              </a:rPr>
              <a:t>n</a:t>
            </a:r>
            <a:r>
              <a:rPr lang="en-US" altLang="zh-CN" sz="2400" kern="0" dirty="0">
                <a:solidFill>
                  <a:srgbClr val="000000"/>
                </a:solidFill>
                <a:latin typeface="+mn-lt"/>
              </a:rPr>
              <a:t>. </a:t>
            </a:r>
          </a:p>
          <a:p>
            <a:pPr marL="342900" indent="-342900" eaLnBrk="1" hangingPunct="1">
              <a:spcBef>
                <a:spcPct val="20000"/>
              </a:spcBef>
              <a:buClr>
                <a:srgbClr val="3333CC"/>
              </a:buClr>
              <a:defRPr/>
            </a:pPr>
            <a:r>
              <a:rPr lang="en-US" altLang="zh-CN" sz="2400" kern="0" dirty="0">
                <a:solidFill>
                  <a:srgbClr val="000000"/>
                </a:solidFill>
                <a:latin typeface="+mn-lt"/>
              </a:rPr>
              <a:t>Note that </a:t>
            </a:r>
            <a:r>
              <a:rPr lang="en-US" altLang="zh-CN" sz="2400" i="1" kern="0" dirty="0" err="1">
                <a:solidFill>
                  <a:srgbClr val="000000"/>
                </a:solidFill>
                <a:latin typeface="+mn-lt"/>
              </a:rPr>
              <a:t>i</a:t>
            </a:r>
            <a:r>
              <a:rPr lang="en-US" altLang="zh-CN" sz="2400" kern="0" dirty="0">
                <a:solidFill>
                  <a:srgbClr val="000000"/>
                </a:solidFill>
                <a:latin typeface="+mn-lt"/>
              </a:rPr>
              <a:t> + 1 divides </a:t>
            </a:r>
            <a:r>
              <a:rPr lang="en-US" altLang="zh-CN" sz="2400" i="1" kern="0" dirty="0">
                <a:solidFill>
                  <a:srgbClr val="000000"/>
                </a:solidFill>
                <a:latin typeface="+mn-lt"/>
              </a:rPr>
              <a:t>x</a:t>
            </a:r>
            <a:r>
              <a:rPr lang="en-US" altLang="zh-CN" sz="2400" kern="0" dirty="0">
                <a:solidFill>
                  <a:srgbClr val="000000"/>
                </a:solidFill>
                <a:latin typeface="+mn-lt"/>
              </a:rPr>
              <a:t> + </a:t>
            </a:r>
            <a:r>
              <a:rPr lang="en-US" altLang="zh-CN" sz="2400" i="1" kern="0" dirty="0" err="1">
                <a:solidFill>
                  <a:srgbClr val="000000"/>
                </a:solidFill>
                <a:latin typeface="+mn-lt"/>
              </a:rPr>
              <a:t>i</a:t>
            </a:r>
            <a:r>
              <a:rPr lang="en-US" altLang="zh-CN" sz="2400" kern="0" dirty="0">
                <a:solidFill>
                  <a:srgbClr val="000000"/>
                </a:solidFill>
                <a:latin typeface="+mn-lt"/>
              </a:rPr>
              <a:t> = (</a:t>
            </a:r>
            <a:r>
              <a:rPr lang="en-US" altLang="zh-CN" sz="2400" i="1" kern="0" dirty="0">
                <a:solidFill>
                  <a:srgbClr val="000000"/>
                </a:solidFill>
                <a:latin typeface="+mn-lt"/>
              </a:rPr>
              <a:t>n</a:t>
            </a:r>
            <a:r>
              <a:rPr lang="en-US" altLang="zh-CN" sz="2400" kern="0" dirty="0">
                <a:solidFill>
                  <a:srgbClr val="000000"/>
                </a:solidFill>
                <a:latin typeface="+mn-lt"/>
              </a:rPr>
              <a:t> + 1)! + (</a:t>
            </a:r>
            <a:r>
              <a:rPr lang="en-US" altLang="zh-CN" sz="2400" i="1" kern="0" dirty="0" err="1">
                <a:solidFill>
                  <a:srgbClr val="000000"/>
                </a:solidFill>
                <a:latin typeface="+mn-lt"/>
              </a:rPr>
              <a:t>i</a:t>
            </a:r>
            <a:r>
              <a:rPr lang="en-US" altLang="zh-CN" sz="2400" kern="0" dirty="0">
                <a:solidFill>
                  <a:srgbClr val="000000"/>
                </a:solidFill>
                <a:latin typeface="+mn-lt"/>
              </a:rPr>
              <a:t> + 1) for </a:t>
            </a:r>
            <a:r>
              <a:rPr lang="en-US" altLang="zh-CN" sz="2400" i="1" kern="0" dirty="0" err="1">
                <a:solidFill>
                  <a:srgbClr val="000000"/>
                </a:solidFill>
                <a:latin typeface="+mn-lt"/>
              </a:rPr>
              <a:t>i</a:t>
            </a:r>
            <a:r>
              <a:rPr lang="en-US" altLang="zh-CN" sz="2400" kern="0" dirty="0">
                <a:solidFill>
                  <a:srgbClr val="000000"/>
                </a:solidFill>
                <a:latin typeface="+mn-lt"/>
              </a:rPr>
              <a:t> = 1, 2, … , </a:t>
            </a:r>
            <a:r>
              <a:rPr lang="en-US" altLang="zh-CN" sz="2400" i="1" kern="0" dirty="0">
                <a:solidFill>
                  <a:srgbClr val="000000"/>
                </a:solidFill>
                <a:latin typeface="+mn-lt"/>
              </a:rPr>
              <a:t>n</a:t>
            </a:r>
            <a:r>
              <a:rPr lang="en-US" altLang="zh-CN" sz="2400" kern="0" dirty="0">
                <a:solidFill>
                  <a:srgbClr val="000000"/>
                </a:solidFill>
                <a:latin typeface="+mn-lt"/>
              </a:rPr>
              <a:t>. </a:t>
            </a:r>
          </a:p>
          <a:p>
            <a:pPr marL="342900" indent="-342900" eaLnBrk="1" hangingPunct="1">
              <a:spcBef>
                <a:spcPct val="20000"/>
              </a:spcBef>
              <a:buClr>
                <a:srgbClr val="3333CC"/>
              </a:buClr>
              <a:defRPr/>
            </a:pPr>
            <a:r>
              <a:rPr lang="en-US" altLang="zh-CN" sz="2400" kern="0" dirty="0">
                <a:solidFill>
                  <a:srgbClr val="000000"/>
                </a:solidFill>
                <a:latin typeface="+mn-lt"/>
              </a:rPr>
              <a:t>Hence, </a:t>
            </a:r>
            <a:r>
              <a:rPr lang="en-US" altLang="zh-CN" sz="2400" i="1" kern="0" dirty="0">
                <a:solidFill>
                  <a:srgbClr val="000000"/>
                </a:solidFill>
                <a:latin typeface="+mn-lt"/>
              </a:rPr>
              <a:t>n</a:t>
            </a:r>
            <a:r>
              <a:rPr lang="en-US" altLang="zh-CN" sz="2400" kern="0" dirty="0">
                <a:solidFill>
                  <a:srgbClr val="000000"/>
                </a:solidFill>
                <a:latin typeface="+mn-lt"/>
              </a:rPr>
              <a:t> consecutive composite positive integers have been given. </a:t>
            </a:r>
          </a:p>
          <a:p>
            <a:pPr marL="342900" indent="-342900" eaLnBrk="1" hangingPunct="1">
              <a:spcBef>
                <a:spcPct val="20000"/>
              </a:spcBef>
              <a:buClr>
                <a:srgbClr val="3333CC"/>
              </a:buClr>
              <a:defRPr/>
            </a:pPr>
            <a:r>
              <a:rPr lang="en-US" altLang="zh-CN" sz="2400" kern="0" dirty="0">
                <a:solidFill>
                  <a:srgbClr val="000000"/>
                </a:solidFill>
                <a:latin typeface="+mn-lt"/>
              </a:rPr>
              <a:t>Q.E.D.</a:t>
            </a:r>
          </a:p>
        </p:txBody>
      </p:sp>
      <p:sp>
        <p:nvSpPr>
          <p:cNvPr id="11" name="TextBox 10">
            <a:extLst>
              <a:ext uri="{FF2B5EF4-FFF2-40B4-BE49-F238E27FC236}">
                <a16:creationId xmlns:a16="http://schemas.microsoft.com/office/drawing/2014/main" id="{20F6EC64-D90D-4D7D-BE78-9C851EBEF195}"/>
              </a:ext>
            </a:extLst>
          </p:cNvPr>
          <p:cNvSpPr txBox="1"/>
          <p:nvPr/>
        </p:nvSpPr>
        <p:spPr>
          <a:xfrm>
            <a:off x="320675" y="4581525"/>
            <a:ext cx="8643938" cy="1274763"/>
          </a:xfrm>
          <a:prstGeom prst="rect">
            <a:avLst/>
          </a:prstGeom>
          <a:noFill/>
        </p:spPr>
        <p:txBody>
          <a:bodyPr>
            <a:spAutoFit/>
          </a:bodyPr>
          <a:lstStyle/>
          <a:p>
            <a:pPr marL="342900" indent="-342900" eaLnBrk="1" hangingPunct="1">
              <a:spcBef>
                <a:spcPct val="20000"/>
              </a:spcBef>
              <a:buClr>
                <a:srgbClr val="3333CC"/>
              </a:buClr>
              <a:buFont typeface="Wingdings" pitchFamily="2" charset="2"/>
              <a:buChar char="§"/>
              <a:defRPr/>
            </a:pPr>
            <a:r>
              <a:rPr lang="en-US" altLang="zh-CN" sz="2400" kern="0" dirty="0">
                <a:solidFill>
                  <a:srgbClr val="000000"/>
                </a:solidFill>
                <a:latin typeface="Times New Roman"/>
              </a:rPr>
              <a:t>Note that in the solution a number </a:t>
            </a:r>
            <a:r>
              <a:rPr lang="en-US" altLang="zh-CN" sz="2400" i="1" kern="0" dirty="0">
                <a:solidFill>
                  <a:srgbClr val="000000"/>
                </a:solidFill>
                <a:latin typeface="Times New Roman"/>
              </a:rPr>
              <a:t>x</a:t>
            </a:r>
            <a:r>
              <a:rPr lang="en-US" altLang="zh-CN" sz="2400" kern="0" dirty="0">
                <a:solidFill>
                  <a:srgbClr val="000000"/>
                </a:solidFill>
                <a:latin typeface="Times New Roman"/>
              </a:rPr>
              <a:t> such that </a:t>
            </a:r>
            <a:r>
              <a:rPr lang="en-US" altLang="zh-CN" sz="2400" i="1" kern="0" dirty="0">
                <a:solidFill>
                  <a:srgbClr val="000000"/>
                </a:solidFill>
                <a:latin typeface="Times New Roman"/>
              </a:rPr>
              <a:t>x + </a:t>
            </a:r>
            <a:r>
              <a:rPr lang="en-US" altLang="zh-CN" sz="2400" i="1" kern="0" dirty="0" err="1">
                <a:solidFill>
                  <a:srgbClr val="000000"/>
                </a:solidFill>
                <a:latin typeface="Times New Roman"/>
              </a:rPr>
              <a:t>i</a:t>
            </a:r>
            <a:r>
              <a:rPr lang="en-US" altLang="zh-CN" sz="2400" kern="0" dirty="0">
                <a:solidFill>
                  <a:srgbClr val="000000"/>
                </a:solidFill>
                <a:latin typeface="Times New Roman"/>
              </a:rPr>
              <a:t> is composite for </a:t>
            </a:r>
            <a:r>
              <a:rPr lang="en-US" altLang="zh-CN" sz="2400" i="1" kern="0" dirty="0" err="1">
                <a:solidFill>
                  <a:srgbClr val="000000"/>
                </a:solidFill>
                <a:latin typeface="Times New Roman"/>
              </a:rPr>
              <a:t>i</a:t>
            </a:r>
            <a:r>
              <a:rPr lang="en-US" altLang="zh-CN" sz="2400" kern="0" dirty="0">
                <a:solidFill>
                  <a:srgbClr val="000000"/>
                </a:solidFill>
                <a:latin typeface="Times New Roman"/>
              </a:rPr>
              <a:t> = 1, 2, … , </a:t>
            </a:r>
            <a:r>
              <a:rPr lang="en-US" altLang="zh-CN" sz="2400" i="1" kern="0" dirty="0">
                <a:solidFill>
                  <a:srgbClr val="000000"/>
                </a:solidFill>
                <a:latin typeface="Times New Roman"/>
              </a:rPr>
              <a:t>n</a:t>
            </a:r>
            <a:r>
              <a:rPr lang="en-US" altLang="zh-CN" sz="2400" kern="0" dirty="0">
                <a:solidFill>
                  <a:srgbClr val="000000"/>
                </a:solidFill>
                <a:latin typeface="Times New Roman"/>
              </a:rPr>
              <a:t> has been produced. </a:t>
            </a:r>
          </a:p>
          <a:p>
            <a:pPr marL="342900" indent="-342900" eaLnBrk="1" hangingPunct="1">
              <a:spcBef>
                <a:spcPct val="20000"/>
              </a:spcBef>
              <a:buClr>
                <a:srgbClr val="3333CC"/>
              </a:buClr>
              <a:defRPr/>
            </a:pPr>
            <a:r>
              <a:rPr lang="en-US" altLang="zh-CN" sz="2400" dirty="0">
                <a:latin typeface="Times New Roman" pitchFamily="18" charset="0"/>
                <a:cs typeface="Times New Roman" pitchFamily="18" charset="0"/>
              </a:rPr>
              <a:t>     Hence, this is an example of constructive existence proof.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up)">
                                      <p:cBhvr>
                                        <p:cTn id="12" dur="500"/>
                                        <p:tgtEl>
                                          <p:spTgt spid="10">
                                            <p:txEl>
                                              <p:pRg st="0" end="0"/>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up)">
                                      <p:cBhvr>
                                        <p:cTn id="15" dur="500"/>
                                        <p:tgtEl>
                                          <p:spTgt spid="10">
                                            <p:txEl>
                                              <p:pRg st="1" end="1"/>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wipe(up)">
                                      <p:cBhvr>
                                        <p:cTn id="18" dur="500"/>
                                        <p:tgtEl>
                                          <p:spTgt spid="10">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wipe(up)">
                                      <p:cBhvr>
                                        <p:cTn id="21" dur="500"/>
                                        <p:tgtEl>
                                          <p:spTgt spid="10">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wipe(up)">
                                      <p:cBhvr>
                                        <p:cTn id="24" dur="500"/>
                                        <p:tgtEl>
                                          <p:spTgt spid="10">
                                            <p:txEl>
                                              <p:pRg st="4" end="4"/>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wipe(up)">
                                      <p:cBhvr>
                                        <p:cTn id="27" dur="500"/>
                                        <p:tgtEl>
                                          <p:spTgt spid="1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E505287-5835-4C6A-BBC9-CFF9244800B3}"/>
              </a:ext>
            </a:extLst>
          </p:cNvPr>
          <p:cNvSpPr>
            <a:spLocks noGrp="1" noChangeArrowheads="1"/>
          </p:cNvSpPr>
          <p:nvPr>
            <p:ph type="title"/>
          </p:nvPr>
        </p:nvSpPr>
        <p:spPr>
          <a:xfrm>
            <a:off x="500063" y="115888"/>
            <a:ext cx="8429625" cy="722312"/>
          </a:xfrm>
        </p:spPr>
        <p:txBody>
          <a:bodyPr/>
          <a:lstStyle/>
          <a:p>
            <a:pPr eaLnBrk="1" hangingPunct="1"/>
            <a:r>
              <a:rPr lang="en-US" altLang="zh-CN" b="0"/>
              <a:t>Example (Nonconstructive existence proof)</a:t>
            </a:r>
          </a:p>
        </p:txBody>
      </p:sp>
      <p:sp>
        <p:nvSpPr>
          <p:cNvPr id="27651" name="Rectangle 3">
            <a:extLst>
              <a:ext uri="{FF2B5EF4-FFF2-40B4-BE49-F238E27FC236}">
                <a16:creationId xmlns:a16="http://schemas.microsoft.com/office/drawing/2014/main" id="{906B7F3D-06D8-4EE6-8A14-7D7CBC324981}"/>
              </a:ext>
            </a:extLst>
          </p:cNvPr>
          <p:cNvSpPr>
            <a:spLocks noGrp="1" noChangeArrowheads="1"/>
          </p:cNvSpPr>
          <p:nvPr>
            <p:ph type="body" idx="1"/>
          </p:nvPr>
        </p:nvSpPr>
        <p:spPr>
          <a:xfrm>
            <a:off x="250825" y="908050"/>
            <a:ext cx="8358188" cy="874713"/>
          </a:xfrm>
        </p:spPr>
        <p:txBody>
          <a:bodyPr/>
          <a:lstStyle/>
          <a:p>
            <a:pPr marL="0" indent="0" eaLnBrk="1" hangingPunct="1">
              <a:buClr>
                <a:srgbClr val="3333FF"/>
              </a:buClr>
              <a:defRPr/>
            </a:pPr>
            <a:r>
              <a:rPr lang="en-US" altLang="zh-CN" b="0" kern="1200" dirty="0">
                <a:solidFill>
                  <a:srgbClr val="000000"/>
                </a:solidFill>
                <a:cs typeface="Times New Roman" pitchFamily="18" charset="0"/>
                <a:sym typeface="Symbol" pitchFamily="18" charset="2"/>
              </a:rPr>
              <a:t>  Prove that for all integers </a:t>
            </a:r>
            <a:r>
              <a:rPr lang="en-US" altLang="zh-CN" b="0" i="1" kern="1200" dirty="0">
                <a:solidFill>
                  <a:srgbClr val="000000"/>
                </a:solidFill>
                <a:cs typeface="Times New Roman" pitchFamily="18" charset="0"/>
                <a:sym typeface="Symbol" pitchFamily="18" charset="2"/>
              </a:rPr>
              <a:t>n</a:t>
            </a:r>
            <a:r>
              <a:rPr lang="en-US" altLang="zh-CN" b="0" kern="1200" dirty="0">
                <a:solidFill>
                  <a:srgbClr val="000000"/>
                </a:solidFill>
                <a:cs typeface="Times New Roman" pitchFamily="18" charset="0"/>
                <a:sym typeface="Symbol" pitchFamily="18" charset="2"/>
              </a:rPr>
              <a:t>, there exists a prime </a:t>
            </a:r>
            <a:r>
              <a:rPr lang="en-US" altLang="zh-CN" b="0" i="1" kern="1200" dirty="0">
                <a:solidFill>
                  <a:srgbClr val="000000"/>
                </a:solidFill>
                <a:cs typeface="Times New Roman" pitchFamily="18" charset="0"/>
                <a:sym typeface="Symbol" pitchFamily="18" charset="2"/>
              </a:rPr>
              <a:t>p</a:t>
            </a:r>
            <a:r>
              <a:rPr lang="en-US" altLang="zh-CN" b="0" kern="1200" dirty="0">
                <a:solidFill>
                  <a:srgbClr val="000000"/>
                </a:solidFill>
                <a:cs typeface="Times New Roman" pitchFamily="18" charset="0"/>
                <a:sym typeface="Symbol" pitchFamily="18" charset="2"/>
              </a:rPr>
              <a:t> so that </a:t>
            </a:r>
            <a:r>
              <a:rPr lang="en-US" altLang="zh-CN" b="0" i="1" kern="1200" dirty="0">
                <a:solidFill>
                  <a:srgbClr val="000000"/>
                </a:solidFill>
                <a:cs typeface="Times New Roman" pitchFamily="18" charset="0"/>
                <a:sym typeface="Symbol" pitchFamily="18" charset="2"/>
              </a:rPr>
              <a:t>p</a:t>
            </a:r>
            <a:r>
              <a:rPr lang="en-US" altLang="zh-CN" b="0" kern="1200" dirty="0">
                <a:solidFill>
                  <a:srgbClr val="000000"/>
                </a:solidFill>
                <a:cs typeface="Times New Roman" pitchFamily="18" charset="0"/>
                <a:sym typeface="Symbol" pitchFamily="18" charset="2"/>
              </a:rPr>
              <a:t> &gt; </a:t>
            </a:r>
            <a:r>
              <a:rPr lang="en-US" altLang="zh-CN" b="0" i="1" kern="1200" dirty="0">
                <a:solidFill>
                  <a:srgbClr val="000000"/>
                </a:solidFill>
                <a:cs typeface="Times New Roman" pitchFamily="18" charset="0"/>
                <a:sym typeface="Symbol" pitchFamily="18" charset="2"/>
              </a:rPr>
              <a:t>n</a:t>
            </a:r>
            <a:r>
              <a:rPr lang="en-US" altLang="zh-CN" b="0" kern="1200" dirty="0">
                <a:solidFill>
                  <a:srgbClr val="000000"/>
                </a:solidFill>
                <a:cs typeface="Times New Roman" pitchFamily="18" charset="0"/>
                <a:sym typeface="Symbol" pitchFamily="18" charset="2"/>
              </a:rPr>
              <a:t>.</a:t>
            </a:r>
            <a:r>
              <a:rPr kumimoji="1" lang="en-US" altLang="zh-CN" b="0" kern="1200" dirty="0">
                <a:solidFill>
                  <a:srgbClr val="006699"/>
                </a:solidFill>
                <a:cs typeface="Times New Roman" pitchFamily="18" charset="0"/>
              </a:rPr>
              <a:t> </a:t>
            </a:r>
          </a:p>
          <a:p>
            <a:pPr eaLnBrk="1" hangingPunct="1">
              <a:defRPr/>
            </a:pPr>
            <a:endParaRPr lang="en-US" altLang="zh-CN" b="0" dirty="0"/>
          </a:p>
        </p:txBody>
      </p:sp>
      <p:sp>
        <p:nvSpPr>
          <p:cNvPr id="10" name="矩形 9">
            <a:extLst>
              <a:ext uri="{FF2B5EF4-FFF2-40B4-BE49-F238E27FC236}">
                <a16:creationId xmlns:a16="http://schemas.microsoft.com/office/drawing/2014/main" id="{7AAF3AF8-DE13-4F66-82F2-932FC176D29D}"/>
              </a:ext>
            </a:extLst>
          </p:cNvPr>
          <p:cNvSpPr/>
          <p:nvPr/>
        </p:nvSpPr>
        <p:spPr>
          <a:xfrm>
            <a:off x="323850" y="1412875"/>
            <a:ext cx="8286750" cy="3232150"/>
          </a:xfrm>
          <a:prstGeom prst="rect">
            <a:avLst/>
          </a:prstGeom>
        </p:spPr>
        <p:txBody>
          <a:bodyPr>
            <a:spAutoFit/>
          </a:bodyPr>
          <a:lstStyle/>
          <a:p>
            <a:pPr marL="342900" indent="-342900" eaLnBrk="1" hangingPunct="1">
              <a:spcBef>
                <a:spcPct val="20000"/>
              </a:spcBef>
              <a:buClr>
                <a:srgbClr val="3333CC"/>
              </a:buClr>
              <a:defRPr/>
            </a:pPr>
            <a:r>
              <a:rPr lang="en-US" altLang="zh-CN" sz="2400" kern="0" dirty="0">
                <a:solidFill>
                  <a:srgbClr val="FF0000"/>
                </a:solidFill>
                <a:latin typeface="+mn-lt"/>
              </a:rPr>
              <a:t>Proof:</a:t>
            </a:r>
          </a:p>
          <a:p>
            <a:pPr eaLnBrk="1" hangingPunct="1">
              <a:lnSpc>
                <a:spcPct val="90000"/>
              </a:lnSpc>
              <a:defRPr/>
            </a:pPr>
            <a:r>
              <a:rPr lang="en-US" altLang="zh-CN" sz="2400" dirty="0">
                <a:latin typeface="Times New Roman" pitchFamily="18" charset="0"/>
                <a:cs typeface="Times New Roman" pitchFamily="18" charset="0"/>
                <a:sym typeface="Symbol" pitchFamily="18" charset="2"/>
              </a:rPr>
              <a:t>Let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be an arbitrary integer, and consider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+ 1.  </a:t>
            </a:r>
          </a:p>
          <a:p>
            <a:pPr eaLnBrk="1" hangingPunct="1">
              <a:lnSpc>
                <a:spcPct val="90000"/>
              </a:lnSpc>
              <a:defRPr/>
            </a:pPr>
            <a:r>
              <a:rPr lang="en-US" altLang="zh-CN" sz="2400" dirty="0">
                <a:latin typeface="Times New Roman" pitchFamily="18" charset="0"/>
                <a:cs typeface="Times New Roman" pitchFamily="18" charset="0"/>
                <a:sym typeface="Symbol" pitchFamily="18" charset="2"/>
              </a:rPr>
              <a:t>If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+ 1) is prime, we are done since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+ 1) &gt;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But what if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+ 1) is composite?</a:t>
            </a:r>
          </a:p>
          <a:p>
            <a:pPr algn="just" eaLnBrk="1" hangingPunct="1">
              <a:lnSpc>
                <a:spcPct val="90000"/>
              </a:lnSpc>
              <a:defRPr/>
            </a:pPr>
            <a:r>
              <a:rPr lang="en-US" altLang="zh-CN" sz="2400" dirty="0">
                <a:latin typeface="Times New Roman" pitchFamily="18" charset="0"/>
                <a:cs typeface="Times New Roman" pitchFamily="18" charset="0"/>
                <a:sym typeface="Symbol" pitchFamily="18" charset="2"/>
              </a:rPr>
              <a:t>If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+ 1) is composite then it has a prime factorization:</a:t>
            </a:r>
          </a:p>
          <a:p>
            <a:pPr algn="just" eaLnBrk="1" hangingPunct="1">
              <a:lnSpc>
                <a:spcPct val="90000"/>
              </a:lnSpc>
              <a:defRPr/>
            </a:pPr>
            <a:r>
              <a:rPr lang="en-US" altLang="zh-CN" sz="2400" b="1" i="1" dirty="0">
                <a:solidFill>
                  <a:srgbClr val="000000"/>
                </a:solidFill>
                <a:latin typeface="Times New Roman" pitchFamily="18" charset="0"/>
                <a:cs typeface="Times New Roman" pitchFamily="18" charset="0"/>
                <a:sym typeface="Symbol" pitchFamily="18" charset="2"/>
              </a:rPr>
              <a:t> </a:t>
            </a:r>
            <a:r>
              <a:rPr lang="en-US" altLang="zh-CN" sz="2200" b="1" i="1" dirty="0">
                <a:solidFill>
                  <a:srgbClr val="000000"/>
                </a:solidFill>
                <a:latin typeface="Times New Roman" pitchFamily="18" charset="0"/>
                <a:cs typeface="Times New Roman" pitchFamily="18" charset="0"/>
                <a:sym typeface="Symbol" pitchFamily="18" charset="2"/>
              </a:rPr>
              <a:t>p</a:t>
            </a:r>
            <a:r>
              <a:rPr lang="en-US" altLang="zh-CN" sz="2200" b="1" i="1" baseline="-25000" dirty="0">
                <a:solidFill>
                  <a:srgbClr val="000000"/>
                </a:solidFill>
                <a:latin typeface="Times New Roman" pitchFamily="18" charset="0"/>
                <a:cs typeface="Times New Roman" pitchFamily="18" charset="0"/>
                <a:sym typeface="Symbol" pitchFamily="18" charset="2"/>
              </a:rPr>
              <a:t>1</a:t>
            </a:r>
            <a:r>
              <a:rPr lang="en-US" altLang="zh-CN" sz="2200" b="1" i="1" dirty="0">
                <a:solidFill>
                  <a:srgbClr val="000000"/>
                </a:solidFill>
                <a:latin typeface="Times New Roman" pitchFamily="18" charset="0"/>
                <a:cs typeface="Times New Roman" pitchFamily="18" charset="0"/>
                <a:sym typeface="Symbol" pitchFamily="18" charset="2"/>
              </a:rPr>
              <a:t>p</a:t>
            </a:r>
            <a:r>
              <a:rPr lang="en-US" altLang="zh-CN" sz="2200" b="1" i="1" baseline="-25000" dirty="0">
                <a:solidFill>
                  <a:srgbClr val="000000"/>
                </a:solidFill>
                <a:latin typeface="Times New Roman" pitchFamily="18" charset="0"/>
                <a:cs typeface="Times New Roman" pitchFamily="18" charset="0"/>
                <a:sym typeface="Symbol" pitchFamily="18" charset="2"/>
              </a:rPr>
              <a:t>2</a:t>
            </a:r>
            <a:r>
              <a:rPr lang="en-US" altLang="zh-CN" sz="2200" b="1" i="1" dirty="0">
                <a:solidFill>
                  <a:srgbClr val="000000"/>
                </a:solidFill>
                <a:latin typeface="Times New Roman" pitchFamily="18" charset="0"/>
                <a:cs typeface="Times New Roman" pitchFamily="18" charset="0"/>
                <a:sym typeface="Symbol" pitchFamily="18" charset="2"/>
              </a:rPr>
              <a:t>…</a:t>
            </a:r>
            <a:r>
              <a:rPr lang="en-US" altLang="zh-CN" sz="2200" b="1" i="1" dirty="0" err="1">
                <a:solidFill>
                  <a:srgbClr val="000000"/>
                </a:solidFill>
                <a:latin typeface="Times New Roman" pitchFamily="18" charset="0"/>
                <a:cs typeface="Times New Roman" pitchFamily="18" charset="0"/>
                <a:sym typeface="Symbol" pitchFamily="18" charset="2"/>
              </a:rPr>
              <a:t>p</a:t>
            </a:r>
            <a:r>
              <a:rPr lang="en-US" altLang="zh-CN" sz="2200" b="1" i="1" baseline="-25000" dirty="0" err="1">
                <a:solidFill>
                  <a:srgbClr val="000000"/>
                </a:solidFill>
                <a:latin typeface="Times New Roman" pitchFamily="18" charset="0"/>
                <a:cs typeface="Times New Roman" pitchFamily="18" charset="0"/>
                <a:sym typeface="Symbol" pitchFamily="18" charset="2"/>
              </a:rPr>
              <a:t>k</a:t>
            </a:r>
            <a:r>
              <a:rPr lang="en-US" altLang="zh-CN" sz="2200" b="1" i="1" baseline="-25000" dirty="0">
                <a:solidFill>
                  <a:srgbClr val="000000"/>
                </a:solidFill>
                <a:latin typeface="Times New Roman" pitchFamily="18" charset="0"/>
                <a:cs typeface="Times New Roman" pitchFamily="18" charset="0"/>
                <a:sym typeface="Symbol" pitchFamily="18" charset="2"/>
              </a:rPr>
              <a:t> </a:t>
            </a:r>
            <a:r>
              <a:rPr lang="en-US" altLang="zh-CN" sz="2400" dirty="0">
                <a:latin typeface="Times New Roman" pitchFamily="18" charset="0"/>
                <a:cs typeface="Times New Roman" pitchFamily="18" charset="0"/>
                <a:sym typeface="Symbol" pitchFamily="18" charset="2"/>
              </a:rPr>
              <a:t>=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+ 1)</a:t>
            </a:r>
          </a:p>
          <a:p>
            <a:pPr algn="just" eaLnBrk="1" hangingPunct="1">
              <a:lnSpc>
                <a:spcPct val="90000"/>
              </a:lnSpc>
              <a:defRPr/>
            </a:pPr>
            <a:r>
              <a:rPr lang="en-US" altLang="zh-CN" sz="2400" dirty="0">
                <a:latin typeface="Times New Roman" pitchFamily="18" charset="0"/>
                <a:cs typeface="Times New Roman" pitchFamily="18" charset="0"/>
                <a:sym typeface="Symbol" pitchFamily="18" charset="2"/>
              </a:rPr>
              <a:t>Consider the smallest </a:t>
            </a:r>
            <a:r>
              <a:rPr lang="en-US" altLang="zh-CN" sz="2400" i="1" dirty="0">
                <a:latin typeface="Times New Roman" pitchFamily="18" charset="0"/>
                <a:cs typeface="Times New Roman" pitchFamily="18" charset="0"/>
                <a:sym typeface="Symbol" pitchFamily="18" charset="2"/>
              </a:rPr>
              <a:t>p</a:t>
            </a:r>
            <a:r>
              <a:rPr lang="en-US" altLang="zh-CN" sz="2400" i="1" baseline="-25000" dirty="0">
                <a:latin typeface="Times New Roman" pitchFamily="18" charset="0"/>
                <a:cs typeface="Times New Roman" pitchFamily="18" charset="0"/>
                <a:sym typeface="Symbol" pitchFamily="18" charset="2"/>
              </a:rPr>
              <a:t>i</a:t>
            </a:r>
            <a:r>
              <a:rPr lang="en-US" altLang="zh-CN" sz="2400" dirty="0">
                <a:latin typeface="Times New Roman" pitchFamily="18" charset="0"/>
                <a:cs typeface="Times New Roman" pitchFamily="18" charset="0"/>
                <a:sym typeface="Symbol" pitchFamily="18" charset="2"/>
              </a:rPr>
              <a:t>, how small can it be?</a:t>
            </a:r>
          </a:p>
          <a:p>
            <a:pPr algn="just" eaLnBrk="1" hangingPunct="1">
              <a:lnSpc>
                <a:spcPct val="90000"/>
              </a:lnSpc>
              <a:defRPr/>
            </a:pPr>
            <a:r>
              <a:rPr lang="en-US" altLang="zh-CN" sz="2400" dirty="0">
                <a:latin typeface="Times New Roman" pitchFamily="18" charset="0"/>
                <a:cs typeface="Times New Roman" pitchFamily="18" charset="0"/>
                <a:sym typeface="Symbol" pitchFamily="18" charset="2"/>
              </a:rPr>
              <a:t>Let </a:t>
            </a:r>
            <a:r>
              <a:rPr lang="en-US" altLang="zh-CN" sz="2400" i="1" dirty="0">
                <a:latin typeface="Times New Roman" pitchFamily="18" charset="0"/>
                <a:cs typeface="Times New Roman" pitchFamily="18" charset="0"/>
                <a:sym typeface="Symbol" pitchFamily="18" charset="2"/>
              </a:rPr>
              <a:t>p =</a:t>
            </a:r>
            <a:r>
              <a:rPr lang="en-US" altLang="zh-CN" sz="2400" i="1" baseline="-25000" dirty="0">
                <a:latin typeface="Times New Roman" pitchFamily="18" charset="0"/>
                <a:cs typeface="Times New Roman" pitchFamily="18" charset="0"/>
                <a:sym typeface="Symbol" pitchFamily="18" charset="2"/>
              </a:rPr>
              <a:t> </a:t>
            </a:r>
            <a:r>
              <a:rPr lang="en-US" altLang="zh-CN" sz="2400" i="1" dirty="0">
                <a:latin typeface="Times New Roman" pitchFamily="18" charset="0"/>
                <a:cs typeface="Times New Roman" pitchFamily="18" charset="0"/>
                <a:sym typeface="Symbol" pitchFamily="18" charset="2"/>
              </a:rPr>
              <a:t>p</a:t>
            </a:r>
            <a:r>
              <a:rPr lang="en-US" altLang="zh-CN" sz="2400" i="1" baseline="-25000" dirty="0">
                <a:latin typeface="Times New Roman" pitchFamily="18" charset="0"/>
                <a:cs typeface="Times New Roman" pitchFamily="18" charset="0"/>
                <a:sym typeface="Symbol" pitchFamily="18" charset="2"/>
              </a:rPr>
              <a:t>i</a:t>
            </a:r>
            <a:r>
              <a:rPr lang="en-US" altLang="zh-CN" sz="2400" dirty="0">
                <a:latin typeface="Times New Roman" pitchFamily="18" charset="0"/>
                <a:cs typeface="Times New Roman" pitchFamily="18" charset="0"/>
                <a:sym typeface="Symbol" pitchFamily="18" charset="2"/>
              </a:rPr>
              <a:t> , then</a:t>
            </a:r>
            <a:r>
              <a:rPr lang="en-US" altLang="zh-CN" sz="2400" i="1" baseline="-25000" dirty="0">
                <a:latin typeface="Times New Roman" pitchFamily="18" charset="0"/>
                <a:cs typeface="Times New Roman" pitchFamily="18" charset="0"/>
                <a:sym typeface="Symbol" pitchFamily="18" charset="2"/>
              </a:rPr>
              <a:t>  </a:t>
            </a:r>
            <a:r>
              <a:rPr lang="en-US" altLang="zh-CN" sz="2400" i="1" dirty="0">
                <a:latin typeface="Times New Roman" pitchFamily="18" charset="0"/>
                <a:cs typeface="Times New Roman" pitchFamily="18" charset="0"/>
                <a:sym typeface="Symbol" pitchFamily="18" charset="2"/>
              </a:rPr>
              <a:t>p</a:t>
            </a:r>
            <a:r>
              <a:rPr lang="en-US" altLang="zh-CN" sz="2400" i="1" baseline="-25000" dirty="0">
                <a:latin typeface="Times New Roman" pitchFamily="18" charset="0"/>
                <a:cs typeface="Times New Roman" pitchFamily="18" charset="0"/>
                <a:sym typeface="Symbol" pitchFamily="18" charset="2"/>
              </a:rPr>
              <a:t> </a:t>
            </a:r>
            <a:r>
              <a:rPr lang="en-US" altLang="zh-CN" sz="2400" dirty="0">
                <a:latin typeface="Times New Roman" pitchFamily="18" charset="0"/>
                <a:cs typeface="Times New Roman" pitchFamily="18" charset="0"/>
                <a:sym typeface="Symbol" pitchFamily="18" charset="2"/>
              </a:rPr>
              <a:t>&gt; </a:t>
            </a:r>
            <a:r>
              <a:rPr lang="en-US" altLang="zh-CN" sz="2400" i="1" dirty="0">
                <a:latin typeface="Times New Roman" pitchFamily="18" charset="0"/>
                <a:cs typeface="Times New Roman" pitchFamily="18" charset="0"/>
                <a:sym typeface="Symbol" pitchFamily="18" charset="2"/>
              </a:rPr>
              <a:t>n</a:t>
            </a:r>
            <a:r>
              <a:rPr lang="en-US" altLang="zh-CN" sz="2400" dirty="0">
                <a:latin typeface="Times New Roman" pitchFamily="18" charset="0"/>
                <a:cs typeface="Times New Roman" pitchFamily="18" charset="0"/>
                <a:sym typeface="Symbol" pitchFamily="18" charset="2"/>
              </a:rPr>
              <a:t>, and we are done.  </a:t>
            </a:r>
          </a:p>
          <a:p>
            <a:pPr marL="342900" indent="-342900" eaLnBrk="1" hangingPunct="1">
              <a:spcBef>
                <a:spcPct val="20000"/>
              </a:spcBef>
              <a:buClr>
                <a:srgbClr val="3333CC"/>
              </a:buClr>
              <a:defRPr/>
            </a:pPr>
            <a:r>
              <a:rPr lang="en-US" altLang="zh-CN" sz="2400" kern="0" dirty="0">
                <a:solidFill>
                  <a:srgbClr val="000000"/>
                </a:solidFill>
                <a:latin typeface="+mn-lt"/>
              </a:rPr>
              <a:t>Q.E.D.</a:t>
            </a:r>
          </a:p>
        </p:txBody>
      </p:sp>
      <p:sp>
        <p:nvSpPr>
          <p:cNvPr id="14" name="TextBox 13">
            <a:extLst>
              <a:ext uri="{FF2B5EF4-FFF2-40B4-BE49-F238E27FC236}">
                <a16:creationId xmlns:a16="http://schemas.microsoft.com/office/drawing/2014/main" id="{5119CAB3-3C7F-43A1-B277-91F2D05189D2}"/>
              </a:ext>
            </a:extLst>
          </p:cNvPr>
          <p:cNvSpPr txBox="1"/>
          <p:nvPr/>
        </p:nvSpPr>
        <p:spPr>
          <a:xfrm>
            <a:off x="1619250" y="4724400"/>
            <a:ext cx="6000750" cy="701675"/>
          </a:xfrm>
          <a:prstGeom prst="rect">
            <a:avLst/>
          </a:prstGeom>
          <a:noFill/>
        </p:spPr>
        <p:txBody>
          <a:bodyPr>
            <a:spAutoFit/>
          </a:bodyPr>
          <a:lstStyle/>
          <a:p>
            <a:pPr algn="just" eaLnBrk="1" hangingPunct="1">
              <a:lnSpc>
                <a:spcPct val="90000"/>
              </a:lnSpc>
              <a:defRPr/>
            </a:pPr>
            <a:r>
              <a:rPr lang="en-US" altLang="zh-CN" sz="2400" dirty="0">
                <a:solidFill>
                  <a:srgbClr val="3333FF"/>
                </a:solidFill>
                <a:latin typeface="Times New Roman" pitchFamily="18" charset="0"/>
                <a:cs typeface="Times New Roman" pitchFamily="18" charset="0"/>
                <a:sym typeface="Symbol" pitchFamily="18" charset="2"/>
              </a:rPr>
              <a:t>BUT WE DON’T KNOW WHAT </a:t>
            </a:r>
            <a:r>
              <a:rPr lang="en-US" altLang="zh-CN" sz="2400" i="1" dirty="0">
                <a:solidFill>
                  <a:srgbClr val="3333FF"/>
                </a:solidFill>
                <a:latin typeface="Times New Roman" pitchFamily="18" charset="0"/>
                <a:cs typeface="Times New Roman" pitchFamily="18" charset="0"/>
                <a:sym typeface="Symbol" pitchFamily="18" charset="2"/>
              </a:rPr>
              <a:t>p</a:t>
            </a:r>
            <a:r>
              <a:rPr lang="en-US" altLang="zh-CN" sz="2400" dirty="0">
                <a:solidFill>
                  <a:srgbClr val="3333FF"/>
                </a:solidFill>
                <a:latin typeface="Times New Roman" pitchFamily="18" charset="0"/>
                <a:cs typeface="Times New Roman" pitchFamily="18" charset="0"/>
                <a:sym typeface="Symbol" pitchFamily="18" charset="2"/>
              </a:rPr>
              <a:t> IS!!!</a:t>
            </a:r>
            <a:endParaRPr lang="en-US" altLang="zh-CN" sz="2400" kern="0" dirty="0">
              <a:solidFill>
                <a:srgbClr val="3333FF"/>
              </a:solidFill>
              <a:latin typeface="Times New Roman"/>
            </a:endParaRPr>
          </a:p>
          <a:p>
            <a:pPr eaLnBrk="1" hangingPunct="1">
              <a:defRPr/>
            </a:pPr>
            <a:endParaRPr lang="zh-CN" alt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up)">
                                      <p:cBhvr>
                                        <p:cTn id="7" dur="500"/>
                                        <p:tgtEl>
                                          <p:spTgt spid="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up)">
                                      <p:cBhvr>
                                        <p:cTn id="12" dur="500"/>
                                        <p:tgtEl>
                                          <p:spTgt spid="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up)">
                                      <p:cBhvr>
                                        <p:cTn id="17" dur="500"/>
                                        <p:tgtEl>
                                          <p:spTgt spid="10">
                                            <p:txEl>
                                              <p:pRg st="3" end="3"/>
                                            </p:txEl>
                                          </p:spTgt>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up)">
                                      <p:cBhvr>
                                        <p:cTn id="21" dur="500"/>
                                        <p:tgtEl>
                                          <p:spTgt spid="10">
                                            <p:txEl>
                                              <p:pRg st="4" end="4"/>
                                            </p:txEl>
                                          </p:spTgt>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Effect transition="in" filter="wipe(up)">
                                      <p:cBhvr>
                                        <p:cTn id="25" dur="500"/>
                                        <p:tgtEl>
                                          <p:spTgt spid="10">
                                            <p:txEl>
                                              <p:pRg st="5" end="5"/>
                                            </p:txEl>
                                          </p:spTgt>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wipe(up)">
                                      <p:cBhvr>
                                        <p:cTn id="29" dur="500"/>
                                        <p:tgtEl>
                                          <p:spTgt spid="10">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wipe(up)">
                                      <p:cBhvr>
                                        <p:cTn id="32" dur="500"/>
                                        <p:tgtEl>
                                          <p:spTgt spid="1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FE52DD5-33A3-4C9D-B0FA-64F03B9143D7}"/>
              </a:ext>
            </a:extLst>
          </p:cNvPr>
          <p:cNvSpPr>
            <a:spLocks noGrp="1" noChangeArrowheads="1"/>
          </p:cNvSpPr>
          <p:nvPr>
            <p:ph type="title"/>
          </p:nvPr>
        </p:nvSpPr>
        <p:spPr/>
        <p:txBody>
          <a:bodyPr/>
          <a:lstStyle/>
          <a:p>
            <a:pPr eaLnBrk="1" hangingPunct="1"/>
            <a:r>
              <a:rPr lang="en-US" altLang="zh-CN" b="0"/>
              <a:t>Uniqueness  Proof</a:t>
            </a:r>
          </a:p>
        </p:txBody>
      </p:sp>
      <p:sp>
        <p:nvSpPr>
          <p:cNvPr id="27651" name="Rectangle 3">
            <a:extLst>
              <a:ext uri="{FF2B5EF4-FFF2-40B4-BE49-F238E27FC236}">
                <a16:creationId xmlns:a16="http://schemas.microsoft.com/office/drawing/2014/main" id="{DF1A7DF0-4D47-414A-9E44-96D55687090E}"/>
              </a:ext>
            </a:extLst>
          </p:cNvPr>
          <p:cNvSpPr>
            <a:spLocks noGrp="1" noChangeArrowheads="1"/>
          </p:cNvSpPr>
          <p:nvPr>
            <p:ph type="body" idx="1"/>
          </p:nvPr>
        </p:nvSpPr>
        <p:spPr>
          <a:xfrm>
            <a:off x="611188" y="908050"/>
            <a:ext cx="7772400" cy="2303463"/>
          </a:xfrm>
        </p:spPr>
        <p:txBody>
          <a:bodyPr/>
          <a:lstStyle/>
          <a:p>
            <a:pPr marL="0" indent="0" eaLnBrk="1" hangingPunct="1">
              <a:spcBef>
                <a:spcPct val="0"/>
              </a:spcBef>
              <a:buClr>
                <a:srgbClr val="3333CC"/>
              </a:buClr>
              <a:defRPr/>
            </a:pPr>
            <a:r>
              <a:rPr kumimoji="1" lang="en-US" altLang="zh-CN" b="0" kern="1200" dirty="0">
                <a:solidFill>
                  <a:srgbClr val="000000"/>
                </a:solidFill>
                <a:sym typeface="Symbol" pitchFamily="18" charset="2"/>
              </a:rPr>
              <a:t>  To show that a theorem assert the existence of a unique element with a particular property.</a:t>
            </a:r>
            <a:r>
              <a:rPr kumimoji="1" lang="en-US" altLang="zh-CN" b="0" i="1" kern="1200" dirty="0">
                <a:solidFill>
                  <a:srgbClr val="000000"/>
                </a:solidFill>
                <a:sym typeface="Symbol" pitchFamily="18" charset="2"/>
              </a:rPr>
              <a:t> </a:t>
            </a:r>
          </a:p>
          <a:p>
            <a:pPr marL="0" indent="0" eaLnBrk="1" hangingPunct="1">
              <a:spcBef>
                <a:spcPct val="0"/>
              </a:spcBef>
              <a:buClr>
                <a:srgbClr val="3333CC"/>
              </a:buClr>
              <a:buFont typeface="Wingdings" panose="05000000000000000000" pitchFamily="2" charset="2"/>
              <a:buNone/>
              <a:defRPr/>
            </a:pPr>
            <a:endParaRPr kumimoji="1" lang="en-US" altLang="zh-CN" b="0" kern="1200" dirty="0">
              <a:solidFill>
                <a:srgbClr val="000000"/>
              </a:solidFill>
              <a:sym typeface="Symbol" pitchFamily="18" charset="2"/>
            </a:endParaRPr>
          </a:p>
        </p:txBody>
      </p:sp>
      <p:sp>
        <p:nvSpPr>
          <p:cNvPr id="57348" name="Text Box 9">
            <a:extLst>
              <a:ext uri="{FF2B5EF4-FFF2-40B4-BE49-F238E27FC236}">
                <a16:creationId xmlns:a16="http://schemas.microsoft.com/office/drawing/2014/main" id="{199E02F7-1481-41A7-BD3F-06F39ECDEBAC}"/>
              </a:ext>
            </a:extLst>
          </p:cNvPr>
          <p:cNvSpPr txBox="1">
            <a:spLocks noChangeArrowheads="1"/>
          </p:cNvSpPr>
          <p:nvPr/>
        </p:nvSpPr>
        <p:spPr bwMode="auto">
          <a:xfrm>
            <a:off x="900113" y="1700213"/>
            <a:ext cx="746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en-US" altLang="zh-CN" b="0">
                <a:sym typeface="Symbol" panose="05050102010706020507" pitchFamily="18" charset="2"/>
              </a:rPr>
              <a:t>x (P(x)   y (y xP(y)))</a:t>
            </a:r>
          </a:p>
        </p:txBody>
      </p:sp>
      <p:sp>
        <p:nvSpPr>
          <p:cNvPr id="57349" name="矩形 9">
            <a:extLst>
              <a:ext uri="{FF2B5EF4-FFF2-40B4-BE49-F238E27FC236}">
                <a16:creationId xmlns:a16="http://schemas.microsoft.com/office/drawing/2014/main" id="{C796F3AE-FC54-4A49-A508-E5C9AB4F401B}"/>
              </a:ext>
            </a:extLst>
          </p:cNvPr>
          <p:cNvSpPr>
            <a:spLocks noChangeArrowheads="1"/>
          </p:cNvSpPr>
          <p:nvPr/>
        </p:nvSpPr>
        <p:spPr bwMode="auto">
          <a:xfrm>
            <a:off x="539750" y="2636838"/>
            <a:ext cx="814387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1" lang="en-US" altLang="zh-CN" b="0">
                <a:solidFill>
                  <a:srgbClr val="000000"/>
                </a:solidFill>
                <a:sym typeface="Symbol" panose="05050102010706020507" pitchFamily="18" charset="2"/>
              </a:rPr>
              <a:t>There are two parts of a </a:t>
            </a:r>
            <a:r>
              <a:rPr kumimoji="1" lang="en-US" altLang="zh-CN" b="0" i="1">
                <a:solidFill>
                  <a:srgbClr val="0000FF"/>
                </a:solidFill>
                <a:sym typeface="Symbol" panose="05050102010706020507" pitchFamily="18" charset="2"/>
              </a:rPr>
              <a:t>uniqueness proof</a:t>
            </a:r>
            <a:r>
              <a:rPr kumimoji="1" lang="en-US" altLang="zh-CN" b="0">
                <a:solidFill>
                  <a:srgbClr val="0000FF"/>
                </a:solidFill>
                <a:sym typeface="Symbol" panose="05050102010706020507" pitchFamily="18" charset="2"/>
              </a:rPr>
              <a:t>:</a:t>
            </a:r>
            <a:endParaRPr kumimoji="1" lang="en-US" altLang="zh-CN" b="0">
              <a:solidFill>
                <a:srgbClr val="000000"/>
              </a:solidFill>
              <a:sym typeface="Symbol" panose="05050102010706020507" pitchFamily="18" charset="2"/>
            </a:endParaRPr>
          </a:p>
          <a:p>
            <a:pPr algn="just" eaLnBrk="1" hangingPunct="1">
              <a:lnSpc>
                <a:spcPct val="120000"/>
              </a:lnSpc>
              <a:buClr>
                <a:srgbClr val="3333CC"/>
              </a:buClr>
            </a:pPr>
            <a:r>
              <a:rPr kumimoji="1" lang="en-US" altLang="zh-CN" b="0">
                <a:solidFill>
                  <a:srgbClr val="000000"/>
                </a:solidFill>
                <a:sym typeface="Symbol" panose="05050102010706020507" pitchFamily="18" charset="2"/>
              </a:rPr>
              <a:t> </a:t>
            </a:r>
            <a:r>
              <a:rPr kumimoji="1" lang="en-US" altLang="zh-CN" b="0" i="1">
                <a:solidFill>
                  <a:srgbClr val="0000FF"/>
                </a:solidFill>
                <a:sym typeface="Symbol" panose="05050102010706020507" pitchFamily="18" charset="2"/>
              </a:rPr>
              <a:t>Existence</a:t>
            </a:r>
            <a:r>
              <a:rPr kumimoji="1" lang="en-US" altLang="zh-CN" b="0">
                <a:solidFill>
                  <a:srgbClr val="000000"/>
                </a:solidFill>
                <a:sym typeface="Symbol" panose="05050102010706020507" pitchFamily="18" charset="2"/>
              </a:rPr>
              <a:t>: We show that an element</a:t>
            </a:r>
            <a:r>
              <a:rPr kumimoji="1" lang="en-US" altLang="zh-CN" b="0" i="1">
                <a:solidFill>
                  <a:srgbClr val="000000"/>
                </a:solidFill>
                <a:sym typeface="Symbol" panose="05050102010706020507" pitchFamily="18" charset="2"/>
              </a:rPr>
              <a:t> x with </a:t>
            </a:r>
            <a:r>
              <a:rPr kumimoji="1" lang="en-US" altLang="zh-CN" b="0">
                <a:solidFill>
                  <a:srgbClr val="000000"/>
                </a:solidFill>
                <a:sym typeface="Symbol" panose="05050102010706020507" pitchFamily="18" charset="2"/>
              </a:rPr>
              <a:t>the desired property exists.</a:t>
            </a:r>
          </a:p>
          <a:p>
            <a:pPr eaLnBrk="1" hangingPunct="1">
              <a:buClr>
                <a:srgbClr val="3333CC"/>
              </a:buClr>
            </a:pPr>
            <a:r>
              <a:rPr kumimoji="1" lang="en-US" altLang="zh-CN" b="0">
                <a:solidFill>
                  <a:srgbClr val="000000"/>
                </a:solidFill>
                <a:sym typeface="Symbol" panose="05050102010706020507" pitchFamily="18" charset="2"/>
              </a:rPr>
              <a:t> </a:t>
            </a:r>
            <a:r>
              <a:rPr kumimoji="1" lang="en-US" altLang="zh-CN" b="0" i="1">
                <a:solidFill>
                  <a:srgbClr val="0000FF"/>
                </a:solidFill>
                <a:sym typeface="Symbol" panose="05050102010706020507" pitchFamily="18" charset="2"/>
              </a:rPr>
              <a:t>Uniqueness</a:t>
            </a:r>
            <a:r>
              <a:rPr kumimoji="1" lang="en-US" altLang="zh-CN" b="0">
                <a:solidFill>
                  <a:srgbClr val="000000"/>
                </a:solidFill>
                <a:sym typeface="Symbol" panose="05050102010706020507" pitchFamily="18" charset="2"/>
              </a:rPr>
              <a:t> : We show that if </a:t>
            </a:r>
            <a:r>
              <a:rPr kumimoji="1" lang="en-US" altLang="zh-CN" b="0" i="1">
                <a:solidFill>
                  <a:srgbClr val="000000"/>
                </a:solidFill>
                <a:sym typeface="Symbol" panose="05050102010706020507" pitchFamily="18" charset="2"/>
              </a:rPr>
              <a:t>y</a:t>
            </a:r>
            <a:r>
              <a:rPr kumimoji="1" lang="en-US" altLang="zh-CN" b="0">
                <a:solidFill>
                  <a:srgbClr val="000000"/>
                </a:solidFill>
                <a:sym typeface="Symbol" panose="05050102010706020507" pitchFamily="18" charset="2"/>
              </a:rPr>
              <a:t></a:t>
            </a:r>
            <a:r>
              <a:rPr kumimoji="1" lang="en-US" altLang="zh-CN" b="0" i="1">
                <a:solidFill>
                  <a:srgbClr val="000000"/>
                </a:solidFill>
                <a:sym typeface="Symbol" panose="05050102010706020507" pitchFamily="18" charset="2"/>
              </a:rPr>
              <a:t>x</a:t>
            </a:r>
            <a:r>
              <a:rPr kumimoji="1" lang="en-US" altLang="zh-CN" b="0">
                <a:solidFill>
                  <a:srgbClr val="000000"/>
                </a:solidFill>
                <a:sym typeface="Symbol" panose="05050102010706020507" pitchFamily="18" charset="2"/>
              </a:rPr>
              <a:t>, then </a:t>
            </a:r>
            <a:r>
              <a:rPr kumimoji="1" lang="en-US" altLang="zh-CN" b="0" i="1">
                <a:solidFill>
                  <a:srgbClr val="000000"/>
                </a:solidFill>
                <a:sym typeface="Symbol" panose="05050102010706020507" pitchFamily="18" charset="2"/>
              </a:rPr>
              <a:t>y</a:t>
            </a:r>
            <a:r>
              <a:rPr kumimoji="1" lang="en-US" altLang="zh-CN" b="0">
                <a:solidFill>
                  <a:srgbClr val="000000"/>
                </a:solidFill>
                <a:sym typeface="Symbol" panose="05050102010706020507" pitchFamily="18" charset="2"/>
              </a:rPr>
              <a:t> does not have the desired property. Equivalently, we can also show that if </a:t>
            </a:r>
            <a:r>
              <a:rPr kumimoji="1" lang="en-US" altLang="zh-CN" b="0" i="1">
                <a:solidFill>
                  <a:srgbClr val="000000"/>
                </a:solidFill>
                <a:sym typeface="Symbol" panose="05050102010706020507" pitchFamily="18" charset="2"/>
              </a:rPr>
              <a:t>x</a:t>
            </a:r>
            <a:r>
              <a:rPr kumimoji="1" lang="en-US" altLang="zh-CN" b="0">
                <a:solidFill>
                  <a:srgbClr val="000000"/>
                </a:solidFill>
                <a:sym typeface="Symbol" panose="05050102010706020507" pitchFamily="18" charset="2"/>
              </a:rPr>
              <a:t> and </a:t>
            </a:r>
            <a:r>
              <a:rPr kumimoji="1" lang="en-US" altLang="zh-CN" b="0" i="1">
                <a:solidFill>
                  <a:srgbClr val="000000"/>
                </a:solidFill>
                <a:sym typeface="Symbol" panose="05050102010706020507" pitchFamily="18" charset="2"/>
              </a:rPr>
              <a:t>y</a:t>
            </a:r>
            <a:r>
              <a:rPr kumimoji="1" lang="en-US" altLang="zh-CN" b="0">
                <a:solidFill>
                  <a:srgbClr val="000000"/>
                </a:solidFill>
                <a:sym typeface="Symbol" panose="05050102010706020507" pitchFamily="18" charset="2"/>
              </a:rPr>
              <a:t> both have the desired property ,then </a:t>
            </a:r>
            <a:r>
              <a:rPr kumimoji="1" lang="en-US" altLang="zh-CN" b="0" i="1">
                <a:solidFill>
                  <a:srgbClr val="000000"/>
                </a:solidFill>
                <a:sym typeface="Symbol" panose="05050102010706020507" pitchFamily="18" charset="2"/>
              </a:rPr>
              <a:t>x</a:t>
            </a:r>
            <a:r>
              <a:rPr kumimoji="1" lang="en-US" altLang="zh-CN" b="0">
                <a:solidFill>
                  <a:srgbClr val="000000"/>
                </a:solidFill>
                <a:sym typeface="Symbol" panose="05050102010706020507" pitchFamily="18" charset="2"/>
              </a:rPr>
              <a:t>=</a:t>
            </a:r>
            <a:r>
              <a:rPr kumimoji="1" lang="en-US" altLang="zh-CN" b="0" i="1">
                <a:solidFill>
                  <a:srgbClr val="000000"/>
                </a:solidFill>
                <a:sym typeface="Symbol" panose="05050102010706020507" pitchFamily="18" charset="2"/>
              </a:rPr>
              <a:t>y</a:t>
            </a:r>
            <a:r>
              <a:rPr kumimoji="1" lang="en-US" altLang="zh-CN" b="0">
                <a:solidFill>
                  <a:srgbClr val="000000"/>
                </a:solidFill>
                <a:sym typeface="Symbol" panose="05050102010706020507" pitchFamily="18" charset="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7708BC0-3AA1-4191-8BB7-CCE9AE564B08}"/>
              </a:ext>
            </a:extLst>
          </p:cNvPr>
          <p:cNvSpPr>
            <a:spLocks noGrp="1" noChangeArrowheads="1"/>
          </p:cNvSpPr>
          <p:nvPr>
            <p:ph type="title"/>
          </p:nvPr>
        </p:nvSpPr>
        <p:spPr/>
        <p:txBody>
          <a:bodyPr/>
          <a:lstStyle/>
          <a:p>
            <a:pPr eaLnBrk="1" hangingPunct="1"/>
            <a:r>
              <a:rPr lang="en-US" altLang="zh-CN" b="0"/>
              <a:t>Uniqueness  Proof</a:t>
            </a:r>
          </a:p>
        </p:txBody>
      </p:sp>
      <p:sp>
        <p:nvSpPr>
          <p:cNvPr id="27651" name="Rectangle 3">
            <a:extLst>
              <a:ext uri="{FF2B5EF4-FFF2-40B4-BE49-F238E27FC236}">
                <a16:creationId xmlns:a16="http://schemas.microsoft.com/office/drawing/2014/main" id="{B1877DEB-0F0B-49DF-959B-1C16B0E6586C}"/>
              </a:ext>
            </a:extLst>
          </p:cNvPr>
          <p:cNvSpPr>
            <a:spLocks noGrp="1" noChangeArrowheads="1"/>
          </p:cNvSpPr>
          <p:nvPr>
            <p:ph type="body" idx="1"/>
          </p:nvPr>
        </p:nvSpPr>
        <p:spPr>
          <a:xfrm>
            <a:off x="539750" y="836613"/>
            <a:ext cx="7772400" cy="1374775"/>
          </a:xfrm>
        </p:spPr>
        <p:txBody>
          <a:bodyPr/>
          <a:lstStyle/>
          <a:p>
            <a:pPr marL="0" indent="0" eaLnBrk="1" hangingPunct="1">
              <a:spcBef>
                <a:spcPct val="0"/>
              </a:spcBef>
              <a:buClr>
                <a:srgbClr val="3333CC"/>
              </a:buClr>
              <a:defRPr/>
            </a:pPr>
            <a:r>
              <a:rPr kumimoji="1" lang="en-US" altLang="zh-CN" b="0" kern="1200" dirty="0">
                <a:solidFill>
                  <a:srgbClr val="000000"/>
                </a:solidFill>
                <a:sym typeface="Symbol" pitchFamily="18" charset="2"/>
              </a:rPr>
              <a:t>  </a:t>
            </a:r>
            <a:r>
              <a:rPr kumimoji="1" lang="en-US" altLang="zh-CN" b="0" kern="1200" dirty="0">
                <a:solidFill>
                  <a:srgbClr val="3333FF"/>
                </a:solidFill>
                <a:sym typeface="Symbol" pitchFamily="18" charset="2"/>
              </a:rPr>
              <a:t>Example</a:t>
            </a:r>
          </a:p>
          <a:p>
            <a:pPr marL="0" indent="0" eaLnBrk="1" hangingPunct="1">
              <a:spcBef>
                <a:spcPct val="0"/>
              </a:spcBef>
              <a:buClr>
                <a:srgbClr val="3333CC"/>
              </a:buClr>
              <a:buFont typeface="Wingdings" panose="05000000000000000000" pitchFamily="2" charset="2"/>
              <a:buNone/>
              <a:defRPr/>
            </a:pPr>
            <a:r>
              <a:rPr kumimoji="1" lang="en-US" altLang="zh-CN" b="0" kern="1200" dirty="0">
                <a:solidFill>
                  <a:srgbClr val="000000"/>
                </a:solidFill>
                <a:sym typeface="Symbol" pitchFamily="18" charset="2"/>
              </a:rPr>
              <a:t>Show that if </a:t>
            </a:r>
            <a:r>
              <a:rPr kumimoji="1" lang="en-US" altLang="zh-CN" b="0" i="1" kern="1200" dirty="0">
                <a:solidFill>
                  <a:srgbClr val="000000"/>
                </a:solidFill>
                <a:sym typeface="Symbol" pitchFamily="18" charset="2"/>
              </a:rPr>
              <a:t>a</a:t>
            </a:r>
            <a:r>
              <a:rPr kumimoji="1" lang="en-US" altLang="zh-CN" b="0" kern="1200" dirty="0">
                <a:solidFill>
                  <a:srgbClr val="000000"/>
                </a:solidFill>
                <a:sym typeface="Symbol" pitchFamily="18" charset="2"/>
              </a:rPr>
              <a:t> and </a:t>
            </a:r>
            <a:r>
              <a:rPr kumimoji="1" lang="en-US" altLang="zh-CN" b="0" i="1" kern="1200" dirty="0">
                <a:solidFill>
                  <a:srgbClr val="000000"/>
                </a:solidFill>
                <a:sym typeface="Symbol" pitchFamily="18" charset="2"/>
              </a:rPr>
              <a:t>b</a:t>
            </a:r>
            <a:r>
              <a:rPr kumimoji="1" lang="en-US" altLang="zh-CN" b="0" kern="1200" dirty="0">
                <a:solidFill>
                  <a:srgbClr val="000000"/>
                </a:solidFill>
                <a:sym typeface="Symbol" pitchFamily="18" charset="2"/>
              </a:rPr>
              <a:t> are real numbers and </a:t>
            </a:r>
            <a:r>
              <a:rPr kumimoji="1" lang="en-US" altLang="zh-CN" b="0" i="1" kern="1200" dirty="0">
                <a:solidFill>
                  <a:srgbClr val="000000"/>
                </a:solidFill>
                <a:sym typeface="Symbol" pitchFamily="18" charset="2"/>
              </a:rPr>
              <a:t>a</a:t>
            </a:r>
            <a:r>
              <a:rPr kumimoji="1" lang="en-US" altLang="zh-CN" b="0" kern="1200" dirty="0">
                <a:solidFill>
                  <a:srgbClr val="000000"/>
                </a:solidFill>
                <a:sym typeface="Symbol" pitchFamily="18" charset="2"/>
              </a:rPr>
              <a:t> ≠ 0, then there is a unique real number</a:t>
            </a:r>
            <a:r>
              <a:rPr kumimoji="1" lang="en-US" altLang="zh-CN" b="0" i="1" kern="1200" dirty="0">
                <a:solidFill>
                  <a:srgbClr val="000000"/>
                </a:solidFill>
                <a:sym typeface="Symbol" pitchFamily="18" charset="2"/>
              </a:rPr>
              <a:t> r</a:t>
            </a:r>
            <a:r>
              <a:rPr kumimoji="1" lang="en-US" altLang="zh-CN" b="0" kern="1200" dirty="0">
                <a:solidFill>
                  <a:srgbClr val="000000"/>
                </a:solidFill>
                <a:sym typeface="Symbol" pitchFamily="18" charset="2"/>
              </a:rPr>
              <a:t> such that </a:t>
            </a:r>
            <a:r>
              <a:rPr kumimoji="1" lang="en-US" altLang="zh-CN" b="0" i="1" kern="1200" dirty="0" err="1">
                <a:solidFill>
                  <a:srgbClr val="000000"/>
                </a:solidFill>
                <a:sym typeface="Symbol" pitchFamily="18" charset="2"/>
              </a:rPr>
              <a:t>ar</a:t>
            </a:r>
            <a:r>
              <a:rPr kumimoji="1" lang="en-US" altLang="zh-CN" b="0" i="1" kern="1200" dirty="0">
                <a:solidFill>
                  <a:srgbClr val="000000"/>
                </a:solidFill>
                <a:sym typeface="Symbol" pitchFamily="18" charset="2"/>
              </a:rPr>
              <a:t> </a:t>
            </a:r>
            <a:r>
              <a:rPr kumimoji="1" lang="en-US" altLang="zh-CN" b="0" kern="1200" dirty="0">
                <a:solidFill>
                  <a:srgbClr val="000000"/>
                </a:solidFill>
                <a:sym typeface="Symbol" pitchFamily="18" charset="2"/>
              </a:rPr>
              <a:t>+ </a:t>
            </a:r>
            <a:r>
              <a:rPr kumimoji="1" lang="en-US" altLang="zh-CN" b="0" i="1" kern="1200" dirty="0">
                <a:solidFill>
                  <a:srgbClr val="000000"/>
                </a:solidFill>
                <a:sym typeface="Symbol" pitchFamily="18" charset="2"/>
              </a:rPr>
              <a:t>b </a:t>
            </a:r>
            <a:r>
              <a:rPr kumimoji="1" lang="en-US" altLang="zh-CN" b="0" kern="1200" dirty="0">
                <a:solidFill>
                  <a:srgbClr val="000000"/>
                </a:solidFill>
                <a:sym typeface="Symbol" pitchFamily="18" charset="2"/>
              </a:rPr>
              <a:t>= 0.</a:t>
            </a:r>
          </a:p>
          <a:p>
            <a:pPr marL="0" indent="0" eaLnBrk="1" hangingPunct="1">
              <a:spcBef>
                <a:spcPct val="0"/>
              </a:spcBef>
              <a:buClr>
                <a:srgbClr val="3333CC"/>
              </a:buClr>
              <a:buFont typeface="Wingdings" panose="05000000000000000000" pitchFamily="2" charset="2"/>
              <a:buNone/>
              <a:defRPr/>
            </a:pPr>
            <a:endParaRPr kumimoji="1" lang="en-US" altLang="zh-CN" b="0" kern="1200" dirty="0">
              <a:solidFill>
                <a:srgbClr val="000000"/>
              </a:solidFill>
              <a:sym typeface="Symbol" pitchFamily="18" charset="2"/>
            </a:endParaRPr>
          </a:p>
        </p:txBody>
      </p:sp>
      <p:sp>
        <p:nvSpPr>
          <p:cNvPr id="6" name="矩形 5">
            <a:extLst>
              <a:ext uri="{FF2B5EF4-FFF2-40B4-BE49-F238E27FC236}">
                <a16:creationId xmlns:a16="http://schemas.microsoft.com/office/drawing/2014/main" id="{54295A22-98A9-47B7-917C-141D247E89F5}"/>
              </a:ext>
            </a:extLst>
          </p:cNvPr>
          <p:cNvSpPr/>
          <p:nvPr/>
        </p:nvSpPr>
        <p:spPr>
          <a:xfrm>
            <a:off x="539750" y="2060575"/>
            <a:ext cx="8358188" cy="4006850"/>
          </a:xfrm>
          <a:prstGeom prst="rect">
            <a:avLst/>
          </a:prstGeom>
        </p:spPr>
        <p:txBody>
          <a:bodyPr>
            <a:spAutoFit/>
          </a:bodyPr>
          <a:lstStyle/>
          <a:p>
            <a:pPr marL="342900" indent="-342900" eaLnBrk="1" hangingPunct="1">
              <a:spcBef>
                <a:spcPct val="20000"/>
              </a:spcBef>
              <a:buClr>
                <a:srgbClr val="3333CC"/>
              </a:buClr>
              <a:defRPr/>
            </a:pPr>
            <a:r>
              <a:rPr lang="en-US" altLang="zh-CN" sz="2400" kern="0" dirty="0">
                <a:solidFill>
                  <a:srgbClr val="FF0000"/>
                </a:solidFill>
                <a:latin typeface="+mn-lt"/>
              </a:rPr>
              <a:t>Proof:</a:t>
            </a:r>
          </a:p>
          <a:p>
            <a:pPr marL="342900" indent="-342900" eaLnBrk="1" hangingPunct="1">
              <a:spcBef>
                <a:spcPct val="20000"/>
              </a:spcBef>
              <a:buClr>
                <a:srgbClr val="3333CC"/>
              </a:buClr>
              <a:defRPr/>
            </a:pPr>
            <a:r>
              <a:rPr lang="en-US" altLang="zh-CN" sz="2400" kern="0" dirty="0">
                <a:solidFill>
                  <a:srgbClr val="3333FF"/>
                </a:solidFill>
                <a:latin typeface="+mn-lt"/>
              </a:rPr>
              <a:t>Existence</a:t>
            </a:r>
            <a:r>
              <a:rPr lang="en-US" altLang="zh-CN" sz="2400" kern="0" dirty="0">
                <a:solidFill>
                  <a:srgbClr val="000000"/>
                </a:solidFill>
                <a:latin typeface="+mn-lt"/>
              </a:rPr>
              <a:t>:  Note that the real number </a:t>
            </a:r>
            <a:r>
              <a:rPr lang="en-US" altLang="zh-CN" sz="2400" i="1" kern="0" dirty="0">
                <a:solidFill>
                  <a:srgbClr val="000000"/>
                </a:solidFill>
                <a:latin typeface="+mn-lt"/>
              </a:rPr>
              <a:t>r = -b/a </a:t>
            </a:r>
            <a:r>
              <a:rPr lang="en-US" altLang="zh-CN" sz="2400" kern="0" dirty="0">
                <a:solidFill>
                  <a:srgbClr val="000000"/>
                </a:solidFill>
                <a:latin typeface="+mn-lt"/>
              </a:rPr>
              <a:t>is a solution of </a:t>
            </a:r>
          </a:p>
          <a:p>
            <a:pPr marL="342900" indent="-342900" eaLnBrk="1" hangingPunct="1">
              <a:spcBef>
                <a:spcPct val="20000"/>
              </a:spcBef>
              <a:buClr>
                <a:srgbClr val="3333CC"/>
              </a:buClr>
              <a:defRPr/>
            </a:pPr>
            <a:r>
              <a:rPr kumimoji="1" lang="en-US" altLang="zh-CN" sz="2400" i="1" dirty="0" err="1">
                <a:solidFill>
                  <a:srgbClr val="000000"/>
                </a:solidFill>
                <a:latin typeface="Times New Roman" pitchFamily="18" charset="0"/>
                <a:sym typeface="Symbol" pitchFamily="18" charset="2"/>
              </a:rPr>
              <a:t>ar</a:t>
            </a:r>
            <a:r>
              <a:rPr kumimoji="1" lang="en-US" altLang="zh-CN" sz="2400" i="1" dirty="0">
                <a:solidFill>
                  <a:srgbClr val="000000"/>
                </a:solidFill>
                <a:latin typeface="Times New Roman" pitchFamily="18" charset="0"/>
                <a:sym typeface="Symbol" pitchFamily="18" charset="2"/>
              </a:rPr>
              <a:t> </a:t>
            </a:r>
            <a:r>
              <a:rPr kumimoji="1" lang="en-US" altLang="zh-CN" sz="2400" dirty="0">
                <a:solidFill>
                  <a:srgbClr val="000000"/>
                </a:solidFill>
                <a:latin typeface="Times New Roman" pitchFamily="18" charset="0"/>
                <a:sym typeface="Symbol" pitchFamily="18" charset="2"/>
              </a:rPr>
              <a:t>+ </a:t>
            </a:r>
            <a:r>
              <a:rPr kumimoji="1" lang="en-US" altLang="zh-CN" sz="2400" i="1" dirty="0">
                <a:solidFill>
                  <a:srgbClr val="000000"/>
                </a:solidFill>
                <a:latin typeface="Times New Roman" pitchFamily="18" charset="0"/>
                <a:sym typeface="Symbol" pitchFamily="18" charset="2"/>
              </a:rPr>
              <a:t>b </a:t>
            </a:r>
            <a:r>
              <a:rPr kumimoji="1" lang="en-US" altLang="zh-CN" sz="2400" dirty="0">
                <a:solidFill>
                  <a:srgbClr val="000000"/>
                </a:solidFill>
                <a:latin typeface="Times New Roman" pitchFamily="18" charset="0"/>
                <a:sym typeface="Symbol" pitchFamily="18" charset="2"/>
              </a:rPr>
              <a:t>= 0 because </a:t>
            </a:r>
            <a:r>
              <a:rPr kumimoji="1" lang="en-US" altLang="zh-CN" sz="2400" i="1" dirty="0">
                <a:solidFill>
                  <a:srgbClr val="000000"/>
                </a:solidFill>
                <a:latin typeface="Times New Roman" pitchFamily="18" charset="0"/>
                <a:sym typeface="Symbol" pitchFamily="18" charset="2"/>
              </a:rPr>
              <a:t>a(-b/a)+b=-</a:t>
            </a:r>
            <a:r>
              <a:rPr kumimoji="1" lang="en-US" altLang="zh-CN" sz="2400" i="1" dirty="0" err="1">
                <a:solidFill>
                  <a:srgbClr val="000000"/>
                </a:solidFill>
                <a:latin typeface="Times New Roman" pitchFamily="18" charset="0"/>
                <a:sym typeface="Symbol" pitchFamily="18" charset="2"/>
              </a:rPr>
              <a:t>b+b</a:t>
            </a:r>
            <a:r>
              <a:rPr kumimoji="1" lang="en-US" altLang="zh-CN" sz="2400" i="1" dirty="0">
                <a:solidFill>
                  <a:srgbClr val="000000"/>
                </a:solidFill>
                <a:latin typeface="Times New Roman" pitchFamily="18" charset="0"/>
                <a:sym typeface="Symbol" pitchFamily="18" charset="2"/>
              </a:rPr>
              <a:t>=</a:t>
            </a:r>
            <a:r>
              <a:rPr kumimoji="1" lang="en-US" altLang="zh-CN" sz="2400" dirty="0">
                <a:solidFill>
                  <a:srgbClr val="000000"/>
                </a:solidFill>
                <a:latin typeface="Times New Roman" pitchFamily="18" charset="0"/>
                <a:sym typeface="Symbol" pitchFamily="18" charset="2"/>
              </a:rPr>
              <a:t>0. Thus, a real number </a:t>
            </a:r>
            <a:r>
              <a:rPr kumimoji="1" lang="en-US" altLang="zh-CN" sz="2400" i="1" dirty="0">
                <a:solidFill>
                  <a:srgbClr val="000000"/>
                </a:solidFill>
                <a:latin typeface="Times New Roman" pitchFamily="18" charset="0"/>
                <a:sym typeface="Symbol" pitchFamily="18" charset="2"/>
              </a:rPr>
              <a:t>r </a:t>
            </a:r>
          </a:p>
          <a:p>
            <a:pPr marL="342900" indent="-342900" eaLnBrk="1" hangingPunct="1">
              <a:spcBef>
                <a:spcPct val="20000"/>
              </a:spcBef>
              <a:buClr>
                <a:srgbClr val="3333CC"/>
              </a:buClr>
              <a:defRPr/>
            </a:pPr>
            <a:r>
              <a:rPr kumimoji="1" lang="en-US" altLang="zh-CN" sz="2400" dirty="0">
                <a:solidFill>
                  <a:srgbClr val="000000"/>
                </a:solidFill>
                <a:latin typeface="Times New Roman" pitchFamily="18" charset="0"/>
                <a:sym typeface="Symbol" pitchFamily="18" charset="2"/>
              </a:rPr>
              <a:t>exists for which </a:t>
            </a:r>
            <a:r>
              <a:rPr kumimoji="1" lang="en-US" altLang="zh-CN" sz="2400" i="1" dirty="0" err="1">
                <a:solidFill>
                  <a:srgbClr val="000000"/>
                </a:solidFill>
                <a:latin typeface="Times New Roman" pitchFamily="18" charset="0"/>
                <a:sym typeface="Symbol" pitchFamily="18" charset="2"/>
              </a:rPr>
              <a:t>ar</a:t>
            </a:r>
            <a:r>
              <a:rPr kumimoji="1" lang="en-US" altLang="zh-CN" sz="2400" i="1" dirty="0">
                <a:solidFill>
                  <a:srgbClr val="000000"/>
                </a:solidFill>
                <a:latin typeface="Times New Roman" pitchFamily="18" charset="0"/>
                <a:sym typeface="Symbol" pitchFamily="18" charset="2"/>
              </a:rPr>
              <a:t> </a:t>
            </a:r>
            <a:r>
              <a:rPr kumimoji="1" lang="en-US" altLang="zh-CN" sz="2400" dirty="0">
                <a:solidFill>
                  <a:srgbClr val="000000"/>
                </a:solidFill>
                <a:latin typeface="Times New Roman" pitchFamily="18" charset="0"/>
                <a:sym typeface="Symbol" pitchFamily="18" charset="2"/>
              </a:rPr>
              <a:t>+ </a:t>
            </a:r>
            <a:r>
              <a:rPr kumimoji="1" lang="en-US" altLang="zh-CN" sz="2400" i="1" dirty="0">
                <a:solidFill>
                  <a:srgbClr val="000000"/>
                </a:solidFill>
                <a:latin typeface="Times New Roman" pitchFamily="18" charset="0"/>
                <a:sym typeface="Symbol" pitchFamily="18" charset="2"/>
              </a:rPr>
              <a:t>b </a:t>
            </a:r>
            <a:r>
              <a:rPr kumimoji="1" lang="en-US" altLang="zh-CN" sz="2400" dirty="0">
                <a:solidFill>
                  <a:srgbClr val="000000"/>
                </a:solidFill>
                <a:latin typeface="Times New Roman" pitchFamily="18" charset="0"/>
                <a:sym typeface="Symbol" pitchFamily="18" charset="2"/>
              </a:rPr>
              <a:t>= 0.</a:t>
            </a:r>
          </a:p>
          <a:p>
            <a:pPr marL="342900" indent="-342900" eaLnBrk="1" hangingPunct="1">
              <a:spcBef>
                <a:spcPct val="20000"/>
              </a:spcBef>
              <a:buClr>
                <a:srgbClr val="3333CC"/>
              </a:buClr>
              <a:defRPr/>
            </a:pPr>
            <a:r>
              <a:rPr kumimoji="1" lang="en-US" altLang="zh-CN" sz="2400" dirty="0">
                <a:solidFill>
                  <a:srgbClr val="3333FF"/>
                </a:solidFill>
                <a:latin typeface="Times New Roman" pitchFamily="18" charset="0"/>
                <a:sym typeface="Symbol" pitchFamily="18" charset="2"/>
              </a:rPr>
              <a:t>Uniqueness</a:t>
            </a:r>
            <a:r>
              <a:rPr kumimoji="1" lang="en-US" altLang="zh-CN" sz="2400" dirty="0">
                <a:solidFill>
                  <a:srgbClr val="000000"/>
                </a:solidFill>
                <a:latin typeface="Times New Roman" pitchFamily="18" charset="0"/>
                <a:sym typeface="Symbol" pitchFamily="18" charset="2"/>
              </a:rPr>
              <a:t>: suppose that </a:t>
            </a:r>
            <a:r>
              <a:rPr kumimoji="1" lang="en-US" altLang="zh-CN" sz="2400" i="1" dirty="0">
                <a:solidFill>
                  <a:srgbClr val="000000"/>
                </a:solidFill>
                <a:latin typeface="Times New Roman" pitchFamily="18" charset="0"/>
                <a:sym typeface="Symbol" pitchFamily="18" charset="2"/>
              </a:rPr>
              <a:t>s </a:t>
            </a:r>
            <a:r>
              <a:rPr kumimoji="1" lang="en-US" altLang="zh-CN" sz="2400" dirty="0">
                <a:solidFill>
                  <a:srgbClr val="000000"/>
                </a:solidFill>
                <a:latin typeface="Times New Roman" pitchFamily="18" charset="0"/>
                <a:sym typeface="Symbol" pitchFamily="18" charset="2"/>
              </a:rPr>
              <a:t>is a real number such that </a:t>
            </a:r>
            <a:r>
              <a:rPr kumimoji="1" lang="en-US" altLang="zh-CN" sz="2400" i="1" dirty="0">
                <a:solidFill>
                  <a:srgbClr val="000000"/>
                </a:solidFill>
                <a:latin typeface="Times New Roman" pitchFamily="18" charset="0"/>
                <a:sym typeface="Symbol" pitchFamily="18" charset="2"/>
              </a:rPr>
              <a:t>as </a:t>
            </a:r>
            <a:r>
              <a:rPr kumimoji="1" lang="en-US" altLang="zh-CN" sz="2400" dirty="0">
                <a:solidFill>
                  <a:srgbClr val="000000"/>
                </a:solidFill>
                <a:latin typeface="Times New Roman" pitchFamily="18" charset="0"/>
                <a:sym typeface="Symbol" pitchFamily="18" charset="2"/>
              </a:rPr>
              <a:t>+ </a:t>
            </a:r>
            <a:r>
              <a:rPr kumimoji="1" lang="en-US" altLang="zh-CN" sz="2400" i="1" dirty="0">
                <a:solidFill>
                  <a:srgbClr val="000000"/>
                </a:solidFill>
                <a:latin typeface="Times New Roman" pitchFamily="18" charset="0"/>
                <a:sym typeface="Symbol" pitchFamily="18" charset="2"/>
              </a:rPr>
              <a:t>b </a:t>
            </a:r>
            <a:r>
              <a:rPr kumimoji="1" lang="en-US" altLang="zh-CN" sz="2400" dirty="0">
                <a:solidFill>
                  <a:srgbClr val="000000"/>
                </a:solidFill>
                <a:latin typeface="Times New Roman" pitchFamily="18" charset="0"/>
                <a:sym typeface="Symbol" pitchFamily="18" charset="2"/>
              </a:rPr>
              <a:t>= 0.</a:t>
            </a:r>
          </a:p>
          <a:p>
            <a:pPr marL="342900" indent="-342900" eaLnBrk="1" hangingPunct="1">
              <a:spcBef>
                <a:spcPct val="20000"/>
              </a:spcBef>
              <a:buClr>
                <a:srgbClr val="3333CC"/>
              </a:buClr>
              <a:defRPr/>
            </a:pPr>
            <a:r>
              <a:rPr kumimoji="1" lang="en-US" altLang="zh-CN" sz="2400" dirty="0">
                <a:solidFill>
                  <a:srgbClr val="000000"/>
                </a:solidFill>
                <a:latin typeface="Times New Roman" pitchFamily="18" charset="0"/>
                <a:sym typeface="Symbol" pitchFamily="18" charset="2"/>
              </a:rPr>
              <a:t>Then </a:t>
            </a:r>
            <a:r>
              <a:rPr kumimoji="1" lang="en-US" altLang="zh-CN" sz="2400" i="1" dirty="0">
                <a:solidFill>
                  <a:srgbClr val="000000"/>
                </a:solidFill>
                <a:latin typeface="Times New Roman" pitchFamily="18" charset="0"/>
                <a:sym typeface="Symbol" pitchFamily="18" charset="2"/>
              </a:rPr>
              <a:t>as </a:t>
            </a:r>
            <a:r>
              <a:rPr kumimoji="1" lang="en-US" altLang="zh-CN" sz="2400" dirty="0">
                <a:solidFill>
                  <a:srgbClr val="000000"/>
                </a:solidFill>
                <a:latin typeface="Times New Roman" pitchFamily="18" charset="0"/>
                <a:sym typeface="Symbol" pitchFamily="18" charset="2"/>
              </a:rPr>
              <a:t>+ </a:t>
            </a:r>
            <a:r>
              <a:rPr kumimoji="1" lang="en-US" altLang="zh-CN" sz="2400" i="1" dirty="0">
                <a:solidFill>
                  <a:srgbClr val="000000"/>
                </a:solidFill>
                <a:latin typeface="Times New Roman" pitchFamily="18" charset="0"/>
                <a:sym typeface="Symbol" pitchFamily="18" charset="2"/>
              </a:rPr>
              <a:t>b </a:t>
            </a:r>
            <a:r>
              <a:rPr kumimoji="1" lang="en-US" altLang="zh-CN" sz="2400" dirty="0">
                <a:solidFill>
                  <a:srgbClr val="000000"/>
                </a:solidFill>
                <a:latin typeface="Times New Roman" pitchFamily="18" charset="0"/>
                <a:sym typeface="Symbol" pitchFamily="18" charset="2"/>
              </a:rPr>
              <a:t>= </a:t>
            </a:r>
            <a:r>
              <a:rPr kumimoji="1" lang="en-US" altLang="zh-CN" sz="2400" i="1" dirty="0" err="1">
                <a:solidFill>
                  <a:srgbClr val="000000"/>
                </a:solidFill>
                <a:latin typeface="Times New Roman" pitchFamily="18" charset="0"/>
                <a:sym typeface="Symbol" pitchFamily="18" charset="2"/>
              </a:rPr>
              <a:t>ar</a:t>
            </a:r>
            <a:r>
              <a:rPr kumimoji="1" lang="en-US" altLang="zh-CN" sz="2400" i="1" dirty="0">
                <a:solidFill>
                  <a:srgbClr val="000000"/>
                </a:solidFill>
                <a:latin typeface="Times New Roman" pitchFamily="18" charset="0"/>
                <a:sym typeface="Symbol" pitchFamily="18" charset="2"/>
              </a:rPr>
              <a:t> </a:t>
            </a:r>
            <a:r>
              <a:rPr kumimoji="1" lang="en-US" altLang="zh-CN" sz="2400" dirty="0">
                <a:solidFill>
                  <a:srgbClr val="000000"/>
                </a:solidFill>
                <a:latin typeface="Times New Roman" pitchFamily="18" charset="0"/>
                <a:sym typeface="Symbol" pitchFamily="18" charset="2"/>
              </a:rPr>
              <a:t>+ </a:t>
            </a:r>
            <a:r>
              <a:rPr kumimoji="1" lang="en-US" altLang="zh-CN" sz="2400" i="1" dirty="0">
                <a:solidFill>
                  <a:srgbClr val="000000"/>
                </a:solidFill>
                <a:latin typeface="Times New Roman" pitchFamily="18" charset="0"/>
                <a:sym typeface="Symbol" pitchFamily="18" charset="2"/>
              </a:rPr>
              <a:t>b, </a:t>
            </a:r>
            <a:r>
              <a:rPr kumimoji="1" lang="en-US" altLang="zh-CN" sz="2400" dirty="0">
                <a:solidFill>
                  <a:srgbClr val="000000"/>
                </a:solidFill>
                <a:latin typeface="Times New Roman" pitchFamily="18" charset="0"/>
                <a:sym typeface="Symbol" pitchFamily="18" charset="2"/>
              </a:rPr>
              <a:t>where </a:t>
            </a:r>
            <a:r>
              <a:rPr lang="en-US" altLang="zh-CN" sz="2400" i="1" kern="0" dirty="0">
                <a:solidFill>
                  <a:srgbClr val="000000"/>
                </a:solidFill>
                <a:latin typeface="Times New Roman"/>
                <a:sym typeface="Symbol" pitchFamily="18" charset="2"/>
              </a:rPr>
              <a:t>r</a:t>
            </a:r>
            <a:r>
              <a:rPr lang="en-US" altLang="zh-CN" sz="2400" i="1" kern="0" dirty="0">
                <a:solidFill>
                  <a:srgbClr val="000000"/>
                </a:solidFill>
                <a:latin typeface="Times New Roman"/>
              </a:rPr>
              <a:t> = -b/a</a:t>
            </a:r>
            <a:r>
              <a:rPr lang="en-US" altLang="zh-CN" sz="2400" kern="0" dirty="0">
                <a:solidFill>
                  <a:srgbClr val="000000"/>
                </a:solidFill>
                <a:latin typeface="Times New Roman"/>
              </a:rPr>
              <a:t>. Subtracting </a:t>
            </a:r>
            <a:r>
              <a:rPr lang="en-US" altLang="zh-CN" sz="2400" i="1" kern="0" dirty="0">
                <a:solidFill>
                  <a:srgbClr val="000000"/>
                </a:solidFill>
                <a:latin typeface="Times New Roman"/>
              </a:rPr>
              <a:t>b</a:t>
            </a:r>
            <a:r>
              <a:rPr lang="en-US" altLang="zh-CN" sz="2400" kern="0" dirty="0">
                <a:solidFill>
                  <a:srgbClr val="000000"/>
                </a:solidFill>
                <a:latin typeface="Times New Roman"/>
              </a:rPr>
              <a:t> from both </a:t>
            </a:r>
          </a:p>
          <a:p>
            <a:pPr marL="342900" indent="-342900" eaLnBrk="1" hangingPunct="1">
              <a:spcBef>
                <a:spcPct val="20000"/>
              </a:spcBef>
              <a:buClr>
                <a:srgbClr val="3333CC"/>
              </a:buClr>
              <a:defRPr/>
            </a:pPr>
            <a:r>
              <a:rPr lang="en-US" altLang="zh-CN" sz="2400" kern="0" dirty="0">
                <a:solidFill>
                  <a:srgbClr val="000000"/>
                </a:solidFill>
                <a:latin typeface="Times New Roman"/>
              </a:rPr>
              <a:t>sides, we find that </a:t>
            </a:r>
            <a:r>
              <a:rPr lang="en-US" altLang="zh-CN" sz="2400" i="1" kern="0" dirty="0">
                <a:solidFill>
                  <a:srgbClr val="000000"/>
                </a:solidFill>
                <a:latin typeface="Times New Roman"/>
              </a:rPr>
              <a:t>as </a:t>
            </a:r>
            <a:r>
              <a:rPr lang="en-US" altLang="zh-CN" sz="2400" kern="0" dirty="0">
                <a:solidFill>
                  <a:srgbClr val="000000"/>
                </a:solidFill>
                <a:latin typeface="Times New Roman"/>
              </a:rPr>
              <a:t>= </a:t>
            </a:r>
            <a:r>
              <a:rPr lang="en-US" altLang="zh-CN" sz="2400" i="1" kern="0" dirty="0">
                <a:solidFill>
                  <a:srgbClr val="000000"/>
                </a:solidFill>
                <a:latin typeface="Times New Roman"/>
              </a:rPr>
              <a:t>ar</a:t>
            </a:r>
            <a:r>
              <a:rPr lang="en-US" altLang="zh-CN" sz="2400" kern="0" dirty="0">
                <a:solidFill>
                  <a:srgbClr val="000000"/>
                </a:solidFill>
                <a:latin typeface="Times New Roman"/>
              </a:rPr>
              <a:t>. Dividing both sides of this last equation </a:t>
            </a:r>
          </a:p>
          <a:p>
            <a:pPr marL="342900" indent="-342900" eaLnBrk="1" hangingPunct="1">
              <a:spcBef>
                <a:spcPct val="20000"/>
              </a:spcBef>
              <a:buClr>
                <a:srgbClr val="3333CC"/>
              </a:buClr>
              <a:defRPr/>
            </a:pPr>
            <a:r>
              <a:rPr lang="en-US" altLang="zh-CN" sz="2400" kern="0" dirty="0">
                <a:solidFill>
                  <a:srgbClr val="000000"/>
                </a:solidFill>
                <a:latin typeface="Times New Roman"/>
              </a:rPr>
              <a:t>by </a:t>
            </a:r>
            <a:r>
              <a:rPr lang="en-US" altLang="zh-CN" sz="2400" i="1" kern="0" dirty="0">
                <a:solidFill>
                  <a:srgbClr val="000000"/>
                </a:solidFill>
                <a:latin typeface="Times New Roman"/>
              </a:rPr>
              <a:t>a</a:t>
            </a:r>
            <a:r>
              <a:rPr lang="en-US" altLang="zh-CN" sz="2400" kern="0" dirty="0">
                <a:solidFill>
                  <a:srgbClr val="000000"/>
                </a:solidFill>
                <a:latin typeface="Times New Roman"/>
              </a:rPr>
              <a:t>, which is nonzero, we see that </a:t>
            </a:r>
            <a:r>
              <a:rPr lang="en-US" altLang="zh-CN" sz="2400" i="1" kern="0" dirty="0">
                <a:solidFill>
                  <a:srgbClr val="000000"/>
                </a:solidFill>
                <a:latin typeface="Times New Roman"/>
              </a:rPr>
              <a:t>s</a:t>
            </a:r>
            <a:r>
              <a:rPr lang="en-US" altLang="zh-CN" sz="2400" kern="0" dirty="0">
                <a:solidFill>
                  <a:srgbClr val="000000"/>
                </a:solidFill>
                <a:latin typeface="Times New Roman"/>
              </a:rPr>
              <a:t> = </a:t>
            </a:r>
            <a:r>
              <a:rPr lang="en-US" altLang="zh-CN" sz="2400" i="1" kern="0" dirty="0">
                <a:solidFill>
                  <a:srgbClr val="000000"/>
                </a:solidFill>
                <a:latin typeface="Times New Roman"/>
              </a:rPr>
              <a:t>r</a:t>
            </a:r>
            <a:r>
              <a:rPr lang="en-US" altLang="zh-CN" sz="2400" kern="0" dirty="0">
                <a:solidFill>
                  <a:srgbClr val="000000"/>
                </a:solidFill>
                <a:latin typeface="Times New Roman"/>
              </a:rPr>
              <a:t>. </a:t>
            </a:r>
          </a:p>
          <a:p>
            <a:pPr marL="342900" indent="-342900" eaLnBrk="1" hangingPunct="1">
              <a:spcBef>
                <a:spcPct val="20000"/>
              </a:spcBef>
              <a:buClr>
                <a:srgbClr val="3333CC"/>
              </a:buClr>
              <a:defRPr/>
            </a:pPr>
            <a:r>
              <a:rPr lang="en-US" altLang="zh-CN" sz="2400" kern="0" dirty="0">
                <a:solidFill>
                  <a:srgbClr val="000000"/>
                </a:solidFill>
                <a:latin typeface="Times New Roman"/>
              </a:rPr>
              <a:t>Q.E.D. </a:t>
            </a:r>
            <a:endParaRPr kumimoji="1" lang="en-US" altLang="zh-CN" sz="2400" dirty="0">
              <a:solidFill>
                <a:srgbClr val="000000"/>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dissolve">
                                      <p:cBhvr>
                                        <p:cTn id="13" dur="500"/>
                                        <p:tgtEl>
                                          <p:spTgt spid="6">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dissolve">
                                      <p:cBhvr>
                                        <p:cTn id="21" dur="500"/>
                                        <p:tgtEl>
                                          <p:spTgt spid="6">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dissolve">
                                      <p:cBhvr>
                                        <p:cTn id="24" dur="500"/>
                                        <p:tgtEl>
                                          <p:spTgt spid="6">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dissolve">
                                      <p:cBhvr>
                                        <p:cTn id="27" dur="500"/>
                                        <p:tgtEl>
                                          <p:spTgt spid="6">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dissolve">
                                      <p:cBhvr>
                                        <p:cTn id="3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56A64F2-41FC-4D28-A413-1B3FDE15BCCE}"/>
              </a:ext>
            </a:extLst>
          </p:cNvPr>
          <p:cNvSpPr>
            <a:spLocks noGrp="1" noChangeArrowheads="1"/>
          </p:cNvSpPr>
          <p:nvPr>
            <p:ph type="title"/>
          </p:nvPr>
        </p:nvSpPr>
        <p:spPr/>
        <p:txBody>
          <a:bodyPr/>
          <a:lstStyle/>
          <a:p>
            <a:pPr eaLnBrk="1" hangingPunct="1"/>
            <a:r>
              <a:rPr lang="en-US" altLang="zh-CN" b="0"/>
              <a:t>Proof Strategies</a:t>
            </a:r>
          </a:p>
        </p:txBody>
      </p:sp>
      <p:sp>
        <p:nvSpPr>
          <p:cNvPr id="27651" name="Rectangle 3">
            <a:extLst>
              <a:ext uri="{FF2B5EF4-FFF2-40B4-BE49-F238E27FC236}">
                <a16:creationId xmlns:a16="http://schemas.microsoft.com/office/drawing/2014/main" id="{22BB4316-059A-45A7-83B8-E2793A102ACA}"/>
              </a:ext>
            </a:extLst>
          </p:cNvPr>
          <p:cNvSpPr>
            <a:spLocks noGrp="1" noChangeArrowheads="1"/>
          </p:cNvSpPr>
          <p:nvPr>
            <p:ph type="body" idx="1"/>
          </p:nvPr>
        </p:nvSpPr>
        <p:spPr>
          <a:xfrm>
            <a:off x="500063" y="1143000"/>
            <a:ext cx="8001000" cy="4357688"/>
          </a:xfrm>
        </p:spPr>
        <p:txBody>
          <a:bodyPr/>
          <a:lstStyle/>
          <a:p>
            <a:pPr marL="0" indent="0" eaLnBrk="1" hangingPunct="1">
              <a:spcBef>
                <a:spcPct val="0"/>
              </a:spcBef>
              <a:buClr>
                <a:srgbClr val="3333CC"/>
              </a:buClr>
              <a:defRPr/>
            </a:pPr>
            <a:r>
              <a:rPr kumimoji="1" lang="en-US" altLang="zh-CN" sz="2800" b="0" kern="1200" dirty="0">
                <a:solidFill>
                  <a:srgbClr val="000000"/>
                </a:solidFill>
                <a:sym typeface="Symbol" pitchFamily="18" charset="2"/>
              </a:rPr>
              <a:t>  </a:t>
            </a:r>
            <a:r>
              <a:rPr kumimoji="1" lang="en-US" altLang="zh-CN" sz="2800" b="0" kern="1200" dirty="0">
                <a:solidFill>
                  <a:srgbClr val="3333FF"/>
                </a:solidFill>
                <a:sym typeface="Symbol" pitchFamily="18" charset="2"/>
              </a:rPr>
              <a:t>Forward reasoning</a:t>
            </a:r>
            <a:r>
              <a:rPr kumimoji="1" lang="en-US" altLang="zh-CN" sz="2800" b="0" kern="1200" dirty="0">
                <a:solidFill>
                  <a:srgbClr val="000000"/>
                </a:solidFill>
                <a:sym typeface="Symbol" pitchFamily="18" charset="2"/>
              </a:rPr>
              <a:t>: </a:t>
            </a:r>
          </a:p>
          <a:p>
            <a:pPr marL="0" indent="0" eaLnBrk="1" hangingPunct="1">
              <a:spcBef>
                <a:spcPct val="0"/>
              </a:spcBef>
              <a:buClr>
                <a:srgbClr val="3333CC"/>
              </a:buClr>
              <a:buFont typeface="Wingdings" panose="05000000000000000000" pitchFamily="2" charset="2"/>
              <a:buNone/>
              <a:defRPr/>
            </a:pPr>
            <a:r>
              <a:rPr kumimoji="1" lang="en-US" altLang="zh-CN" sz="2800" b="0" kern="1200" dirty="0">
                <a:solidFill>
                  <a:srgbClr val="000000"/>
                </a:solidFill>
                <a:sym typeface="Symbol" pitchFamily="18" charset="2"/>
              </a:rPr>
              <a:t>Using  premises, together with axioms and known theorems to lead to the conclusion.  </a:t>
            </a:r>
          </a:p>
          <a:p>
            <a:pPr marL="0" indent="0" eaLnBrk="1" hangingPunct="1">
              <a:spcBef>
                <a:spcPct val="0"/>
              </a:spcBef>
              <a:buClr>
                <a:srgbClr val="3333CC"/>
              </a:buClr>
              <a:buFont typeface="Wingdings" panose="05000000000000000000" pitchFamily="2" charset="2"/>
              <a:buNone/>
              <a:defRPr/>
            </a:pPr>
            <a:endParaRPr kumimoji="1" lang="en-US" altLang="zh-CN" sz="2800" b="0" kern="1200" dirty="0">
              <a:solidFill>
                <a:srgbClr val="000000"/>
              </a:solidFill>
              <a:sym typeface="Symbol" pitchFamily="18" charset="2"/>
            </a:endParaRPr>
          </a:p>
          <a:p>
            <a:pPr marL="0" indent="0" eaLnBrk="1" hangingPunct="1">
              <a:spcBef>
                <a:spcPct val="0"/>
              </a:spcBef>
              <a:buClr>
                <a:srgbClr val="3333CC"/>
              </a:buClr>
              <a:defRPr/>
            </a:pPr>
            <a:r>
              <a:rPr kumimoji="1" lang="en-US" altLang="zh-CN" sz="2800" b="0" kern="1200" dirty="0">
                <a:solidFill>
                  <a:srgbClr val="3333FF"/>
                </a:solidFill>
                <a:sym typeface="Symbol" pitchFamily="18" charset="2"/>
              </a:rPr>
              <a:t>  Backward reasoning</a:t>
            </a:r>
            <a:r>
              <a:rPr kumimoji="1" lang="en-US" altLang="zh-CN" sz="2800" b="0" kern="1200" dirty="0">
                <a:solidFill>
                  <a:srgbClr val="000000"/>
                </a:solidFill>
                <a:sym typeface="Symbol" pitchFamily="18" charset="2"/>
              </a:rPr>
              <a:t>: </a:t>
            </a:r>
          </a:p>
          <a:p>
            <a:pPr marL="0" indent="0" eaLnBrk="1" hangingPunct="1">
              <a:spcBef>
                <a:spcPct val="0"/>
              </a:spcBef>
              <a:buClr>
                <a:srgbClr val="3333CC"/>
              </a:buClr>
              <a:buFont typeface="Wingdings" panose="05000000000000000000" pitchFamily="2" charset="2"/>
              <a:buNone/>
              <a:defRPr/>
            </a:pPr>
            <a:r>
              <a:rPr kumimoji="1" lang="en-US" altLang="zh-CN" sz="2800" b="0" kern="1200" dirty="0">
                <a:solidFill>
                  <a:srgbClr val="000000"/>
                </a:solidFill>
                <a:sym typeface="Symbol" pitchFamily="18" charset="2"/>
              </a:rPr>
              <a:t>To reason backward to prove a statement </a:t>
            </a:r>
            <a:r>
              <a:rPr kumimoji="1" lang="en-US" altLang="zh-CN" sz="2800" b="0" i="1" kern="1200" dirty="0">
                <a:solidFill>
                  <a:srgbClr val="000000"/>
                </a:solidFill>
                <a:sym typeface="Symbol" pitchFamily="18" charset="2"/>
              </a:rPr>
              <a:t>q</a:t>
            </a:r>
            <a:r>
              <a:rPr kumimoji="1" lang="en-US" altLang="zh-CN" sz="2800" b="0" kern="1200" dirty="0">
                <a:solidFill>
                  <a:srgbClr val="000000"/>
                </a:solidFill>
                <a:sym typeface="Symbol" pitchFamily="18" charset="2"/>
              </a:rPr>
              <a:t>, we find a statement </a:t>
            </a:r>
            <a:r>
              <a:rPr kumimoji="1" lang="en-US" altLang="zh-CN" sz="2800" b="0" i="1" kern="1200" dirty="0">
                <a:solidFill>
                  <a:srgbClr val="000000"/>
                </a:solidFill>
                <a:sym typeface="Symbol" pitchFamily="18" charset="2"/>
              </a:rPr>
              <a:t>p</a:t>
            </a:r>
            <a:r>
              <a:rPr kumimoji="1" lang="en-US" altLang="zh-CN" sz="2800" b="0" kern="1200" dirty="0">
                <a:solidFill>
                  <a:srgbClr val="000000"/>
                </a:solidFill>
                <a:sym typeface="Symbol" pitchFamily="18" charset="2"/>
              </a:rPr>
              <a:t> that we can prove with the property that </a:t>
            </a:r>
            <a:r>
              <a:rPr kumimoji="1" lang="en-US" altLang="zh-CN" sz="2800" b="0" i="1" kern="1200" dirty="0" err="1">
                <a:solidFill>
                  <a:srgbClr val="000000"/>
                </a:solidFill>
                <a:sym typeface="Symbol" pitchFamily="18" charset="2"/>
              </a:rPr>
              <a:t>p</a:t>
            </a:r>
            <a:r>
              <a:rPr kumimoji="1" lang="en-US" altLang="zh-CN" sz="2800" b="0" kern="1200" dirty="0" err="1">
                <a:solidFill>
                  <a:srgbClr val="000000"/>
                </a:solidFill>
                <a:sym typeface="Symbol" pitchFamily="18" charset="2"/>
              </a:rPr>
              <a:t></a:t>
            </a:r>
            <a:r>
              <a:rPr kumimoji="1" lang="en-US" altLang="zh-CN" sz="2800" b="0" i="1" kern="1200" dirty="0" err="1">
                <a:solidFill>
                  <a:srgbClr val="000000"/>
                </a:solidFill>
                <a:sym typeface="Symbol" pitchFamily="18" charset="2"/>
              </a:rPr>
              <a:t>q</a:t>
            </a:r>
            <a:r>
              <a:rPr kumimoji="1" lang="en-US" altLang="zh-CN" sz="2800" b="0" kern="1200" dirty="0">
                <a:solidFill>
                  <a:srgbClr val="000000"/>
                </a:solidFill>
                <a:sym typeface="Symbol" pitchFamily="18" charset="2"/>
              </a:rPr>
              <a:t>.</a:t>
            </a:r>
          </a:p>
          <a:p>
            <a:pPr marL="0" indent="0" eaLnBrk="1" hangingPunct="1">
              <a:spcBef>
                <a:spcPct val="0"/>
              </a:spcBef>
              <a:buClr>
                <a:srgbClr val="3333CC"/>
              </a:buClr>
              <a:defRPr/>
            </a:pPr>
            <a:endParaRPr kumimoji="1" lang="en-US" altLang="zh-CN" b="0" i="1" kern="1200" dirty="0">
              <a:solidFill>
                <a:srgbClr val="000000"/>
              </a:solidFill>
              <a:sym typeface="Symbol" pitchFamily="18" charset="2"/>
            </a:endParaRPr>
          </a:p>
          <a:p>
            <a:pPr marL="0" indent="0" eaLnBrk="1" hangingPunct="1">
              <a:spcBef>
                <a:spcPct val="0"/>
              </a:spcBef>
              <a:buClr>
                <a:srgbClr val="3333CC"/>
              </a:buClr>
              <a:buFont typeface="Wingdings" panose="05000000000000000000" pitchFamily="2" charset="2"/>
              <a:buNone/>
              <a:defRPr/>
            </a:pPr>
            <a:endParaRPr kumimoji="1" lang="en-US" altLang="zh-CN" b="0" kern="1200" dirty="0">
              <a:solidFill>
                <a:srgbClr val="000000"/>
              </a:solidFill>
              <a:sym typeface="Symbol"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D9BC9F0-D1A6-4B69-991D-1ADC2D4A281F}"/>
              </a:ext>
            </a:extLst>
          </p:cNvPr>
          <p:cNvSpPr>
            <a:spLocks noGrp="1" noChangeArrowheads="1"/>
          </p:cNvSpPr>
          <p:nvPr>
            <p:ph type="title"/>
          </p:nvPr>
        </p:nvSpPr>
        <p:spPr/>
        <p:txBody>
          <a:bodyPr/>
          <a:lstStyle/>
          <a:p>
            <a:pPr eaLnBrk="1" hangingPunct="1"/>
            <a:r>
              <a:rPr lang="en-US" altLang="zh-CN" b="0"/>
              <a:t>Proofs</a:t>
            </a:r>
            <a:endParaRPr lang="en-US" altLang="zh-CN"/>
          </a:p>
        </p:txBody>
      </p:sp>
      <p:sp>
        <p:nvSpPr>
          <p:cNvPr id="4" name="内容占位符 3">
            <a:extLst>
              <a:ext uri="{FF2B5EF4-FFF2-40B4-BE49-F238E27FC236}">
                <a16:creationId xmlns:a16="http://schemas.microsoft.com/office/drawing/2014/main" id="{62B2976B-E2D1-44F8-9CC0-8940C8541836}"/>
              </a:ext>
            </a:extLst>
          </p:cNvPr>
          <p:cNvSpPr>
            <a:spLocks noGrp="1"/>
          </p:cNvSpPr>
          <p:nvPr>
            <p:ph idx="1"/>
          </p:nvPr>
        </p:nvSpPr>
        <p:spPr>
          <a:xfrm>
            <a:off x="642938" y="2357438"/>
            <a:ext cx="7886700" cy="2017712"/>
          </a:xfrm>
        </p:spPr>
        <p:txBody>
          <a:bodyPr/>
          <a:lstStyle/>
          <a:p>
            <a:pPr>
              <a:buFont typeface="Wingdings" panose="05000000000000000000" pitchFamily="2" charset="2"/>
              <a:buNone/>
              <a:defRPr/>
            </a:pPr>
            <a:r>
              <a:rPr lang="en-US" altLang="zh-CN" sz="3200" b="0" dirty="0">
                <a:solidFill>
                  <a:srgbClr val="3333CC"/>
                </a:solidFill>
                <a:effectLst>
                  <a:outerShdw blurRad="38100" dist="38100" dir="2700000" algn="tl">
                    <a:srgbClr val="000000">
                      <a:alpha val="43137"/>
                    </a:srgbClr>
                  </a:outerShdw>
                </a:effectLst>
              </a:rPr>
              <a:t>   The construction of a valid proof is an art, honed after much practice.</a:t>
            </a:r>
          </a:p>
          <a:p>
            <a:pPr>
              <a:defRPr/>
            </a:pPr>
            <a:endParaRPr lang="zh-CN" altLang="en-US"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2037D0E-C970-471C-A480-7614649F932F}"/>
              </a:ext>
            </a:extLst>
          </p:cNvPr>
          <p:cNvSpPr>
            <a:spLocks noGrp="1" noChangeArrowheads="1"/>
          </p:cNvSpPr>
          <p:nvPr>
            <p:ph type="title"/>
          </p:nvPr>
        </p:nvSpPr>
        <p:spPr>
          <a:xfrm>
            <a:off x="500063" y="115888"/>
            <a:ext cx="8429625" cy="722312"/>
          </a:xfrm>
        </p:spPr>
        <p:txBody>
          <a:bodyPr/>
          <a:lstStyle/>
          <a:p>
            <a:pPr eaLnBrk="1" hangingPunct="1"/>
            <a:r>
              <a:rPr lang="en-US" altLang="zh-CN" b="0"/>
              <a:t>Example 1 (Backward Reasoning)</a:t>
            </a:r>
          </a:p>
        </p:txBody>
      </p:sp>
      <p:sp>
        <p:nvSpPr>
          <p:cNvPr id="27651" name="Rectangle 3">
            <a:extLst>
              <a:ext uri="{FF2B5EF4-FFF2-40B4-BE49-F238E27FC236}">
                <a16:creationId xmlns:a16="http://schemas.microsoft.com/office/drawing/2014/main" id="{0AEB592A-7684-4BFD-AF9A-6DC308B6D463}"/>
              </a:ext>
            </a:extLst>
          </p:cNvPr>
          <p:cNvSpPr>
            <a:spLocks noGrp="1" noChangeArrowheads="1"/>
          </p:cNvSpPr>
          <p:nvPr>
            <p:ph type="body" idx="1"/>
          </p:nvPr>
        </p:nvSpPr>
        <p:spPr>
          <a:xfrm>
            <a:off x="323850" y="981075"/>
            <a:ext cx="8358188" cy="1152525"/>
          </a:xfrm>
        </p:spPr>
        <p:txBody>
          <a:bodyPr/>
          <a:lstStyle/>
          <a:p>
            <a:pPr marL="0" indent="0" eaLnBrk="1" hangingPunct="1">
              <a:buClr>
                <a:srgbClr val="3333FF"/>
              </a:buClr>
              <a:defRPr/>
            </a:pPr>
            <a:r>
              <a:rPr lang="en-US" altLang="zh-CN" b="0" kern="1200" dirty="0">
                <a:solidFill>
                  <a:srgbClr val="000000"/>
                </a:solidFill>
                <a:cs typeface="Times New Roman" pitchFamily="18" charset="0"/>
                <a:sym typeface="Symbol" pitchFamily="18" charset="2"/>
              </a:rPr>
              <a:t>Given two distinct positive real numbers </a:t>
            </a:r>
            <a:r>
              <a:rPr lang="en-US" altLang="zh-CN" b="0" i="1" kern="1200" dirty="0">
                <a:solidFill>
                  <a:srgbClr val="000000"/>
                </a:solidFill>
                <a:cs typeface="Times New Roman" pitchFamily="18" charset="0"/>
                <a:sym typeface="Symbol" pitchFamily="18" charset="2"/>
              </a:rPr>
              <a:t>x</a:t>
            </a:r>
            <a:r>
              <a:rPr lang="en-US" altLang="zh-CN" b="0" kern="1200" dirty="0">
                <a:solidFill>
                  <a:srgbClr val="000000"/>
                </a:solidFill>
                <a:cs typeface="Times New Roman" pitchFamily="18" charset="0"/>
                <a:sym typeface="Symbol" pitchFamily="18" charset="2"/>
              </a:rPr>
              <a:t> and </a:t>
            </a:r>
            <a:r>
              <a:rPr lang="en-US" altLang="zh-CN" b="0" i="1" kern="1200" dirty="0">
                <a:solidFill>
                  <a:srgbClr val="000000"/>
                </a:solidFill>
                <a:cs typeface="Times New Roman" pitchFamily="18" charset="0"/>
                <a:sym typeface="Symbol" pitchFamily="18" charset="2"/>
              </a:rPr>
              <a:t>y</a:t>
            </a:r>
            <a:r>
              <a:rPr lang="en-US" altLang="zh-CN" b="0" kern="1200" dirty="0">
                <a:solidFill>
                  <a:srgbClr val="000000"/>
                </a:solidFill>
                <a:cs typeface="Times New Roman" pitchFamily="18" charset="0"/>
                <a:sym typeface="Symbol" pitchFamily="18" charset="2"/>
              </a:rPr>
              <a:t>, their arithmetic mean is (</a:t>
            </a:r>
            <a:r>
              <a:rPr lang="en-US" altLang="zh-CN" b="0" i="1" kern="1200" dirty="0" err="1">
                <a:solidFill>
                  <a:srgbClr val="000000"/>
                </a:solidFill>
                <a:cs typeface="Times New Roman" pitchFamily="18" charset="0"/>
                <a:sym typeface="Symbol" pitchFamily="18" charset="2"/>
              </a:rPr>
              <a:t>x+y</a:t>
            </a:r>
            <a:r>
              <a:rPr lang="en-US" altLang="zh-CN" b="0" kern="1200" dirty="0">
                <a:solidFill>
                  <a:srgbClr val="000000"/>
                </a:solidFill>
                <a:cs typeface="Times New Roman" pitchFamily="18" charset="0"/>
                <a:sym typeface="Symbol" pitchFamily="18" charset="2"/>
              </a:rPr>
              <a:t>)/2 and their geometric mean is       ,the arithmetic mean is always greater than the geometric mean.</a:t>
            </a:r>
            <a:endParaRPr lang="en-US" altLang="zh-CN" b="0" dirty="0"/>
          </a:p>
        </p:txBody>
      </p:sp>
      <p:sp>
        <p:nvSpPr>
          <p:cNvPr id="10" name="矩形 9">
            <a:extLst>
              <a:ext uri="{FF2B5EF4-FFF2-40B4-BE49-F238E27FC236}">
                <a16:creationId xmlns:a16="http://schemas.microsoft.com/office/drawing/2014/main" id="{123AFDBD-69DF-4270-A377-B3756E5334D4}"/>
              </a:ext>
            </a:extLst>
          </p:cNvPr>
          <p:cNvSpPr/>
          <p:nvPr/>
        </p:nvSpPr>
        <p:spPr>
          <a:xfrm>
            <a:off x="468313" y="2133600"/>
            <a:ext cx="8286750" cy="1347788"/>
          </a:xfrm>
          <a:prstGeom prst="rect">
            <a:avLst/>
          </a:prstGeom>
        </p:spPr>
        <p:txBody>
          <a:bodyPr>
            <a:spAutoFit/>
          </a:bodyPr>
          <a:lstStyle/>
          <a:p>
            <a:pPr marL="342900" indent="-342900" eaLnBrk="1" hangingPunct="1">
              <a:spcBef>
                <a:spcPct val="20000"/>
              </a:spcBef>
              <a:buClr>
                <a:srgbClr val="3333CC"/>
              </a:buClr>
              <a:defRPr/>
            </a:pPr>
            <a:r>
              <a:rPr lang="en-US" altLang="zh-CN" sz="2400" kern="0" dirty="0">
                <a:solidFill>
                  <a:srgbClr val="FF0000"/>
                </a:solidFill>
                <a:latin typeface="+mn-lt"/>
              </a:rPr>
              <a:t>Proof:</a:t>
            </a:r>
          </a:p>
          <a:p>
            <a:pPr marL="342900" indent="-342900" eaLnBrk="1" hangingPunct="1">
              <a:spcBef>
                <a:spcPct val="20000"/>
              </a:spcBef>
              <a:buClr>
                <a:srgbClr val="3333CC"/>
              </a:buClr>
              <a:defRPr/>
            </a:pPr>
            <a:r>
              <a:rPr lang="en-US" altLang="zh-CN" sz="2400" kern="0" dirty="0">
                <a:solidFill>
                  <a:srgbClr val="000000"/>
                </a:solidFill>
                <a:latin typeface="+mn-lt"/>
              </a:rPr>
              <a:t>Suppose that x and y are distinct real numbers. Then</a:t>
            </a:r>
          </a:p>
          <a:p>
            <a:pPr marL="342900" indent="-342900" eaLnBrk="1" hangingPunct="1">
              <a:spcBef>
                <a:spcPct val="20000"/>
              </a:spcBef>
              <a:buClr>
                <a:srgbClr val="3333CC"/>
              </a:buClr>
              <a:defRPr/>
            </a:pPr>
            <a:endParaRPr lang="en-US" altLang="zh-CN" sz="2400" kern="0" dirty="0">
              <a:solidFill>
                <a:srgbClr val="000000"/>
              </a:solidFill>
              <a:latin typeface="+mn-lt"/>
            </a:endParaRPr>
          </a:p>
        </p:txBody>
      </p:sp>
      <p:graphicFrame>
        <p:nvGraphicFramePr>
          <p:cNvPr id="63493" name="Object 2">
            <a:extLst>
              <a:ext uri="{FF2B5EF4-FFF2-40B4-BE49-F238E27FC236}">
                <a16:creationId xmlns:a16="http://schemas.microsoft.com/office/drawing/2014/main" id="{F71A4C9C-38AE-4D93-99A1-4D2039C059E0}"/>
              </a:ext>
            </a:extLst>
          </p:cNvPr>
          <p:cNvGraphicFramePr>
            <a:graphicFrameLocks noChangeAspect="1"/>
          </p:cNvGraphicFramePr>
          <p:nvPr/>
        </p:nvGraphicFramePr>
        <p:xfrm>
          <a:off x="5724525" y="1412875"/>
          <a:ext cx="652463" cy="542925"/>
        </p:xfrm>
        <a:graphic>
          <a:graphicData uri="http://schemas.openxmlformats.org/presentationml/2006/ole">
            <mc:AlternateContent xmlns:mc="http://schemas.openxmlformats.org/markup-compatibility/2006">
              <mc:Choice xmlns:v="urn:schemas-microsoft-com:vml" Requires="v">
                <p:oleObj spid="_x0000_s63536" name="公式" r:id="rId4" imgW="304536" imgH="253780" progId="Equation.3">
                  <p:embed/>
                </p:oleObj>
              </mc:Choice>
              <mc:Fallback>
                <p:oleObj name="公式" r:id="rId4" imgW="304536" imgH="2537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1412875"/>
                        <a:ext cx="65246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3">
            <a:extLst>
              <a:ext uri="{FF2B5EF4-FFF2-40B4-BE49-F238E27FC236}">
                <a16:creationId xmlns:a16="http://schemas.microsoft.com/office/drawing/2014/main" id="{6B7DEB28-DEC4-40DA-A0AE-A7AD02B8946A}"/>
              </a:ext>
            </a:extLst>
          </p:cNvPr>
          <p:cNvGraphicFramePr>
            <a:graphicFrameLocks noChangeAspect="1"/>
          </p:cNvGraphicFramePr>
          <p:nvPr/>
        </p:nvGraphicFramePr>
        <p:xfrm>
          <a:off x="2627313" y="3141663"/>
          <a:ext cx="1603375" cy="428625"/>
        </p:xfrm>
        <a:graphic>
          <a:graphicData uri="http://schemas.openxmlformats.org/presentationml/2006/ole">
            <mc:AlternateContent xmlns:mc="http://schemas.openxmlformats.org/markup-compatibility/2006">
              <mc:Choice xmlns:v="urn:schemas-microsoft-com:vml" Requires="v">
                <p:oleObj spid="_x0000_s63537" name="公式" r:id="rId6" imgW="749300" imgH="228600" progId="Equation.3">
                  <p:embed/>
                </p:oleObj>
              </mc:Choice>
              <mc:Fallback>
                <p:oleObj name="公式" r:id="rId6" imgW="74930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3141663"/>
                        <a:ext cx="16033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4">
            <a:extLst>
              <a:ext uri="{FF2B5EF4-FFF2-40B4-BE49-F238E27FC236}">
                <a16:creationId xmlns:a16="http://schemas.microsoft.com/office/drawing/2014/main" id="{C550E319-097C-4AD4-8FF6-2F1FC96AEDA7}"/>
              </a:ext>
            </a:extLst>
          </p:cNvPr>
          <p:cNvGraphicFramePr>
            <a:graphicFrameLocks noChangeAspect="1"/>
          </p:cNvGraphicFramePr>
          <p:nvPr/>
        </p:nvGraphicFramePr>
        <p:xfrm>
          <a:off x="2238375" y="3573463"/>
          <a:ext cx="2555875" cy="428625"/>
        </p:xfrm>
        <a:graphic>
          <a:graphicData uri="http://schemas.openxmlformats.org/presentationml/2006/ole">
            <mc:AlternateContent xmlns:mc="http://schemas.openxmlformats.org/markup-compatibility/2006">
              <mc:Choice xmlns:v="urn:schemas-microsoft-com:vml" Requires="v">
                <p:oleObj spid="_x0000_s63538" name="公式" r:id="rId8" imgW="1193800" imgH="228600" progId="Equation.3">
                  <p:embed/>
                </p:oleObj>
              </mc:Choice>
              <mc:Fallback>
                <p:oleObj name="公式" r:id="rId8" imgW="1193800" imgH="2286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8375" y="3573463"/>
                        <a:ext cx="25558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7">
            <a:extLst>
              <a:ext uri="{FF2B5EF4-FFF2-40B4-BE49-F238E27FC236}">
                <a16:creationId xmlns:a16="http://schemas.microsoft.com/office/drawing/2014/main" id="{1FDBAFD5-F124-4FB6-8B38-15BAEF83CB30}"/>
              </a:ext>
            </a:extLst>
          </p:cNvPr>
          <p:cNvGraphicFramePr>
            <a:graphicFrameLocks noChangeAspect="1"/>
          </p:cNvGraphicFramePr>
          <p:nvPr/>
        </p:nvGraphicFramePr>
        <p:xfrm>
          <a:off x="2260600" y="4002088"/>
          <a:ext cx="2882900" cy="428625"/>
        </p:xfrm>
        <a:graphic>
          <a:graphicData uri="http://schemas.openxmlformats.org/presentationml/2006/ole">
            <mc:AlternateContent xmlns:mc="http://schemas.openxmlformats.org/markup-compatibility/2006">
              <mc:Choice xmlns:v="urn:schemas-microsoft-com:vml" Requires="v">
                <p:oleObj spid="_x0000_s63539" name="公式" r:id="rId10" imgW="1346200" imgH="228600" progId="Equation.3">
                  <p:embed/>
                </p:oleObj>
              </mc:Choice>
              <mc:Fallback>
                <p:oleObj name="公式" r:id="rId10" imgW="1346200" imgH="228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0600" y="4002088"/>
                        <a:ext cx="28829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8">
            <a:extLst>
              <a:ext uri="{FF2B5EF4-FFF2-40B4-BE49-F238E27FC236}">
                <a16:creationId xmlns:a16="http://schemas.microsoft.com/office/drawing/2014/main" id="{93304FF1-C410-4899-9B02-CFC4028341E8}"/>
              </a:ext>
            </a:extLst>
          </p:cNvPr>
          <p:cNvGraphicFramePr>
            <a:graphicFrameLocks noChangeAspect="1"/>
          </p:cNvGraphicFramePr>
          <p:nvPr/>
        </p:nvGraphicFramePr>
        <p:xfrm>
          <a:off x="2286000" y="4430713"/>
          <a:ext cx="2173288" cy="428625"/>
        </p:xfrm>
        <a:graphic>
          <a:graphicData uri="http://schemas.openxmlformats.org/presentationml/2006/ole">
            <mc:AlternateContent xmlns:mc="http://schemas.openxmlformats.org/markup-compatibility/2006">
              <mc:Choice xmlns:v="urn:schemas-microsoft-com:vml" Requires="v">
                <p:oleObj spid="_x0000_s63540" name="公式" r:id="rId12" imgW="1016000" imgH="228600" progId="Equation.3">
                  <p:embed/>
                </p:oleObj>
              </mc:Choice>
              <mc:Fallback>
                <p:oleObj name="公式" r:id="rId12" imgW="1016000" imgH="2286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0" y="4430713"/>
                        <a:ext cx="217328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9">
            <a:extLst>
              <a:ext uri="{FF2B5EF4-FFF2-40B4-BE49-F238E27FC236}">
                <a16:creationId xmlns:a16="http://schemas.microsoft.com/office/drawing/2014/main" id="{1313286C-01F0-4C83-85C3-C8B10E322E68}"/>
              </a:ext>
            </a:extLst>
          </p:cNvPr>
          <p:cNvGraphicFramePr>
            <a:graphicFrameLocks noChangeAspect="1"/>
          </p:cNvGraphicFramePr>
          <p:nvPr/>
        </p:nvGraphicFramePr>
        <p:xfrm>
          <a:off x="2286000" y="4859338"/>
          <a:ext cx="2363788" cy="428625"/>
        </p:xfrm>
        <a:graphic>
          <a:graphicData uri="http://schemas.openxmlformats.org/presentationml/2006/ole">
            <mc:AlternateContent xmlns:mc="http://schemas.openxmlformats.org/markup-compatibility/2006">
              <mc:Choice xmlns:v="urn:schemas-microsoft-com:vml" Requires="v">
                <p:oleObj spid="_x0000_s63541" name="公式" r:id="rId14" imgW="1104900" imgH="228600" progId="Equation.3">
                  <p:embed/>
                </p:oleObj>
              </mc:Choice>
              <mc:Fallback>
                <p:oleObj name="公式" r:id="rId14" imgW="1104900" imgH="2286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4859338"/>
                        <a:ext cx="236378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0">
            <a:extLst>
              <a:ext uri="{FF2B5EF4-FFF2-40B4-BE49-F238E27FC236}">
                <a16:creationId xmlns:a16="http://schemas.microsoft.com/office/drawing/2014/main" id="{08A70477-1F89-445C-9DB2-238CE4ABFBF4}"/>
              </a:ext>
            </a:extLst>
          </p:cNvPr>
          <p:cNvGraphicFramePr>
            <a:graphicFrameLocks noChangeAspect="1"/>
          </p:cNvGraphicFramePr>
          <p:nvPr/>
        </p:nvGraphicFramePr>
        <p:xfrm>
          <a:off x="2303463" y="5264150"/>
          <a:ext cx="2473325" cy="476250"/>
        </p:xfrm>
        <a:graphic>
          <a:graphicData uri="http://schemas.openxmlformats.org/presentationml/2006/ole">
            <mc:AlternateContent xmlns:mc="http://schemas.openxmlformats.org/markup-compatibility/2006">
              <mc:Choice xmlns:v="urn:schemas-microsoft-com:vml" Requires="v">
                <p:oleObj spid="_x0000_s63542" name="公式" r:id="rId16" imgW="1155700" imgH="254000" progId="Equation.3">
                  <p:embed/>
                </p:oleObj>
              </mc:Choice>
              <mc:Fallback>
                <p:oleObj name="公式" r:id="rId16" imgW="1155700" imgH="2540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03463" y="5264150"/>
                        <a:ext cx="24733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14">
            <a:extLst>
              <a:ext uri="{FF2B5EF4-FFF2-40B4-BE49-F238E27FC236}">
                <a16:creationId xmlns:a16="http://schemas.microsoft.com/office/drawing/2014/main" id="{711843AE-5624-468D-8E80-BEAE2E66510A}"/>
              </a:ext>
            </a:extLst>
          </p:cNvPr>
          <p:cNvSpPr txBox="1"/>
          <p:nvPr/>
        </p:nvSpPr>
        <p:spPr>
          <a:xfrm>
            <a:off x="900113" y="5876925"/>
            <a:ext cx="3214687" cy="461963"/>
          </a:xfrm>
          <a:prstGeom prst="rect">
            <a:avLst/>
          </a:prstGeom>
          <a:noFill/>
        </p:spPr>
        <p:txBody>
          <a:bodyPr>
            <a:spAutoFit/>
          </a:bodyPr>
          <a:lstStyle/>
          <a:p>
            <a:pPr eaLnBrk="1" hangingPunct="1">
              <a:defRPr/>
            </a:pPr>
            <a:r>
              <a:rPr lang="en-US" altLang="zh-CN" sz="2400" dirty="0">
                <a:latin typeface="+mn-lt"/>
              </a:rPr>
              <a:t>Q.E.D.</a:t>
            </a:r>
            <a:endParaRPr lang="zh-CN" alt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8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8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658571F-F216-4BA1-8CAD-BE1AFE344326}"/>
              </a:ext>
            </a:extLst>
          </p:cNvPr>
          <p:cNvSpPr>
            <a:spLocks noGrp="1" noChangeArrowheads="1"/>
          </p:cNvSpPr>
          <p:nvPr>
            <p:ph type="title"/>
          </p:nvPr>
        </p:nvSpPr>
        <p:spPr>
          <a:xfrm>
            <a:off x="500063" y="115888"/>
            <a:ext cx="8429625" cy="722312"/>
          </a:xfrm>
        </p:spPr>
        <p:txBody>
          <a:bodyPr/>
          <a:lstStyle/>
          <a:p>
            <a:pPr eaLnBrk="1" hangingPunct="1"/>
            <a:r>
              <a:rPr lang="en-US" altLang="zh-CN" b="0"/>
              <a:t>Example 2 (Backward Reasoning)</a:t>
            </a:r>
          </a:p>
        </p:txBody>
      </p:sp>
      <p:sp>
        <p:nvSpPr>
          <p:cNvPr id="65539" name="Rectangle 3">
            <a:extLst>
              <a:ext uri="{FF2B5EF4-FFF2-40B4-BE49-F238E27FC236}">
                <a16:creationId xmlns:a16="http://schemas.microsoft.com/office/drawing/2014/main" id="{91DB0D48-5769-4196-AE79-38DB2E33489E}"/>
              </a:ext>
            </a:extLst>
          </p:cNvPr>
          <p:cNvSpPr txBox="1">
            <a:spLocks noChangeArrowheads="1"/>
          </p:cNvSpPr>
          <p:nvPr/>
        </p:nvSpPr>
        <p:spPr bwMode="auto">
          <a:xfrm>
            <a:off x="284163" y="1196975"/>
            <a:ext cx="8391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buClr>
                <a:srgbClr val="3333FF"/>
              </a:buClr>
            </a:pPr>
            <a:r>
              <a:rPr lang="en-US" altLang="zh-CN" b="0">
                <a:solidFill>
                  <a:srgbClr val="000000"/>
                </a:solidFill>
                <a:cs typeface="Times New Roman" panose="02020603050405020304" pitchFamily="18" charset="0"/>
                <a:sym typeface="Symbol" panose="05050102010706020507" pitchFamily="18" charset="2"/>
              </a:rPr>
              <a:t>Suppose that two people play a game taking turns removing, 1, 2, or 3 stones at a time from a pile that begins with 15 stones. The person who removes the last stone wins the game. Show that the first player can win the game no matter what the second player does.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2A2C7-6041-4D24-8674-11BB6B2E7095}"/>
              </a:ext>
            </a:extLst>
          </p:cNvPr>
          <p:cNvSpPr>
            <a:spLocks noGrp="1"/>
          </p:cNvSpPr>
          <p:nvPr>
            <p:ph idx="1"/>
          </p:nvPr>
        </p:nvSpPr>
        <p:spPr>
          <a:xfrm>
            <a:off x="323850" y="1196975"/>
            <a:ext cx="8551863" cy="5122863"/>
          </a:xfrm>
        </p:spPr>
        <p:txBody>
          <a:bodyPr>
            <a:normAutofit fontScale="92500" lnSpcReduction="20000"/>
          </a:bodyPr>
          <a:lstStyle/>
          <a:p>
            <a:pPr>
              <a:buFont typeface="Wingdings" panose="05000000000000000000" pitchFamily="2" charset="2"/>
              <a:buNone/>
              <a:defRPr/>
            </a:pPr>
            <a:r>
              <a:rPr lang="en-US" sz="2600" b="0" dirty="0">
                <a:solidFill>
                  <a:srgbClr val="FF0000"/>
                </a:solidFill>
              </a:rPr>
              <a:t>Proof:  </a:t>
            </a:r>
            <a:r>
              <a:rPr lang="en-US" sz="2600" b="0" dirty="0"/>
              <a:t>Let </a:t>
            </a:r>
            <a:r>
              <a:rPr lang="en-US" sz="2600" b="0" i="1" dirty="0"/>
              <a:t>n</a:t>
            </a:r>
            <a:r>
              <a:rPr lang="en-US" sz="2600" b="0" dirty="0"/>
              <a:t> be the last step of the game.</a:t>
            </a:r>
          </a:p>
          <a:p>
            <a:pPr>
              <a:buFont typeface="Wingdings" panose="05000000000000000000" pitchFamily="2" charset="2"/>
              <a:buNone/>
              <a:defRPr/>
            </a:pPr>
            <a:r>
              <a:rPr lang="en-US" sz="2600" b="0" dirty="0">
                <a:solidFill>
                  <a:srgbClr val="FF0000"/>
                </a:solidFill>
              </a:rPr>
              <a:t>Step n:</a:t>
            </a:r>
            <a:r>
              <a:rPr lang="en-US" sz="2600" b="0" dirty="0"/>
              <a:t>    Player</a:t>
            </a:r>
            <a:r>
              <a:rPr lang="en-US" sz="2600" b="0" baseline="-25000" dirty="0">
                <a:latin typeface="Cambria Math" pitchFamily="18" charset="0"/>
                <a:ea typeface="Cambria Math" pitchFamily="18" charset="0"/>
              </a:rPr>
              <a:t>1</a:t>
            </a:r>
            <a:r>
              <a:rPr lang="en-US" sz="2600" b="0" dirty="0"/>
              <a:t> can win if the pile contains </a:t>
            </a:r>
            <a:r>
              <a:rPr lang="en-US" sz="2600" b="0" dirty="0">
                <a:latin typeface="Cambria Math" pitchFamily="18" charset="0"/>
                <a:ea typeface="Cambria Math" pitchFamily="18" charset="0"/>
              </a:rPr>
              <a:t>1</a:t>
            </a:r>
            <a:r>
              <a:rPr lang="en-US" sz="2600" b="0" dirty="0"/>
              <a:t>,</a:t>
            </a:r>
            <a:r>
              <a:rPr lang="en-US" sz="2600" b="0" dirty="0">
                <a:latin typeface="Cambria Math" pitchFamily="18" charset="0"/>
                <a:ea typeface="Cambria Math" pitchFamily="18" charset="0"/>
              </a:rPr>
              <a:t>2</a:t>
            </a:r>
            <a:r>
              <a:rPr lang="en-US" sz="2600" b="0" dirty="0"/>
              <a:t>, or </a:t>
            </a:r>
            <a:r>
              <a:rPr lang="en-US" sz="2600" b="0" dirty="0">
                <a:latin typeface="Cambria Math" pitchFamily="18" charset="0"/>
                <a:ea typeface="Cambria Math" pitchFamily="18" charset="0"/>
              </a:rPr>
              <a:t>3</a:t>
            </a:r>
            <a:r>
              <a:rPr lang="en-US" sz="2600" b="0" dirty="0"/>
              <a:t> stones. </a:t>
            </a:r>
          </a:p>
          <a:p>
            <a:pPr>
              <a:buFont typeface="Wingdings" panose="05000000000000000000" pitchFamily="2" charset="2"/>
              <a:buNone/>
              <a:defRPr/>
            </a:pPr>
            <a:r>
              <a:rPr lang="en-US" sz="2600" b="0" dirty="0">
                <a:solidFill>
                  <a:srgbClr val="FF0000"/>
                </a:solidFill>
              </a:rPr>
              <a:t>Step n-</a:t>
            </a:r>
            <a:r>
              <a:rPr lang="en-US" sz="2600" b="0" dirty="0">
                <a:solidFill>
                  <a:srgbClr val="FF0000"/>
                </a:solidFill>
                <a:latin typeface="Cambria Math" pitchFamily="18" charset="0"/>
                <a:ea typeface="Cambria Math" pitchFamily="18" charset="0"/>
              </a:rPr>
              <a:t>1</a:t>
            </a:r>
            <a:r>
              <a:rPr lang="en-US" sz="2600" b="0" dirty="0">
                <a:solidFill>
                  <a:srgbClr val="FF0000"/>
                </a:solidFill>
              </a:rPr>
              <a:t>: </a:t>
            </a:r>
            <a:r>
              <a:rPr lang="en-US" sz="2600" b="0" dirty="0"/>
              <a:t>Player</a:t>
            </a:r>
            <a:r>
              <a:rPr lang="en-US" sz="2600" b="0" baseline="-25000" dirty="0">
                <a:latin typeface="Cambria Math" pitchFamily="18" charset="0"/>
                <a:ea typeface="Cambria Math" pitchFamily="18" charset="0"/>
              </a:rPr>
              <a:t>2</a:t>
            </a:r>
            <a:r>
              <a:rPr lang="en-US" sz="2600" b="0" dirty="0"/>
              <a:t> will have to leave such a pile if the pile that he/she is faced with has </a:t>
            </a:r>
            <a:r>
              <a:rPr lang="en-US" sz="2600" b="0" dirty="0">
                <a:latin typeface="Cambria Math" pitchFamily="18" charset="0"/>
                <a:ea typeface="Cambria Math" pitchFamily="18" charset="0"/>
              </a:rPr>
              <a:t>4</a:t>
            </a:r>
            <a:r>
              <a:rPr lang="en-US" sz="2600" b="0" dirty="0"/>
              <a:t> stones. </a:t>
            </a:r>
          </a:p>
          <a:p>
            <a:pPr>
              <a:buFont typeface="Wingdings" panose="05000000000000000000" pitchFamily="2" charset="2"/>
              <a:buNone/>
              <a:defRPr/>
            </a:pPr>
            <a:r>
              <a:rPr lang="en-US" sz="2600" b="0" dirty="0">
                <a:solidFill>
                  <a:srgbClr val="FF0000"/>
                </a:solidFill>
              </a:rPr>
              <a:t>Step n-</a:t>
            </a:r>
            <a:r>
              <a:rPr lang="en-US" sz="2600" b="0" dirty="0">
                <a:solidFill>
                  <a:srgbClr val="FF0000"/>
                </a:solidFill>
                <a:latin typeface="Cambria Math" pitchFamily="18" charset="0"/>
                <a:ea typeface="Cambria Math" pitchFamily="18" charset="0"/>
              </a:rPr>
              <a:t>2</a:t>
            </a:r>
            <a:r>
              <a:rPr lang="en-US" sz="2600" b="0" dirty="0">
                <a:solidFill>
                  <a:srgbClr val="FF0000"/>
                </a:solidFill>
              </a:rPr>
              <a:t>: </a:t>
            </a:r>
            <a:r>
              <a:rPr lang="en-US" sz="2600" b="0" dirty="0"/>
              <a:t>Player</a:t>
            </a:r>
            <a:r>
              <a:rPr lang="en-US" sz="2600" b="0" baseline="-25000" dirty="0">
                <a:latin typeface="Cambria Math" pitchFamily="18" charset="0"/>
                <a:ea typeface="Cambria Math" pitchFamily="18" charset="0"/>
              </a:rPr>
              <a:t>1</a:t>
            </a:r>
            <a:r>
              <a:rPr lang="en-US" sz="2600" b="0" dirty="0"/>
              <a:t>  can leave 4 stones when there are </a:t>
            </a:r>
            <a:r>
              <a:rPr lang="en-US" sz="2600" b="0" dirty="0">
                <a:latin typeface="Cambria Math" pitchFamily="18" charset="0"/>
                <a:ea typeface="Cambria Math" pitchFamily="18" charset="0"/>
              </a:rPr>
              <a:t>5</a:t>
            </a:r>
            <a:r>
              <a:rPr lang="en-US" sz="2600" b="0" dirty="0"/>
              <a:t>,</a:t>
            </a:r>
            <a:r>
              <a:rPr lang="en-US" sz="2600" b="0" dirty="0">
                <a:latin typeface="Cambria Math" pitchFamily="18" charset="0"/>
                <a:ea typeface="Cambria Math" pitchFamily="18" charset="0"/>
              </a:rPr>
              <a:t>6</a:t>
            </a:r>
            <a:r>
              <a:rPr lang="en-US" sz="2600" b="0" dirty="0"/>
              <a:t>, or </a:t>
            </a:r>
            <a:r>
              <a:rPr lang="en-US" sz="2600" b="0" dirty="0">
                <a:latin typeface="Cambria Math" pitchFamily="18" charset="0"/>
                <a:ea typeface="Cambria Math" pitchFamily="18" charset="0"/>
              </a:rPr>
              <a:t>7</a:t>
            </a:r>
            <a:r>
              <a:rPr lang="en-US" sz="2600" b="0" dirty="0"/>
              <a:t> stones left at the beginning of his/her turn. </a:t>
            </a:r>
          </a:p>
          <a:p>
            <a:pPr>
              <a:buFont typeface="Wingdings" panose="05000000000000000000" pitchFamily="2" charset="2"/>
              <a:buNone/>
              <a:defRPr/>
            </a:pPr>
            <a:r>
              <a:rPr lang="en-US" sz="2600" b="0" dirty="0">
                <a:solidFill>
                  <a:srgbClr val="FF0000"/>
                </a:solidFill>
              </a:rPr>
              <a:t>Step n-</a:t>
            </a:r>
            <a:r>
              <a:rPr lang="en-US" sz="2600" b="0" dirty="0">
                <a:solidFill>
                  <a:srgbClr val="FF0000"/>
                </a:solidFill>
                <a:latin typeface="Cambria Math" pitchFamily="18" charset="0"/>
                <a:ea typeface="Cambria Math" pitchFamily="18" charset="0"/>
              </a:rPr>
              <a:t>3</a:t>
            </a:r>
            <a:r>
              <a:rPr lang="en-US" sz="2600" b="0" dirty="0">
                <a:solidFill>
                  <a:srgbClr val="FF0000"/>
                </a:solidFill>
              </a:rPr>
              <a:t>: </a:t>
            </a:r>
            <a:r>
              <a:rPr lang="en-US" sz="2600" b="0" dirty="0"/>
              <a:t>Player</a:t>
            </a:r>
            <a:r>
              <a:rPr lang="en-US" sz="2600" b="0" baseline="-25000" dirty="0">
                <a:latin typeface="Cambria Math" pitchFamily="18" charset="0"/>
                <a:ea typeface="Cambria Math" pitchFamily="18" charset="0"/>
              </a:rPr>
              <a:t>2</a:t>
            </a:r>
            <a:r>
              <a:rPr lang="en-US" sz="2600" b="0" dirty="0"/>
              <a:t>  must leave  such a pile, if there are  8 stones.</a:t>
            </a:r>
          </a:p>
          <a:p>
            <a:pPr>
              <a:buFont typeface="Wingdings" panose="05000000000000000000" pitchFamily="2" charset="2"/>
              <a:buNone/>
              <a:defRPr/>
            </a:pPr>
            <a:r>
              <a:rPr lang="en-US" sz="2600" b="0" dirty="0">
                <a:solidFill>
                  <a:srgbClr val="FF0000"/>
                </a:solidFill>
              </a:rPr>
              <a:t>Step n-</a:t>
            </a:r>
            <a:r>
              <a:rPr lang="en-US" sz="2600" b="0" dirty="0">
                <a:solidFill>
                  <a:srgbClr val="FF0000"/>
                </a:solidFill>
                <a:latin typeface="Cambria Math" pitchFamily="18" charset="0"/>
                <a:ea typeface="Cambria Math" pitchFamily="18" charset="0"/>
              </a:rPr>
              <a:t>4</a:t>
            </a:r>
            <a:r>
              <a:rPr lang="en-US" sz="2600" b="0" dirty="0">
                <a:solidFill>
                  <a:srgbClr val="FF0000"/>
                </a:solidFill>
              </a:rPr>
              <a:t>: </a:t>
            </a:r>
            <a:r>
              <a:rPr lang="en-US" sz="2600" b="0" dirty="0"/>
              <a:t>Player</a:t>
            </a:r>
            <a:r>
              <a:rPr lang="en-US" sz="2600" b="0" baseline="-25000" dirty="0">
                <a:latin typeface="Cambria Math" pitchFamily="18" charset="0"/>
                <a:ea typeface="Cambria Math" pitchFamily="18" charset="0"/>
              </a:rPr>
              <a:t>1 </a:t>
            </a:r>
            <a:r>
              <a:rPr lang="en-US" sz="2600" b="0" dirty="0"/>
              <a:t>has to have a pile with </a:t>
            </a:r>
            <a:r>
              <a:rPr lang="en-US" sz="2600" b="0" dirty="0">
                <a:latin typeface="Cambria Math" pitchFamily="18" charset="0"/>
                <a:ea typeface="Cambria Math" pitchFamily="18" charset="0"/>
              </a:rPr>
              <a:t>9,10</a:t>
            </a:r>
            <a:r>
              <a:rPr lang="en-US" sz="2600" b="0" dirty="0"/>
              <a:t>, or </a:t>
            </a:r>
            <a:r>
              <a:rPr lang="en-US" sz="2600" b="0" dirty="0">
                <a:latin typeface="Cambria Math" pitchFamily="18" charset="0"/>
                <a:ea typeface="Cambria Math" pitchFamily="18" charset="0"/>
              </a:rPr>
              <a:t>11</a:t>
            </a:r>
            <a:r>
              <a:rPr lang="en-US" sz="2600" b="0" dirty="0"/>
              <a:t> stones to ensure that there are 8 left. </a:t>
            </a:r>
          </a:p>
          <a:p>
            <a:pPr>
              <a:buFont typeface="Wingdings" panose="05000000000000000000" pitchFamily="2" charset="2"/>
              <a:buNone/>
              <a:defRPr/>
            </a:pPr>
            <a:r>
              <a:rPr lang="en-US" sz="2600" b="0" dirty="0">
                <a:solidFill>
                  <a:srgbClr val="FF0000"/>
                </a:solidFill>
              </a:rPr>
              <a:t>Step n-</a:t>
            </a:r>
            <a:r>
              <a:rPr lang="en-US" sz="2600" b="0" dirty="0">
                <a:solidFill>
                  <a:srgbClr val="FF0000"/>
                </a:solidFill>
                <a:latin typeface="Cambria Math" pitchFamily="18" charset="0"/>
                <a:ea typeface="Cambria Math" pitchFamily="18" charset="0"/>
              </a:rPr>
              <a:t>5</a:t>
            </a:r>
            <a:r>
              <a:rPr lang="en-US" sz="2600" b="0" dirty="0">
                <a:solidFill>
                  <a:srgbClr val="FF0000"/>
                </a:solidFill>
              </a:rPr>
              <a:t>: </a:t>
            </a:r>
            <a:r>
              <a:rPr lang="en-US" sz="2600" b="0" dirty="0"/>
              <a:t>Player</a:t>
            </a:r>
            <a:r>
              <a:rPr lang="en-US" sz="2600" b="0" baseline="-25000" dirty="0">
                <a:latin typeface="Cambria Math" pitchFamily="18" charset="0"/>
                <a:ea typeface="Cambria Math" pitchFamily="18" charset="0"/>
              </a:rPr>
              <a:t>2</a:t>
            </a:r>
            <a:r>
              <a:rPr lang="en-US" sz="2600" b="0" dirty="0"/>
              <a:t>  needs to be faced with  </a:t>
            </a:r>
            <a:r>
              <a:rPr lang="en-US" sz="2600" b="0" dirty="0">
                <a:latin typeface="Cambria Math" pitchFamily="18" charset="0"/>
                <a:ea typeface="Cambria Math" pitchFamily="18" charset="0"/>
              </a:rPr>
              <a:t>12</a:t>
            </a:r>
            <a:r>
              <a:rPr lang="en-US" sz="2600" b="0" dirty="0"/>
              <a:t> stones to be forced to leave </a:t>
            </a:r>
            <a:r>
              <a:rPr lang="en-US" sz="2600" b="0" dirty="0">
                <a:latin typeface="Cambria Math" pitchFamily="18" charset="0"/>
                <a:ea typeface="Cambria Math" pitchFamily="18" charset="0"/>
              </a:rPr>
              <a:t>9,10,</a:t>
            </a:r>
            <a:r>
              <a:rPr lang="en-US" sz="2600" b="0" dirty="0"/>
              <a:t> or </a:t>
            </a:r>
            <a:r>
              <a:rPr lang="en-US" sz="2600" b="0" dirty="0">
                <a:latin typeface="Cambria Math" pitchFamily="18" charset="0"/>
                <a:ea typeface="Cambria Math" pitchFamily="18" charset="0"/>
              </a:rPr>
              <a:t>11</a:t>
            </a:r>
            <a:r>
              <a:rPr lang="en-US" sz="2600" b="0" dirty="0"/>
              <a:t>. </a:t>
            </a:r>
          </a:p>
          <a:p>
            <a:pPr>
              <a:buFont typeface="Wingdings" panose="05000000000000000000" pitchFamily="2" charset="2"/>
              <a:buNone/>
              <a:defRPr/>
            </a:pPr>
            <a:r>
              <a:rPr lang="en-US" sz="2600" b="0" dirty="0">
                <a:solidFill>
                  <a:srgbClr val="FF0000"/>
                </a:solidFill>
              </a:rPr>
              <a:t>Step n-</a:t>
            </a:r>
            <a:r>
              <a:rPr lang="en-US" sz="2600" b="0" dirty="0">
                <a:solidFill>
                  <a:srgbClr val="FF0000"/>
                </a:solidFill>
                <a:latin typeface="Cambria Math" pitchFamily="18" charset="0"/>
                <a:ea typeface="Cambria Math" pitchFamily="18" charset="0"/>
              </a:rPr>
              <a:t>6</a:t>
            </a:r>
            <a:r>
              <a:rPr lang="en-US" sz="2600" b="0" dirty="0">
                <a:solidFill>
                  <a:srgbClr val="FF0000"/>
                </a:solidFill>
              </a:rPr>
              <a:t>: </a:t>
            </a:r>
            <a:r>
              <a:rPr lang="en-US" sz="2600" b="0" dirty="0"/>
              <a:t>Player</a:t>
            </a:r>
            <a:r>
              <a:rPr lang="en-US" sz="2600" b="0" baseline="-25000" dirty="0">
                <a:latin typeface="Cambria Math" pitchFamily="18" charset="0"/>
                <a:ea typeface="Cambria Math" pitchFamily="18" charset="0"/>
              </a:rPr>
              <a:t>1  </a:t>
            </a:r>
            <a:r>
              <a:rPr lang="en-US" sz="2600" b="0" dirty="0"/>
              <a:t>can leave  </a:t>
            </a:r>
            <a:r>
              <a:rPr lang="en-US" sz="2600" b="0" dirty="0">
                <a:latin typeface="Cambria Math" pitchFamily="18" charset="0"/>
                <a:ea typeface="Cambria Math" pitchFamily="18" charset="0"/>
              </a:rPr>
              <a:t>12</a:t>
            </a:r>
            <a:r>
              <a:rPr lang="en-US" sz="2600" b="0" dirty="0"/>
              <a:t> stones by removing </a:t>
            </a:r>
            <a:r>
              <a:rPr lang="en-US" sz="2600" b="0" dirty="0">
                <a:latin typeface="Cambria Math" pitchFamily="18" charset="0"/>
                <a:ea typeface="Cambria Math" pitchFamily="18" charset="0"/>
              </a:rPr>
              <a:t>3</a:t>
            </a:r>
            <a:r>
              <a:rPr lang="en-US" sz="2600" b="0" dirty="0"/>
              <a:t> stones. </a:t>
            </a:r>
          </a:p>
          <a:p>
            <a:pPr>
              <a:buFont typeface="Wingdings" panose="05000000000000000000" pitchFamily="2" charset="2"/>
              <a:buNone/>
              <a:defRPr/>
            </a:pPr>
            <a:r>
              <a:rPr lang="en-US" sz="2600" b="0" dirty="0"/>
              <a:t> Now reasoning forward, the first player can ensure a win by removing </a:t>
            </a:r>
            <a:r>
              <a:rPr lang="en-US" sz="2600" b="0" dirty="0">
                <a:latin typeface="Cambria Math" pitchFamily="18" charset="0"/>
                <a:ea typeface="Cambria Math" pitchFamily="18" charset="0"/>
              </a:rPr>
              <a:t>3</a:t>
            </a:r>
            <a:r>
              <a:rPr lang="en-US" sz="2600" b="0" dirty="0"/>
              <a:t> stones and leaving </a:t>
            </a:r>
            <a:r>
              <a:rPr lang="en-US" sz="2600" b="0" dirty="0">
                <a:latin typeface="Cambria Math" pitchFamily="18" charset="0"/>
                <a:ea typeface="Cambria Math" pitchFamily="18" charset="0"/>
              </a:rPr>
              <a:t>12</a:t>
            </a:r>
            <a:r>
              <a:rPr lang="en-US" sz="2600" b="0" dirty="0"/>
              <a:t>.</a:t>
            </a:r>
          </a:p>
        </p:txBody>
      </p:sp>
      <p:sp>
        <p:nvSpPr>
          <p:cNvPr id="66563" name="Rectangle 2">
            <a:extLst>
              <a:ext uri="{FF2B5EF4-FFF2-40B4-BE49-F238E27FC236}">
                <a16:creationId xmlns:a16="http://schemas.microsoft.com/office/drawing/2014/main" id="{9EF15884-6250-40D4-A976-25B1FA3C6B88}"/>
              </a:ext>
            </a:extLst>
          </p:cNvPr>
          <p:cNvSpPr>
            <a:spLocks noGrp="1" noChangeArrowheads="1"/>
          </p:cNvSpPr>
          <p:nvPr>
            <p:ph type="title"/>
          </p:nvPr>
        </p:nvSpPr>
        <p:spPr>
          <a:xfrm>
            <a:off x="500063" y="115888"/>
            <a:ext cx="8429625" cy="722312"/>
          </a:xfrm>
        </p:spPr>
        <p:txBody>
          <a:bodyPr/>
          <a:lstStyle/>
          <a:p>
            <a:pPr eaLnBrk="1" hangingPunct="1"/>
            <a:r>
              <a:rPr lang="en-US" altLang="zh-CN" b="0"/>
              <a:t>Example 2 (Backward Reasoning)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04CC40A-32B1-4C2E-9365-C0BE746D67AB}"/>
              </a:ext>
            </a:extLst>
          </p:cNvPr>
          <p:cNvSpPr>
            <a:spLocks noGrp="1" noChangeArrowheads="1"/>
          </p:cNvSpPr>
          <p:nvPr>
            <p:ph type="title"/>
          </p:nvPr>
        </p:nvSpPr>
        <p:spPr/>
        <p:txBody>
          <a:bodyPr/>
          <a:lstStyle/>
          <a:p>
            <a:pPr eaLnBrk="1" hangingPunct="1"/>
            <a:r>
              <a:rPr lang="en-US" altLang="zh-CN" b="0"/>
              <a:t>Methods of Proofs</a:t>
            </a:r>
            <a:endParaRPr lang="en-US" altLang="zh-CN"/>
          </a:p>
        </p:txBody>
      </p:sp>
      <p:sp>
        <p:nvSpPr>
          <p:cNvPr id="70659" name="Rectangle 3">
            <a:extLst>
              <a:ext uri="{FF2B5EF4-FFF2-40B4-BE49-F238E27FC236}">
                <a16:creationId xmlns:a16="http://schemas.microsoft.com/office/drawing/2014/main" id="{023B55BF-4FE4-4423-A7D4-27E081A319F4}"/>
              </a:ext>
            </a:extLst>
          </p:cNvPr>
          <p:cNvSpPr>
            <a:spLocks noGrp="1" noChangeArrowheads="1"/>
          </p:cNvSpPr>
          <p:nvPr>
            <p:ph type="body" idx="1"/>
          </p:nvPr>
        </p:nvSpPr>
        <p:spPr>
          <a:xfrm>
            <a:off x="685800" y="1163638"/>
            <a:ext cx="7772400" cy="5122862"/>
          </a:xfrm>
        </p:spPr>
        <p:txBody>
          <a:bodyPr/>
          <a:lstStyle/>
          <a:p>
            <a:pPr eaLnBrk="1" hangingPunct="1"/>
            <a:r>
              <a:rPr lang="en-US" altLang="zh-CN" sz="2800" b="0"/>
              <a:t>Direct proof</a:t>
            </a:r>
          </a:p>
          <a:p>
            <a:pPr eaLnBrk="1" hangingPunct="1"/>
            <a:r>
              <a:rPr lang="en-US" altLang="zh-CN" sz="2800" b="0"/>
              <a:t>Proof  by contraposition</a:t>
            </a:r>
          </a:p>
          <a:p>
            <a:pPr eaLnBrk="1" hangingPunct="1"/>
            <a:r>
              <a:rPr lang="en-US" altLang="zh-CN" sz="2800" b="0"/>
              <a:t>Vacuous proof</a:t>
            </a:r>
          </a:p>
          <a:p>
            <a:pPr eaLnBrk="1" hangingPunct="1"/>
            <a:r>
              <a:rPr lang="en-US" altLang="zh-CN" sz="2800" b="0"/>
              <a:t>Trivial proof</a:t>
            </a:r>
          </a:p>
          <a:p>
            <a:pPr eaLnBrk="1" hangingPunct="1"/>
            <a:r>
              <a:rPr lang="en-US" altLang="zh-CN" sz="2800" b="0"/>
              <a:t>Proof  by contradiction</a:t>
            </a:r>
          </a:p>
          <a:p>
            <a:pPr eaLnBrk="1" hangingPunct="1"/>
            <a:r>
              <a:rPr lang="en-US" altLang="zh-CN" sz="2800" b="0"/>
              <a:t>Proof  by cases</a:t>
            </a:r>
          </a:p>
          <a:p>
            <a:pPr eaLnBrk="1" hangingPunct="1"/>
            <a:r>
              <a:rPr lang="en-US" altLang="zh-CN" sz="2800" b="0"/>
              <a:t>Existence proof</a:t>
            </a:r>
          </a:p>
          <a:p>
            <a:pPr eaLnBrk="1" hangingPunct="1"/>
            <a:r>
              <a:rPr lang="en-US" altLang="zh-CN" sz="2800" b="0"/>
              <a:t>Uniqueness proof</a:t>
            </a:r>
          </a:p>
          <a:p>
            <a:pPr eaLnBrk="1" hangingPunct="1"/>
            <a:r>
              <a:rPr lang="en-US" altLang="zh-CN" sz="2800" b="0"/>
              <a:t>Proof  by counterexample</a:t>
            </a:r>
          </a:p>
          <a:p>
            <a:pPr eaLnBrk="1" hangingPunct="1"/>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1310216-DA92-45D2-9082-87B3AE941346}"/>
              </a:ext>
            </a:extLst>
          </p:cNvPr>
          <p:cNvSpPr>
            <a:spLocks noGrp="1" noChangeArrowheads="1"/>
          </p:cNvSpPr>
          <p:nvPr>
            <p:ph type="title"/>
          </p:nvPr>
        </p:nvSpPr>
        <p:spPr/>
        <p:txBody>
          <a:bodyPr/>
          <a:lstStyle/>
          <a:p>
            <a:pPr eaLnBrk="1" hangingPunct="1"/>
            <a:r>
              <a:rPr lang="en-US" altLang="zh-CN" b="0"/>
              <a:t>Additional Methods of Proofs</a:t>
            </a:r>
          </a:p>
        </p:txBody>
      </p:sp>
      <p:sp>
        <p:nvSpPr>
          <p:cNvPr id="62470" name="Rectangle 5">
            <a:extLst>
              <a:ext uri="{FF2B5EF4-FFF2-40B4-BE49-F238E27FC236}">
                <a16:creationId xmlns:a16="http://schemas.microsoft.com/office/drawing/2014/main" id="{7A04CD4A-7DED-4B85-9EE1-1C255EC6284E}"/>
              </a:ext>
            </a:extLst>
          </p:cNvPr>
          <p:cNvSpPr>
            <a:spLocks noChangeArrowheads="1"/>
          </p:cNvSpPr>
          <p:nvPr/>
        </p:nvSpPr>
        <p:spPr bwMode="ltGray">
          <a:xfrm>
            <a:off x="2286000" y="2197100"/>
            <a:ext cx="5526088" cy="1816100"/>
          </a:xfrm>
          <a:prstGeom prst="rect">
            <a:avLst/>
          </a:prstGeom>
          <a:noFill/>
          <a:ln w="9525" algn="ctr">
            <a:noFill/>
            <a:miter lim="800000"/>
            <a:headEnd/>
            <a:tailEnd/>
          </a:ln>
        </p:spPr>
        <p:txBody>
          <a:bodyPr>
            <a:spAutoFit/>
          </a:bodyPr>
          <a:lstStyle/>
          <a:p>
            <a:pPr marL="457200" indent="-457200" eaLnBrk="1" hangingPunct="1">
              <a:defRPr/>
            </a:pPr>
            <a:r>
              <a:rPr kumimoji="1" lang="en-US" altLang="zh-CN" sz="2800" dirty="0">
                <a:latin typeface="+mn-lt"/>
                <a:sym typeface="Symbol" pitchFamily="18" charset="2"/>
              </a:rPr>
              <a:t>Mathematical induction</a:t>
            </a:r>
          </a:p>
          <a:p>
            <a:pPr marL="457200" indent="-457200" eaLnBrk="1" hangingPunct="1">
              <a:defRPr/>
            </a:pPr>
            <a:r>
              <a:rPr kumimoji="1" lang="en-US" altLang="zh-CN" sz="2800" dirty="0">
                <a:latin typeface="+mn-lt"/>
                <a:sym typeface="Symbol" pitchFamily="18" charset="2"/>
              </a:rPr>
              <a:t>Structural induction</a:t>
            </a:r>
          </a:p>
          <a:p>
            <a:pPr marL="457200" indent="-457200" eaLnBrk="1" hangingPunct="1">
              <a:defRPr/>
            </a:pPr>
            <a:r>
              <a:rPr kumimoji="1" lang="en-US" altLang="zh-CN" sz="2800" dirty="0">
                <a:latin typeface="+mn-lt"/>
                <a:sym typeface="Symbol" pitchFamily="18" charset="2"/>
              </a:rPr>
              <a:t>The Cantor diagalization method</a:t>
            </a:r>
          </a:p>
          <a:p>
            <a:pPr marL="457200" indent="-457200" eaLnBrk="1" hangingPunct="1">
              <a:defRPr/>
            </a:pPr>
            <a:r>
              <a:rPr kumimoji="1" lang="en-US" altLang="zh-CN" sz="2800" dirty="0">
                <a:latin typeface="+mn-lt"/>
                <a:sym typeface="Symbol" pitchFamily="18" charset="2"/>
              </a:rPr>
              <a:t>Combinatorial proofs </a:t>
            </a:r>
          </a:p>
        </p:txBody>
      </p:sp>
      <p:sp>
        <p:nvSpPr>
          <p:cNvPr id="72708" name="AutoShape 6">
            <a:extLst>
              <a:ext uri="{FF2B5EF4-FFF2-40B4-BE49-F238E27FC236}">
                <a16:creationId xmlns:a16="http://schemas.microsoft.com/office/drawing/2014/main" id="{7A33E109-C30E-4F19-80B5-C5045BAE248F}"/>
              </a:ext>
            </a:extLst>
          </p:cNvPr>
          <p:cNvSpPr>
            <a:spLocks/>
          </p:cNvSpPr>
          <p:nvPr/>
        </p:nvSpPr>
        <p:spPr bwMode="ltGray">
          <a:xfrm>
            <a:off x="1908175" y="2214563"/>
            <a:ext cx="215900" cy="1800225"/>
          </a:xfrm>
          <a:prstGeom prst="leftBrace">
            <a:avLst>
              <a:gd name="adj1" fmla="val 69485"/>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
              <a:defRPr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66FF33"/>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0000"/>
              </a:buClr>
              <a:buFont typeface="Wingdings" panose="05000000000000000000" pitchFamily="2" charset="2"/>
              <a:buChar char="§"/>
              <a:defRPr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
              <a:defRPr sz="16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DB589C5-2242-491E-B091-F723F3A175A0}"/>
              </a:ext>
            </a:extLst>
          </p:cNvPr>
          <p:cNvSpPr>
            <a:spLocks noGrp="1" noChangeArrowheads="1"/>
          </p:cNvSpPr>
          <p:nvPr>
            <p:ph type="title"/>
          </p:nvPr>
        </p:nvSpPr>
        <p:spPr/>
        <p:txBody>
          <a:bodyPr/>
          <a:lstStyle/>
          <a:p>
            <a:pPr eaLnBrk="1" hangingPunct="1"/>
            <a:r>
              <a:rPr lang="en-US" altLang="zh-CN" b="0"/>
              <a:t>Homework (Due on March 21)</a:t>
            </a:r>
            <a:endParaRPr lang="en-US" altLang="zh-CN"/>
          </a:p>
        </p:txBody>
      </p:sp>
      <p:sp>
        <p:nvSpPr>
          <p:cNvPr id="8" name="Text Box 2">
            <a:extLst>
              <a:ext uri="{FF2B5EF4-FFF2-40B4-BE49-F238E27FC236}">
                <a16:creationId xmlns:a16="http://schemas.microsoft.com/office/drawing/2014/main" id="{14A51C5B-6024-4372-B261-023F4EB1F3EF}"/>
              </a:ext>
            </a:extLst>
          </p:cNvPr>
          <p:cNvSpPr txBox="1">
            <a:spLocks noChangeArrowheads="1"/>
          </p:cNvSpPr>
          <p:nvPr/>
        </p:nvSpPr>
        <p:spPr bwMode="auto">
          <a:xfrm>
            <a:off x="611188" y="1557338"/>
            <a:ext cx="7715250" cy="3046412"/>
          </a:xfrm>
          <a:prstGeom prst="rect">
            <a:avLst/>
          </a:prstGeom>
          <a:solidFill>
            <a:schemeClr val="accent1">
              <a:lumMod val="20000"/>
              <a:lumOff val="80000"/>
            </a:schemeClr>
          </a:solidFill>
          <a:ln w="9525">
            <a:noFill/>
            <a:miter lim="800000"/>
            <a:headEnd/>
            <a:tailEnd/>
          </a:ln>
          <a:effectLst>
            <a:outerShdw dist="107763" dir="2700000" algn="ctr" rotWithShape="0">
              <a:schemeClr val="bg2"/>
            </a:outerShdw>
          </a:effectLst>
        </p:spPr>
        <p:txBody>
          <a:bodyPr>
            <a:spAutoFit/>
          </a:bodyPr>
          <a:lstStyle/>
          <a:p>
            <a:pPr eaLnBrk="1" hangingPunct="1">
              <a:defRPr/>
            </a:pPr>
            <a:r>
              <a:rPr kumimoji="1" lang="en-US" altLang="zh-CN" sz="3200" b="1" i="1" dirty="0">
                <a:solidFill>
                  <a:srgbClr val="FF0000"/>
                </a:solidFill>
                <a:latin typeface="+mj-lt"/>
              </a:rPr>
              <a:t>Ed. 8</a:t>
            </a:r>
          </a:p>
          <a:p>
            <a:pPr eaLnBrk="1" hangingPunct="1">
              <a:defRPr/>
            </a:pPr>
            <a:r>
              <a:rPr kumimoji="1" lang="en-US" altLang="zh-CN" sz="3200" dirty="0">
                <a:solidFill>
                  <a:srgbClr val="3333FF"/>
                </a:solidFill>
              </a:rPr>
              <a:t>Sec. 1.7 </a:t>
            </a:r>
            <a:r>
              <a:rPr kumimoji="1" lang="en-US" altLang="zh-CN" sz="3200" dirty="0"/>
              <a:t> 7, 8, 36</a:t>
            </a:r>
          </a:p>
          <a:p>
            <a:pPr eaLnBrk="1" hangingPunct="1">
              <a:defRPr/>
            </a:pPr>
            <a:r>
              <a:rPr kumimoji="1" lang="en-US" altLang="zh-CN" sz="3200" dirty="0">
                <a:solidFill>
                  <a:srgbClr val="3333FF"/>
                </a:solidFill>
              </a:rPr>
              <a:t>Sec. 1.8 </a:t>
            </a:r>
            <a:r>
              <a:rPr kumimoji="1" lang="en-US" altLang="zh-CN" sz="3200" dirty="0"/>
              <a:t> 24, 26</a:t>
            </a:r>
            <a:endParaRPr kumimoji="1" lang="en-US" altLang="zh-CN" sz="3200" dirty="0">
              <a:solidFill>
                <a:srgbClr val="3333FF"/>
              </a:solidFill>
              <a:latin typeface="+mn-lt"/>
            </a:endParaRPr>
          </a:p>
          <a:p>
            <a:pPr eaLnBrk="1" hangingPunct="1">
              <a:defRPr/>
            </a:pPr>
            <a:r>
              <a:rPr kumimoji="1" lang="en-US" altLang="zh-CN" sz="3200" b="1" i="1" dirty="0">
                <a:solidFill>
                  <a:srgbClr val="FF0000"/>
                </a:solidFill>
                <a:latin typeface="+mn-lt"/>
              </a:rPr>
              <a:t>Ed. 7</a:t>
            </a:r>
          </a:p>
          <a:p>
            <a:pPr eaLnBrk="1" hangingPunct="1">
              <a:defRPr/>
            </a:pPr>
            <a:r>
              <a:rPr kumimoji="1" lang="en-US" altLang="zh-CN" sz="3200" dirty="0">
                <a:solidFill>
                  <a:srgbClr val="3333FF"/>
                </a:solidFill>
                <a:cs typeface="Arial" panose="020B0604020202020204" pitchFamily="34" charset="0"/>
              </a:rPr>
              <a:t>Sec. 1.7 </a:t>
            </a:r>
            <a:r>
              <a:rPr kumimoji="1" lang="en-US" altLang="zh-CN" sz="3200" dirty="0">
                <a:cs typeface="Arial" panose="020B0604020202020204" pitchFamily="34" charset="0"/>
              </a:rPr>
              <a:t> 7, 8, 34</a:t>
            </a:r>
          </a:p>
          <a:p>
            <a:pPr eaLnBrk="1" hangingPunct="1">
              <a:defRPr/>
            </a:pPr>
            <a:r>
              <a:rPr kumimoji="1" lang="en-US" altLang="zh-CN" sz="3200" dirty="0">
                <a:solidFill>
                  <a:srgbClr val="3333FF"/>
                </a:solidFill>
                <a:cs typeface="Arial" panose="020B0604020202020204" pitchFamily="34" charset="0"/>
              </a:rPr>
              <a:t>Sec. 1.8 </a:t>
            </a:r>
            <a:r>
              <a:rPr kumimoji="1" lang="en-US" altLang="zh-CN" sz="3200" dirty="0">
                <a:cs typeface="Arial" panose="020B0604020202020204" pitchFamily="34" charset="0"/>
              </a:rPr>
              <a:t> 22, 24</a:t>
            </a:r>
            <a:endParaRPr kumimoji="1" lang="en-US" altLang="zh-CN" sz="3200" dirty="0">
              <a:solidFill>
                <a:srgbClr val="3333FF"/>
              </a:solidFill>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2B7E7BB-68F5-499D-95F8-649D650FAD6A}"/>
              </a:ext>
            </a:extLst>
          </p:cNvPr>
          <p:cNvSpPr>
            <a:spLocks noGrp="1" noChangeArrowheads="1"/>
          </p:cNvSpPr>
          <p:nvPr>
            <p:ph type="title"/>
          </p:nvPr>
        </p:nvSpPr>
        <p:spPr/>
        <p:txBody>
          <a:bodyPr/>
          <a:lstStyle/>
          <a:p>
            <a:pPr eaLnBrk="1" hangingPunct="1"/>
            <a:r>
              <a:rPr lang="en-US" altLang="zh-CN" b="0"/>
              <a:t>Some Terminology</a:t>
            </a:r>
            <a:endParaRPr lang="en-US" altLang="zh-CN"/>
          </a:p>
        </p:txBody>
      </p:sp>
      <p:sp>
        <p:nvSpPr>
          <p:cNvPr id="4" name="内容占位符 3">
            <a:extLst>
              <a:ext uri="{FF2B5EF4-FFF2-40B4-BE49-F238E27FC236}">
                <a16:creationId xmlns:a16="http://schemas.microsoft.com/office/drawing/2014/main" id="{A6DCCD96-A325-44AA-96C8-EEE58BE35208}"/>
              </a:ext>
            </a:extLst>
          </p:cNvPr>
          <p:cNvSpPr>
            <a:spLocks noGrp="1" noChangeArrowheads="1"/>
          </p:cNvSpPr>
          <p:nvPr>
            <p:ph idx="1"/>
          </p:nvPr>
        </p:nvSpPr>
        <p:spPr>
          <a:xfrm>
            <a:off x="611188" y="908050"/>
            <a:ext cx="7886700" cy="5303838"/>
          </a:xfrm>
        </p:spPr>
        <p:txBody>
          <a:bodyPr/>
          <a:lstStyle/>
          <a:p>
            <a:r>
              <a:rPr lang="en-US" altLang="zh-CN" b="0"/>
              <a:t>A </a:t>
            </a:r>
            <a:r>
              <a:rPr lang="en-US" altLang="zh-CN" b="0">
                <a:solidFill>
                  <a:srgbClr val="3333FF"/>
                </a:solidFill>
              </a:rPr>
              <a:t>proof </a:t>
            </a:r>
            <a:r>
              <a:rPr lang="en-US" altLang="zh-CN" b="0"/>
              <a:t>is a valid argument that establishes the truth of a mathematical statement.</a:t>
            </a:r>
          </a:p>
          <a:p>
            <a:r>
              <a:rPr lang="en-US" altLang="zh-CN" b="0"/>
              <a:t>A </a:t>
            </a:r>
            <a:r>
              <a:rPr lang="en-US" altLang="zh-CN" b="0">
                <a:solidFill>
                  <a:srgbClr val="3333CC"/>
                </a:solidFill>
              </a:rPr>
              <a:t>theorem </a:t>
            </a:r>
            <a:r>
              <a:rPr lang="en-US" altLang="zh-CN" b="0"/>
              <a:t>(</a:t>
            </a:r>
            <a:r>
              <a:rPr lang="en-US" altLang="zh-CN" b="0">
                <a:solidFill>
                  <a:srgbClr val="3333FF"/>
                </a:solidFill>
              </a:rPr>
              <a:t>proposition/fact/result</a:t>
            </a:r>
            <a:r>
              <a:rPr lang="en-US" altLang="zh-CN" b="0"/>
              <a:t>) is a statement that can be shown to be true.</a:t>
            </a:r>
          </a:p>
          <a:p>
            <a:r>
              <a:rPr lang="en-US" altLang="zh-CN" b="0">
                <a:solidFill>
                  <a:srgbClr val="3333FF"/>
                </a:solidFill>
              </a:rPr>
              <a:t>Axioms</a:t>
            </a:r>
            <a:r>
              <a:rPr lang="en-US" altLang="zh-CN" b="0"/>
              <a:t> (</a:t>
            </a:r>
            <a:r>
              <a:rPr lang="en-US" altLang="zh-CN" b="0">
                <a:solidFill>
                  <a:srgbClr val="3333FF"/>
                </a:solidFill>
              </a:rPr>
              <a:t>postulates</a:t>
            </a:r>
            <a:r>
              <a:rPr lang="en-US" altLang="zh-CN" b="0"/>
              <a:t>) are statements we assume to be true</a:t>
            </a:r>
          </a:p>
          <a:p>
            <a:r>
              <a:rPr lang="en-US" altLang="zh-CN" b="0"/>
              <a:t>A </a:t>
            </a:r>
            <a:r>
              <a:rPr lang="en-US" altLang="zh-CN" b="0">
                <a:solidFill>
                  <a:srgbClr val="3333FF"/>
                </a:solidFill>
              </a:rPr>
              <a:t>lemma</a:t>
            </a:r>
            <a:r>
              <a:rPr lang="en-US" altLang="zh-CN" b="0"/>
              <a:t> is a less important theorem that is helpful in the proof of other results</a:t>
            </a:r>
          </a:p>
          <a:p>
            <a:r>
              <a:rPr lang="en-US" altLang="zh-CN" b="0"/>
              <a:t>A </a:t>
            </a:r>
            <a:r>
              <a:rPr lang="en-US" altLang="zh-CN" b="0">
                <a:solidFill>
                  <a:srgbClr val="3333FF"/>
                </a:solidFill>
              </a:rPr>
              <a:t>corollary</a:t>
            </a:r>
            <a:r>
              <a:rPr lang="en-US" altLang="zh-CN" b="0"/>
              <a:t> is a theorem that can be established directly from a theorem that has been proved.</a:t>
            </a:r>
          </a:p>
          <a:p>
            <a:r>
              <a:rPr lang="en-US" altLang="zh-CN" b="0"/>
              <a:t>A </a:t>
            </a:r>
            <a:r>
              <a:rPr lang="en-US" altLang="zh-CN" b="0">
                <a:solidFill>
                  <a:srgbClr val="3333FF"/>
                </a:solidFill>
              </a:rPr>
              <a:t>conjecture</a:t>
            </a:r>
            <a:r>
              <a:rPr lang="en-US" altLang="zh-CN" b="0"/>
              <a:t> is a statement that is being proposed to be a true statement</a:t>
            </a:r>
          </a:p>
          <a:p>
            <a:pPr>
              <a:buFont typeface="Wingdings" panose="05000000000000000000" pitchFamily="2" charset="2"/>
              <a:buNone/>
            </a:pPr>
            <a:r>
              <a:rPr lang="en-US" altLang="zh-CN" b="0"/>
              <a:t>      A </a:t>
            </a:r>
            <a:r>
              <a:rPr lang="en-US" altLang="zh-CN" b="0">
                <a:solidFill>
                  <a:srgbClr val="3333FF"/>
                </a:solidFill>
              </a:rPr>
              <a:t>conjecture</a:t>
            </a:r>
            <a:r>
              <a:rPr lang="en-US" altLang="zh-CN" b="0"/>
              <a:t> becomes a </a:t>
            </a:r>
            <a:r>
              <a:rPr lang="en-US" altLang="zh-CN" b="0">
                <a:solidFill>
                  <a:srgbClr val="3333FF"/>
                </a:solidFill>
              </a:rPr>
              <a:t>theorem</a:t>
            </a:r>
            <a:r>
              <a:rPr lang="en-US" altLang="zh-CN" b="0"/>
              <a:t> once it has been proved to be true.</a:t>
            </a:r>
          </a:p>
          <a:p>
            <a:endParaRPr lang="en-US" altLang="zh-CN" b="0"/>
          </a:p>
          <a:p>
            <a:endParaRPr lang="zh-CN"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wipe(up)">
                                      <p:cBhvr>
                                        <p:cTn id="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07C3BA7-F6CA-44E7-97B7-7002DB6376D8}"/>
              </a:ext>
            </a:extLst>
          </p:cNvPr>
          <p:cNvSpPr>
            <a:spLocks noGrp="1" noChangeArrowheads="1"/>
          </p:cNvSpPr>
          <p:nvPr>
            <p:ph type="title"/>
          </p:nvPr>
        </p:nvSpPr>
        <p:spPr/>
        <p:txBody>
          <a:bodyPr/>
          <a:lstStyle/>
          <a:p>
            <a:pPr eaLnBrk="1" hangingPunct="1"/>
            <a:r>
              <a:rPr lang="en-US" altLang="zh-CN" sz="3200" b="0"/>
              <a:t>Formal Proofs vs. Informal Proofs</a:t>
            </a:r>
            <a:endParaRPr lang="en-US" altLang="zh-CN" sz="3200"/>
          </a:p>
        </p:txBody>
      </p:sp>
      <p:sp>
        <p:nvSpPr>
          <p:cNvPr id="12291" name="内容占位符 3">
            <a:extLst>
              <a:ext uri="{FF2B5EF4-FFF2-40B4-BE49-F238E27FC236}">
                <a16:creationId xmlns:a16="http://schemas.microsoft.com/office/drawing/2014/main" id="{4041A3D0-C50E-44FD-A8FA-AA613D6CF97F}"/>
              </a:ext>
            </a:extLst>
          </p:cNvPr>
          <p:cNvSpPr>
            <a:spLocks noGrp="1" noChangeArrowheads="1"/>
          </p:cNvSpPr>
          <p:nvPr>
            <p:ph idx="1"/>
          </p:nvPr>
        </p:nvSpPr>
        <p:spPr>
          <a:xfrm>
            <a:off x="539750" y="908050"/>
            <a:ext cx="7886700" cy="4446588"/>
          </a:xfrm>
        </p:spPr>
        <p:txBody>
          <a:bodyPr/>
          <a:lstStyle/>
          <a:p>
            <a:r>
              <a:rPr lang="en-US" altLang="zh-CN" sz="2800" b="0"/>
              <a:t>Formal proofs </a:t>
            </a:r>
          </a:p>
          <a:p>
            <a:pPr lvl="1"/>
            <a:r>
              <a:rPr lang="en-US" altLang="zh-CN" sz="2400" b="0"/>
              <a:t>Can be extremely long</a:t>
            </a:r>
          </a:p>
          <a:p>
            <a:pPr lvl="1"/>
            <a:r>
              <a:rPr lang="en-US" altLang="zh-CN" sz="2400" b="0"/>
              <a:t>May be hard to follow</a:t>
            </a:r>
          </a:p>
          <a:p>
            <a:pPr lvl="1"/>
            <a:endParaRPr lang="en-US" altLang="zh-CN" b="0"/>
          </a:p>
          <a:p>
            <a:r>
              <a:rPr lang="en-US" altLang="zh-CN" sz="2800" b="0"/>
              <a:t>Informal Proofs</a:t>
            </a:r>
          </a:p>
          <a:p>
            <a:pPr lvl="1"/>
            <a:r>
              <a:rPr lang="en-US" altLang="zh-CN" sz="2400" b="0"/>
              <a:t>Each step may involve multiple rules of inference;</a:t>
            </a:r>
          </a:p>
          <a:p>
            <a:pPr lvl="1"/>
            <a:r>
              <a:rPr lang="en-US" altLang="zh-CN" sz="2400" b="0"/>
              <a:t>Steps may be skipped;</a:t>
            </a:r>
          </a:p>
          <a:p>
            <a:pPr lvl="1"/>
            <a:r>
              <a:rPr lang="en-US" altLang="zh-CN" sz="2400" b="0"/>
              <a:t>The axioms being assumed and the rules of inference used are not explicitly stated. </a:t>
            </a:r>
            <a:endParaRPr lang="zh-CN" altLang="en-US" sz="2400" b="0"/>
          </a:p>
        </p:txBody>
      </p:sp>
      <p:sp>
        <p:nvSpPr>
          <p:cNvPr id="7" name="TextBox 6">
            <a:extLst>
              <a:ext uri="{FF2B5EF4-FFF2-40B4-BE49-F238E27FC236}">
                <a16:creationId xmlns:a16="http://schemas.microsoft.com/office/drawing/2014/main" id="{0E8A4222-32E5-4E05-A200-46AEB85260A7}"/>
              </a:ext>
            </a:extLst>
          </p:cNvPr>
          <p:cNvSpPr txBox="1"/>
          <p:nvPr/>
        </p:nvSpPr>
        <p:spPr>
          <a:xfrm>
            <a:off x="395288" y="5084763"/>
            <a:ext cx="7858125" cy="523875"/>
          </a:xfrm>
          <a:prstGeom prst="rect">
            <a:avLst/>
          </a:prstGeom>
          <a:noFill/>
        </p:spPr>
        <p:txBody>
          <a:bodyPr>
            <a:spAutoFit/>
          </a:bodyPr>
          <a:lstStyle/>
          <a:p>
            <a:pPr eaLnBrk="1" hangingPunct="1">
              <a:defRPr/>
            </a:pPr>
            <a:r>
              <a:rPr lang="en-US" altLang="zh-CN" sz="2800" dirty="0">
                <a:solidFill>
                  <a:srgbClr val="3333CC"/>
                </a:solidFill>
                <a:latin typeface="+mn-lt"/>
              </a:rPr>
              <a:t>Informal proofs are designed for human consumption.</a:t>
            </a:r>
            <a:endParaRPr lang="zh-CN" altLang="en-US" sz="2800" dirty="0">
              <a:solidFill>
                <a:srgbClr val="3333CC"/>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24920D9-0FC2-459E-9433-784C7549DA41}"/>
              </a:ext>
            </a:extLst>
          </p:cNvPr>
          <p:cNvSpPr>
            <a:spLocks noGrp="1" noChangeArrowheads="1"/>
          </p:cNvSpPr>
          <p:nvPr>
            <p:ph type="title"/>
          </p:nvPr>
        </p:nvSpPr>
        <p:spPr/>
        <p:txBody>
          <a:bodyPr/>
          <a:lstStyle/>
          <a:p>
            <a:pPr eaLnBrk="1" hangingPunct="1"/>
            <a:r>
              <a:rPr lang="en-US" altLang="zh-CN" sz="3200" b="0"/>
              <a:t>Understanding How Theorems Are Stated</a:t>
            </a:r>
            <a:endParaRPr lang="en-US" altLang="zh-CN" sz="3200"/>
          </a:p>
        </p:txBody>
      </p:sp>
      <p:sp>
        <p:nvSpPr>
          <p:cNvPr id="4" name="内容占位符 3">
            <a:extLst>
              <a:ext uri="{FF2B5EF4-FFF2-40B4-BE49-F238E27FC236}">
                <a16:creationId xmlns:a16="http://schemas.microsoft.com/office/drawing/2014/main" id="{8DD60143-8D60-4AAE-A6AC-BEDF6886B2B6}"/>
              </a:ext>
            </a:extLst>
          </p:cNvPr>
          <p:cNvSpPr>
            <a:spLocks noGrp="1"/>
          </p:cNvSpPr>
          <p:nvPr>
            <p:ph idx="1"/>
          </p:nvPr>
        </p:nvSpPr>
        <p:spPr>
          <a:xfrm>
            <a:off x="539750" y="908050"/>
            <a:ext cx="7886700" cy="5303838"/>
          </a:xfrm>
        </p:spPr>
        <p:txBody>
          <a:bodyPr/>
          <a:lstStyle/>
          <a:p>
            <a:pPr marL="457200" indent="-457200">
              <a:buFont typeface="+mj-lt"/>
              <a:buAutoNum type="arabicPeriod"/>
              <a:defRPr/>
            </a:pPr>
            <a:r>
              <a:rPr lang="en-US" altLang="zh-CN" b="0" dirty="0"/>
              <a:t>Implied universal quantifiers</a:t>
            </a:r>
          </a:p>
          <a:p>
            <a:pPr>
              <a:defRPr/>
            </a:pPr>
            <a:r>
              <a:rPr lang="en-US" altLang="zh-CN" b="0" dirty="0">
                <a:solidFill>
                  <a:srgbClr val="3333FF"/>
                </a:solidFill>
              </a:rPr>
              <a:t>Example</a:t>
            </a:r>
          </a:p>
          <a:p>
            <a:pPr>
              <a:buFont typeface="Wingdings" panose="05000000000000000000" pitchFamily="2" charset="2"/>
              <a:buNone/>
              <a:defRPr/>
            </a:pPr>
            <a:r>
              <a:rPr lang="en-US" altLang="zh-CN" b="0" dirty="0"/>
              <a:t> </a:t>
            </a:r>
            <a:r>
              <a:rPr kumimoji="1" lang="en-US" altLang="zh-CN" b="0" dirty="0">
                <a:latin typeface="Arial"/>
                <a:sym typeface="Symbol" pitchFamily="18" charset="2"/>
              </a:rPr>
              <a:t>“</a:t>
            </a:r>
            <a:r>
              <a:rPr kumimoji="1" lang="en-US" altLang="zh-CN" b="0" dirty="0">
                <a:sym typeface="Symbol" pitchFamily="18" charset="2"/>
              </a:rPr>
              <a:t>if </a:t>
            </a:r>
            <a:r>
              <a:rPr kumimoji="1" lang="en-US" altLang="zh-CN" b="0" i="1" dirty="0">
                <a:sym typeface="Symbol" pitchFamily="18" charset="2"/>
              </a:rPr>
              <a:t>x</a:t>
            </a:r>
            <a:r>
              <a:rPr kumimoji="1" lang="en-US" altLang="zh-CN" b="0" dirty="0">
                <a:sym typeface="Symbol" pitchFamily="18" charset="2"/>
              </a:rPr>
              <a:t>&gt;</a:t>
            </a:r>
            <a:r>
              <a:rPr kumimoji="1" lang="en-US" altLang="zh-CN" b="0" i="1" dirty="0">
                <a:sym typeface="Symbol" pitchFamily="18" charset="2"/>
              </a:rPr>
              <a:t>y</a:t>
            </a:r>
            <a:r>
              <a:rPr kumimoji="1" lang="en-US" altLang="zh-CN" b="0" dirty="0">
                <a:sym typeface="Symbol" pitchFamily="18" charset="2"/>
              </a:rPr>
              <a:t>, where x and y are positive real numbers, then </a:t>
            </a:r>
            <a:r>
              <a:rPr kumimoji="1" lang="en-US" altLang="zh-CN" b="0" i="1" dirty="0">
                <a:sym typeface="Symbol" pitchFamily="18" charset="2"/>
              </a:rPr>
              <a:t>x</a:t>
            </a:r>
            <a:r>
              <a:rPr kumimoji="1" lang="en-US" altLang="zh-CN" b="0" baseline="30000" dirty="0">
                <a:sym typeface="Symbol" pitchFamily="18" charset="2"/>
              </a:rPr>
              <a:t>2</a:t>
            </a:r>
            <a:r>
              <a:rPr kumimoji="1" lang="en-US" altLang="zh-CN" b="0" dirty="0">
                <a:sym typeface="Symbol" pitchFamily="18" charset="2"/>
              </a:rPr>
              <a:t>&gt;</a:t>
            </a:r>
            <a:r>
              <a:rPr kumimoji="1" lang="en-US" altLang="zh-CN" b="0" i="1" dirty="0">
                <a:sym typeface="Symbol" pitchFamily="18" charset="2"/>
              </a:rPr>
              <a:t>y</a:t>
            </a:r>
            <a:r>
              <a:rPr kumimoji="1" lang="en-US" altLang="zh-CN" b="0" baseline="30000" dirty="0">
                <a:sym typeface="Symbol" pitchFamily="18" charset="2"/>
              </a:rPr>
              <a:t>2</a:t>
            </a:r>
            <a:r>
              <a:rPr kumimoji="1" lang="en-US" altLang="zh-CN" b="0" dirty="0">
                <a:sym typeface="Symbol" pitchFamily="18" charset="2"/>
              </a:rPr>
              <a:t>.</a:t>
            </a:r>
            <a:r>
              <a:rPr kumimoji="1" lang="en-US" altLang="zh-CN" b="0" dirty="0">
                <a:latin typeface="Arial"/>
                <a:sym typeface="Symbol" pitchFamily="18" charset="2"/>
              </a:rPr>
              <a:t>”</a:t>
            </a:r>
            <a:endParaRPr lang="en-US" altLang="zh-CN" b="0" dirty="0"/>
          </a:p>
          <a:p>
            <a:pPr>
              <a:buFont typeface="Wingdings" panose="05000000000000000000" pitchFamily="2" charset="2"/>
              <a:buNone/>
              <a:defRPr/>
            </a:pPr>
            <a:r>
              <a:rPr kumimoji="1" lang="en-US" altLang="zh-CN" sz="300" dirty="0">
                <a:sym typeface="Symbol" pitchFamily="18" charset="2"/>
              </a:rPr>
              <a:t> </a:t>
            </a:r>
            <a:r>
              <a:rPr kumimoji="1" lang="en-US" altLang="zh-CN" sz="800" dirty="0">
                <a:sym typeface="Symbol" pitchFamily="18" charset="2"/>
              </a:rPr>
              <a:t> </a:t>
            </a:r>
          </a:p>
          <a:p>
            <a:pPr>
              <a:buFont typeface="Wingdings" panose="05000000000000000000" pitchFamily="2" charset="2"/>
              <a:buNone/>
              <a:defRPr/>
            </a:pPr>
            <a:r>
              <a:rPr kumimoji="1" lang="en-US" altLang="zh-CN" dirty="0">
                <a:sym typeface="Symbol" pitchFamily="18" charset="2"/>
              </a:rPr>
              <a:t>   </a:t>
            </a:r>
            <a:r>
              <a:rPr kumimoji="1" lang="en-US" altLang="zh-CN" b="0" dirty="0">
                <a:solidFill>
                  <a:srgbClr val="FF0000"/>
                </a:solidFill>
                <a:sym typeface="Symbol" pitchFamily="18" charset="2"/>
              </a:rPr>
              <a:t>For all positive real numbers </a:t>
            </a:r>
            <a:r>
              <a:rPr kumimoji="1" lang="en-US" altLang="zh-CN" b="0" i="1" dirty="0">
                <a:solidFill>
                  <a:srgbClr val="FF0000"/>
                </a:solidFill>
                <a:sym typeface="Symbol" pitchFamily="18" charset="2"/>
              </a:rPr>
              <a:t>x</a:t>
            </a:r>
            <a:r>
              <a:rPr kumimoji="1" lang="en-US" altLang="zh-CN" b="0" dirty="0">
                <a:solidFill>
                  <a:srgbClr val="FF0000"/>
                </a:solidFill>
                <a:sym typeface="Symbol" pitchFamily="18" charset="2"/>
              </a:rPr>
              <a:t> and </a:t>
            </a:r>
            <a:r>
              <a:rPr kumimoji="1" lang="en-US" altLang="zh-CN" b="0" i="1" dirty="0">
                <a:solidFill>
                  <a:srgbClr val="FF0000"/>
                </a:solidFill>
                <a:sym typeface="Symbol" pitchFamily="18" charset="2"/>
              </a:rPr>
              <a:t>y</a:t>
            </a:r>
            <a:r>
              <a:rPr kumimoji="1" lang="en-US" altLang="zh-CN" b="0" dirty="0">
                <a:sym typeface="Symbol" pitchFamily="18" charset="2"/>
              </a:rPr>
              <a:t>, if </a:t>
            </a:r>
            <a:r>
              <a:rPr kumimoji="1" lang="en-US" altLang="zh-CN" b="0" i="1" dirty="0">
                <a:sym typeface="Symbol" pitchFamily="18" charset="2"/>
              </a:rPr>
              <a:t>x</a:t>
            </a:r>
            <a:r>
              <a:rPr kumimoji="1" lang="en-US" altLang="zh-CN" b="0" dirty="0">
                <a:sym typeface="Symbol" pitchFamily="18" charset="2"/>
              </a:rPr>
              <a:t>&gt;</a:t>
            </a:r>
            <a:r>
              <a:rPr kumimoji="1" lang="en-US" altLang="zh-CN" b="0" i="1" dirty="0">
                <a:sym typeface="Symbol" pitchFamily="18" charset="2"/>
              </a:rPr>
              <a:t>y</a:t>
            </a:r>
            <a:r>
              <a:rPr kumimoji="1" lang="en-US" altLang="zh-CN" b="0" dirty="0">
                <a:sym typeface="Symbol" pitchFamily="18" charset="2"/>
              </a:rPr>
              <a:t>, then </a:t>
            </a:r>
            <a:r>
              <a:rPr kumimoji="1" lang="en-US" altLang="zh-CN" b="0" i="1" dirty="0">
                <a:sym typeface="Symbol" pitchFamily="18" charset="2"/>
              </a:rPr>
              <a:t>x</a:t>
            </a:r>
            <a:r>
              <a:rPr kumimoji="1" lang="en-US" altLang="zh-CN" b="0" baseline="30000" dirty="0">
                <a:sym typeface="Symbol" pitchFamily="18" charset="2"/>
              </a:rPr>
              <a:t>2</a:t>
            </a:r>
            <a:r>
              <a:rPr kumimoji="1" lang="en-US" altLang="zh-CN" b="0" dirty="0">
                <a:sym typeface="Symbol" pitchFamily="18" charset="2"/>
              </a:rPr>
              <a:t>&gt;</a:t>
            </a:r>
            <a:r>
              <a:rPr kumimoji="1" lang="en-US" altLang="zh-CN" b="0" i="1" dirty="0">
                <a:sym typeface="Symbol" pitchFamily="18" charset="2"/>
              </a:rPr>
              <a:t>y</a:t>
            </a:r>
            <a:r>
              <a:rPr kumimoji="1" lang="en-US" altLang="zh-CN" b="0" baseline="30000" dirty="0">
                <a:sym typeface="Symbol" pitchFamily="18" charset="2"/>
              </a:rPr>
              <a:t>2</a:t>
            </a:r>
            <a:r>
              <a:rPr kumimoji="1" lang="en-US" altLang="zh-CN" dirty="0">
                <a:sym typeface="Symbol" pitchFamily="18" charset="2"/>
              </a:rPr>
              <a:t>.</a:t>
            </a:r>
          </a:p>
          <a:p>
            <a:pPr>
              <a:buFont typeface="Wingdings" panose="05000000000000000000" pitchFamily="2" charset="2"/>
              <a:buNone/>
              <a:defRPr/>
            </a:pPr>
            <a:endParaRPr kumimoji="1" lang="en-US" altLang="zh-CN" dirty="0">
              <a:sym typeface="Symbol" pitchFamily="18" charset="2"/>
            </a:endParaRPr>
          </a:p>
          <a:p>
            <a:pPr marL="457200" indent="-457200">
              <a:buFont typeface="+mj-lt"/>
              <a:buAutoNum type="arabicPeriod" startAt="2"/>
              <a:defRPr/>
            </a:pPr>
            <a:r>
              <a:rPr lang="en-US" altLang="zh-CN" b="0" dirty="0"/>
              <a:t>Implicit implications</a:t>
            </a:r>
          </a:p>
          <a:p>
            <a:pPr>
              <a:defRPr/>
            </a:pPr>
            <a:r>
              <a:rPr lang="en-US" altLang="zh-CN" b="0" dirty="0">
                <a:solidFill>
                  <a:srgbClr val="3333FF"/>
                </a:solidFill>
              </a:rPr>
              <a:t>Example</a:t>
            </a:r>
          </a:p>
          <a:p>
            <a:pPr>
              <a:buFont typeface="Wingdings" panose="05000000000000000000" pitchFamily="2" charset="2"/>
              <a:buNone/>
              <a:defRPr/>
            </a:pPr>
            <a:r>
              <a:rPr lang="en-US" altLang="zh-CN" b="0" dirty="0"/>
              <a:t> </a:t>
            </a:r>
            <a:r>
              <a:rPr kumimoji="1" lang="en-US" altLang="zh-CN" b="0" dirty="0">
                <a:latin typeface="Arial"/>
                <a:sym typeface="Symbol" pitchFamily="18" charset="2"/>
              </a:rPr>
              <a:t>“</a:t>
            </a:r>
            <a:r>
              <a:rPr kumimoji="1" lang="en-US" altLang="zh-CN" b="0" dirty="0">
                <a:sym typeface="Symbol" pitchFamily="18" charset="2"/>
              </a:rPr>
              <a:t>The square of an odd integer is odd.</a:t>
            </a:r>
            <a:r>
              <a:rPr kumimoji="1" lang="en-US" altLang="zh-CN" b="0" dirty="0">
                <a:latin typeface="Arial"/>
                <a:sym typeface="Symbol" pitchFamily="18" charset="2"/>
              </a:rPr>
              <a:t>”</a:t>
            </a:r>
          </a:p>
          <a:p>
            <a:pPr>
              <a:buFont typeface="Wingdings" panose="05000000000000000000" pitchFamily="2" charset="2"/>
              <a:buNone/>
              <a:defRPr/>
            </a:pPr>
            <a:endParaRPr kumimoji="1" lang="en-US" altLang="zh-CN" sz="600" b="0" dirty="0">
              <a:latin typeface="Arial"/>
              <a:sym typeface="Symbol" pitchFamily="18" charset="2"/>
            </a:endParaRPr>
          </a:p>
          <a:p>
            <a:pPr>
              <a:buFont typeface="Wingdings" panose="05000000000000000000" pitchFamily="2" charset="2"/>
              <a:buNone/>
              <a:defRPr/>
            </a:pPr>
            <a:r>
              <a:rPr lang="en-US" altLang="zh-CN" b="0" dirty="0"/>
              <a:t> “</a:t>
            </a:r>
            <a:r>
              <a:rPr lang="en-US" altLang="zh-CN" b="0" dirty="0">
                <a:solidFill>
                  <a:srgbClr val="FF0000"/>
                </a:solidFill>
              </a:rPr>
              <a:t>if</a:t>
            </a:r>
            <a:r>
              <a:rPr lang="en-US" altLang="zh-CN" b="0" dirty="0"/>
              <a:t> an integer </a:t>
            </a:r>
            <a:r>
              <a:rPr lang="en-US" altLang="zh-CN" b="0" i="1" dirty="0"/>
              <a:t>n</a:t>
            </a:r>
            <a:r>
              <a:rPr lang="en-US" altLang="zh-CN" b="0" dirty="0"/>
              <a:t> is odd, </a:t>
            </a:r>
            <a:r>
              <a:rPr lang="en-US" altLang="zh-CN" b="0" dirty="0">
                <a:solidFill>
                  <a:srgbClr val="FF0000"/>
                </a:solidFill>
              </a:rPr>
              <a:t>then</a:t>
            </a:r>
            <a:r>
              <a:rPr lang="en-US" altLang="zh-CN" b="0" dirty="0"/>
              <a:t> </a:t>
            </a:r>
            <a:r>
              <a:rPr lang="en-US" altLang="zh-CN" b="0" i="1" dirty="0"/>
              <a:t>n</a:t>
            </a:r>
            <a:r>
              <a:rPr lang="en-US" altLang="zh-CN" b="0" baseline="30000" dirty="0"/>
              <a:t>2</a:t>
            </a:r>
            <a:r>
              <a:rPr lang="en-US" altLang="zh-CN" b="0" dirty="0"/>
              <a:t> is odd.”</a:t>
            </a:r>
          </a:p>
          <a:p>
            <a:pPr>
              <a:buFont typeface="Wingdings" panose="05000000000000000000" pitchFamily="2" charset="2"/>
              <a:buNone/>
              <a:defRPr/>
            </a:pPr>
            <a:r>
              <a:rPr lang="en-US" altLang="zh-CN" b="0" dirty="0"/>
              <a:t> “</a:t>
            </a:r>
            <a:r>
              <a:rPr lang="en-US" altLang="zh-CN" b="0" dirty="0">
                <a:solidFill>
                  <a:srgbClr val="FF0000"/>
                </a:solidFill>
              </a:rPr>
              <a:t>For all integer </a:t>
            </a:r>
            <a:r>
              <a:rPr lang="en-US" altLang="zh-CN" b="0" i="1" dirty="0">
                <a:solidFill>
                  <a:srgbClr val="FF0000"/>
                </a:solidFill>
              </a:rPr>
              <a:t>n</a:t>
            </a:r>
            <a:r>
              <a:rPr lang="en-US" altLang="zh-CN" b="0" dirty="0"/>
              <a:t>, if </a:t>
            </a:r>
            <a:r>
              <a:rPr lang="en-US" altLang="zh-CN" b="0" i="1" dirty="0"/>
              <a:t>n</a:t>
            </a:r>
            <a:r>
              <a:rPr lang="en-US" altLang="zh-CN" b="0" dirty="0"/>
              <a:t> is odd, then </a:t>
            </a:r>
            <a:r>
              <a:rPr lang="en-US" altLang="zh-CN" b="0" i="1" dirty="0"/>
              <a:t>n</a:t>
            </a:r>
            <a:r>
              <a:rPr lang="en-US" altLang="zh-CN" b="0" baseline="30000" dirty="0"/>
              <a:t>2</a:t>
            </a:r>
            <a:r>
              <a:rPr lang="en-US" altLang="zh-CN" b="0" dirty="0"/>
              <a:t> is odd.”</a:t>
            </a:r>
          </a:p>
          <a:p>
            <a:pPr>
              <a:buFont typeface="Wingdings" panose="05000000000000000000" pitchFamily="2" charset="2"/>
              <a:buNone/>
              <a:defRPr/>
            </a:pPr>
            <a:endParaRPr lang="en-US" altLang="zh-CN" b="0" dirty="0"/>
          </a:p>
          <a:p>
            <a:pPr marL="457200" indent="-457200">
              <a:buFont typeface="Wingdings" panose="05000000000000000000" pitchFamily="2" charset="2"/>
              <a:buNone/>
              <a:defRPr/>
            </a:pPr>
            <a:endParaRPr lang="en-US" altLang="zh-CN" b="0" dirty="0"/>
          </a:p>
          <a:p>
            <a:pPr>
              <a:buFont typeface="Wingdings" panose="05000000000000000000" pitchFamily="2" charset="2"/>
              <a:buNone/>
              <a:defRPr/>
            </a:pPr>
            <a:endParaRPr kumimoji="1" lang="en-US" altLang="zh-CN" dirty="0">
              <a:sym typeface="Symbol" pitchFamily="18" charset="2"/>
            </a:endParaRPr>
          </a:p>
          <a:p>
            <a:pPr>
              <a:buFont typeface="Wingdings" panose="05000000000000000000" pitchFamily="2" charset="2"/>
              <a:buNone/>
              <a:defRPr/>
            </a:pPr>
            <a:endParaRPr kumimoji="1" lang="en-US" altLang="zh-CN" b="0" dirty="0">
              <a:sym typeface="Symbol" pitchFamily="18" charset="2"/>
            </a:endParaRPr>
          </a:p>
          <a:p>
            <a:pPr>
              <a:buFont typeface="Wingdings" panose="05000000000000000000" pitchFamily="2" charset="2"/>
              <a:buNone/>
              <a:defRPr/>
            </a:pP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Effect transition="in" filter="wipe(up)">
                                      <p:cBhvr>
                                        <p:cTn id="7" dur="500"/>
                                        <p:tgtEl>
                                          <p:spTgt spid="4">
                                            <p:txEl>
                                              <p:pRg st="10" end="1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1" end="11"/>
                                            </p:txEl>
                                          </p:spTgt>
                                        </p:tgtEl>
                                        <p:attrNameLst>
                                          <p:attrName>style.visibility</p:attrName>
                                        </p:attrNameLst>
                                      </p:cBhvr>
                                      <p:to>
                                        <p:strVal val="visible"/>
                                      </p:to>
                                    </p:set>
                                    <p:animEffect transition="in" filter="wipe(up)">
                                      <p:cBhvr>
                                        <p:cTn id="1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97C9CF-D844-452A-ACE8-47FE5A806B56}"/>
              </a:ext>
            </a:extLst>
          </p:cNvPr>
          <p:cNvSpPr>
            <a:spLocks noGrp="1" noChangeArrowheads="1"/>
          </p:cNvSpPr>
          <p:nvPr>
            <p:ph type="title"/>
          </p:nvPr>
        </p:nvSpPr>
        <p:spPr/>
        <p:txBody>
          <a:bodyPr/>
          <a:lstStyle/>
          <a:p>
            <a:pPr eaLnBrk="1" hangingPunct="1"/>
            <a:r>
              <a:rPr lang="en-US" altLang="zh-CN" sz="3200" b="0"/>
              <a:t>Methods of Proving Theorems</a:t>
            </a:r>
            <a:endParaRPr lang="en-US" altLang="zh-CN" sz="3200"/>
          </a:p>
        </p:txBody>
      </p:sp>
      <p:sp>
        <p:nvSpPr>
          <p:cNvPr id="4" name="内容占位符 3">
            <a:extLst>
              <a:ext uri="{FF2B5EF4-FFF2-40B4-BE49-F238E27FC236}">
                <a16:creationId xmlns:a16="http://schemas.microsoft.com/office/drawing/2014/main" id="{1657652B-4CDC-4356-BEE3-06D8A08ADBFE}"/>
              </a:ext>
            </a:extLst>
          </p:cNvPr>
          <p:cNvSpPr>
            <a:spLocks noGrp="1" noChangeArrowheads="1"/>
          </p:cNvSpPr>
          <p:nvPr>
            <p:ph idx="1"/>
          </p:nvPr>
        </p:nvSpPr>
        <p:spPr>
          <a:xfrm>
            <a:off x="500063" y="869950"/>
            <a:ext cx="7886700" cy="4143375"/>
          </a:xfrm>
        </p:spPr>
        <p:txBody>
          <a:bodyPr/>
          <a:lstStyle/>
          <a:p>
            <a:r>
              <a:rPr lang="en-US" altLang="zh-CN" b="0"/>
              <a:t>Prove a theorem of the form</a:t>
            </a:r>
          </a:p>
          <a:p>
            <a:pPr>
              <a:buFont typeface="Wingdings" panose="05000000000000000000" pitchFamily="2" charset="2"/>
              <a:buNone/>
            </a:pPr>
            <a:r>
              <a:rPr lang="en-US" altLang="zh-CN" b="0"/>
              <a:t>	                      </a:t>
            </a:r>
            <a:r>
              <a:rPr lang="en-US" altLang="zh-CN">
                <a:sym typeface="Symbol" panose="05050102010706020507" pitchFamily="18" charset="2"/>
              </a:rPr>
              <a:t> </a:t>
            </a:r>
            <a:r>
              <a:rPr lang="en-US" altLang="zh-CN" i="1">
                <a:sym typeface="Symbol" panose="05050102010706020507" pitchFamily="18" charset="2"/>
              </a:rPr>
              <a:t>x</a:t>
            </a:r>
            <a:r>
              <a:rPr lang="en-US" altLang="zh-CN">
                <a:sym typeface="Symbol" panose="05050102010706020507" pitchFamily="18" charset="2"/>
              </a:rPr>
              <a:t> (</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   </a:t>
            </a:r>
            <a:r>
              <a:rPr lang="en-US" altLang="zh-CN" i="1">
                <a:sym typeface="Symbol" panose="05050102010706020507" pitchFamily="18" charset="2"/>
              </a:rPr>
              <a:t>Q</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a:t>
            </a:r>
            <a:endParaRPr lang="en-US" altLang="zh-CN" b="0"/>
          </a:p>
          <a:p>
            <a:pPr>
              <a:buFont typeface="Wingdings" panose="05000000000000000000" pitchFamily="2" charset="2"/>
              <a:buNone/>
            </a:pPr>
            <a:r>
              <a:rPr lang="en-US" altLang="zh-CN" b="0"/>
              <a:t> </a:t>
            </a:r>
          </a:p>
          <a:p>
            <a:pPr>
              <a:buFont typeface="Wingdings" panose="05000000000000000000" pitchFamily="2" charset="2"/>
              <a:buNone/>
            </a:pPr>
            <a:endParaRPr kumimoji="1" lang="en-US" altLang="zh-CN">
              <a:sym typeface="Symbol" panose="05050102010706020507" pitchFamily="18" charset="2"/>
            </a:endParaRPr>
          </a:p>
          <a:p>
            <a:pPr>
              <a:buFont typeface="Wingdings" panose="05000000000000000000" pitchFamily="2" charset="2"/>
              <a:buNone/>
            </a:pPr>
            <a:r>
              <a:rPr kumimoji="1" lang="en-US" altLang="zh-CN" b="0">
                <a:sym typeface="Symbol" panose="05050102010706020507" pitchFamily="18" charset="2"/>
              </a:rPr>
              <a:t>   </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c</a:t>
            </a:r>
            <a:r>
              <a:rPr lang="en-US" altLang="zh-CN">
                <a:sym typeface="Symbol" panose="05050102010706020507" pitchFamily="18" charset="2"/>
              </a:rPr>
              <a:t>)   </a:t>
            </a:r>
            <a:r>
              <a:rPr lang="en-US" altLang="zh-CN" i="1">
                <a:sym typeface="Symbol" panose="05050102010706020507" pitchFamily="18" charset="2"/>
              </a:rPr>
              <a:t>Q</a:t>
            </a:r>
            <a:r>
              <a:rPr lang="en-US" altLang="zh-CN">
                <a:sym typeface="Symbol" panose="05050102010706020507" pitchFamily="18" charset="2"/>
              </a:rPr>
              <a:t>(</a:t>
            </a:r>
            <a:r>
              <a:rPr lang="en-US" altLang="zh-CN" i="1">
                <a:sym typeface="Symbol" panose="05050102010706020507" pitchFamily="18" charset="2"/>
              </a:rPr>
              <a:t>c</a:t>
            </a:r>
            <a:r>
              <a:rPr lang="en-US" altLang="zh-CN">
                <a:sym typeface="Symbol" panose="05050102010706020507" pitchFamily="18" charset="2"/>
              </a:rPr>
              <a:t>), </a:t>
            </a:r>
            <a:r>
              <a:rPr lang="en-US" altLang="zh-CN" b="0">
                <a:sym typeface="Symbol" panose="05050102010706020507" pitchFamily="18" charset="2"/>
              </a:rPr>
              <a:t>where </a:t>
            </a:r>
            <a:r>
              <a:rPr lang="en-US" altLang="zh-CN" i="1">
                <a:sym typeface="Symbol" panose="05050102010706020507" pitchFamily="18" charset="2"/>
              </a:rPr>
              <a:t>c</a:t>
            </a:r>
            <a:r>
              <a:rPr lang="en-US" altLang="zh-CN" b="0">
                <a:sym typeface="Symbol" panose="05050102010706020507" pitchFamily="18" charset="2"/>
              </a:rPr>
              <a:t> is an arbitrary element of the domain</a:t>
            </a:r>
          </a:p>
          <a:p>
            <a:pPr>
              <a:buFont typeface="Wingdings" panose="05000000000000000000" pitchFamily="2" charset="2"/>
              <a:buNone/>
            </a:pPr>
            <a:endParaRPr kumimoji="1" lang="en-US" altLang="zh-CN" b="0">
              <a:sym typeface="Symbol" panose="05050102010706020507" pitchFamily="18" charset="2"/>
            </a:endParaRPr>
          </a:p>
          <a:p>
            <a:pPr>
              <a:buFont typeface="Wingdings" panose="05000000000000000000" pitchFamily="2" charset="2"/>
              <a:buNone/>
            </a:pPr>
            <a:r>
              <a:rPr kumimoji="1" lang="en-US" altLang="zh-CN">
                <a:sym typeface="Symbol" panose="05050102010706020507" pitchFamily="18" charset="2"/>
              </a:rPr>
              <a:t>     </a:t>
            </a:r>
            <a:endParaRPr kumimoji="1" lang="en-US" altLang="zh-CN" b="0">
              <a:solidFill>
                <a:srgbClr val="FF0000"/>
              </a:solidFill>
              <a:sym typeface="Symbol" panose="05050102010706020507" pitchFamily="18" charset="2"/>
            </a:endParaRPr>
          </a:p>
          <a:p>
            <a:pPr>
              <a:buFont typeface="Wingdings" panose="05000000000000000000" pitchFamily="2" charset="2"/>
              <a:buNone/>
            </a:pPr>
            <a:endParaRPr lang="zh-CN" altLang="en-US" b="0"/>
          </a:p>
        </p:txBody>
      </p:sp>
      <p:sp>
        <p:nvSpPr>
          <p:cNvPr id="5" name="上下箭头 4">
            <a:extLst>
              <a:ext uri="{FF2B5EF4-FFF2-40B4-BE49-F238E27FC236}">
                <a16:creationId xmlns:a16="http://schemas.microsoft.com/office/drawing/2014/main" id="{08D4FE74-2234-43F3-B0B0-FD3427C1E626}"/>
              </a:ext>
            </a:extLst>
          </p:cNvPr>
          <p:cNvSpPr/>
          <p:nvPr/>
        </p:nvSpPr>
        <p:spPr>
          <a:xfrm>
            <a:off x="3786188" y="1870075"/>
            <a:ext cx="214312" cy="571500"/>
          </a:xfrm>
          <a:prstGeom prst="upDownArrow">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TextBox 5">
            <a:extLst>
              <a:ext uri="{FF2B5EF4-FFF2-40B4-BE49-F238E27FC236}">
                <a16:creationId xmlns:a16="http://schemas.microsoft.com/office/drawing/2014/main" id="{75DDE9A6-4C16-45C0-A0A0-6DBE84C867B9}"/>
              </a:ext>
            </a:extLst>
          </p:cNvPr>
          <p:cNvSpPr txBox="1"/>
          <p:nvPr/>
        </p:nvSpPr>
        <p:spPr>
          <a:xfrm>
            <a:off x="4214813" y="1844675"/>
            <a:ext cx="3670300" cy="831850"/>
          </a:xfrm>
          <a:prstGeom prst="rect">
            <a:avLst/>
          </a:prstGeom>
          <a:noFill/>
        </p:spPr>
        <p:txBody>
          <a:bodyPr>
            <a:spAutoFit/>
          </a:bodyPr>
          <a:lstStyle/>
          <a:p>
            <a:pPr eaLnBrk="1" hangingPunct="1">
              <a:defRPr/>
            </a:pPr>
            <a:r>
              <a:rPr lang="en-US" altLang="zh-CN" sz="2400" dirty="0">
                <a:solidFill>
                  <a:srgbClr val="FF0000"/>
                </a:solidFill>
                <a:latin typeface="+mn-lt"/>
              </a:rPr>
              <a:t>Universal instantiation &amp; Universal generalization</a:t>
            </a:r>
            <a:endParaRPr lang="zh-CN" altLang="en-US" sz="2400" dirty="0">
              <a:solidFill>
                <a:srgbClr val="FF0000"/>
              </a:solidFill>
              <a:latin typeface="+mn-lt"/>
            </a:endParaRPr>
          </a:p>
        </p:txBody>
      </p:sp>
      <p:sp>
        <p:nvSpPr>
          <p:cNvPr id="7" name="上下箭头 6">
            <a:extLst>
              <a:ext uri="{FF2B5EF4-FFF2-40B4-BE49-F238E27FC236}">
                <a16:creationId xmlns:a16="http://schemas.microsoft.com/office/drawing/2014/main" id="{5B85A461-D05D-4557-8AD4-8C3E665FBFC4}"/>
              </a:ext>
            </a:extLst>
          </p:cNvPr>
          <p:cNvSpPr/>
          <p:nvPr/>
        </p:nvSpPr>
        <p:spPr>
          <a:xfrm>
            <a:off x="3786188" y="3227388"/>
            <a:ext cx="214312" cy="571500"/>
          </a:xfrm>
          <a:prstGeom prst="upDownArrow">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TextBox 7">
            <a:extLst>
              <a:ext uri="{FF2B5EF4-FFF2-40B4-BE49-F238E27FC236}">
                <a16:creationId xmlns:a16="http://schemas.microsoft.com/office/drawing/2014/main" id="{D9A0BE2B-C6C0-4C42-9BE5-33FACE0950B9}"/>
              </a:ext>
            </a:extLst>
          </p:cNvPr>
          <p:cNvSpPr txBox="1"/>
          <p:nvPr/>
        </p:nvSpPr>
        <p:spPr>
          <a:xfrm>
            <a:off x="1571625" y="4013200"/>
            <a:ext cx="4572000" cy="461963"/>
          </a:xfrm>
          <a:prstGeom prst="rect">
            <a:avLst/>
          </a:prstGeom>
          <a:noFill/>
        </p:spPr>
        <p:txBody>
          <a:bodyPr>
            <a:spAutoFit/>
          </a:bodyPr>
          <a:lstStyle/>
          <a:p>
            <a:pPr eaLnBrk="1" hangingPunct="1">
              <a:defRPr/>
            </a:pPr>
            <a:r>
              <a:rPr lang="en-US" altLang="zh-CN" sz="2400" dirty="0">
                <a:latin typeface="+mn-lt"/>
              </a:rPr>
              <a:t>When </a:t>
            </a:r>
            <a:r>
              <a:rPr kumimoji="1" lang="en-US" altLang="zh-CN" sz="2400" dirty="0">
                <a:latin typeface="+mn-lt"/>
                <a:sym typeface="Symbol" pitchFamily="18" charset="2"/>
              </a:rPr>
              <a:t> </a:t>
            </a:r>
            <a:r>
              <a:rPr lang="en-US" altLang="zh-CN" sz="2400" i="1" dirty="0">
                <a:latin typeface="+mn-lt"/>
                <a:sym typeface="Symbol" pitchFamily="18" charset="2"/>
              </a:rPr>
              <a:t>P</a:t>
            </a:r>
            <a:r>
              <a:rPr lang="en-US" altLang="zh-CN" sz="2400" dirty="0">
                <a:latin typeface="+mn-lt"/>
                <a:sym typeface="Symbol" pitchFamily="18" charset="2"/>
              </a:rPr>
              <a:t>(</a:t>
            </a:r>
            <a:r>
              <a:rPr lang="en-US" altLang="zh-CN" sz="2400" i="1" dirty="0">
                <a:latin typeface="+mn-lt"/>
                <a:sym typeface="Symbol" pitchFamily="18" charset="2"/>
              </a:rPr>
              <a:t>c</a:t>
            </a:r>
            <a:r>
              <a:rPr lang="en-US" altLang="zh-CN" sz="2400" dirty="0">
                <a:latin typeface="+mn-lt"/>
                <a:sym typeface="Symbol" pitchFamily="18" charset="2"/>
              </a:rPr>
              <a:t>) is true, </a:t>
            </a:r>
            <a:r>
              <a:rPr lang="en-US" altLang="zh-CN" sz="2400" i="1" dirty="0">
                <a:latin typeface="+mn-lt"/>
                <a:sym typeface="Symbol" pitchFamily="18" charset="2"/>
              </a:rPr>
              <a:t>Q</a:t>
            </a:r>
            <a:r>
              <a:rPr lang="en-US" altLang="zh-CN" sz="2400" dirty="0">
                <a:latin typeface="+mn-lt"/>
                <a:sym typeface="Symbol" pitchFamily="18" charset="2"/>
              </a:rPr>
              <a:t>(</a:t>
            </a:r>
            <a:r>
              <a:rPr lang="en-US" altLang="zh-CN" sz="2400" i="1" dirty="0">
                <a:latin typeface="+mn-lt"/>
                <a:sym typeface="Symbol" pitchFamily="18" charset="2"/>
              </a:rPr>
              <a:t>c</a:t>
            </a:r>
            <a:r>
              <a:rPr lang="en-US" altLang="zh-CN" sz="2400" dirty="0">
                <a:latin typeface="+mn-lt"/>
                <a:sym typeface="Symbol" pitchFamily="18" charset="2"/>
              </a:rPr>
              <a:t>) is true </a:t>
            </a:r>
            <a:endParaRPr lang="zh-CN" altLang="en-US" sz="2400" dirty="0">
              <a:latin typeface="+mn-lt"/>
            </a:endParaRPr>
          </a:p>
        </p:txBody>
      </p:sp>
      <p:sp>
        <p:nvSpPr>
          <p:cNvPr id="9" name="TextBox 8">
            <a:extLst>
              <a:ext uri="{FF2B5EF4-FFF2-40B4-BE49-F238E27FC236}">
                <a16:creationId xmlns:a16="http://schemas.microsoft.com/office/drawing/2014/main" id="{4EC970B9-C07C-4CA7-BA48-09EA26E0FE0B}"/>
              </a:ext>
            </a:extLst>
          </p:cNvPr>
          <p:cNvSpPr txBox="1"/>
          <p:nvPr/>
        </p:nvSpPr>
        <p:spPr>
          <a:xfrm>
            <a:off x="4214813" y="3298825"/>
            <a:ext cx="3000375" cy="461963"/>
          </a:xfrm>
          <a:prstGeom prst="rect">
            <a:avLst/>
          </a:prstGeom>
          <a:noFill/>
        </p:spPr>
        <p:txBody>
          <a:bodyPr>
            <a:spAutoFit/>
          </a:bodyPr>
          <a:lstStyle/>
          <a:p>
            <a:pPr eaLnBrk="1" hangingPunct="1">
              <a:defRPr/>
            </a:pPr>
            <a:r>
              <a:rPr lang="en-US" altLang="zh-CN" sz="2400" dirty="0">
                <a:solidFill>
                  <a:srgbClr val="FF0000"/>
                </a:solidFill>
                <a:latin typeface="+mn-lt"/>
              </a:rPr>
              <a:t>Truth table</a:t>
            </a:r>
            <a:endParaRPr lang="zh-CN" altLang="en-US" sz="2400"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up)">
                                      <p:cBhvr>
                                        <p:cTn id="10" dur="500"/>
                                        <p:tgtEl>
                                          <p:spTgt spid="4">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9AE7ADB-0842-4906-A48E-74B8A38FEBB3}"/>
              </a:ext>
            </a:extLst>
          </p:cNvPr>
          <p:cNvSpPr>
            <a:spLocks noGrp="1" noChangeArrowheads="1"/>
          </p:cNvSpPr>
          <p:nvPr>
            <p:ph type="title"/>
          </p:nvPr>
        </p:nvSpPr>
        <p:spPr/>
        <p:txBody>
          <a:bodyPr/>
          <a:lstStyle/>
          <a:p>
            <a:pPr eaLnBrk="1" hangingPunct="1"/>
            <a:r>
              <a:rPr lang="en-US" altLang="zh-CN" sz="3200" b="0"/>
              <a:t>Direct Proofs</a:t>
            </a:r>
            <a:endParaRPr lang="en-US" altLang="zh-CN" sz="3200"/>
          </a:p>
        </p:txBody>
      </p:sp>
      <p:sp>
        <p:nvSpPr>
          <p:cNvPr id="4" name="内容占位符 3">
            <a:extLst>
              <a:ext uri="{FF2B5EF4-FFF2-40B4-BE49-F238E27FC236}">
                <a16:creationId xmlns:a16="http://schemas.microsoft.com/office/drawing/2014/main" id="{019A6D2D-B050-43EC-93C0-4414D806FA53}"/>
              </a:ext>
            </a:extLst>
          </p:cNvPr>
          <p:cNvSpPr>
            <a:spLocks noGrp="1"/>
          </p:cNvSpPr>
          <p:nvPr>
            <p:ph idx="1"/>
          </p:nvPr>
        </p:nvSpPr>
        <p:spPr>
          <a:xfrm>
            <a:off x="357188" y="1928813"/>
            <a:ext cx="8001000" cy="1357312"/>
          </a:xfrm>
        </p:spPr>
        <p:txBody>
          <a:bodyPr/>
          <a:lstStyle/>
          <a:p>
            <a:pPr>
              <a:defRPr/>
            </a:pPr>
            <a:r>
              <a:rPr lang="en-US" altLang="zh-CN" b="0" dirty="0"/>
              <a:t>Assumes the hypotheses </a:t>
            </a:r>
            <a:r>
              <a:rPr lang="en-US" altLang="zh-CN" b="0" i="1" kern="1200" dirty="0">
                <a:solidFill>
                  <a:srgbClr val="000000"/>
                </a:solidFill>
                <a:sym typeface="Symbol" pitchFamily="18" charset="2"/>
              </a:rPr>
              <a:t>P</a:t>
            </a:r>
            <a:r>
              <a:rPr lang="en-US" altLang="zh-CN" b="0" kern="1200" dirty="0">
                <a:solidFill>
                  <a:srgbClr val="000000"/>
                </a:solidFill>
                <a:sym typeface="Symbol" pitchFamily="18" charset="2"/>
              </a:rPr>
              <a:t>(</a:t>
            </a:r>
            <a:r>
              <a:rPr lang="en-US" altLang="zh-CN" b="0" i="1" kern="1200" dirty="0">
                <a:solidFill>
                  <a:srgbClr val="000000"/>
                </a:solidFill>
                <a:sym typeface="Symbol" pitchFamily="18" charset="2"/>
              </a:rPr>
              <a:t>c</a:t>
            </a:r>
            <a:r>
              <a:rPr lang="en-US" altLang="zh-CN" b="0" kern="1200" dirty="0">
                <a:solidFill>
                  <a:srgbClr val="000000"/>
                </a:solidFill>
                <a:sym typeface="Symbol" pitchFamily="18" charset="2"/>
              </a:rPr>
              <a:t>)</a:t>
            </a:r>
            <a:r>
              <a:rPr lang="en-US" altLang="zh-CN" b="0" dirty="0"/>
              <a:t> are true</a:t>
            </a:r>
          </a:p>
          <a:p>
            <a:pPr>
              <a:defRPr/>
            </a:pPr>
            <a:r>
              <a:rPr lang="en-US" altLang="zh-CN" b="0" dirty="0"/>
              <a:t>Uses the rules of inference, axioms and any logical equivalences to establish the truth of the conclusion </a:t>
            </a:r>
            <a:r>
              <a:rPr lang="en-US" altLang="zh-CN" b="0" i="1" kern="1200" dirty="0">
                <a:solidFill>
                  <a:srgbClr val="000000"/>
                </a:solidFill>
                <a:sym typeface="Symbol" pitchFamily="18" charset="2"/>
              </a:rPr>
              <a:t>Q</a:t>
            </a:r>
            <a:r>
              <a:rPr lang="en-US" altLang="zh-CN" b="0" kern="1200" dirty="0">
                <a:solidFill>
                  <a:srgbClr val="000000"/>
                </a:solidFill>
                <a:sym typeface="Symbol" pitchFamily="18" charset="2"/>
              </a:rPr>
              <a:t>(</a:t>
            </a:r>
            <a:r>
              <a:rPr lang="en-US" altLang="zh-CN" b="0" i="1" kern="1200" dirty="0">
                <a:solidFill>
                  <a:srgbClr val="000000"/>
                </a:solidFill>
                <a:sym typeface="Symbol" pitchFamily="18" charset="2"/>
              </a:rPr>
              <a:t>c</a:t>
            </a:r>
            <a:r>
              <a:rPr lang="en-US" altLang="zh-CN" b="0" kern="1200" dirty="0">
                <a:solidFill>
                  <a:srgbClr val="000000"/>
                </a:solidFill>
                <a:sym typeface="Symbol" pitchFamily="18" charset="2"/>
              </a:rPr>
              <a:t>)</a:t>
            </a:r>
            <a:endParaRPr lang="zh-CN" altLang="en-US" b="0" dirty="0"/>
          </a:p>
        </p:txBody>
      </p:sp>
      <p:sp>
        <p:nvSpPr>
          <p:cNvPr id="10" name="矩形 9">
            <a:extLst>
              <a:ext uri="{FF2B5EF4-FFF2-40B4-BE49-F238E27FC236}">
                <a16:creationId xmlns:a16="http://schemas.microsoft.com/office/drawing/2014/main" id="{0AE0CF0F-A439-47AD-B29F-741579FBD3D1}"/>
              </a:ext>
            </a:extLst>
          </p:cNvPr>
          <p:cNvSpPr/>
          <p:nvPr/>
        </p:nvSpPr>
        <p:spPr>
          <a:xfrm>
            <a:off x="3357563" y="1143000"/>
            <a:ext cx="1889125" cy="461963"/>
          </a:xfrm>
          <a:prstGeom prst="rect">
            <a:avLst/>
          </a:prstGeom>
        </p:spPr>
        <p:txBody>
          <a:bodyPr wrap="none">
            <a:spAutoFit/>
          </a:bodyPr>
          <a:lstStyle/>
          <a:p>
            <a:pPr eaLnBrk="1" hangingPunct="1">
              <a:defRPr/>
            </a:pPr>
            <a:r>
              <a:rPr lang="en-US" altLang="zh-CN" sz="2400" i="1" dirty="0">
                <a:latin typeface="+mn-lt"/>
                <a:sym typeface="Symbol" pitchFamily="18" charset="2"/>
              </a:rPr>
              <a:t>P</a:t>
            </a:r>
            <a:r>
              <a:rPr lang="en-US" altLang="zh-CN" sz="2400" dirty="0">
                <a:latin typeface="+mn-lt"/>
                <a:sym typeface="Symbol" pitchFamily="18" charset="2"/>
              </a:rPr>
              <a:t>(</a:t>
            </a:r>
            <a:r>
              <a:rPr lang="en-US" altLang="zh-CN" sz="2400" i="1" dirty="0">
                <a:latin typeface="+mn-lt"/>
                <a:sym typeface="Symbol" pitchFamily="18" charset="2"/>
              </a:rPr>
              <a:t>c</a:t>
            </a:r>
            <a:r>
              <a:rPr lang="en-US" altLang="zh-CN" sz="2400" dirty="0">
                <a:latin typeface="+mn-lt"/>
                <a:sym typeface="Symbol" pitchFamily="18" charset="2"/>
              </a:rPr>
              <a:t>)   </a:t>
            </a:r>
            <a:r>
              <a:rPr lang="en-US" altLang="zh-CN" sz="2400" i="1" dirty="0">
                <a:latin typeface="+mn-lt"/>
                <a:sym typeface="Symbol" pitchFamily="18" charset="2"/>
              </a:rPr>
              <a:t>Q</a:t>
            </a:r>
            <a:r>
              <a:rPr lang="en-US" altLang="zh-CN" sz="2400" dirty="0">
                <a:latin typeface="+mn-lt"/>
                <a:sym typeface="Symbol" pitchFamily="18" charset="2"/>
              </a:rPr>
              <a:t>(</a:t>
            </a:r>
            <a:r>
              <a:rPr lang="en-US" altLang="zh-CN" sz="2400" i="1" dirty="0">
                <a:latin typeface="+mn-lt"/>
                <a:sym typeface="Symbol" pitchFamily="18" charset="2"/>
              </a:rPr>
              <a:t>c</a:t>
            </a:r>
            <a:r>
              <a:rPr lang="en-US" altLang="zh-CN" sz="2400" dirty="0">
                <a:latin typeface="+mn-lt"/>
                <a:sym typeface="Symbol" pitchFamily="18" charset="2"/>
              </a:rPr>
              <a:t>) </a:t>
            </a:r>
            <a:endParaRPr lang="zh-CN" altLang="en-US" sz="24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83E3D11-CB84-4B7F-AB51-7AF72B45449B}"/>
              </a:ext>
            </a:extLst>
          </p:cNvPr>
          <p:cNvSpPr>
            <a:spLocks noGrp="1" noChangeArrowheads="1"/>
          </p:cNvSpPr>
          <p:nvPr>
            <p:ph type="title"/>
          </p:nvPr>
        </p:nvSpPr>
        <p:spPr/>
        <p:txBody>
          <a:bodyPr/>
          <a:lstStyle/>
          <a:p>
            <a:pPr eaLnBrk="1" hangingPunct="1"/>
            <a:r>
              <a:rPr lang="en-US" altLang="zh-CN" b="0">
                <a:latin typeface="Arial" panose="020B0604020202020204" pitchFamily="34" charset="0"/>
              </a:rPr>
              <a:t> </a:t>
            </a:r>
            <a:r>
              <a:rPr lang="en-US" altLang="zh-CN" b="0"/>
              <a:t>If </a:t>
            </a:r>
            <a:r>
              <a:rPr lang="en-US" altLang="zh-CN" b="0" i="1"/>
              <a:t>n</a:t>
            </a:r>
            <a:r>
              <a:rPr lang="en-US" altLang="zh-CN" b="0"/>
              <a:t> is odd, then </a:t>
            </a:r>
            <a:r>
              <a:rPr lang="en-US" altLang="zh-CN" b="0" i="1"/>
              <a:t>n</a:t>
            </a:r>
            <a:r>
              <a:rPr lang="en-US" altLang="zh-CN" b="0" baseline="30000"/>
              <a:t>2</a:t>
            </a:r>
            <a:r>
              <a:rPr lang="en-US" altLang="zh-CN" b="0"/>
              <a:t> is odd. </a:t>
            </a:r>
            <a:endParaRPr lang="en-US" altLang="zh-CN" b="0">
              <a:solidFill>
                <a:schemeClr val="hlink"/>
              </a:solidFill>
            </a:endParaRPr>
          </a:p>
        </p:txBody>
      </p:sp>
      <p:sp>
        <p:nvSpPr>
          <p:cNvPr id="362500" name="Text Box 4">
            <a:extLst>
              <a:ext uri="{FF2B5EF4-FFF2-40B4-BE49-F238E27FC236}">
                <a16:creationId xmlns:a16="http://schemas.microsoft.com/office/drawing/2014/main" id="{E92D58E3-3A47-432A-B901-717EF67BB96C}"/>
              </a:ext>
            </a:extLst>
          </p:cNvPr>
          <p:cNvSpPr txBox="1">
            <a:spLocks noChangeArrowheads="1"/>
          </p:cNvSpPr>
          <p:nvPr/>
        </p:nvSpPr>
        <p:spPr bwMode="auto">
          <a:xfrm>
            <a:off x="684213" y="1635125"/>
            <a:ext cx="7991475" cy="3563938"/>
          </a:xfrm>
          <a:prstGeom prst="rect">
            <a:avLst/>
          </a:prstGeom>
          <a:noFill/>
          <a:ln w="9525">
            <a:noFill/>
            <a:miter lim="800000"/>
            <a:headEnd/>
            <a:tailEnd/>
          </a:ln>
        </p:spPr>
        <p:txBody>
          <a:bodyPr>
            <a:spAutoFit/>
          </a:bodyPr>
          <a:lstStyle/>
          <a:p>
            <a:pPr eaLnBrk="1" hangingPunct="1">
              <a:spcBef>
                <a:spcPct val="40000"/>
              </a:spcBef>
              <a:defRPr/>
            </a:pPr>
            <a:r>
              <a:rPr lang="en-US" altLang="zh-CN" sz="2400" dirty="0">
                <a:latin typeface="+mn-lt"/>
                <a:cs typeface="Times New Roman" pitchFamily="18" charset="0"/>
              </a:rPr>
              <a:t>Assume that </a:t>
            </a:r>
            <a:r>
              <a:rPr lang="en-US" altLang="zh-CN" sz="2400" i="1" dirty="0">
                <a:latin typeface="+mn-lt"/>
                <a:cs typeface="Times New Roman" pitchFamily="18" charset="0"/>
              </a:rPr>
              <a:t>n</a:t>
            </a:r>
            <a:r>
              <a:rPr lang="en-US" altLang="zh-CN" sz="2400" dirty="0">
                <a:latin typeface="+mn-lt"/>
                <a:cs typeface="Times New Roman" pitchFamily="18" charset="0"/>
              </a:rPr>
              <a:t> is odd. </a:t>
            </a:r>
          </a:p>
          <a:p>
            <a:pPr eaLnBrk="1" hangingPunct="1">
              <a:spcBef>
                <a:spcPct val="40000"/>
              </a:spcBef>
              <a:defRPr/>
            </a:pPr>
            <a:r>
              <a:rPr lang="en-US" altLang="zh-CN" sz="2400" dirty="0">
                <a:latin typeface="+mn-lt"/>
                <a:cs typeface="Times New Roman" pitchFamily="18" charset="0"/>
              </a:rPr>
              <a:t>Then </a:t>
            </a:r>
            <a:r>
              <a:rPr lang="en-US" altLang="zh-CN" sz="2400" i="1" dirty="0">
                <a:latin typeface="+mn-lt"/>
                <a:cs typeface="Times New Roman" pitchFamily="18" charset="0"/>
              </a:rPr>
              <a:t>n </a:t>
            </a:r>
            <a:r>
              <a:rPr lang="en-US" altLang="zh-CN" sz="2400" dirty="0">
                <a:latin typeface="+mn-lt"/>
                <a:cs typeface="Times New Roman" pitchFamily="18" charset="0"/>
              </a:rPr>
              <a:t>= 2</a:t>
            </a:r>
            <a:r>
              <a:rPr lang="en-US" altLang="zh-CN" sz="2400" i="1" dirty="0">
                <a:latin typeface="+mn-lt"/>
                <a:cs typeface="Times New Roman" pitchFamily="18" charset="0"/>
              </a:rPr>
              <a:t>k</a:t>
            </a:r>
            <a:r>
              <a:rPr lang="en-US" altLang="zh-CN" sz="2400" dirty="0">
                <a:latin typeface="+mn-lt"/>
                <a:cs typeface="Times New Roman" pitchFamily="18" charset="0"/>
              </a:rPr>
              <a:t> + 1, where </a:t>
            </a:r>
            <a:r>
              <a:rPr lang="en-US" altLang="zh-CN" sz="2400" i="1" dirty="0">
                <a:latin typeface="+mn-lt"/>
                <a:cs typeface="Times New Roman" pitchFamily="18" charset="0"/>
              </a:rPr>
              <a:t>k</a:t>
            </a:r>
            <a:r>
              <a:rPr lang="en-US" altLang="zh-CN" sz="2400" dirty="0">
                <a:latin typeface="+mn-lt"/>
                <a:cs typeface="Times New Roman" pitchFamily="18" charset="0"/>
              </a:rPr>
              <a:t> is some integer. </a:t>
            </a:r>
          </a:p>
          <a:p>
            <a:pPr eaLnBrk="1" hangingPunct="1">
              <a:spcBef>
                <a:spcPct val="40000"/>
              </a:spcBef>
              <a:defRPr/>
            </a:pPr>
            <a:r>
              <a:rPr lang="en-US" altLang="zh-CN" sz="2400" dirty="0">
                <a:latin typeface="+mn-lt"/>
                <a:cs typeface="Times New Roman" pitchFamily="18" charset="0"/>
              </a:rPr>
              <a:t>It follows that </a:t>
            </a:r>
          </a:p>
          <a:p>
            <a:pPr eaLnBrk="1" hangingPunct="1">
              <a:spcBef>
                <a:spcPct val="40000"/>
              </a:spcBef>
              <a:defRPr/>
            </a:pPr>
            <a:r>
              <a:rPr lang="en-US" altLang="zh-CN" sz="2400" dirty="0">
                <a:latin typeface="+mn-lt"/>
                <a:cs typeface="Times New Roman" pitchFamily="18" charset="0"/>
              </a:rPr>
              <a:t>	</a:t>
            </a:r>
            <a:r>
              <a:rPr lang="en-US" altLang="zh-CN" sz="2400" i="1" dirty="0">
                <a:latin typeface="+mn-lt"/>
                <a:cs typeface="Times New Roman" pitchFamily="18" charset="0"/>
              </a:rPr>
              <a:t>n</a:t>
            </a:r>
            <a:r>
              <a:rPr lang="en-US" altLang="zh-CN" sz="2400" baseline="30000" dirty="0">
                <a:latin typeface="+mn-lt"/>
                <a:cs typeface="Times New Roman" pitchFamily="18" charset="0"/>
              </a:rPr>
              <a:t>2</a:t>
            </a:r>
            <a:r>
              <a:rPr lang="en-US" altLang="zh-CN" sz="2400" dirty="0">
                <a:latin typeface="+mn-lt"/>
                <a:cs typeface="Times New Roman" pitchFamily="18" charset="0"/>
              </a:rPr>
              <a:t> = (2</a:t>
            </a:r>
            <a:r>
              <a:rPr lang="en-US" altLang="zh-CN" sz="2400" i="1" dirty="0">
                <a:latin typeface="+mn-lt"/>
                <a:cs typeface="Times New Roman" pitchFamily="18" charset="0"/>
              </a:rPr>
              <a:t>k</a:t>
            </a:r>
            <a:r>
              <a:rPr lang="en-US" altLang="zh-CN" sz="2400" dirty="0">
                <a:latin typeface="+mn-lt"/>
                <a:cs typeface="Times New Roman" pitchFamily="18" charset="0"/>
              </a:rPr>
              <a:t> + 1)</a:t>
            </a:r>
            <a:r>
              <a:rPr lang="en-US" altLang="zh-CN" sz="2400" baseline="30000" dirty="0">
                <a:latin typeface="+mn-lt"/>
                <a:cs typeface="Times New Roman" pitchFamily="18" charset="0"/>
              </a:rPr>
              <a:t>2</a:t>
            </a:r>
            <a:r>
              <a:rPr lang="en-US" altLang="zh-CN" sz="2400" dirty="0">
                <a:latin typeface="+mn-lt"/>
                <a:cs typeface="Times New Roman" pitchFamily="18" charset="0"/>
              </a:rPr>
              <a:t> = 4</a:t>
            </a:r>
            <a:r>
              <a:rPr lang="en-US" altLang="zh-CN" sz="2400" i="1" dirty="0">
                <a:latin typeface="+mn-lt"/>
                <a:cs typeface="Times New Roman" pitchFamily="18" charset="0"/>
              </a:rPr>
              <a:t>k</a:t>
            </a:r>
            <a:r>
              <a:rPr lang="en-US" altLang="zh-CN" sz="2400" baseline="30000" dirty="0">
                <a:latin typeface="+mn-lt"/>
                <a:cs typeface="Times New Roman" pitchFamily="18" charset="0"/>
              </a:rPr>
              <a:t>2</a:t>
            </a:r>
            <a:r>
              <a:rPr lang="en-US" altLang="zh-CN" sz="2400" dirty="0">
                <a:latin typeface="+mn-lt"/>
                <a:cs typeface="Times New Roman" pitchFamily="18" charset="0"/>
              </a:rPr>
              <a:t> + 4</a:t>
            </a:r>
            <a:r>
              <a:rPr lang="en-US" altLang="zh-CN" sz="2400" i="1" dirty="0">
                <a:latin typeface="+mn-lt"/>
                <a:cs typeface="Times New Roman" pitchFamily="18" charset="0"/>
              </a:rPr>
              <a:t>k</a:t>
            </a:r>
            <a:r>
              <a:rPr lang="en-US" altLang="zh-CN" sz="2400" dirty="0">
                <a:latin typeface="+mn-lt"/>
                <a:cs typeface="Times New Roman" pitchFamily="18" charset="0"/>
              </a:rPr>
              <a:t> + 1 = 2(2</a:t>
            </a:r>
            <a:r>
              <a:rPr lang="en-US" altLang="zh-CN" sz="2400" i="1" dirty="0">
                <a:latin typeface="+mn-lt"/>
                <a:cs typeface="Times New Roman" pitchFamily="18" charset="0"/>
              </a:rPr>
              <a:t>k</a:t>
            </a:r>
            <a:r>
              <a:rPr lang="en-US" altLang="zh-CN" sz="2400" baseline="30000" dirty="0">
                <a:latin typeface="+mn-lt"/>
                <a:cs typeface="Times New Roman" pitchFamily="18" charset="0"/>
              </a:rPr>
              <a:t>2</a:t>
            </a:r>
            <a:r>
              <a:rPr lang="en-US" altLang="zh-CN" sz="2400" dirty="0">
                <a:latin typeface="+mn-lt"/>
                <a:cs typeface="Times New Roman" pitchFamily="18" charset="0"/>
              </a:rPr>
              <a:t> + 2</a:t>
            </a:r>
            <a:r>
              <a:rPr lang="en-US" altLang="zh-CN" sz="2400" i="1" dirty="0">
                <a:latin typeface="+mn-lt"/>
                <a:cs typeface="Times New Roman" pitchFamily="18" charset="0"/>
              </a:rPr>
              <a:t>k</a:t>
            </a:r>
            <a:r>
              <a:rPr lang="en-US" altLang="zh-CN" sz="2400" dirty="0">
                <a:latin typeface="+mn-lt"/>
                <a:cs typeface="Times New Roman" pitchFamily="18" charset="0"/>
              </a:rPr>
              <a:t>) + 1.</a:t>
            </a:r>
          </a:p>
          <a:p>
            <a:pPr eaLnBrk="1" hangingPunct="1">
              <a:spcBef>
                <a:spcPct val="40000"/>
              </a:spcBef>
              <a:defRPr/>
            </a:pPr>
            <a:r>
              <a:rPr lang="en-US" altLang="zh-CN" sz="2400" dirty="0">
                <a:latin typeface="+mn-lt"/>
                <a:cs typeface="Times New Roman" pitchFamily="18" charset="0"/>
              </a:rPr>
              <a:t>Therefore,</a:t>
            </a:r>
          </a:p>
          <a:p>
            <a:pPr eaLnBrk="1" hangingPunct="1">
              <a:spcBef>
                <a:spcPct val="40000"/>
              </a:spcBef>
              <a:defRPr/>
            </a:pPr>
            <a:r>
              <a:rPr lang="en-US" altLang="zh-CN" sz="2400" dirty="0">
                <a:latin typeface="+mn-lt"/>
                <a:cs typeface="Times New Roman" pitchFamily="18" charset="0"/>
              </a:rPr>
              <a:t> </a:t>
            </a:r>
            <a:r>
              <a:rPr lang="en-US" altLang="zh-CN" sz="2400" i="1" dirty="0">
                <a:latin typeface="+mn-lt"/>
                <a:cs typeface="Times New Roman" pitchFamily="18" charset="0"/>
              </a:rPr>
              <a:t>n</a:t>
            </a:r>
            <a:r>
              <a:rPr lang="en-US" altLang="zh-CN" sz="2400" baseline="30000" dirty="0">
                <a:latin typeface="+mn-lt"/>
                <a:cs typeface="Times New Roman" pitchFamily="18" charset="0"/>
              </a:rPr>
              <a:t>2</a:t>
            </a:r>
            <a:r>
              <a:rPr lang="en-US" altLang="zh-CN" sz="2400" dirty="0">
                <a:latin typeface="+mn-lt"/>
                <a:cs typeface="Times New Roman" pitchFamily="18" charset="0"/>
              </a:rPr>
              <a:t> is odd (it is 1 more than twice an integer).</a:t>
            </a:r>
          </a:p>
          <a:p>
            <a:pPr eaLnBrk="1" hangingPunct="1">
              <a:spcBef>
                <a:spcPct val="40000"/>
              </a:spcBef>
              <a:defRPr/>
            </a:pPr>
            <a:r>
              <a:rPr lang="en-US" altLang="zh-CN" sz="2400" dirty="0">
                <a:latin typeface="+mn-lt"/>
                <a:cs typeface="Times New Roman" pitchFamily="18" charset="0"/>
              </a:rPr>
              <a:t>Q.E.D.</a:t>
            </a:r>
          </a:p>
        </p:txBody>
      </p:sp>
      <p:sp>
        <p:nvSpPr>
          <p:cNvPr id="37895" name="Text Box 5">
            <a:extLst>
              <a:ext uri="{FF2B5EF4-FFF2-40B4-BE49-F238E27FC236}">
                <a16:creationId xmlns:a16="http://schemas.microsoft.com/office/drawing/2014/main" id="{F5DB8C1B-94B1-4852-8EEF-0CE0C84BC4A0}"/>
              </a:ext>
            </a:extLst>
          </p:cNvPr>
          <p:cNvSpPr txBox="1">
            <a:spLocks noChangeArrowheads="1"/>
          </p:cNvSpPr>
          <p:nvPr/>
        </p:nvSpPr>
        <p:spPr bwMode="ltGray">
          <a:xfrm>
            <a:off x="539750" y="908050"/>
            <a:ext cx="2376488" cy="461963"/>
          </a:xfrm>
          <a:prstGeom prst="rect">
            <a:avLst/>
          </a:prstGeom>
          <a:noFill/>
          <a:ln w="9525" algn="ctr">
            <a:noFill/>
            <a:miter lim="800000"/>
            <a:headEnd/>
            <a:tailEnd/>
          </a:ln>
        </p:spPr>
        <p:txBody>
          <a:bodyPr>
            <a:spAutoFit/>
          </a:bodyPr>
          <a:lstStyle/>
          <a:p>
            <a:pPr marL="457200" indent="-457200" eaLnBrk="1" hangingPunct="1">
              <a:defRPr/>
            </a:pPr>
            <a:r>
              <a:rPr lang="en-US" altLang="zh-CN" sz="2400" dirty="0">
                <a:solidFill>
                  <a:srgbClr val="FF0000"/>
                </a:solidFill>
                <a:latin typeface="+mn-lt"/>
              </a:rPr>
              <a:t>Proof: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2500">
                                            <p:txEl>
                                              <p:pRg st="0" end="0"/>
                                            </p:txEl>
                                          </p:spTgt>
                                        </p:tgtEl>
                                        <p:attrNameLst>
                                          <p:attrName>style.visibility</p:attrName>
                                        </p:attrNameLst>
                                      </p:cBhvr>
                                      <p:to>
                                        <p:strVal val="visible"/>
                                      </p:to>
                                    </p:set>
                                    <p:animEffect transition="in" filter="wipe(left)">
                                      <p:cBhvr>
                                        <p:cTn id="7" dur="500"/>
                                        <p:tgtEl>
                                          <p:spTgt spid="362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2500">
                                            <p:txEl>
                                              <p:pRg st="1" end="1"/>
                                            </p:txEl>
                                          </p:spTgt>
                                        </p:tgtEl>
                                        <p:attrNameLst>
                                          <p:attrName>style.visibility</p:attrName>
                                        </p:attrNameLst>
                                      </p:cBhvr>
                                      <p:to>
                                        <p:strVal val="visible"/>
                                      </p:to>
                                    </p:set>
                                    <p:animEffect transition="in" filter="wipe(left)">
                                      <p:cBhvr>
                                        <p:cTn id="12" dur="500"/>
                                        <p:tgtEl>
                                          <p:spTgt spid="3625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2500">
                                            <p:txEl>
                                              <p:pRg st="2" end="2"/>
                                            </p:txEl>
                                          </p:spTgt>
                                        </p:tgtEl>
                                        <p:attrNameLst>
                                          <p:attrName>style.visibility</p:attrName>
                                        </p:attrNameLst>
                                      </p:cBhvr>
                                      <p:to>
                                        <p:strVal val="visible"/>
                                      </p:to>
                                    </p:set>
                                    <p:animEffect transition="in" filter="wipe(left)">
                                      <p:cBhvr>
                                        <p:cTn id="17" dur="500"/>
                                        <p:tgtEl>
                                          <p:spTgt spid="3625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2500">
                                            <p:txEl>
                                              <p:pRg st="3" end="3"/>
                                            </p:txEl>
                                          </p:spTgt>
                                        </p:tgtEl>
                                        <p:attrNameLst>
                                          <p:attrName>style.visibility</p:attrName>
                                        </p:attrNameLst>
                                      </p:cBhvr>
                                      <p:to>
                                        <p:strVal val="visible"/>
                                      </p:to>
                                    </p:set>
                                    <p:animEffect transition="in" filter="wipe(left)">
                                      <p:cBhvr>
                                        <p:cTn id="22" dur="500"/>
                                        <p:tgtEl>
                                          <p:spTgt spid="3625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2500">
                                            <p:txEl>
                                              <p:pRg st="4" end="4"/>
                                            </p:txEl>
                                          </p:spTgt>
                                        </p:tgtEl>
                                        <p:attrNameLst>
                                          <p:attrName>style.visibility</p:attrName>
                                        </p:attrNameLst>
                                      </p:cBhvr>
                                      <p:to>
                                        <p:strVal val="visible"/>
                                      </p:to>
                                    </p:set>
                                    <p:animEffect transition="in" filter="wipe(left)">
                                      <p:cBhvr>
                                        <p:cTn id="27" dur="500"/>
                                        <p:tgtEl>
                                          <p:spTgt spid="36250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2500">
                                            <p:txEl>
                                              <p:pRg st="5" end="5"/>
                                            </p:txEl>
                                          </p:spTgt>
                                        </p:tgtEl>
                                        <p:attrNameLst>
                                          <p:attrName>style.visibility</p:attrName>
                                        </p:attrNameLst>
                                      </p:cBhvr>
                                      <p:to>
                                        <p:strVal val="visible"/>
                                      </p:to>
                                    </p:set>
                                    <p:animEffect transition="in" filter="wipe(left)">
                                      <p:cBhvr>
                                        <p:cTn id="32" dur="500"/>
                                        <p:tgtEl>
                                          <p:spTgt spid="36250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2500">
                                            <p:txEl>
                                              <p:pRg st="6" end="6"/>
                                            </p:txEl>
                                          </p:spTgt>
                                        </p:tgtEl>
                                        <p:attrNameLst>
                                          <p:attrName>style.visibility</p:attrName>
                                        </p:attrNameLst>
                                      </p:cBhvr>
                                      <p:to>
                                        <p:strVal val="visible"/>
                                      </p:to>
                                    </p:set>
                                    <p:animEffect transition="in" filter="wipe(left)">
                                      <p:cBhvr>
                                        <p:cTn id="37" dur="500"/>
                                        <p:tgtEl>
                                          <p:spTgt spid="3625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build="p" autoUpdateAnimBg="0"/>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66"/>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2818</Words>
  <Application>Microsoft Office PowerPoint</Application>
  <PresentationFormat>全屏显示(4:3)</PresentationFormat>
  <Paragraphs>338</Paragraphs>
  <Slides>35</Slides>
  <Notes>34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35</vt:i4>
      </vt:variant>
    </vt:vector>
  </HeadingPairs>
  <TitlesOfParts>
    <vt:vector size="50" baseType="lpstr">
      <vt:lpstr>Gulim</vt:lpstr>
      <vt:lpstr>Gulim</vt:lpstr>
      <vt:lpstr>宋体</vt:lpstr>
      <vt:lpstr>Arial</vt:lpstr>
      <vt:lpstr>Calibri</vt:lpstr>
      <vt:lpstr>Cambria Math</vt:lpstr>
      <vt:lpstr>Symbol</vt:lpstr>
      <vt:lpstr>Times New Roman</vt:lpstr>
      <vt:lpstr>Webdings</vt:lpstr>
      <vt:lpstr>Wingdings</vt:lpstr>
      <vt:lpstr>1_默认设计模板</vt:lpstr>
      <vt:lpstr>Clip</vt:lpstr>
      <vt:lpstr>Equation.3</vt:lpstr>
      <vt:lpstr>公式</vt:lpstr>
      <vt:lpstr>Equation</vt:lpstr>
      <vt:lpstr>Chapter 1   The Foundations: Logic and Proofs</vt:lpstr>
      <vt:lpstr>Proofs</vt:lpstr>
      <vt:lpstr>Proofs</vt:lpstr>
      <vt:lpstr>Some Terminology</vt:lpstr>
      <vt:lpstr>Formal Proofs vs. Informal Proofs</vt:lpstr>
      <vt:lpstr>Understanding How Theorems Are Stated</vt:lpstr>
      <vt:lpstr>Methods of Proving Theorems</vt:lpstr>
      <vt:lpstr>Direct Proofs</vt:lpstr>
      <vt:lpstr> If n is odd, then n2 is odd. </vt:lpstr>
      <vt:lpstr>Proof by Contraposition</vt:lpstr>
      <vt:lpstr> A perfect number is not a prime.</vt:lpstr>
      <vt:lpstr>Vacuous Proof</vt:lpstr>
      <vt:lpstr>Trivial Proof</vt:lpstr>
      <vt:lpstr>Proof  p by Contradiction</vt:lpstr>
      <vt:lpstr>There is no largest prime number</vt:lpstr>
      <vt:lpstr>Proof  p ® q by Contradiction</vt:lpstr>
      <vt:lpstr>PowerPoint 演示文稿</vt:lpstr>
      <vt:lpstr>Proofs of Equivalence</vt:lpstr>
      <vt:lpstr>Mistakes in Proofs</vt:lpstr>
      <vt:lpstr>Chapter 1   The Foundations: Logic and Proofs</vt:lpstr>
      <vt:lpstr>Proof by Cases and Exhaustive Proof </vt:lpstr>
      <vt:lpstr>Proof by Cases</vt:lpstr>
      <vt:lpstr>Proof by Cases</vt:lpstr>
      <vt:lpstr>Existence Proof</vt:lpstr>
      <vt:lpstr>Example (Constructive existence proof)</vt:lpstr>
      <vt:lpstr>Example (Nonconstructive existence proof)</vt:lpstr>
      <vt:lpstr>Uniqueness  Proof</vt:lpstr>
      <vt:lpstr>Uniqueness  Proof</vt:lpstr>
      <vt:lpstr>Proof Strategies</vt:lpstr>
      <vt:lpstr>Example 1 (Backward Reasoning)</vt:lpstr>
      <vt:lpstr>Example 2 (Backward Reasoning)</vt:lpstr>
      <vt:lpstr>Example 2 (Backward Reasoning)</vt:lpstr>
      <vt:lpstr>Methods of Proofs</vt:lpstr>
      <vt:lpstr>Additional Methods of Proofs</vt:lpstr>
      <vt:lpstr>Homework (Due on March 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2023-03-14T07:37:29Z</dcterms:created>
  <dcterms:modified xsi:type="dcterms:W3CDTF">2023-03-17T06:25:01Z</dcterms:modified>
</cp:coreProperties>
</file>