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</p:sldMasterIdLst>
  <p:notesMasterIdLst>
    <p:notesMasterId r:id="rId26"/>
  </p:notesMasterIdLst>
  <p:sldIdLst>
    <p:sldId id="323" r:id="rId2"/>
    <p:sldId id="374" r:id="rId3"/>
    <p:sldId id="324" r:id="rId4"/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CC"/>
    <a:srgbClr val="BAD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82" autoAdjust="0"/>
    <p:restoredTop sz="55791" autoAdjust="0"/>
  </p:normalViewPr>
  <p:slideViewPr>
    <p:cSldViewPr>
      <p:cViewPr varScale="1">
        <p:scale>
          <a:sx n="57" d="100"/>
          <a:sy n="57" d="100"/>
        </p:scale>
        <p:origin x="2013" y="3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10" Type="http://schemas.openxmlformats.org/officeDocument/2006/relationships/image" Target="../media/image11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C05F100-6A5B-4789-B6A9-3BE27DA214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4F4A47-A96B-41AB-B6F5-DB92D825FF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A511FBE-6305-4902-81C9-F01BB4E06576}" type="datetimeFigureOut">
              <a:rPr lang="zh-CN" altLang="en-US"/>
              <a:pPr>
                <a:defRPr/>
              </a:pPr>
              <a:t>2023/3/10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27C847-7559-4A6D-853B-19BE477DE9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314CDA9A-B74F-4018-B5CB-77C9A1AB6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E68AE-B9CC-4717-BBEB-9E553A476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7F1312-5B95-4E97-83A7-4196A358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94C965-C270-47C8-B560-1C125D2BB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>
            <a:extLst>
              <a:ext uri="{FF2B5EF4-FFF2-40B4-BE49-F238E27FC236}">
                <a16:creationId xmlns:a16="http://schemas.microsoft.com/office/drawing/2014/main" id="{88D170B5-9497-48EB-87A7-F493574BEA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备注占位符 2">
            <a:extLst>
              <a:ext uri="{FF2B5EF4-FFF2-40B4-BE49-F238E27FC236}">
                <a16:creationId xmlns:a16="http://schemas.microsoft.com/office/drawing/2014/main" id="{FF306772-7EAA-4E0F-9044-95DE6D57C2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7044" name="灯片编号占位符 3">
            <a:extLst>
              <a:ext uri="{FF2B5EF4-FFF2-40B4-BE49-F238E27FC236}">
                <a16:creationId xmlns:a16="http://schemas.microsoft.com/office/drawing/2014/main" id="{96CB068A-E09C-466E-A47A-2781BE2DA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52DBD2-A6FB-4644-974F-2F3DCC9D60FB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157277D5-D55D-43D8-993A-4E46811034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392224E7-A0C5-40C0-A230-CDB55486E21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0311962C-069B-43AF-A746-294782F55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870A44-E1EC-444A-BA40-AD76EE174209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>
            <a:extLst>
              <a:ext uri="{FF2B5EF4-FFF2-40B4-BE49-F238E27FC236}">
                <a16:creationId xmlns:a16="http://schemas.microsoft.com/office/drawing/2014/main" id="{F55EBF66-6911-475B-9E56-8CEBBAC7E64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>
            <a:extLst>
              <a:ext uri="{FF2B5EF4-FFF2-40B4-BE49-F238E27FC236}">
                <a16:creationId xmlns:a16="http://schemas.microsoft.com/office/drawing/2014/main" id="{BCA0A7F3-4A89-423D-AD11-3E5BFB0CA7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9572" name="灯片编号占位符 3">
            <a:extLst>
              <a:ext uri="{FF2B5EF4-FFF2-40B4-BE49-F238E27FC236}">
                <a16:creationId xmlns:a16="http://schemas.microsoft.com/office/drawing/2014/main" id="{B6EC3AAB-2BC6-49D5-9ED1-C15DDD075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B01C372-A775-4913-B127-894AAC41D46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幻灯片图像占位符 1">
            <a:extLst>
              <a:ext uri="{FF2B5EF4-FFF2-40B4-BE49-F238E27FC236}">
                <a16:creationId xmlns:a16="http://schemas.microsoft.com/office/drawing/2014/main" id="{31D80ED1-707F-4106-9A0E-8D0A055B21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备注占位符 2">
            <a:extLst>
              <a:ext uri="{FF2B5EF4-FFF2-40B4-BE49-F238E27FC236}">
                <a16:creationId xmlns:a16="http://schemas.microsoft.com/office/drawing/2014/main" id="{53392B34-6D09-4419-AC61-97DB0F67F44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1620" name="灯片编号占位符 3">
            <a:extLst>
              <a:ext uri="{FF2B5EF4-FFF2-40B4-BE49-F238E27FC236}">
                <a16:creationId xmlns:a16="http://schemas.microsoft.com/office/drawing/2014/main" id="{B9337A6A-0426-49CC-91C2-9EEE67F0D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8E1577E-C056-43F0-8F2F-50B10736B7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幻灯片图像占位符 1">
            <a:extLst>
              <a:ext uri="{FF2B5EF4-FFF2-40B4-BE49-F238E27FC236}">
                <a16:creationId xmlns:a16="http://schemas.microsoft.com/office/drawing/2014/main" id="{AA7B9AF2-7156-422D-AEF7-58F522E4AC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7" name="备注占位符 2">
            <a:extLst>
              <a:ext uri="{FF2B5EF4-FFF2-40B4-BE49-F238E27FC236}">
                <a16:creationId xmlns:a16="http://schemas.microsoft.com/office/drawing/2014/main" id="{B6990B42-785F-4C77-965E-6FC53589CD7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3668" name="灯片编号占位符 3">
            <a:extLst>
              <a:ext uri="{FF2B5EF4-FFF2-40B4-BE49-F238E27FC236}">
                <a16:creationId xmlns:a16="http://schemas.microsoft.com/office/drawing/2014/main" id="{941484A6-24D4-491D-BB43-FEE03B2D8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53BF64D-E89E-4CCE-84C0-51B54941587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幻灯片图像占位符 1">
            <a:extLst>
              <a:ext uri="{FF2B5EF4-FFF2-40B4-BE49-F238E27FC236}">
                <a16:creationId xmlns:a16="http://schemas.microsoft.com/office/drawing/2014/main" id="{C52753F3-BFBF-454B-885A-28F953FD0DE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5" name="备注占位符 2">
            <a:extLst>
              <a:ext uri="{FF2B5EF4-FFF2-40B4-BE49-F238E27FC236}">
                <a16:creationId xmlns:a16="http://schemas.microsoft.com/office/drawing/2014/main" id="{C5B47CAC-51F9-471C-A303-48B48EAAC52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5716" name="灯片编号占位符 3">
            <a:extLst>
              <a:ext uri="{FF2B5EF4-FFF2-40B4-BE49-F238E27FC236}">
                <a16:creationId xmlns:a16="http://schemas.microsoft.com/office/drawing/2014/main" id="{AE4A96EF-631F-4FE9-9349-619D7DDBAA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D0E8BF3-58ED-40EF-8C6F-70136EC67074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幻灯片图像占位符 1">
            <a:extLst>
              <a:ext uri="{FF2B5EF4-FFF2-40B4-BE49-F238E27FC236}">
                <a16:creationId xmlns:a16="http://schemas.microsoft.com/office/drawing/2014/main" id="{0A9142E0-C57F-45EA-B800-36077086FF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备注占位符 2">
            <a:extLst>
              <a:ext uri="{FF2B5EF4-FFF2-40B4-BE49-F238E27FC236}">
                <a16:creationId xmlns:a16="http://schemas.microsoft.com/office/drawing/2014/main" id="{FFBE04EA-F1D4-4B09-806D-E87AFF5503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endParaRPr lang="en-US" altLang="zh-CN"/>
          </a:p>
        </p:txBody>
      </p:sp>
      <p:sp>
        <p:nvSpPr>
          <p:cNvPr id="117764" name="灯片编号占位符 3">
            <a:extLst>
              <a:ext uri="{FF2B5EF4-FFF2-40B4-BE49-F238E27FC236}">
                <a16:creationId xmlns:a16="http://schemas.microsoft.com/office/drawing/2014/main" id="{41A3F8CB-ED1A-4F4F-834D-BF4B0E377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1DEF19-6025-4A50-A687-7E24444988A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幻灯片图像占位符 1">
            <a:extLst>
              <a:ext uri="{FF2B5EF4-FFF2-40B4-BE49-F238E27FC236}">
                <a16:creationId xmlns:a16="http://schemas.microsoft.com/office/drawing/2014/main" id="{3886F849-EC19-4E38-A40D-F34925BA264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1" name="备注占位符 2">
            <a:extLst>
              <a:ext uri="{FF2B5EF4-FFF2-40B4-BE49-F238E27FC236}">
                <a16:creationId xmlns:a16="http://schemas.microsoft.com/office/drawing/2014/main" id="{C7F82E84-52E0-4455-975C-20BF4FA14F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/>
          </a:p>
        </p:txBody>
      </p:sp>
      <p:sp>
        <p:nvSpPr>
          <p:cNvPr id="119812" name="灯片编号占位符 3">
            <a:extLst>
              <a:ext uri="{FF2B5EF4-FFF2-40B4-BE49-F238E27FC236}">
                <a16:creationId xmlns:a16="http://schemas.microsoft.com/office/drawing/2014/main" id="{AC664BC8-9CAC-47F3-9F5F-B5D7107B0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5CA96C-3A77-4078-A393-1BF7F256D16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幻灯片图像占位符 1">
            <a:extLst>
              <a:ext uri="{FF2B5EF4-FFF2-40B4-BE49-F238E27FC236}">
                <a16:creationId xmlns:a16="http://schemas.microsoft.com/office/drawing/2014/main" id="{AD3950B3-E8B8-4B00-80E9-A0290FDEB1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备注占位符 2">
            <a:extLst>
              <a:ext uri="{FF2B5EF4-FFF2-40B4-BE49-F238E27FC236}">
                <a16:creationId xmlns:a16="http://schemas.microsoft.com/office/drawing/2014/main" id="{1327641D-D03E-4487-ABBD-C1E546EF5C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1860" name="灯片编号占位符 3">
            <a:extLst>
              <a:ext uri="{FF2B5EF4-FFF2-40B4-BE49-F238E27FC236}">
                <a16:creationId xmlns:a16="http://schemas.microsoft.com/office/drawing/2014/main" id="{BCD67ECD-A2C2-43B8-BAEC-C812C359F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84E2E97-5E54-4E6D-BD78-16663702665E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幻灯片图像占位符 1">
            <a:extLst>
              <a:ext uri="{FF2B5EF4-FFF2-40B4-BE49-F238E27FC236}">
                <a16:creationId xmlns:a16="http://schemas.microsoft.com/office/drawing/2014/main" id="{955E4AF1-508E-4E1E-9AFC-01BA2AD2F48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3907" name="备注占位符 2">
            <a:extLst>
              <a:ext uri="{FF2B5EF4-FFF2-40B4-BE49-F238E27FC236}">
                <a16:creationId xmlns:a16="http://schemas.microsoft.com/office/drawing/2014/main" id="{F4526BD0-5980-4BC5-97CD-B922D424FFA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3908" name="灯片编号占位符 3">
            <a:extLst>
              <a:ext uri="{FF2B5EF4-FFF2-40B4-BE49-F238E27FC236}">
                <a16:creationId xmlns:a16="http://schemas.microsoft.com/office/drawing/2014/main" id="{9881DE28-5286-4875-B5AE-AE5938F79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91A141E-1663-4829-8F13-2D9C0B2311CC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幻灯片图像占位符 1">
            <a:extLst>
              <a:ext uri="{FF2B5EF4-FFF2-40B4-BE49-F238E27FC236}">
                <a16:creationId xmlns:a16="http://schemas.microsoft.com/office/drawing/2014/main" id="{39DE48E7-21D1-4731-8711-C09224C9E3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5" name="备注占位符 2">
            <a:extLst>
              <a:ext uri="{FF2B5EF4-FFF2-40B4-BE49-F238E27FC236}">
                <a16:creationId xmlns:a16="http://schemas.microsoft.com/office/drawing/2014/main" id="{7832BB4D-C92D-49C7-9BDA-72DE1F35484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olidFill>
                <a:srgbClr val="006600"/>
              </a:solidFill>
              <a:latin typeface="Arial" panose="020B0604020202020204" pitchFamily="34" charset="0"/>
            </a:endParaRPr>
          </a:p>
        </p:txBody>
      </p:sp>
      <p:sp>
        <p:nvSpPr>
          <p:cNvPr id="125956" name="灯片编号占位符 3">
            <a:extLst>
              <a:ext uri="{FF2B5EF4-FFF2-40B4-BE49-F238E27FC236}">
                <a16:creationId xmlns:a16="http://schemas.microsoft.com/office/drawing/2014/main" id="{E2E6D4C3-7162-4AAF-B76F-E526FC4B5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34A58B-3338-4ED0-B448-F19238DE6FF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5B8D2504-0251-47E6-A5AD-9023E2A9FE0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2D3C585F-B0AF-40EE-A65B-936D661EA1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3B87847A-04E6-4D66-B586-98020D238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72FD0C-11C8-4DF5-8BF2-9D9DFC76A54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幻灯片图像占位符 1">
            <a:extLst>
              <a:ext uri="{FF2B5EF4-FFF2-40B4-BE49-F238E27FC236}">
                <a16:creationId xmlns:a16="http://schemas.microsoft.com/office/drawing/2014/main" id="{6EDE5208-DC42-4EAD-8145-73861428D2A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3" name="备注占位符 2">
            <a:extLst>
              <a:ext uri="{FF2B5EF4-FFF2-40B4-BE49-F238E27FC236}">
                <a16:creationId xmlns:a16="http://schemas.microsoft.com/office/drawing/2014/main" id="{B80FC635-E63F-46BE-A121-D702CC7A2A6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28004" name="灯片编号占位符 3">
            <a:extLst>
              <a:ext uri="{FF2B5EF4-FFF2-40B4-BE49-F238E27FC236}">
                <a16:creationId xmlns:a16="http://schemas.microsoft.com/office/drawing/2014/main" id="{17078163-4C91-49F3-8002-816443CE65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72A3320-0CEF-451E-8F5A-6D4AB5A2798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幻灯片图像占位符 1">
            <a:extLst>
              <a:ext uri="{FF2B5EF4-FFF2-40B4-BE49-F238E27FC236}">
                <a16:creationId xmlns:a16="http://schemas.microsoft.com/office/drawing/2014/main" id="{47C9BE3D-779C-42E4-B3B0-3FA6C3970D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0051" name="备注占位符 2">
            <a:extLst>
              <a:ext uri="{FF2B5EF4-FFF2-40B4-BE49-F238E27FC236}">
                <a16:creationId xmlns:a16="http://schemas.microsoft.com/office/drawing/2014/main" id="{CADAD93D-60D1-4E72-8E80-8C000C521D2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130052" name="灯片编号占位符 3">
            <a:extLst>
              <a:ext uri="{FF2B5EF4-FFF2-40B4-BE49-F238E27FC236}">
                <a16:creationId xmlns:a16="http://schemas.microsoft.com/office/drawing/2014/main" id="{DEE99783-D761-4307-8B70-449C3D141A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7016B-AAB0-49AD-822E-8847B413E4B3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幻灯片图像占位符 1">
            <a:extLst>
              <a:ext uri="{FF2B5EF4-FFF2-40B4-BE49-F238E27FC236}">
                <a16:creationId xmlns:a16="http://schemas.microsoft.com/office/drawing/2014/main" id="{9355E1B4-9110-4F4F-902D-9788BE96AC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099" name="备注占位符 2">
            <a:extLst>
              <a:ext uri="{FF2B5EF4-FFF2-40B4-BE49-F238E27FC236}">
                <a16:creationId xmlns:a16="http://schemas.microsoft.com/office/drawing/2014/main" id="{1849F336-80B6-4425-BF8B-3EBFB7607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zh-CN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2100" name="灯片编号占位符 3">
            <a:extLst>
              <a:ext uri="{FF2B5EF4-FFF2-40B4-BE49-F238E27FC236}">
                <a16:creationId xmlns:a16="http://schemas.microsoft.com/office/drawing/2014/main" id="{6FD0714E-DC83-482A-B8F6-7E31CB852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EA9689B-95F3-42EA-96FE-D80FC1103B2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>
            <a:extLst>
              <a:ext uri="{FF2B5EF4-FFF2-40B4-BE49-F238E27FC236}">
                <a16:creationId xmlns:a16="http://schemas.microsoft.com/office/drawing/2014/main" id="{2AA6AA6C-6676-400A-8193-D9656EEE79F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4147" name="Notes Placeholder 2">
            <a:extLst>
              <a:ext uri="{FF2B5EF4-FFF2-40B4-BE49-F238E27FC236}">
                <a16:creationId xmlns:a16="http://schemas.microsoft.com/office/drawing/2014/main" id="{4472A26D-0F05-4A76-A86D-7920ECA2D4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4148" name="Slide Number Placeholder 3">
            <a:extLst>
              <a:ext uri="{FF2B5EF4-FFF2-40B4-BE49-F238E27FC236}">
                <a16:creationId xmlns:a16="http://schemas.microsoft.com/office/drawing/2014/main" id="{9546E105-5F96-42EB-8FA6-339D4AB19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68AE69-6173-43BA-B8DE-68DF4165A42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幻灯片图像占位符 1">
            <a:extLst>
              <a:ext uri="{FF2B5EF4-FFF2-40B4-BE49-F238E27FC236}">
                <a16:creationId xmlns:a16="http://schemas.microsoft.com/office/drawing/2014/main" id="{0CB58DB8-54A0-48EE-955E-B814CD4646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6195" name="备注占位符 2">
            <a:extLst>
              <a:ext uri="{FF2B5EF4-FFF2-40B4-BE49-F238E27FC236}">
                <a16:creationId xmlns:a16="http://schemas.microsoft.com/office/drawing/2014/main" id="{8FEF8648-CCB6-4563-8894-5EE390E88FF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196" name="灯片编号占位符 3">
            <a:extLst>
              <a:ext uri="{FF2B5EF4-FFF2-40B4-BE49-F238E27FC236}">
                <a16:creationId xmlns:a16="http://schemas.microsoft.com/office/drawing/2014/main" id="{A5CC45BD-3EB2-43FB-8555-02EC992D0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D132DFC-5B89-47AF-98D1-D1A27DEF4AFF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F697654F-A9EB-4FF8-81D7-66E70B19D6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4B0C3306-3F9B-43F1-AE2C-38F9881F77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B090EE05-0E61-4A2E-80F8-AD57CD3AC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342758-7CE8-42CA-89FB-1F0EBF4CF01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2287009-45E4-4A41-A6D7-118FEE19D0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E4BF0F68-4F2B-4134-90E3-62037D98C6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A6A0C873-1FFB-42A2-8CE1-59183D0F9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C5B220-B7C0-4BE9-A4F5-AB1C0A300FD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6148A6C0-4D82-47B7-9E4D-C284EA1425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7E097FCB-2345-4E05-9E8C-DF5A897783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FontTx/>
              <a:buNone/>
            </a:pPr>
            <a:endParaRPr lang="en-US" altLang="zh-CN" dirty="0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A6773277-3F6B-4069-97B4-22468FF58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41EC8EE-6C27-4BF9-B8BD-AD1F10C8FCD6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>
            <a:extLst>
              <a:ext uri="{FF2B5EF4-FFF2-40B4-BE49-F238E27FC236}">
                <a16:creationId xmlns:a16="http://schemas.microsoft.com/office/drawing/2014/main" id="{DDBBD44E-8993-4453-8948-E397AEDBF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AD0693E9-8A76-4E0E-9BDC-74A77772D5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altLang="zh-CN" dirty="0"/>
          </a:p>
        </p:txBody>
      </p:sp>
      <p:sp>
        <p:nvSpPr>
          <p:cNvPr id="99332" name="灯片编号占位符 3">
            <a:extLst>
              <a:ext uri="{FF2B5EF4-FFF2-40B4-BE49-F238E27FC236}">
                <a16:creationId xmlns:a16="http://schemas.microsoft.com/office/drawing/2014/main" id="{7036993C-740B-42FA-A4A6-2AC4B92B2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A76296-B566-4DE2-8876-9A371E079341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幻灯片图像占位符 1">
            <a:extLst>
              <a:ext uri="{FF2B5EF4-FFF2-40B4-BE49-F238E27FC236}">
                <a16:creationId xmlns:a16="http://schemas.microsoft.com/office/drawing/2014/main" id="{A0010516-0A51-44BB-BDFE-7D297B8C345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备注占位符 2">
            <a:extLst>
              <a:ext uri="{FF2B5EF4-FFF2-40B4-BE49-F238E27FC236}">
                <a16:creationId xmlns:a16="http://schemas.microsoft.com/office/drawing/2014/main" id="{5F8C3FF7-EC81-4F58-8F4F-F7E7E56FBFA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28600" indent="-228600"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1380" name="灯片编号占位符 3">
            <a:extLst>
              <a:ext uri="{FF2B5EF4-FFF2-40B4-BE49-F238E27FC236}">
                <a16:creationId xmlns:a16="http://schemas.microsoft.com/office/drawing/2014/main" id="{72157217-AE47-4101-938A-F1FCAEFCF8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9AD7567-9C51-4306-96D0-FCF48012BCF7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幻灯片图像占位符 1">
            <a:extLst>
              <a:ext uri="{FF2B5EF4-FFF2-40B4-BE49-F238E27FC236}">
                <a16:creationId xmlns:a16="http://schemas.microsoft.com/office/drawing/2014/main" id="{05CF59A3-29D6-4C09-8E41-81B7012FB26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7" name="备注占位符 2">
            <a:extLst>
              <a:ext uri="{FF2B5EF4-FFF2-40B4-BE49-F238E27FC236}">
                <a16:creationId xmlns:a16="http://schemas.microsoft.com/office/drawing/2014/main" id="{EF3F0010-DA66-4C21-B9C4-B0B38CD870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3428" name="灯片编号占位符 3">
            <a:extLst>
              <a:ext uri="{FF2B5EF4-FFF2-40B4-BE49-F238E27FC236}">
                <a16:creationId xmlns:a16="http://schemas.microsoft.com/office/drawing/2014/main" id="{845C87C0-6F69-4158-A09A-2C6A71ECF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6252F19-C2F6-4F39-A9E9-413312C90BC0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>
            <a:extLst>
              <a:ext uri="{FF2B5EF4-FFF2-40B4-BE49-F238E27FC236}">
                <a16:creationId xmlns:a16="http://schemas.microsoft.com/office/drawing/2014/main" id="{5664F43F-75F9-4161-8FDD-47E65921CE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5" name="备注占位符 2">
            <a:extLst>
              <a:ext uri="{FF2B5EF4-FFF2-40B4-BE49-F238E27FC236}">
                <a16:creationId xmlns:a16="http://schemas.microsoft.com/office/drawing/2014/main" id="{6324F44E-FB91-43B5-85AC-A30C4B81106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05476" name="灯片编号占位符 3">
            <a:extLst>
              <a:ext uri="{FF2B5EF4-FFF2-40B4-BE49-F238E27FC236}">
                <a16:creationId xmlns:a16="http://schemas.microsoft.com/office/drawing/2014/main" id="{9E8B7DCE-F836-4964-AF1D-6874D46D8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2EB8C73-0D94-4A42-AE9A-33074F3D2CEA}" type="slidenum">
              <a:rPr lang="zh-CN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191CA505-6279-418F-BDA2-474EAAF6E815}"/>
              </a:ext>
            </a:extLst>
          </p:cNvPr>
          <p:cNvGraphicFramePr>
            <a:graphicFrameLocks/>
          </p:cNvGraphicFramePr>
          <p:nvPr userDrawn="1"/>
        </p:nvGraphicFramePr>
        <p:xfrm>
          <a:off x="304800" y="2971800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529" name="Clip" r:id="rId3" imgW="6857143" imgH="48963" progId="MS_ClipArt_Gallery.2">
                  <p:embed/>
                </p:oleObj>
              </mc:Choice>
              <mc:Fallback>
                <p:oleObj name="Clip" r:id="rId3" imgW="6857143" imgH="48963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5F5B57E-93E1-490D-844D-D0D7574736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143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CF2359A-1DE9-4EDB-B844-6FCF857C2B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5827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37798B14-2942-499A-A042-74EAE12463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484438" y="6248400"/>
            <a:ext cx="4319587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4516624-D86E-4017-82D6-B64B26C3DC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248400"/>
            <a:ext cx="143827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147F2-766E-4A4B-A690-69311B54F4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76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5FB08-4F06-4876-8F13-3E131E9DA2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47D499-3F02-4320-9AFB-48EA812201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8DE5F3-509C-4A75-BC34-A3F89C942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1DA10-605D-4D18-B298-E66DCB7129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26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15888"/>
            <a:ext cx="1943100" cy="61325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115888"/>
            <a:ext cx="5678487" cy="61325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D8DD4-BE5B-41B0-91CA-EC0A83065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E49B13-4897-41FF-B305-2F6267B0AC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3E14BC-7835-444A-9369-9943535BFA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9590E-8D99-463D-A723-66E72CAD92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680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115888"/>
            <a:ext cx="7772400" cy="7223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073B1E-1EB9-4AB0-881A-79D0B6C0F0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E3F5C0-894D-4560-91A1-16FEF16C38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F7F02B-08C1-4F71-97F4-5213A1529A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BBBD0-CF07-4589-BA7C-86E344D271D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4990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57D5D6-E8ED-4A18-B3CC-A741B4D6D8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0FFB59-5546-4303-8971-8CAAC0470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2009DF-F19D-45EE-B4B2-1834D84B58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D2EE8-DC46-4D00-96A7-F4D5076FE7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002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DB0064-1A9B-4311-8D4F-39F1BA684C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26E5E8-0359-4F74-BB4A-35C991F924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975728D-30C3-4B2B-87BC-FC77B3B0E3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7E172-6F75-43ED-9E8B-A4A2704E52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7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3810000" cy="5122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78C20D-D183-4F5A-A357-BEA7024E572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C111F7-E05D-464D-AEB7-30DABDB4D3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44413-63DA-4A8A-BA15-0C81ABB1F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83FE6-27CE-40C3-AA8B-1F96A5539E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8058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2A1276-E25E-4F75-86CA-E714DA0E7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484ED6-3078-4F7A-96FC-603B8BC4AF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4E81ED3-F272-4874-A4C1-A402568801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42EF13-F7E9-4929-A03D-65C04C0699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80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635F2F9-D73C-4A5C-BC3D-5D38DA08C9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0C675D4-4801-46AC-9AA8-BEB58502C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EE2908D-6FA9-4B8D-8445-4B56317052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A2C7-74F8-454C-BC3D-46955DFE7C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7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E2D444-A138-4FEC-B93A-64132F2BE3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B00D89A-1FD6-47C1-9FAB-7AFC139096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C893D8-ADBF-4F72-9DF1-F3181D9325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D416A-444A-4F7E-BC94-E75FFAC3EB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0982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8D735-38C7-4EFF-9D8E-388024FFF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10383-1191-4556-A95C-80841163BC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BF1852-84BA-470A-99C9-220A79B12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C18D9D-C443-400F-849F-1921A112005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376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48442E-C6E9-42D8-9B34-4C42CB4A10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29383A-E787-4EFA-8220-CD6C9D0114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65F732-CD43-4021-B9E4-F03FC456E7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4059C1-8873-4411-A081-B09E9F5041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2803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8714E9-CC94-4EA3-8AA1-6798BF5B6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15888"/>
            <a:ext cx="777240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0DEB702-9094-4670-B845-4CA39E7942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25538"/>
            <a:ext cx="7772400" cy="512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5C82B32-31C1-4033-BCE7-6CE6FEA88D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D1ED000-EE0C-4046-B3FB-DD7CA639BA2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38400" y="6400800"/>
            <a:ext cx="441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solidFill>
                  <a:schemeClr val="accent2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Computational Intelligence Lab, Zhejiang University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9E429CA9-0E96-4098-B994-E6D6766C7B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44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D064EB5-8EBD-42FF-B92E-650280CDDB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E5F04556-6952-4BBD-8DCE-7902EAE2D743}"/>
              </a:ext>
            </a:extLst>
          </p:cNvPr>
          <p:cNvGraphicFramePr>
            <a:graphicFrameLocks/>
          </p:cNvGraphicFramePr>
          <p:nvPr userDrawn="1"/>
        </p:nvGraphicFramePr>
        <p:xfrm>
          <a:off x="323850" y="836613"/>
          <a:ext cx="85344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Clip" r:id="rId15" imgW="6857143" imgH="48963" progId="MS_ClipArt_Gallery.2">
                  <p:embed/>
                </p:oleObj>
              </mc:Choice>
              <mc:Fallback>
                <p:oleObj name="Clip" r:id="rId15" imgW="6857143" imgH="48963" progId="MS_ClipArt_Gallery.2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836613"/>
                        <a:ext cx="85344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452" r:id="rId1"/>
    <p:sldLayoutId id="2147484441" r:id="rId2"/>
    <p:sldLayoutId id="2147484442" r:id="rId3"/>
    <p:sldLayoutId id="2147484443" r:id="rId4"/>
    <p:sldLayoutId id="2147484444" r:id="rId5"/>
    <p:sldLayoutId id="2147484445" r:id="rId6"/>
    <p:sldLayoutId id="2147484446" r:id="rId7"/>
    <p:sldLayoutId id="2147484447" r:id="rId8"/>
    <p:sldLayoutId id="2147484448" r:id="rId9"/>
    <p:sldLayoutId id="2147484449" r:id="rId10"/>
    <p:sldLayoutId id="2147484450" r:id="rId11"/>
    <p:sldLayoutId id="2147484451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accent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FF33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Char char="§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7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23" Type="http://schemas.openxmlformats.org/officeDocument/2006/relationships/image" Target="../media/image11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8.bin"/><Relationship Id="rId22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045E1FC-A777-4B0B-81AE-AEB9F8110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Functionally Complete</a:t>
            </a:r>
            <a:endParaRPr lang="en-US" altLang="zh-CN"/>
          </a:p>
        </p:txBody>
      </p:sp>
      <p:sp>
        <p:nvSpPr>
          <p:cNvPr id="86019" name="内容占位符 6">
            <a:extLst>
              <a:ext uri="{FF2B5EF4-FFF2-40B4-BE49-F238E27FC236}">
                <a16:creationId xmlns:a16="http://schemas.microsoft.com/office/drawing/2014/main" id="{99A9A8DC-DF1C-48A2-961D-9C8496F1C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8247063" cy="512286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sz="2800" b="0"/>
              <a:t>A set of logical operators is called </a:t>
            </a:r>
            <a:r>
              <a:rPr lang="en-US" altLang="zh-CN" sz="2800" i="1">
                <a:solidFill>
                  <a:srgbClr val="3333FF"/>
                </a:solidFill>
              </a:rPr>
              <a:t>functionally complete</a:t>
            </a:r>
            <a:r>
              <a:rPr lang="en-US" altLang="zh-CN" sz="2800" b="0"/>
              <a:t> if every compound proposition is logically equivalent to a compound proposition involving only this set of logical operators.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b="0"/>
          </a:p>
          <a:p>
            <a:r>
              <a:rPr lang="en-US" altLang="en-US" sz="2800" b="0">
                <a:sym typeface="Symbol" panose="05050102010706020507" pitchFamily="18" charset="2"/>
              </a:rPr>
              <a:t>, , and  form a functionally complete set of operators.</a:t>
            </a:r>
          </a:p>
          <a:p>
            <a:r>
              <a:rPr lang="en-US" altLang="en-US" sz="2800" b="0">
                <a:sym typeface="Symbol" panose="05050102010706020507" pitchFamily="18" charset="2"/>
              </a:rPr>
              <a:t> () and </a:t>
            </a:r>
            <a:r>
              <a:rPr lang="zh-CN" altLang="en-US" sz="2800" b="0">
                <a:sym typeface="Symbol" panose="05050102010706020507" pitchFamily="18" charset="2"/>
              </a:rPr>
              <a:t> </a:t>
            </a:r>
            <a:r>
              <a:rPr lang="en-US" altLang="en-US" sz="2800" b="0">
                <a:sym typeface="Symbol" panose="05050102010706020507" pitchFamily="18" charset="2"/>
              </a:rPr>
              <a:t>form a functionally complete set of operators.</a:t>
            </a:r>
          </a:p>
          <a:p>
            <a:endParaRPr lang="en-US" altLang="en-US" sz="28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55B80D9-7CEB-4F98-8A07-F569924AA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Full Disjunctive Normal Form</a:t>
            </a:r>
            <a:endParaRPr lang="en-US" altLang="zh-CN"/>
          </a:p>
        </p:txBody>
      </p:sp>
      <p:sp>
        <p:nvSpPr>
          <p:cNvPr id="106499" name="内容占位符 6">
            <a:extLst>
              <a:ext uri="{FF2B5EF4-FFF2-40B4-BE49-F238E27FC236}">
                <a16:creationId xmlns:a16="http://schemas.microsoft.com/office/drawing/2014/main" id="{7E36B6B1-5442-405A-8C55-A7526233B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836613"/>
            <a:ext cx="7772400" cy="5232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A </a:t>
            </a:r>
            <a:r>
              <a:rPr lang="en-US" altLang="zh-CN" i="1">
                <a:solidFill>
                  <a:srgbClr val="3333CC"/>
                </a:solidFill>
              </a:rPr>
              <a:t>minterm</a:t>
            </a:r>
            <a:r>
              <a:rPr lang="en-US" altLang="zh-CN" b="0"/>
              <a:t> is a conjunction of literals in which each variable is represented exactly once.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/>
              <a:t>    If a Boolean function has the variables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Webdings" panose="05030102010509060703" pitchFamily="18" charset="2"/>
              </a:rPr>
              <a:t>,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,</a:t>
            </a:r>
            <a:r>
              <a:rPr lang="en-US" altLang="zh-CN" b="0" i="1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Webdings" panose="05030102010509060703" pitchFamily="18" charset="2"/>
              </a:rPr>
              <a:t>then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0">
                <a:sym typeface="Webdings" panose="05030102010509060703" pitchFamily="18" charset="2"/>
              </a:rPr>
              <a:t>   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is a minterm, but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q </a:t>
            </a:r>
            <a:r>
              <a:rPr lang="en-US" altLang="zh-CN" b="0">
                <a:sym typeface="Webdings" panose="05030102010509060703" pitchFamily="18" charset="2"/>
              </a:rPr>
              <a:t>and 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>
                <a:sym typeface="Symbol" panose="05050102010706020507" pitchFamily="18" charset="2"/>
              </a:rPr>
              <a:t></a:t>
            </a:r>
            <a:r>
              <a:rPr lang="en-US" altLang="zh-CN" b="0" i="1">
                <a:sym typeface="Webdings" panose="05030102010509060703" pitchFamily="18" charset="2"/>
              </a:rPr>
              <a:t>p</a:t>
            </a:r>
            <a:r>
              <a:rPr lang="en-US" altLang="zh-CN" b="0">
                <a:sym typeface="Symbol" panose="05050102010706020507" pitchFamily="18" charset="2"/>
              </a:rPr>
              <a:t>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  <a:r>
              <a:rPr lang="en-US" altLang="zh-CN" b="0" i="1">
                <a:sym typeface="Webdings" panose="05030102010509060703" pitchFamily="18" charset="2"/>
              </a:rPr>
              <a:t>r</a:t>
            </a:r>
            <a:r>
              <a:rPr lang="en-US" altLang="zh-CN" b="0">
                <a:sym typeface="Webdings" panose="05030102010509060703" pitchFamily="18" charset="2"/>
              </a:rPr>
              <a:t> are not.</a:t>
            </a:r>
          </a:p>
          <a:p>
            <a:r>
              <a:rPr lang="en-US" altLang="zh-CN" b="0">
                <a:solidFill>
                  <a:srgbClr val="3333FF"/>
                </a:solidFill>
              </a:rPr>
              <a:t>Question</a:t>
            </a:r>
            <a:r>
              <a:rPr lang="en-US" altLang="zh-CN" b="0"/>
              <a:t>:</a:t>
            </a:r>
            <a:r>
              <a:rPr lang="en-US" altLang="zh-CN"/>
              <a:t> 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r>
              <a:rPr kumimoji="1" lang="en-US" altLang="zh-CN" b="0">
                <a:sym typeface="Webdings" panose="05030102010509060703" pitchFamily="18" charset="2"/>
              </a:rPr>
              <a:t>     If a formula has </a:t>
            </a:r>
            <a:r>
              <a:rPr kumimoji="1" lang="en-US" altLang="zh-CN" b="0" i="1">
                <a:sym typeface="Webdings" panose="05030102010509060703" pitchFamily="18" charset="2"/>
              </a:rPr>
              <a:t>n</a:t>
            </a:r>
            <a:r>
              <a:rPr kumimoji="1" lang="en-US" altLang="zh-CN" b="0">
                <a:sym typeface="Webdings" panose="05030102010509060703" pitchFamily="18" charset="2"/>
              </a:rPr>
              <a:t> variables, how many minterms are there? </a:t>
            </a:r>
          </a:p>
          <a:p>
            <a:pPr>
              <a:buFont typeface="Wingdings" panose="05000000000000000000" pitchFamily="2" charset="2"/>
              <a:buNone/>
            </a:pPr>
            <a:endParaRPr kumimoji="1" lang="en-US" altLang="zh-CN" sz="1000" b="0">
              <a:sym typeface="Webdings" panose="05030102010509060703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>
                <a:sym typeface="Webdings" panose="05030102010509060703" pitchFamily="18" charset="2"/>
              </a:rPr>
              <a:t>If a formula is expressed as a </a:t>
            </a:r>
            <a:r>
              <a:rPr lang="en-US" altLang="zh-CN" b="0">
                <a:solidFill>
                  <a:srgbClr val="3333CC"/>
                </a:solidFill>
                <a:sym typeface="Webdings" panose="05030102010509060703" pitchFamily="18" charset="2"/>
              </a:rPr>
              <a:t>disjunction </a:t>
            </a:r>
            <a:r>
              <a:rPr lang="en-US" altLang="zh-CN" b="0">
                <a:sym typeface="Webdings" panose="05030102010509060703" pitchFamily="18" charset="2"/>
              </a:rPr>
              <a:t>of minterms, it is said to be in </a:t>
            </a:r>
            <a:r>
              <a:rPr lang="en-US" altLang="zh-CN" i="1">
                <a:solidFill>
                  <a:srgbClr val="3333CC"/>
                </a:solidFill>
                <a:sym typeface="Webdings" panose="05030102010509060703" pitchFamily="18" charset="2"/>
              </a:rPr>
              <a:t>full disjunctive normal form</a:t>
            </a:r>
            <a:r>
              <a:rPr lang="en-US" altLang="zh-CN" b="0" i="1">
                <a:solidFill>
                  <a:srgbClr val="008000"/>
                </a:solidFill>
                <a:sym typeface="Webdings" panose="05030102010509060703" pitchFamily="18" charset="2"/>
              </a:rPr>
              <a:t>.</a:t>
            </a:r>
            <a:r>
              <a:rPr lang="en-US" altLang="zh-CN" b="0">
                <a:sym typeface="Webdings" panose="05030102010509060703" pitchFamily="18" charset="2"/>
              </a:rPr>
              <a:t> </a:t>
            </a:r>
          </a:p>
          <a:p>
            <a:pPr>
              <a:buClr>
                <a:srgbClr val="3333CC"/>
              </a:buClr>
            </a:pPr>
            <a:r>
              <a:rPr lang="en-US" altLang="zh-CN" b="0">
                <a:solidFill>
                  <a:srgbClr val="3333FF"/>
                </a:solidFill>
              </a:rPr>
              <a:t>Example</a:t>
            </a:r>
            <a:r>
              <a:rPr lang="en-US" altLang="zh-CN" b="0">
                <a:solidFill>
                  <a:srgbClr val="000000"/>
                </a:solidFill>
              </a:rPr>
              <a:t>: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endParaRPr lang="en-US" altLang="zh-CN" b="0">
              <a:solidFill>
                <a:srgbClr val="00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kumimoji="1" lang="en-US" altLang="zh-CN" b="0">
              <a:sym typeface="Webdings" panose="05030102010509060703" pitchFamily="18" charset="2"/>
            </a:endParaRPr>
          </a:p>
        </p:txBody>
      </p:sp>
      <p:sp>
        <p:nvSpPr>
          <p:cNvPr id="12293" name="TextBox 3">
            <a:extLst>
              <a:ext uri="{FF2B5EF4-FFF2-40B4-BE49-F238E27FC236}">
                <a16:creationId xmlns:a16="http://schemas.microsoft.com/office/drawing/2014/main" id="{12AE6979-DF5B-47EF-BEDD-41C67C296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3860800"/>
            <a:ext cx="2643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Webdings" panose="05030102010509060703" pitchFamily="18" charset="2"/>
              </a:rPr>
              <a:t>2 </a:t>
            </a:r>
            <a:r>
              <a:rPr kumimoji="1" lang="en-US" altLang="zh-CN" i="1" baseline="30000">
                <a:sym typeface="Webdings" panose="05030102010509060703" pitchFamily="18" charset="2"/>
              </a:rPr>
              <a:t>n</a:t>
            </a:r>
            <a:endParaRPr lang="zh-CN" altLang="en-US" b="0">
              <a:latin typeface="Arial" panose="020B0604020202020204" pitchFamily="34" charset="0"/>
            </a:endParaRPr>
          </a:p>
        </p:txBody>
      </p:sp>
      <p:graphicFrame>
        <p:nvGraphicFramePr>
          <p:cNvPr id="106501" name="Object 4">
            <a:extLst>
              <a:ext uri="{FF2B5EF4-FFF2-40B4-BE49-F238E27FC236}">
                <a16:creationId xmlns:a16="http://schemas.microsoft.com/office/drawing/2014/main" id="{F302C6AA-78A4-4DDE-B900-B42840EB1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5661025"/>
          <a:ext cx="7345363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28" name="Equation" r:id="rId4" imgW="3530600" imgH="203200" progId="Equation.3">
                  <p:embed/>
                </p:oleObj>
              </mc:Choice>
              <mc:Fallback>
                <p:oleObj name="Equation" r:id="rId4" imgW="35306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661025"/>
                        <a:ext cx="7345363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6D412D19-77A3-4C99-9F54-EAD501414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115888"/>
            <a:ext cx="8459788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Full Disjunctive Normal Form</a:t>
            </a:r>
            <a:endParaRPr lang="en-US" altLang="zh-CN" sz="3200"/>
          </a:p>
        </p:txBody>
      </p:sp>
      <p:sp>
        <p:nvSpPr>
          <p:cNvPr id="24579" name="内容占位符 6">
            <a:extLst>
              <a:ext uri="{FF2B5EF4-FFF2-40B4-BE49-F238E27FC236}">
                <a16:creationId xmlns:a16="http://schemas.microsoft.com/office/drawing/2014/main" id="{7AF1C8E0-7E34-4FDE-9B25-14381823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3" y="908050"/>
            <a:ext cx="7772400" cy="5232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Obtain disjunctive normal form,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Make use of negation laws and distributive laws to obtain full disjunctive normal form.</a:t>
            </a:r>
          </a:p>
          <a:p>
            <a:pPr eaLnBrk="1" hangingPunct="1">
              <a:defRPr/>
            </a:pPr>
            <a:r>
              <a:rPr lang="en-US" altLang="zh-CN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/>
              <a:t>     Convert the following formula into full disjunctive normal form.  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b="0" dirty="0"/>
          </a:p>
          <a:p>
            <a:pPr>
              <a:buFont typeface="Wingdings" panose="05000000000000000000" pitchFamily="2" charset="2"/>
              <a:buNone/>
              <a:defRPr/>
            </a:pPr>
            <a:endParaRPr kumimoji="1" lang="en-US" altLang="zh-CN" b="0" dirty="0">
              <a:sym typeface="Webdings" pitchFamily="18" charset="2"/>
            </a:endParaRPr>
          </a:p>
        </p:txBody>
      </p:sp>
      <p:graphicFrame>
        <p:nvGraphicFramePr>
          <p:cNvPr id="108548" name="Object 4">
            <a:extLst>
              <a:ext uri="{FF2B5EF4-FFF2-40B4-BE49-F238E27FC236}">
                <a16:creationId xmlns:a16="http://schemas.microsoft.com/office/drawing/2014/main" id="{34C3259C-352F-4F27-96E1-CEE15B209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3214688"/>
          <a:ext cx="33512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4" r:id="rId4" imgW="1701800" imgH="203200" progId="Equation.3">
                  <p:embed/>
                </p:oleObj>
              </mc:Choice>
              <mc:Fallback>
                <p:oleObj r:id="rId4" imgW="17018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3214688"/>
                        <a:ext cx="33512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41ED3731-D30E-45BD-A689-87EE63BB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67125"/>
            <a:ext cx="8280400" cy="271462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0421" name="Object 5">
            <a:extLst>
              <a:ext uri="{FF2B5EF4-FFF2-40B4-BE49-F238E27FC236}">
                <a16:creationId xmlns:a16="http://schemas.microsoft.com/office/drawing/2014/main" id="{D822B11C-3F37-457D-97ED-F58A6FF10B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149725"/>
          <a:ext cx="32734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5" r:id="rId6" imgW="1714500" imgH="203200" progId="Equation.3">
                  <p:embed/>
                </p:oleObj>
              </mc:Choice>
              <mc:Fallback>
                <p:oleObj r:id="rId6" imgW="17145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149725"/>
                        <a:ext cx="32734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>
            <a:extLst>
              <a:ext uri="{FF2B5EF4-FFF2-40B4-BE49-F238E27FC236}">
                <a16:creationId xmlns:a16="http://schemas.microsoft.com/office/drawing/2014/main" id="{111FF262-F454-493F-B121-814BF63568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652963"/>
          <a:ext cx="71532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6" name="公式" r:id="rId8" imgW="3746500" imgH="203200" progId="Equation.3">
                  <p:embed/>
                </p:oleObj>
              </mc:Choice>
              <mc:Fallback>
                <p:oleObj name="公式" r:id="rId8" imgW="3746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652963"/>
                        <a:ext cx="71532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CCB20F7B-86EE-47F7-9F1E-935043C444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5084763"/>
          <a:ext cx="72310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7" name="公式" r:id="rId10" imgW="5207000" imgH="203200" progId="Equation.3">
                  <p:embed/>
                </p:oleObj>
              </mc:Choice>
              <mc:Fallback>
                <p:oleObj name="公式" r:id="rId10" imgW="5207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084763"/>
                        <a:ext cx="72310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>
            <a:extLst>
              <a:ext uri="{FF2B5EF4-FFF2-40B4-BE49-F238E27FC236}">
                <a16:creationId xmlns:a16="http://schemas.microsoft.com/office/drawing/2014/main" id="{D00060D2-73B3-4E19-9C3A-F2DD53A7B8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0625" y="5589588"/>
          <a:ext cx="67659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8" name="公式" r:id="rId12" imgW="3543300" imgH="203200" progId="Equation.3">
                  <p:embed/>
                </p:oleObj>
              </mc:Choice>
              <mc:Fallback>
                <p:oleObj name="公式" r:id="rId12" imgW="35433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5589588"/>
                        <a:ext cx="67659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BB69DDA9-9C90-401E-9F36-7C1E503DF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10595" name="Object 4">
            <a:extLst>
              <a:ext uri="{FF2B5EF4-FFF2-40B4-BE49-F238E27FC236}">
                <a16:creationId xmlns:a16="http://schemas.microsoft.com/office/drawing/2014/main" id="{4ED601DF-9C38-4601-BE3F-E988C9877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5875" y="981075"/>
          <a:ext cx="37766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2" name="公式" r:id="rId4" imgW="1916868" imgH="203112" progId="Equation.3">
                  <p:embed/>
                </p:oleObj>
              </mc:Choice>
              <mc:Fallback>
                <p:oleObj name="公式" r:id="rId4" imgW="1916868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981075"/>
                        <a:ext cx="37766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Group 4">
            <a:extLst>
              <a:ext uri="{FF2B5EF4-FFF2-40B4-BE49-F238E27FC236}">
                <a16:creationId xmlns:a16="http://schemas.microsoft.com/office/drawing/2014/main" id="{CD489ED0-0F29-49A5-B290-A925445D0662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557338"/>
          <a:ext cx="6096000" cy="362585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8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3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marT="45728" marB="4572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Line 70">
            <a:extLst>
              <a:ext uri="{FF2B5EF4-FFF2-40B4-BE49-F238E27FC236}">
                <a16:creationId xmlns:a16="http://schemas.microsoft.com/office/drawing/2014/main" id="{2AE9ED10-8F4C-4C45-8DB8-10F94179F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3495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1">
            <a:extLst>
              <a:ext uri="{FF2B5EF4-FFF2-40B4-BE49-F238E27FC236}">
                <a16:creationId xmlns:a16="http://schemas.microsoft.com/office/drawing/2014/main" id="{E839BDBA-4D65-4ECA-9D79-FCA3E2385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27813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72">
            <a:extLst>
              <a:ext uri="{FF2B5EF4-FFF2-40B4-BE49-F238E27FC236}">
                <a16:creationId xmlns:a16="http://schemas.microsoft.com/office/drawing/2014/main" id="{9DAA9DB1-6D0B-4C99-AD93-6A6D5F2ABD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00526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3">
            <a:extLst>
              <a:ext uri="{FF2B5EF4-FFF2-40B4-BE49-F238E27FC236}">
                <a16:creationId xmlns:a16="http://schemas.microsoft.com/office/drawing/2014/main" id="{6F49A9DD-FB3F-473A-B1E6-E5219B9FC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4550" y="4724400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79" name="Object 43">
            <a:extLst>
              <a:ext uri="{FF2B5EF4-FFF2-40B4-BE49-F238E27FC236}">
                <a16:creationId xmlns:a16="http://schemas.microsoft.com/office/drawing/2014/main" id="{D4A63262-E7DE-48E1-9E3F-2137085703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300663"/>
          <a:ext cx="7429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93" name="公式" r:id="rId6" imgW="3683000" imgH="203200" progId="Equation.3">
                  <p:embed/>
                </p:oleObj>
              </mc:Choice>
              <mc:Fallback>
                <p:oleObj name="公式" r:id="rId6" imgW="3683000" imgH="2032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300663"/>
                        <a:ext cx="74295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DA7B1E06-ABA3-479B-AE5C-B181EF3463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graphicFrame>
        <p:nvGraphicFramePr>
          <p:cNvPr id="10" name="Group 3">
            <a:extLst>
              <a:ext uri="{FF2B5EF4-FFF2-40B4-BE49-F238E27FC236}">
                <a16:creationId xmlns:a16="http://schemas.microsoft.com/office/drawing/2014/main" id="{2F22B035-A9D1-4631-B6C9-5102F15300B5}"/>
              </a:ext>
            </a:extLst>
          </p:cNvPr>
          <p:cNvGraphicFramePr>
            <a:graphicFrameLocks noGrp="1"/>
          </p:cNvGraphicFramePr>
          <p:nvPr/>
        </p:nvGraphicFramePr>
        <p:xfrm>
          <a:off x="785813" y="1214438"/>
          <a:ext cx="7467600" cy="2571752"/>
        </p:xfrm>
        <a:graphic>
          <a:graphicData uri="http://schemas.openxmlformats.org/drawingml/2006/table">
            <a:tbl>
              <a:tblPr/>
              <a:tblGrid>
                <a:gridCol w="124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zh-CN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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sym typeface="Symbol" pitchFamily="18" charset="2"/>
                        </a:rPr>
                        <a:t>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687" name="Text Box 47">
            <a:extLst>
              <a:ext uri="{FF2B5EF4-FFF2-40B4-BE49-F238E27FC236}">
                <a16:creationId xmlns:a16="http://schemas.microsoft.com/office/drawing/2014/main" id="{478E4DDE-EBCF-4A34-8CA5-C720656DA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357688"/>
            <a:ext cx="7315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Each minterm is true for exactly one assignment.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If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Webdings" panose="05030102010509060703" pitchFamily="18" charset="2"/>
              </a:rPr>
              <a:t>and </a:t>
            </a:r>
            <a:r>
              <a:rPr kumimoji="1" lang="en-US" altLang="zh-CN" b="0" i="1">
                <a:sym typeface="Webdings" panose="05030102010509060703" pitchFamily="18" charset="2"/>
              </a:rPr>
              <a:t>B </a:t>
            </a:r>
            <a:r>
              <a:rPr kumimoji="1" lang="en-US" altLang="zh-CN" b="0">
                <a:sym typeface="Webdings" panose="05030102010509060703" pitchFamily="18" charset="2"/>
              </a:rPr>
              <a:t>are two distinct minterms, then </a:t>
            </a:r>
            <a:r>
              <a:rPr kumimoji="1" lang="en-US" altLang="zh-CN" b="0" i="1">
                <a:sym typeface="Webdings" panose="05030102010509060703" pitchFamily="18" charset="2"/>
              </a:rPr>
              <a:t>A </a:t>
            </a:r>
            <a:r>
              <a:rPr kumimoji="1" lang="en-US" altLang="zh-CN" b="0">
                <a:sym typeface="Symbol" panose="05050102010706020507" pitchFamily="18" charset="2"/>
              </a:rPr>
              <a:t></a:t>
            </a:r>
            <a:r>
              <a:rPr kumimoji="1" lang="en-US" altLang="zh-CN" b="0" i="1">
                <a:sym typeface="Webdings" panose="05030102010509060703" pitchFamily="18" charset="2"/>
              </a:rPr>
              <a:t> B </a:t>
            </a:r>
            <a:r>
              <a:rPr kumimoji="1" lang="en-US" altLang="zh-CN" b="0">
                <a:sym typeface="Symbol" panose="05050102010706020507" pitchFamily="18" charset="2"/>
              </a:rPr>
              <a:t></a:t>
            </a:r>
            <a:r>
              <a:rPr kumimoji="1" lang="en-US" altLang="zh-CN" b="0">
                <a:sym typeface="Webdings" panose="05030102010509060703" pitchFamily="18" charset="2"/>
              </a:rPr>
              <a:t>F.</a:t>
            </a:r>
          </a:p>
          <a:p>
            <a:pPr eaLnBrk="1" hangingPunct="1">
              <a:spcBef>
                <a:spcPct val="30000"/>
              </a:spcBef>
              <a:buClrTx/>
              <a:buFont typeface="Wingdings" panose="05000000000000000000" pitchFamily="2" charset="2"/>
              <a:buAutoNum type="arabicParenBoth"/>
            </a:pPr>
            <a:r>
              <a:rPr kumimoji="1" lang="en-US" altLang="zh-CN" b="0">
                <a:sym typeface="Webdings" panose="05030102010509060703" pitchFamily="18" charset="2"/>
              </a:rPr>
              <a:t>A disjunction of minterms is true only if at least one of its constituent minterms is true.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C4261A-1A3D-4277-9191-2D62ED58D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 from Truth Table</a:t>
            </a:r>
            <a:endParaRPr lang="en-US" altLang="zh-CN" sz="3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11B46-D6F0-432F-AF0B-BE061D1F4AA0}"/>
              </a:ext>
            </a:extLst>
          </p:cNvPr>
          <p:cNvSpPr txBox="1"/>
          <p:nvPr/>
        </p:nvSpPr>
        <p:spPr>
          <a:xfrm>
            <a:off x="642938" y="928688"/>
            <a:ext cx="7643812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</a:t>
            </a:r>
          </a:p>
          <a:p>
            <a:pPr eaLnBrk="1" hangingPunct="1"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full disjunctive normal form for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given by the table.</a:t>
            </a:r>
            <a:endParaRPr lang="zh-CN" altLang="en-US" sz="2400" dirty="0"/>
          </a:p>
        </p:txBody>
      </p:sp>
      <p:graphicFrame>
        <p:nvGraphicFramePr>
          <p:cNvPr id="12" name="Group 4">
            <a:extLst>
              <a:ext uri="{FF2B5EF4-FFF2-40B4-BE49-F238E27FC236}">
                <a16:creationId xmlns:a16="http://schemas.microsoft.com/office/drawing/2014/main" id="{6774B59A-68F1-4447-B9B5-47F51D5C0559}"/>
              </a:ext>
            </a:extLst>
          </p:cNvPr>
          <p:cNvGraphicFramePr>
            <a:graphicFrameLocks noGrp="1"/>
          </p:cNvGraphicFramePr>
          <p:nvPr/>
        </p:nvGraphicFramePr>
        <p:xfrm>
          <a:off x="1428750" y="1928813"/>
          <a:ext cx="6096000" cy="366077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q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  <a:endParaRPr kumimoji="0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48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Line 69">
            <a:extLst>
              <a:ext uri="{FF2B5EF4-FFF2-40B4-BE49-F238E27FC236}">
                <a16:creationId xmlns:a16="http://schemas.microsoft.com/office/drawing/2014/main" id="{0716C209-85C3-4D98-8D20-89C72E516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7289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70">
            <a:extLst>
              <a:ext uri="{FF2B5EF4-FFF2-40B4-BE49-F238E27FC236}">
                <a16:creationId xmlns:a16="http://schemas.microsoft.com/office/drawing/2014/main" id="{ACC661FD-BF9B-4028-9D83-7F8C6CBE0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567113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71">
            <a:extLst>
              <a:ext uri="{FF2B5EF4-FFF2-40B4-BE49-F238E27FC236}">
                <a16:creationId xmlns:a16="http://schemas.microsoft.com/office/drawing/2014/main" id="{4DDD1328-8BC4-415B-AACB-E896386873F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62163" y="5214938"/>
            <a:ext cx="50292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5540" name="Object 4">
            <a:extLst>
              <a:ext uri="{FF2B5EF4-FFF2-40B4-BE49-F238E27FC236}">
                <a16:creationId xmlns:a16="http://schemas.microsoft.com/office/drawing/2014/main" id="{8F740D56-C7BB-4DC6-BE27-A7402FADEB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4500" y="5857875"/>
          <a:ext cx="60309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1" name="公式" r:id="rId4" imgW="2819400" imgH="203200" progId="Equation.3">
                  <p:embed/>
                </p:oleObj>
              </mc:Choice>
              <mc:Fallback>
                <p:oleObj name="公式" r:id="rId4" imgW="28194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857875"/>
                        <a:ext cx="60309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D4C0254-803D-41F3-A0AC-79CC0C08A9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Full Disjunctive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1894B8D-FBB5-4CCB-9D63-5DF08371C961}"/>
              </a:ext>
            </a:extLst>
          </p:cNvPr>
          <p:cNvSpPr/>
          <p:nvPr/>
        </p:nvSpPr>
        <p:spPr>
          <a:xfrm>
            <a:off x="500063" y="1285875"/>
            <a:ext cx="8286750" cy="37084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spcBef>
                <a:spcPct val="25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 </a:t>
            </a:r>
            <a:r>
              <a:rPr kumimoji="1" lang="en-US" altLang="zh-CN" sz="2800" dirty="0">
                <a:solidFill>
                  <a:srgbClr val="3333CC"/>
                </a:solidFill>
                <a:latin typeface="Times New Roman" pitchFamily="18" charset="0"/>
                <a:sym typeface="Webdings" pitchFamily="18" charset="2"/>
              </a:rPr>
              <a:t>Questions:</a:t>
            </a:r>
          </a:p>
          <a:p>
            <a:pPr algn="just" eaLnBrk="1" hangingPunct="1">
              <a:spcBef>
                <a:spcPct val="25000"/>
              </a:spcBef>
              <a:buClr>
                <a:srgbClr val="3333FF"/>
              </a:buClr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Using the full disjunctive normal form,</a:t>
            </a:r>
            <a:endParaRPr kumimoji="1" lang="en-US" altLang="zh-CN" sz="2400" dirty="0">
              <a:solidFill>
                <a:srgbClr val="3333CC"/>
              </a:solidFill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spcBef>
                <a:spcPct val="25000"/>
              </a:spcBef>
              <a:buFont typeface="+mj-lt"/>
              <a:buAutoNum type="arabicPeriod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two statements are logical equivalent?</a:t>
            </a:r>
          </a:p>
          <a:p>
            <a:pPr marL="457200" indent="-457200" algn="just" eaLnBrk="1" hangingPunct="1">
              <a:spcBef>
                <a:spcPct val="25000"/>
              </a:spcBef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2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determine whether a given statement is tautology, contradiction or contingency?</a:t>
            </a:r>
          </a:p>
          <a:p>
            <a:pPr marL="457200" indent="-457200" algn="just" eaLnBrk="1" hangingPunct="1">
              <a:defRPr/>
            </a:pPr>
            <a:endParaRPr kumimoji="1" lang="en-US" altLang="zh-CN" sz="1200" dirty="0">
              <a:latin typeface="Times New Roman" pitchFamily="18" charset="0"/>
              <a:sym typeface="Webdings" pitchFamily="18" charset="2"/>
            </a:endParaRPr>
          </a:p>
          <a:p>
            <a:pPr marL="457200" indent="-457200" algn="just" eaLnBrk="1" hangingPunct="1">
              <a:buFont typeface="+mj-lt"/>
              <a:buAutoNum type="arabicPeriod" startAt="3"/>
              <a:defRPr/>
            </a:pPr>
            <a:r>
              <a:rPr kumimoji="1" lang="en-US" altLang="zh-CN" sz="2400" dirty="0">
                <a:latin typeface="Times New Roman" pitchFamily="18" charset="0"/>
                <a:sym typeface="Webdings" pitchFamily="18" charset="2"/>
              </a:rPr>
              <a:t>how to find the assignments for which a given statement is true?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AF43C096-674B-4142-A7E1-0A8E5AE670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308A0A2-0B5C-46FE-920B-FE56447B7985}"/>
              </a:ext>
            </a:extLst>
          </p:cNvPr>
          <p:cNvSpPr/>
          <p:nvPr/>
        </p:nvSpPr>
        <p:spPr>
          <a:xfrm>
            <a:off x="323850" y="836613"/>
            <a:ext cx="8429625" cy="50784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2400" b="1" dirty="0">
                <a:latin typeface="+mn-lt"/>
              </a:rPr>
              <a:t>【Definition】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A statement is in</a:t>
            </a:r>
            <a:r>
              <a:rPr kumimoji="1" lang="en-US" altLang="zh-CN" sz="2400" i="1" dirty="0">
                <a:solidFill>
                  <a:schemeClr val="accent1"/>
                </a:solidFill>
                <a:latin typeface="+mn-lt"/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n-US" altLang="zh-CN" sz="2400" b="1" i="1" dirty="0">
                <a:solidFill>
                  <a:srgbClr val="3333CC"/>
                </a:solidFill>
                <a:latin typeface="+mn-lt"/>
                <a:cs typeface="Times New Roman" pitchFamily="18" charset="0"/>
                <a:sym typeface="Symbol" pitchFamily="18" charset="2"/>
              </a:rPr>
              <a:t>prenex normal form </a:t>
            </a:r>
            <a:r>
              <a:rPr kumimoji="1" lang="en-US" altLang="zh-CN" sz="2400" dirty="0" err="1">
                <a:latin typeface="+mn-lt"/>
                <a:cs typeface="Times New Roman" pitchFamily="18" charset="0"/>
                <a:sym typeface="Symbol" pitchFamily="18" charset="2"/>
              </a:rPr>
              <a:t>iff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it is of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form                               ,  where                      is             and the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predicate </a:t>
            </a:r>
            <a:r>
              <a:rPr kumimoji="1" lang="en-US" altLang="zh-CN" sz="2400" i="1" dirty="0">
                <a:latin typeface="+mn-lt"/>
                <a:cs typeface="Times New Roman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+mn-lt"/>
                <a:cs typeface="Times New Roman" pitchFamily="18" charset="0"/>
                <a:sym typeface="Symbol" pitchFamily="18" charset="2"/>
              </a:rPr>
              <a:t> is quantifier free.</a:t>
            </a: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</a:t>
            </a: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buFont typeface="Wingdings" pitchFamily="2" charset="2"/>
              <a:buChar char="§"/>
              <a:defRPr/>
            </a:pPr>
            <a:r>
              <a:rPr kumimoji="1" lang="en-US" altLang="zh-CN" sz="2400" dirty="0">
                <a:latin typeface="+mn-lt"/>
                <a:cs typeface="Courier New" pitchFamily="49" charset="0"/>
                <a:sym typeface="Symbol" pitchFamily="18" charset="2"/>
              </a:rPr>
              <a:t>  A formula with no quantifiers is regarded as a trivial case of a prenex normal form.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12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CC"/>
                </a:solidFill>
                <a:latin typeface="+mn-lt"/>
              </a:rPr>
              <a:t>Examples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P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yR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</a:t>
            </a:r>
            <a:endParaRPr kumimoji="1" lang="en-US" altLang="zh-CN" sz="2400" b="1" kern="0" dirty="0">
              <a:solidFill>
                <a:srgbClr val="CC0066"/>
              </a:solidFill>
              <a:latin typeface="+mn-lt"/>
              <a:cs typeface="Times New Roman" pitchFamily="18" charset="0"/>
              <a:sym typeface="Symbol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xR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                                   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  <p:graphicFrame>
        <p:nvGraphicFramePr>
          <p:cNvPr id="118788" name="Object 2">
            <a:extLst>
              <a:ext uri="{FF2B5EF4-FFF2-40B4-BE49-F238E27FC236}">
                <a16:creationId xmlns:a16="http://schemas.microsoft.com/office/drawing/2014/main" id="{A8849239-9E0B-4F21-B359-87C09C38EC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268413"/>
          <a:ext cx="21336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3" r:id="rId4" imgW="1130300" imgH="228600" progId="Equation.3">
                  <p:embed/>
                </p:oleObj>
              </mc:Choice>
              <mc:Fallback>
                <p:oleObj r:id="rId4" imgW="11303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68413"/>
                        <a:ext cx="21336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9" name="Object 3">
            <a:extLst>
              <a:ext uri="{FF2B5EF4-FFF2-40B4-BE49-F238E27FC236}">
                <a16:creationId xmlns:a16="http://schemas.microsoft.com/office/drawing/2014/main" id="{B83D9C62-71AF-450D-9707-F10B1446FE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1268413"/>
          <a:ext cx="15716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4" r:id="rId6" imgW="863225" imgH="228501" progId="Equation.3">
                  <p:embed/>
                </p:oleObj>
              </mc:Choice>
              <mc:Fallback>
                <p:oleObj r:id="rId6" imgW="863225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1268413"/>
                        <a:ext cx="15716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0" name="Object 4">
            <a:extLst>
              <a:ext uri="{FF2B5EF4-FFF2-40B4-BE49-F238E27FC236}">
                <a16:creationId xmlns:a16="http://schemas.microsoft.com/office/drawing/2014/main" id="{6E127A7E-4217-4596-895E-263A8FBD5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00788" y="1341438"/>
          <a:ext cx="865187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75" name="公式" r:id="rId8" imgW="418918" imgH="177723" progId="Equation.3">
                  <p:embed/>
                </p:oleObj>
              </mc:Choice>
              <mc:Fallback>
                <p:oleObj name="公式" r:id="rId8" imgW="418918" imgH="17772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1341438"/>
                        <a:ext cx="865187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3227BB0-3372-4ACB-8000-21C6E590E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37893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D6090-6E33-494E-8FC7-E5A4DD7F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64820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58D81C-E70A-4209-B6F4-AE5BD6979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221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C2E46-6BB1-4200-9A7D-C2EFFC15B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4938" y="5045075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614BCDF-A377-421E-BC2D-CF38D105F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15A025D-FB42-41FA-8B0B-C8EE47F411A1}"/>
              </a:ext>
            </a:extLst>
          </p:cNvPr>
          <p:cNvSpPr/>
          <p:nvPr/>
        </p:nvSpPr>
        <p:spPr>
          <a:xfrm>
            <a:off x="357188" y="1071563"/>
            <a:ext cx="8429625" cy="49434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Any expression can be converted into a prenex normal form. 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defRPr/>
            </a:pPr>
            <a:endParaRPr kumimoji="1" lang="en-US" altLang="zh-CN" sz="1200" kern="0" dirty="0">
              <a:solidFill>
                <a:srgbClr val="000000"/>
              </a:solidFill>
              <a:latin typeface="+mn-lt"/>
            </a:endParaRP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Eliminate all occurrences of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</a:t>
            </a:r>
            <a:r>
              <a:rPr kumimoji="1" lang="en-US" altLang="zh-CN" sz="2400" kern="0" dirty="0">
                <a:latin typeface="+mn-lt"/>
              </a:rPr>
              <a:t> and </a:t>
            </a:r>
            <a:r>
              <a:rPr kumimoji="1" lang="en-US" altLang="zh-CN" sz="2400" kern="0" dirty="0">
                <a:latin typeface="+mn-lt"/>
                <a:sym typeface="Symbol" pitchFamily="18" charset="2"/>
              </a:rPr>
              <a:t></a:t>
            </a:r>
            <a:r>
              <a:rPr kumimoji="1" lang="en-US" altLang="zh-CN" sz="2400" kern="0" dirty="0">
                <a:latin typeface="+mn-lt"/>
              </a:rPr>
              <a:t> from the formula in question;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Move all negations inward such that, in the end, negations only appear as part of literals;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Rename the variables (when necessary);</a:t>
            </a:r>
          </a:p>
          <a:p>
            <a:pPr marL="457200" indent="-457200" eaLnBrk="1" hangingPunct="1">
              <a:spcBef>
                <a:spcPct val="20000"/>
              </a:spcBef>
              <a:buClr>
                <a:srgbClr val="3333CC"/>
              </a:buClr>
              <a:buFont typeface="+mj-lt"/>
              <a:buAutoNum type="arabicPeriod"/>
              <a:defRPr/>
            </a:pPr>
            <a:r>
              <a:rPr kumimoji="1" lang="en-US" altLang="zh-CN" sz="2400" kern="0" dirty="0">
                <a:latin typeface="+mn-lt"/>
              </a:rPr>
              <a:t>The prenex normal form can now be obtained by moving all quantifiers to the front of the formula.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AECA9DB-CC26-4D98-AFA9-545A1620B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D067160-8D56-4EFD-A242-BF9D87D575F9}"/>
              </a:ext>
            </a:extLst>
          </p:cNvPr>
          <p:cNvSpPr/>
          <p:nvPr/>
        </p:nvSpPr>
        <p:spPr>
          <a:xfrm>
            <a:off x="357188" y="1071563"/>
            <a:ext cx="8429625" cy="5029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1: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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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 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defRPr/>
            </a:pPr>
            <a:endParaRPr kumimoji="1" lang="en-US" altLang="zh-CN" sz="24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2: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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66FF33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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spcBef>
                <a:spcPct val="20000"/>
              </a:spcBef>
              <a:buClr>
                <a:srgbClr val="3333FF"/>
              </a:buClr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CD29DC1C-8453-4543-AC98-9552B45844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611CBE3-CA00-4C2C-8E2D-ED25983217C4}"/>
              </a:ext>
            </a:extLst>
          </p:cNvPr>
          <p:cNvSpPr/>
          <p:nvPr/>
        </p:nvSpPr>
        <p:spPr>
          <a:xfrm>
            <a:off x="357188" y="1071563"/>
            <a:ext cx="8429625" cy="37242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3: Rename all variables in the statement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3333FF"/>
                </a:solidFill>
                <a:latin typeface="+mn-lt"/>
              </a:rPr>
              <a:t>Example</a:t>
            </a: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:</a:t>
            </a:r>
          </a:p>
          <a:p>
            <a:pPr marL="342900" indent="-342900" algn="ctr" eaLnBrk="1" hangingPunct="1">
              <a:spcBef>
                <a:spcPct val="20000"/>
              </a:spcBef>
              <a:buClr>
                <a:srgbClr val="3333CC"/>
              </a:buClr>
              <a:defRPr/>
            </a:pP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xQ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x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zP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kern="0" dirty="0">
              <a:solidFill>
                <a:srgbClr val="000000"/>
              </a:solidFill>
              <a:latin typeface="+mn-lt"/>
              <a:sym typeface="Symbol" pitchFamily="18" charset="2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/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      Solution:</a:t>
            </a:r>
            <a:r>
              <a:rPr lang="en-US" altLang="zh-CN" sz="2400" dirty="0">
                <a:solidFill>
                  <a:schemeClr val="hlink"/>
                </a:solidFill>
                <a:latin typeface="+mn-lt"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  Use </a:t>
            </a:r>
            <a:r>
              <a:rPr lang="en-US" altLang="zh-CN" sz="2400" i="1" dirty="0">
                <a:latin typeface="+mn-lt"/>
              </a:rPr>
              <a:t>y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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, </a:t>
            </a:r>
            <a:r>
              <a:rPr lang="en-US" altLang="zh-CN" sz="2400" i="1" dirty="0">
                <a:latin typeface="+mn-lt"/>
              </a:rPr>
              <a:t>u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xQ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), and </a:t>
            </a:r>
            <a:r>
              <a:rPr lang="en-US" altLang="zh-CN" sz="2400" i="1" dirty="0">
                <a:latin typeface="+mn-lt"/>
              </a:rPr>
              <a:t>w</a:t>
            </a:r>
            <a:r>
              <a:rPr lang="en-US" altLang="zh-CN" sz="2400" dirty="0">
                <a:latin typeface="+mn-lt"/>
              </a:rPr>
              <a:t> for 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 in </a:t>
            </a:r>
            <a:r>
              <a:rPr lang="en-US" altLang="zh-CN" sz="2400" dirty="0">
                <a:latin typeface="+mn-lt"/>
                <a:sym typeface="Symbol" pitchFamily="18" charset="2"/>
              </a:rPr>
              <a:t></a:t>
            </a:r>
            <a:r>
              <a:rPr lang="en-US" altLang="zh-CN" sz="2400" i="1" dirty="0" err="1">
                <a:latin typeface="+mn-lt"/>
              </a:rPr>
              <a:t>zP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z</a:t>
            </a:r>
            <a:r>
              <a:rPr lang="en-US" altLang="zh-CN" sz="2400" dirty="0">
                <a:latin typeface="+mn-lt"/>
              </a:rPr>
              <a:t>):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altLang="zh-CN" sz="1200" dirty="0">
              <a:latin typeface="+mn-lt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</a:rPr>
              <a:t>    </a:t>
            </a:r>
            <a:r>
              <a:rPr lang="en-US" altLang="zh-CN" sz="2800" dirty="0">
                <a:latin typeface="+mn-lt"/>
                <a:sym typeface="Symbol" pitchFamily="18" charset="2"/>
              </a:rPr>
              <a:t>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y</a:t>
            </a:r>
            <a:r>
              <a:rPr lang="en-US" altLang="zh-CN" sz="2800" dirty="0">
                <a:latin typeface="+mn-lt"/>
              </a:rPr>
              <a:t>))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uQ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u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 err="1">
                <a:latin typeface="+mn-lt"/>
              </a:rPr>
              <a:t>wP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w</a:t>
            </a:r>
            <a:r>
              <a:rPr lang="en-US" altLang="zh-CN" sz="2800" dirty="0">
                <a:latin typeface="+mn-lt"/>
              </a:rPr>
              <a:t>) </a:t>
            </a:r>
            <a:r>
              <a:rPr lang="en-US" altLang="zh-CN" sz="2800" dirty="0">
                <a:latin typeface="+mn-lt"/>
                <a:sym typeface="Symbol" pitchFamily="18" charset="2"/>
              </a:rPr>
              <a:t></a:t>
            </a:r>
            <a:r>
              <a:rPr lang="en-US" altLang="zh-CN" sz="2800" dirty="0">
                <a:latin typeface="+mn-lt"/>
              </a:rPr>
              <a:t> </a:t>
            </a:r>
            <a:r>
              <a:rPr lang="en-US" altLang="zh-CN" sz="2800" dirty="0">
                <a:latin typeface="+mn-lt"/>
                <a:sym typeface="Symbol" pitchFamily="18" charset="2"/>
              </a:rPr>
              <a:t>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Q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</a:t>
            </a:r>
            <a:r>
              <a:rPr lang="en-US" altLang="zh-CN" sz="2800" dirty="0">
                <a:latin typeface="+mn-lt"/>
                <a:sym typeface="Symbol" pitchFamily="18" charset="2"/>
              </a:rPr>
              <a:t></a:t>
            </a:r>
            <a:r>
              <a:rPr lang="en-US" altLang="zh-CN" sz="2800" i="1" dirty="0">
                <a:latin typeface="+mn-lt"/>
              </a:rPr>
              <a:t>R</a:t>
            </a:r>
            <a:r>
              <a:rPr lang="en-US" altLang="zh-CN" sz="2800" dirty="0">
                <a:latin typeface="+mn-lt"/>
              </a:rPr>
              <a:t>(</a:t>
            </a:r>
            <a:r>
              <a:rPr lang="en-US" altLang="zh-CN" sz="2800" i="1" dirty="0">
                <a:latin typeface="+mn-lt"/>
              </a:rPr>
              <a:t>z</a:t>
            </a:r>
            <a:r>
              <a:rPr lang="en-US" altLang="zh-CN" sz="2800" dirty="0">
                <a:latin typeface="+mn-lt"/>
              </a:rPr>
              <a:t>))</a:t>
            </a:r>
            <a:endParaRPr kumimoji="1" lang="en-US" altLang="zh-CN" sz="28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eaLnBrk="1" hangingPunct="1">
              <a:spcBef>
                <a:spcPct val="20000"/>
              </a:spcBef>
              <a:defRPr/>
            </a:pP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7CD995F3-38BF-4CDB-A7C8-BD206565A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Propositional Normal Forms</a:t>
            </a:r>
            <a:endParaRPr lang="en-US" altLang="zh-CN"/>
          </a:p>
        </p:txBody>
      </p:sp>
      <p:sp>
        <p:nvSpPr>
          <p:cNvPr id="88067" name="内容占位符 6">
            <a:extLst>
              <a:ext uri="{FF2B5EF4-FFF2-40B4-BE49-F238E27FC236}">
                <a16:creationId xmlns:a16="http://schemas.microsoft.com/office/drawing/2014/main" id="{E521BB20-C9F2-4A72-BBE3-B63835D7A5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125538"/>
            <a:ext cx="8101013" cy="5122862"/>
          </a:xfrm>
        </p:spPr>
        <p:txBody>
          <a:bodyPr/>
          <a:lstStyle/>
          <a:p>
            <a:r>
              <a:rPr lang="en-US" altLang="zh-CN" b="0"/>
              <a:t>Literal: </a:t>
            </a:r>
            <a:r>
              <a:rPr lang="en-US" altLang="zh-CN" i="1"/>
              <a:t>p</a:t>
            </a:r>
            <a:r>
              <a:rPr lang="en-US" altLang="zh-CN"/>
              <a:t> or </a:t>
            </a:r>
            <a:r>
              <a:rPr kumimoji="1"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000" b="0" i="1"/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 </a:t>
            </a:r>
            <a:r>
              <a:rPr lang="en-US" altLang="zh-CN" b="0"/>
              <a:t>Disjunctions (conjunctions) with one or more literals as disjuncts (conjuncts) are called </a:t>
            </a:r>
            <a:r>
              <a:rPr lang="en-US" altLang="zh-CN" i="1">
                <a:solidFill>
                  <a:srgbClr val="3333FF"/>
                </a:solidFill>
              </a:rPr>
              <a:t>disjunctive (conjunctive) clauses</a:t>
            </a:r>
            <a:r>
              <a:rPr lang="en-US" altLang="zh-CN" i="1"/>
              <a:t>.</a:t>
            </a:r>
            <a:r>
              <a:rPr lang="en-US" altLang="zh-CN" b="0"/>
              <a:t> Disjunctive and conjunctive clauses are simply called clauses.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>
              <a:sym typeface="Symbol" panose="05050102010706020507" pitchFamily="18" charset="2"/>
            </a:endParaRP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1144A6-DB13-47FD-B320-0B194694DDC6}"/>
              </a:ext>
            </a:extLst>
          </p:cNvPr>
          <p:cNvSpPr txBox="1"/>
          <p:nvPr/>
        </p:nvSpPr>
        <p:spPr>
          <a:xfrm>
            <a:off x="3214688" y="3716338"/>
            <a:ext cx="2446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Disjunctive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1A6424-BDC5-4E14-BE72-59F185150BFA}"/>
              </a:ext>
            </a:extLst>
          </p:cNvPr>
          <p:cNvSpPr txBox="1"/>
          <p:nvPr/>
        </p:nvSpPr>
        <p:spPr>
          <a:xfrm>
            <a:off x="3268663" y="4144963"/>
            <a:ext cx="25320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Conjunctive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E31023-9087-440D-A9F4-871F366B8F5C}"/>
              </a:ext>
            </a:extLst>
          </p:cNvPr>
          <p:cNvSpPr txBox="1"/>
          <p:nvPr/>
        </p:nvSpPr>
        <p:spPr>
          <a:xfrm>
            <a:off x="3286125" y="4573588"/>
            <a:ext cx="17049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FF0000"/>
                </a:solidFill>
                <a:latin typeface="+mn-lt"/>
              </a:rPr>
              <a:t>Not a clause</a:t>
            </a:r>
            <a:endParaRPr lang="zh-CN" altLang="en-US" sz="24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549A1A03-3B7B-49DB-ABBA-D55733B28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EAEE7A-5EEE-4061-951D-F9FC0183A40C}"/>
              </a:ext>
            </a:extLst>
          </p:cNvPr>
          <p:cNvSpPr/>
          <p:nvPr/>
        </p:nvSpPr>
        <p:spPr>
          <a:xfrm>
            <a:off x="357188" y="944563"/>
            <a:ext cx="8429625" cy="40687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800" kern="0" dirty="0">
                <a:solidFill>
                  <a:srgbClr val="000000"/>
                </a:solidFill>
                <a:latin typeface="+mn-lt"/>
              </a:rPr>
              <a:t>Step 4: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kern="0" dirty="0">
                <a:solidFill>
                  <a:srgbClr val="000000"/>
                </a:solidFill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 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  <a:endParaRPr kumimoji="1" lang="en-US" altLang="zh-CN" sz="2400" dirty="0">
              <a:latin typeface="+mn-lt"/>
              <a:cs typeface="Courier New" pitchFamily="49" charset="0"/>
              <a:sym typeface="Symbol" pitchFamily="18" charset="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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b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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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 err="1">
                <a:solidFill>
                  <a:srgbClr val="000000"/>
                </a:solidFill>
                <a:latin typeface="+mn-lt"/>
                <a:sym typeface="Symbol" pitchFamily="18" charset="2"/>
              </a:rPr>
              <a:t>x,y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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92D050"/>
              </a:buClr>
              <a:buFont typeface="Wingdings" pitchFamily="2" charset="2"/>
              <a:buChar char="§"/>
              <a:defRPr/>
            </a:pP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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1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xQ</a:t>
            </a:r>
            <a:r>
              <a:rPr kumimoji="1" lang="en-US" altLang="zh-CN" sz="2400" kern="0" baseline="-25000" dirty="0">
                <a:solidFill>
                  <a:srgbClr val="000000"/>
                </a:solidFill>
                <a:latin typeface="+mn-lt"/>
                <a:sym typeface="Symbol" pitchFamily="18" charset="2"/>
              </a:rPr>
              <a:t>2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A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x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 </a:t>
            </a:r>
            <a:r>
              <a:rPr kumimoji="1" lang="en-US" altLang="zh-CN" sz="2400" b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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 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B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(</a:t>
            </a:r>
            <a:r>
              <a:rPr kumimoji="1" lang="en-US" altLang="zh-CN" sz="2400" i="1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y</a:t>
            </a:r>
            <a:r>
              <a:rPr kumimoji="1" lang="en-US" altLang="zh-CN" sz="2400" kern="0" dirty="0">
                <a:solidFill>
                  <a:srgbClr val="000000"/>
                </a:solidFill>
                <a:latin typeface="+mn-lt"/>
                <a:sym typeface="Symbol" pitchFamily="18" charset="2"/>
              </a:rPr>
              <a:t>))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4618C660-BF54-4974-92C8-84EF9F51C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Transforming to Prenex Normal Form</a:t>
            </a:r>
            <a:endParaRPr lang="en-US" altLang="zh-CN" sz="3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2F5CBE-8EBA-4AB8-B878-4625EB42F8EE}"/>
              </a:ext>
            </a:extLst>
          </p:cNvPr>
          <p:cNvSpPr txBox="1"/>
          <p:nvPr/>
        </p:nvSpPr>
        <p:spPr>
          <a:xfrm>
            <a:off x="357188" y="1143000"/>
            <a:ext cx="75723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lang="en-US" altLang="zh-CN" sz="2400" kern="0" dirty="0">
                <a:solidFill>
                  <a:srgbClr val="3333CC"/>
                </a:solidFill>
                <a:latin typeface="Times New Roman"/>
                <a:ea typeface="宋体"/>
                <a:cs typeface="Times New Roman" pitchFamily="18" charset="0"/>
                <a:sym typeface="Symbol" pitchFamily="18" charset="2"/>
              </a:rPr>
              <a:t>Example: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/>
                <a:ea typeface="宋体"/>
              </a:rPr>
              <a:t>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 the following formulas into prenex normal form.</a:t>
            </a:r>
            <a:endParaRPr lang="zh-CN" altLang="en-US" dirty="0"/>
          </a:p>
        </p:txBody>
      </p:sp>
      <p:graphicFrame>
        <p:nvGraphicFramePr>
          <p:cNvPr id="129028" name="Object 2">
            <a:extLst>
              <a:ext uri="{FF2B5EF4-FFF2-40B4-BE49-F238E27FC236}">
                <a16:creationId xmlns:a16="http://schemas.microsoft.com/office/drawing/2014/main" id="{8085D0E1-6BC5-4689-AFD5-2BFC37756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1928813"/>
          <a:ext cx="672623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18" name="公式" r:id="rId4" imgW="3136900" imgH="203200" progId="Equation.3">
                  <p:embed/>
                </p:oleObj>
              </mc:Choice>
              <mc:Fallback>
                <p:oleObj name="公式" r:id="rId4" imgW="3136900" imgH="20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928813"/>
                        <a:ext cx="6726237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AutoShape 4">
            <a:extLst>
              <a:ext uri="{FF2B5EF4-FFF2-40B4-BE49-F238E27FC236}">
                <a16:creationId xmlns:a16="http://schemas.microsoft.com/office/drawing/2014/main" id="{EE60641F-1AC3-4046-8311-C5B56072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286000"/>
            <a:ext cx="8072438" cy="4143375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68611" name="Object 3">
            <a:extLst>
              <a:ext uri="{FF2B5EF4-FFF2-40B4-BE49-F238E27FC236}">
                <a16:creationId xmlns:a16="http://schemas.microsoft.com/office/drawing/2014/main" id="{F3848CEC-31BC-40C8-9C23-29E6141AA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2871788"/>
          <a:ext cx="67103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19" name="公式" r:id="rId6" imgW="3136900" imgH="203200" progId="Equation.3">
                  <p:embed/>
                </p:oleObj>
              </mc:Choice>
              <mc:Fallback>
                <p:oleObj name="公式" r:id="rId6" imgW="3136900" imgH="203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2871788"/>
                        <a:ext cx="67103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>
            <a:extLst>
              <a:ext uri="{FF2B5EF4-FFF2-40B4-BE49-F238E27FC236}">
                <a16:creationId xmlns:a16="http://schemas.microsoft.com/office/drawing/2014/main" id="{16E3FF9F-9D78-4A9E-9F82-4134B50C6A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3405188"/>
          <a:ext cx="7199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0" name="公式" r:id="rId8" imgW="3365500" imgH="203200" progId="Equation.3">
                  <p:embed/>
                </p:oleObj>
              </mc:Choice>
              <mc:Fallback>
                <p:oleObj name="公式" r:id="rId8" imgW="33655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3405188"/>
                        <a:ext cx="71993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>
            <a:extLst>
              <a:ext uri="{FF2B5EF4-FFF2-40B4-BE49-F238E27FC236}">
                <a16:creationId xmlns:a16="http://schemas.microsoft.com/office/drawing/2014/main" id="{8CD5FFD1-B491-41CA-9286-AA15ACE55D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775" y="3963988"/>
          <a:ext cx="7689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1" name="公式" r:id="rId10" imgW="3594100" imgH="203200" progId="Equation.3">
                  <p:embed/>
                </p:oleObj>
              </mc:Choice>
              <mc:Fallback>
                <p:oleObj name="公式" r:id="rId10" imgW="35941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775" y="3963988"/>
                        <a:ext cx="7689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>
            <a:extLst>
              <a:ext uri="{FF2B5EF4-FFF2-40B4-BE49-F238E27FC236}">
                <a16:creationId xmlns:a16="http://schemas.microsoft.com/office/drawing/2014/main" id="{97896682-B801-4094-A947-2956CF565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725" y="4519613"/>
          <a:ext cx="72548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2" name="公式" r:id="rId12" imgW="3390900" imgH="203200" progId="Equation.3">
                  <p:embed/>
                </p:oleObj>
              </mc:Choice>
              <mc:Fallback>
                <p:oleObj name="公式" r:id="rId12" imgW="3390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519613"/>
                        <a:ext cx="72548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>
            <a:extLst>
              <a:ext uri="{FF2B5EF4-FFF2-40B4-BE49-F238E27FC236}">
                <a16:creationId xmlns:a16="http://schemas.microsoft.com/office/drawing/2014/main" id="{47964611-25BE-429D-8DA3-7BB7D01EB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3" y="5081588"/>
          <a:ext cx="67929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3" name="公式" r:id="rId14" imgW="3175000" imgH="203200" progId="Equation.3">
                  <p:embed/>
                </p:oleObj>
              </mc:Choice>
              <mc:Fallback>
                <p:oleObj name="公式" r:id="rId14" imgW="3175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5081588"/>
                        <a:ext cx="679291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>
            <a:extLst>
              <a:ext uri="{FF2B5EF4-FFF2-40B4-BE49-F238E27FC236}">
                <a16:creationId xmlns:a16="http://schemas.microsoft.com/office/drawing/2014/main" id="{D5C560B8-85DB-467D-883C-62547DB0D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5640388"/>
          <a:ext cx="67929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224" name="公式" r:id="rId16" imgW="3175000" imgH="203200" progId="Equation.3">
                  <p:embed/>
                </p:oleObj>
              </mc:Choice>
              <mc:Fallback>
                <p:oleObj name="公式" r:id="rId16" imgW="31750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5640388"/>
                        <a:ext cx="67929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E3D5E6ED-2480-4C37-97DC-AB70DDF50B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188" y="115888"/>
            <a:ext cx="8459787" cy="722312"/>
          </a:xfrm>
        </p:spPr>
        <p:txBody>
          <a:bodyPr/>
          <a:lstStyle/>
          <a:p>
            <a:pPr eaLnBrk="1" hangingPunct="1"/>
            <a:r>
              <a:rPr lang="en-US" altLang="zh-CN" sz="3200" b="0"/>
              <a:t>Prenex CNF and DNF</a:t>
            </a:r>
            <a:endParaRPr lang="en-US" altLang="zh-CN" sz="32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7C27838-175C-41D7-A2EE-3C5C5AFB2914}"/>
              </a:ext>
            </a:extLst>
          </p:cNvPr>
          <p:cNvSpPr/>
          <p:nvPr/>
        </p:nvSpPr>
        <p:spPr>
          <a:xfrm>
            <a:off x="428625" y="1143000"/>
            <a:ext cx="8429625" cy="904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Step1: Prenex normal form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3333CC"/>
              </a:buClr>
              <a:buFont typeface="Wingdings" pitchFamily="2" charset="2"/>
              <a:buChar char="§"/>
              <a:defRPr/>
            </a:pPr>
            <a:r>
              <a:rPr kumimoji="1" lang="en-US" altLang="zh-CN" sz="2400" kern="0" dirty="0">
                <a:solidFill>
                  <a:srgbClr val="000000"/>
                </a:solidFill>
                <a:latin typeface="+mn-lt"/>
              </a:rPr>
              <a:t>Step 2: Prenex DNF or CNF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标题 1">
            <a:extLst>
              <a:ext uri="{FF2B5EF4-FFF2-40B4-BE49-F238E27FC236}">
                <a16:creationId xmlns:a16="http://schemas.microsoft.com/office/drawing/2014/main" id="{F7171DED-150A-41E6-B6D9-1ED4ACA04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(Due on Mar. 14)</a:t>
            </a:r>
            <a:endParaRPr lang="zh-CN" altLang="en-US" dirty="0"/>
          </a:p>
        </p:txBody>
      </p:sp>
      <p:sp>
        <p:nvSpPr>
          <p:cNvPr id="133123" name="内容占位符 2">
            <a:extLst>
              <a:ext uri="{FF2B5EF4-FFF2-40B4-BE49-F238E27FC236}">
                <a16:creationId xmlns:a16="http://schemas.microsoft.com/office/drawing/2014/main" id="{F1E40876-A0C5-4242-AD50-6749233C3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1.  Give the simplest DNF and CNF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((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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2) </a:t>
            </a:r>
            <a:r>
              <a:rPr kumimoji="1" lang="en-US" altLang="zh-CN" b="0" i="1">
                <a:solidFill>
                  <a:srgbClr val="000000"/>
                </a:solidFill>
              </a:rPr>
              <a:t>p</a:t>
            </a:r>
            <a:r>
              <a:rPr kumimoji="1" lang="en-US" altLang="zh-CN" b="0">
                <a:solidFill>
                  <a:srgbClr val="000000"/>
                </a:solidFill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b="0">
              <a:solidFill>
                <a:srgbClr val="000000"/>
              </a:solidFill>
            </a:endParaRP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2.  Give the full DNF of the following statements: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</a:rPr>
              <a:t>     1) (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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2)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    3)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 (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 </a:t>
            </a:r>
            <a:r>
              <a:rPr kumimoji="1" lang="en-US" altLang="zh-CN" b="0" i="1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标题 1">
            <a:extLst>
              <a:ext uri="{FF2B5EF4-FFF2-40B4-BE49-F238E27FC236}">
                <a16:creationId xmlns:a16="http://schemas.microsoft.com/office/drawing/2014/main" id="{47CA3A5D-CCD9-43D9-B6E5-DD2844DE2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HW (Due on Mar. 14)</a:t>
            </a:r>
            <a:endParaRPr lang="zh-CN" altLang="en-US" dirty="0"/>
          </a:p>
        </p:txBody>
      </p:sp>
      <p:sp>
        <p:nvSpPr>
          <p:cNvPr id="135171" name="内容占位符 2">
            <a:extLst>
              <a:ext uri="{FF2B5EF4-FFF2-40B4-BE49-F238E27FC236}">
                <a16:creationId xmlns:a16="http://schemas.microsoft.com/office/drawing/2014/main" id="{E968FF3F-C8D7-4B88-BC98-27F2D491EF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</a:rPr>
              <a:t>3. 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normal forms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((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uQ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x,u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vQ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y,v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endParaRPr kumimoji="1"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4.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rgbClr val="000000"/>
                </a:solidFill>
              </a:rPr>
              <a:t>Give the </a:t>
            </a:r>
            <a:r>
              <a:rPr kumimoji="1" lang="en-US" altLang="zh-CN" b="0" dirty="0" err="1">
                <a:solidFill>
                  <a:srgbClr val="000000"/>
                </a:solidFill>
              </a:rPr>
              <a:t>prenex</a:t>
            </a:r>
            <a:r>
              <a:rPr kumimoji="1" lang="en-US" altLang="zh-CN" b="0" dirty="0">
                <a:solidFill>
                  <a:srgbClr val="000000"/>
                </a:solidFill>
              </a:rPr>
              <a:t> DNF and CNF of the following statements:</a:t>
            </a:r>
            <a:r>
              <a:rPr kumimoji="1" lang="en-US" altLang="zh-CN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000000"/>
                </a:solidFill>
              </a:rPr>
              <a:t>    </a:t>
            </a:r>
            <a:r>
              <a:rPr kumimoji="1" lang="en-US" altLang="zh-CN" b="0" dirty="0">
                <a:solidFill>
                  <a:srgbClr val="000000"/>
                </a:solidFill>
              </a:rPr>
              <a:t>1) (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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</a:p>
          <a:p>
            <a:pPr eaLnBrk="1" hangingPunct="1">
              <a:buClr>
                <a:srgbClr val="3333CC"/>
              </a:buClr>
              <a:buFont typeface="Wingdings" panose="05000000000000000000" pitchFamily="2" charset="2"/>
              <a:buNone/>
            </a:pP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   2)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P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 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x,y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 </a:t>
            </a:r>
            <a:r>
              <a:rPr kumimoji="1" lang="en-US" altLang="zh-CN" b="0">
                <a:solidFill>
                  <a:srgbClr val="000000"/>
                </a:solidFill>
                <a:sym typeface="Symbol" panose="05050102010706020507" pitchFamily="18" charset="2"/>
              </a:rPr>
              <a:t> 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(P(</a:t>
            </a:r>
            <a:r>
              <a:rPr kumimoji="1" lang="en-US" altLang="zh-CN" b="0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 </a:t>
            </a:r>
            <a:r>
              <a:rPr kumimoji="1"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 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zQ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kumimoji="1" lang="en-US" altLang="zh-CN" b="0" i="1" dirty="0" err="1">
                <a:solidFill>
                  <a:srgbClr val="000000"/>
                </a:solidFill>
                <a:sym typeface="Symbol" panose="05050102010706020507" pitchFamily="18" charset="2"/>
              </a:rPr>
              <a:t>y,z</a:t>
            </a:r>
            <a:r>
              <a:rPr kumimoji="1" lang="en-US" altLang="zh-CN" b="0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kumimoji="1" lang="en-US" altLang="zh-CN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F570343B-050D-4279-8BBE-B9C883CC1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Conjunctive Normal Form (CNF)</a:t>
            </a:r>
            <a:endParaRPr lang="en-US" altLang="zh-CN"/>
          </a:p>
        </p:txBody>
      </p:sp>
      <p:sp>
        <p:nvSpPr>
          <p:cNvPr id="90115" name="内容占位符 6">
            <a:extLst>
              <a:ext uri="{FF2B5EF4-FFF2-40B4-BE49-F238E27FC236}">
                <a16:creationId xmlns:a16="http://schemas.microsoft.com/office/drawing/2014/main" id="{F78F51DE-B8FB-449F-8FDB-A5184105A2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conjunction with one or more disjunctive clauses as its conjuncts is said to be in </a:t>
            </a:r>
            <a:r>
              <a:rPr lang="en-US" altLang="zh-CN" i="1">
                <a:solidFill>
                  <a:srgbClr val="3333FF"/>
                </a:solidFill>
              </a:rPr>
              <a:t>conjunctive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…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b="0"/>
          </a:p>
          <a:p>
            <a:pPr>
              <a:buFont typeface="Wingdings" panose="05000000000000000000" pitchFamily="2" charset="2"/>
              <a:buNone/>
            </a:pP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kumimoji="1" lang="en-US" altLang="zh-CN" sz="24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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p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((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r)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30087-7B0D-444A-9297-6767BE57C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36708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8C13A8-D62C-44E6-B85B-D7F33673A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386715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8EF2B7-8353-4241-A399-CB4240520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252913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FB16351-CA68-4781-9AD8-980DDFC61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Disjunctive Normal Form (DNF)</a:t>
            </a:r>
            <a:endParaRPr lang="en-US" altLang="zh-CN"/>
          </a:p>
        </p:txBody>
      </p:sp>
      <p:sp>
        <p:nvSpPr>
          <p:cNvPr id="92163" name="内容占位符 6">
            <a:extLst>
              <a:ext uri="{FF2B5EF4-FFF2-40B4-BE49-F238E27FC236}">
                <a16:creationId xmlns:a16="http://schemas.microsoft.com/office/drawing/2014/main" id="{3CF53539-EADC-472F-94AB-3C3120C90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【Definition】</a:t>
            </a:r>
            <a:r>
              <a:rPr lang="en-US" altLang="zh-CN" b="0"/>
              <a:t>A</a:t>
            </a:r>
            <a:r>
              <a:rPr lang="en-US" altLang="zh-CN"/>
              <a:t> </a:t>
            </a:r>
            <a:r>
              <a:rPr lang="en-US" altLang="zh-CN" b="0"/>
              <a:t>disjunction with one or more conjunctive clauses as its disjuncts is said to be in </a:t>
            </a:r>
            <a:r>
              <a:rPr lang="en-US" altLang="zh-CN" i="1">
                <a:solidFill>
                  <a:srgbClr val="3333FF"/>
                </a:solidFill>
              </a:rPr>
              <a:t>disjunctive normal form</a:t>
            </a:r>
            <a:r>
              <a:rPr lang="en-US" altLang="zh-CN" b="0"/>
              <a:t>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baseline="-25000">
                <a:latin typeface="Arial" panose="020B0604020202020204" pitchFamily="34" charset="0"/>
              </a:rPr>
              <a:t>11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1n</a:t>
            </a:r>
            <a:r>
              <a:rPr lang="en-US" altLang="zh-CN" b="0" i="1" baseline="-46000">
                <a:latin typeface="Arial" panose="020B0604020202020204" pitchFamily="34" charset="0"/>
              </a:rPr>
              <a:t>1</a:t>
            </a:r>
            <a:r>
              <a:rPr lang="en-US" altLang="zh-CN" b="0">
                <a:latin typeface="Arial" panose="020B0604020202020204" pitchFamily="34" charset="0"/>
              </a:rPr>
              <a:t>)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b="0">
                <a:latin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zh-CN" b="0">
                <a:latin typeface="Arial" panose="020B0604020202020204" pitchFamily="34" charset="0"/>
              </a:rPr>
              <a:t>(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k1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>
                <a:latin typeface="Arial" panose="020B0604020202020204" pitchFamily="34" charset="0"/>
              </a:rPr>
              <a:t>…</a:t>
            </a:r>
            <a:r>
              <a:rPr lang="en-US" altLang="zh-CN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b="0" baseline="-25000">
                <a:latin typeface="Arial" panose="020B0604020202020204" pitchFamily="34" charset="0"/>
              </a:rPr>
              <a:t> </a:t>
            </a:r>
            <a:r>
              <a:rPr lang="en-US" altLang="zh-CN" b="0" i="1">
                <a:latin typeface="Arial" panose="020B0604020202020204" pitchFamily="34" charset="0"/>
              </a:rPr>
              <a:t>A</a:t>
            </a:r>
            <a:r>
              <a:rPr lang="en-US" altLang="zh-CN" b="0" i="1" baseline="-25000">
                <a:latin typeface="Arial" panose="020B0604020202020204" pitchFamily="34" charset="0"/>
              </a:rPr>
              <a:t>kn</a:t>
            </a:r>
            <a:r>
              <a:rPr lang="en-US" altLang="zh-CN" b="0" i="1" baseline="-46000">
                <a:latin typeface="Arial" panose="020B0604020202020204" pitchFamily="34" charset="0"/>
              </a:rPr>
              <a:t>K</a:t>
            </a:r>
            <a:r>
              <a:rPr lang="en-US" altLang="zh-CN" b="0">
                <a:latin typeface="Arial" panose="020B0604020202020204" pitchFamily="34" charset="0"/>
              </a:rPr>
              <a:t>)</a:t>
            </a:r>
            <a:endParaRPr lang="en-US" altLang="zh-CN" sz="1000" b="0"/>
          </a:p>
          <a:p>
            <a:r>
              <a:rPr lang="en-US" altLang="zh-CN" b="0">
                <a:solidFill>
                  <a:srgbClr val="3333FF"/>
                </a:solidFill>
              </a:rPr>
              <a:t>Examples</a:t>
            </a:r>
            <a:r>
              <a:rPr lang="en-US" altLang="zh-CN" b="0"/>
              <a:t>:</a:t>
            </a:r>
          </a:p>
          <a:p>
            <a:pPr lvl="1"/>
            <a:r>
              <a:rPr lang="en-US" altLang="zh-CN" sz="2400" b="0"/>
              <a:t>(</a:t>
            </a:r>
            <a:r>
              <a:rPr lang="en-US" altLang="zh-CN" sz="2400" b="0" i="1"/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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(</a:t>
            </a:r>
            <a:r>
              <a:rPr lang="en-US" altLang="zh-CN" sz="2400" b="0" i="1">
                <a:sym typeface="Symbol" panose="05050102010706020507" pitchFamily="18" charset="2"/>
              </a:rPr>
              <a:t>q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r>
              <a:rPr lang="en-US" altLang="zh-CN" sz="2400" b="0"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T</a:t>
            </a:r>
          </a:p>
          <a:p>
            <a:pPr lvl="1"/>
            <a:r>
              <a:rPr lang="en-US" altLang="zh-CN" sz="2400">
                <a:sym typeface="Symbol" panose="05050102010706020507" pitchFamily="18" charset="2"/>
              </a:rPr>
              <a:t></a:t>
            </a:r>
            <a:r>
              <a:rPr lang="en-US" altLang="zh-CN" sz="2400" b="0">
                <a:sym typeface="Symbol" panose="05050102010706020507" pitchFamily="18" charset="2"/>
              </a:rPr>
              <a:t>(</a:t>
            </a:r>
            <a:r>
              <a:rPr lang="en-US" altLang="zh-CN" sz="2400" b="0" i="1">
                <a:sym typeface="Symbol" panose="05050102010706020507" pitchFamily="18" charset="2"/>
              </a:rPr>
              <a:t>p </a:t>
            </a:r>
            <a:r>
              <a:rPr lang="en-US" altLang="zh-CN" sz="2400">
                <a:sym typeface="Symbol" panose="05050102010706020507" pitchFamily="18" charset="2"/>
              </a:rPr>
              <a:t>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q</a:t>
            </a:r>
            <a:r>
              <a:rPr lang="en-US" altLang="zh-CN" sz="2400" b="0">
                <a:sym typeface="Symbol" panose="05050102010706020507" pitchFamily="18" charset="2"/>
              </a:rPr>
              <a:t>) </a:t>
            </a:r>
            <a:r>
              <a:rPr lang="en-US" altLang="zh-CN" sz="2400">
                <a:sym typeface="Symbol" panose="05050102010706020507" pitchFamily="18" charset="2"/>
              </a:rPr>
              <a:t></a:t>
            </a:r>
            <a:r>
              <a:rPr lang="en-US" altLang="zh-CN" sz="2400" b="0">
                <a:sym typeface="Symbol" panose="05050102010706020507" pitchFamily="18" charset="2"/>
              </a:rPr>
              <a:t> </a:t>
            </a:r>
            <a:r>
              <a:rPr lang="en-US" altLang="zh-CN" sz="2400" b="0" i="1">
                <a:sym typeface="Symbol" panose="05050102010706020507" pitchFamily="18" charset="2"/>
              </a:rPr>
              <a:t>r</a:t>
            </a:r>
            <a:endParaRPr lang="en-US" altLang="zh-CN" sz="2400" b="0" i="1"/>
          </a:p>
          <a:p>
            <a:endParaRPr lang="zh-CN" altLang="en-US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50672-28B9-49C2-A02A-43E4EB461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28453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EE79EE-C91A-4B0B-94F9-A360A357B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371316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B30E4B-6E86-4876-96EB-A3FC8FECE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598988"/>
            <a:ext cx="35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A6E43-EB6D-4DB5-AB4B-C1FC824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421322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√</a:t>
            </a:r>
            <a:endParaRPr lang="zh-CN" altLang="en-US" sz="2000" b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17CE6C3D-6F88-4C94-9258-0BFD5C974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More Examples</a:t>
            </a:r>
            <a:endParaRPr lang="en-US" altLang="zh-CN"/>
          </a:p>
        </p:txBody>
      </p:sp>
      <p:sp>
        <p:nvSpPr>
          <p:cNvPr id="94211" name="内容占位符 6">
            <a:extLst>
              <a:ext uri="{FF2B5EF4-FFF2-40B4-BE49-F238E27FC236}">
                <a16:creationId xmlns:a16="http://schemas.microsoft.com/office/drawing/2014/main" id="{2D190C66-6550-4C56-99D9-17D838993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b="0" i="1"/>
              <a:t>p</a:t>
            </a: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                 </a:t>
            </a:r>
            <a:endParaRPr lang="en-US" altLang="zh-CN" sz="2800" b="0">
              <a:solidFill>
                <a:schemeClr val="hlink"/>
              </a:solidFill>
              <a:sym typeface="Symbol" panose="05050102010706020507" pitchFamily="18" charset="2"/>
            </a:endParaRPr>
          </a:p>
          <a:p>
            <a:r>
              <a:rPr lang="en-US" altLang="zh-CN" sz="2800" b="0">
                <a:sym typeface="Symbol" panose="05050102010706020507" pitchFamily="18" charset="2"/>
              </a:rPr>
              <a:t>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r</a:t>
            </a:r>
            <a:r>
              <a:rPr lang="en-US" altLang="zh-CN" sz="2800" b="0">
                <a:sym typeface="Symbol" panose="05050102010706020507" pitchFamily="18" charset="2"/>
              </a:rPr>
              <a:t>)          </a:t>
            </a:r>
            <a:endParaRPr lang="en-US" altLang="zh-CN" sz="2800" b="0">
              <a:solidFill>
                <a:schemeClr val="hlink"/>
              </a:solidFill>
            </a:endParaRPr>
          </a:p>
          <a:p>
            <a:endParaRPr lang="zh-CN" altLang="en-US" sz="2800" b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0CE75-3958-46B4-807D-407949CB3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119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A72C3-A65F-4C96-8816-2AB4D0EAB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164306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43991A-CBCE-49B6-B72B-74278CA13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119313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 &amp; 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B96F9-1B42-47A5-96B9-47B6003E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264318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DNF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D6DDD3-730C-492A-97F3-D10A9CEBE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3143250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latin typeface="+mn-lt"/>
                <a:cs typeface="Tahoma" pitchFamily="34" charset="0"/>
              </a:rPr>
              <a:t>CNF</a:t>
            </a:r>
            <a:endParaRPr lang="zh-CN" altLang="en-US" sz="2800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07E762E2-4E3D-4084-88E0-7918373AF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98307" name="内容占位符 6">
            <a:extLst>
              <a:ext uri="{FF2B5EF4-FFF2-40B4-BE49-F238E27FC236}">
                <a16:creationId xmlns:a16="http://schemas.microsoft.com/office/drawing/2014/main" id="{3FD78C12-94BE-42E8-94F2-08D8BAD9F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188" y="1258888"/>
            <a:ext cx="7772400" cy="51228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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 </a:t>
            </a:r>
            <a:r>
              <a:rPr lang="en-US" altLang="zh-CN" sz="2800" b="0" i="1">
                <a:sym typeface="Symbol" panose="05050102010706020507" pitchFamily="18" charset="2"/>
              </a:rPr>
              <a:t>q </a:t>
            </a:r>
            <a:r>
              <a:rPr lang="en-US" altLang="zh-CN" sz="2800" b="0">
                <a:sym typeface="Symbol" panose="05050102010706020507" pitchFamily="18" charset="2"/>
              </a:rPr>
              <a:t>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</a:t>
            </a:r>
            <a:r>
              <a:rPr lang="en-US" altLang="zh-CN" sz="2800" b="0" i="1">
                <a:sym typeface="Symbol" panose="05050102010706020507" pitchFamily="18" charset="2"/>
              </a:rPr>
              <a:t>p </a:t>
            </a:r>
            <a:r>
              <a:rPr lang="en-US" altLang="zh-CN" sz="2800" b="0">
                <a:sym typeface="Symbol" panose="05050102010706020507" pitchFamily="18" charset="2"/>
              </a:rPr>
              <a:t>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>
                <a:sym typeface="Symbol" panose="05050102010706020507" pitchFamily="18" charset="2"/>
              </a:rPr>
              <a:t>(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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endParaRPr lang="en-US" altLang="zh-CN" sz="2800" b="0">
              <a:sym typeface="Symbol" panose="05050102010706020507" pitchFamily="18" charset="2"/>
            </a:endParaRP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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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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  <a:p>
            <a:pPr marL="457200" indent="-457200">
              <a:buFont typeface="Wingdings" panose="05000000000000000000" pitchFamily="2" charset="2"/>
              <a:buAutoNum type="arabicParenR"/>
            </a:pP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           (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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baseline="-25000">
                <a:sym typeface="Symbol" panose="05050102010706020507" pitchFamily="18" charset="2"/>
              </a:rPr>
              <a:t>1</a:t>
            </a:r>
            <a:r>
              <a:rPr lang="en-US" altLang="zh-CN" sz="2800" b="0">
                <a:sym typeface="Symbol" panose="05050102010706020507" pitchFamily="18" charset="2"/>
              </a:rPr>
              <a:t>)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 </a:t>
            </a:r>
            <a:r>
              <a:rPr lang="en-US" altLang="zh-CN" sz="2800">
                <a:sym typeface="Symbol" panose="05050102010706020507" pitchFamily="18" charset="2"/>
              </a:rPr>
              <a:t></a:t>
            </a:r>
            <a:r>
              <a:rPr lang="en-US" altLang="zh-CN" sz="2800" b="0">
                <a:sym typeface="Symbol" panose="05050102010706020507" pitchFamily="18" charset="2"/>
              </a:rPr>
              <a:t> (</a:t>
            </a:r>
            <a:r>
              <a:rPr lang="en-US" altLang="zh-CN" sz="2800" b="0" i="1">
                <a:sym typeface="Symbol" panose="05050102010706020507" pitchFamily="18" charset="2"/>
              </a:rPr>
              <a:t>p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</a:t>
            </a:r>
            <a:r>
              <a:rPr lang="en-US" altLang="zh-CN" sz="2800" b="0">
                <a:sym typeface="Symbol" panose="05050102010706020507" pitchFamily="18" charset="2"/>
              </a:rPr>
              <a:t> </a:t>
            </a:r>
            <a:r>
              <a:rPr lang="en-US" altLang="zh-CN" sz="2800" b="0" i="1">
                <a:sym typeface="Symbol" panose="05050102010706020507" pitchFamily="18" charset="2"/>
              </a:rPr>
              <a:t>q</a:t>
            </a:r>
            <a:r>
              <a:rPr lang="en-US" altLang="zh-CN" sz="2800" b="0" i="1" baseline="-25000">
                <a:sym typeface="Symbol" panose="05050102010706020507" pitchFamily="18" charset="2"/>
              </a:rPr>
              <a:t>n</a:t>
            </a:r>
            <a:r>
              <a:rPr lang="en-US" altLang="zh-CN" sz="2800" b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971A8-C0D4-4AB8-AF6C-D4037B2723FD}"/>
              </a:ext>
            </a:extLst>
          </p:cNvPr>
          <p:cNvSpPr txBox="1"/>
          <p:nvPr/>
        </p:nvSpPr>
        <p:spPr>
          <a:xfrm>
            <a:off x="684213" y="908050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5727718-84F0-4DAB-9A78-70E9370A0B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AA36D3FD-8982-453F-A1E8-40EB66A32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71625"/>
            <a:ext cx="7772400" cy="2714625"/>
          </a:xfrm>
        </p:spPr>
        <p:txBody>
          <a:bodyPr/>
          <a:lstStyle/>
          <a:p>
            <a:pPr>
              <a:defRPr/>
            </a:pPr>
            <a:r>
              <a:rPr lang="en-US" altLang="zh-CN" b="0" dirty="0"/>
              <a:t>By (1)–(3) we eliminate </a:t>
            </a:r>
            <a:r>
              <a:rPr lang="en-US" altLang="zh-CN" b="0" dirty="0">
                <a:sym typeface="Symbol" pitchFamily="18" charset="2"/>
              </a:rPr>
              <a:t></a:t>
            </a:r>
            <a:r>
              <a:rPr lang="en-US" altLang="zh-CN" b="0" dirty="0"/>
              <a:t> and </a:t>
            </a:r>
            <a:r>
              <a:rPr lang="en-US" altLang="zh-CN" b="0" dirty="0">
                <a:sym typeface="Symbol" pitchFamily="18" charset="2"/>
              </a:rPr>
              <a:t></a:t>
            </a:r>
            <a:r>
              <a:rPr lang="en-US" altLang="zh-CN" b="0" dirty="0"/>
              <a:t>.</a:t>
            </a:r>
          </a:p>
          <a:p>
            <a:pPr>
              <a:defRPr/>
            </a:pPr>
            <a:r>
              <a:rPr lang="en-US" altLang="zh-CN" b="0" dirty="0"/>
              <a:t>By (4)–(6) we eliminate </a:t>
            </a:r>
            <a:r>
              <a:rPr lang="en-US" altLang="zh-CN" b="0" dirty="0">
                <a:sym typeface="Symbol" pitchFamily="18" charset="2"/>
              </a:rPr>
              <a:t>,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,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, from the scope of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such that any </a:t>
            </a:r>
            <a:r>
              <a:rPr lang="en-US" altLang="zh-CN" b="0" dirty="0">
                <a:sym typeface="Symbol" pitchFamily="18" charset="2"/>
              </a:rPr>
              <a:t></a:t>
            </a:r>
            <a:r>
              <a:rPr lang="en-US" altLang="zh-CN" b="0" dirty="0"/>
              <a:t> has only a literal as its scope.</a:t>
            </a:r>
          </a:p>
          <a:p>
            <a:pPr>
              <a:defRPr/>
            </a:pPr>
            <a:r>
              <a:rPr lang="en-US" altLang="zh-CN" b="0" dirty="0"/>
              <a:t>By (7) we eliminate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.</a:t>
            </a:r>
            <a:endParaRPr lang="en-US" altLang="zh-CN" b="0" dirty="0"/>
          </a:p>
          <a:p>
            <a:pPr>
              <a:defRPr/>
            </a:pPr>
            <a:r>
              <a:rPr lang="en-US" altLang="zh-CN" b="0" dirty="0"/>
              <a:t>By (8) we eliminate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/>
              <a:t> from the scope of </a:t>
            </a:r>
            <a:r>
              <a:rPr lang="en-US" altLang="zh-CN" dirty="0">
                <a:sym typeface="Symbol" pitchFamily="18" charset="2"/>
              </a:rPr>
              <a:t>.</a:t>
            </a:r>
            <a:endParaRPr lang="en-US" altLang="zh-CN" b="0" dirty="0"/>
          </a:p>
          <a:p>
            <a:pPr marL="457200" indent="-457200">
              <a:buFont typeface="Wingdings" panose="05000000000000000000" pitchFamily="2" charset="2"/>
              <a:buNone/>
              <a:defRPr/>
            </a:pPr>
            <a:endParaRPr lang="en-US" altLang="zh-CN" sz="2800" b="0" dirty="0">
              <a:sym typeface="Symbol" pitchFamily="18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E3626-76E3-4FD7-8817-3F62678FB34D}"/>
              </a:ext>
            </a:extLst>
          </p:cNvPr>
          <p:cNvSpPr txBox="1"/>
          <p:nvPr/>
        </p:nvSpPr>
        <p:spPr>
          <a:xfrm>
            <a:off x="642938" y="1071563"/>
            <a:ext cx="7215187" cy="4921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Clr>
                <a:srgbClr val="3333CC"/>
              </a:buClr>
              <a:defRPr/>
            </a:pPr>
            <a:r>
              <a:rPr lang="en-US" altLang="zh-CN" sz="2600" dirty="0">
                <a:solidFill>
                  <a:srgbClr val="3333CC"/>
                </a:solidFill>
                <a:latin typeface="+mn-lt"/>
              </a:rPr>
              <a:t>Use logical Equivalences</a:t>
            </a:r>
            <a:endParaRPr lang="zh-CN" altLang="en-US" sz="2600" dirty="0">
              <a:solidFill>
                <a:srgbClr val="3333CC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28442-6DA7-4F43-B9E0-B3532A232DF1}"/>
              </a:ext>
            </a:extLst>
          </p:cNvPr>
          <p:cNvSpPr txBox="1"/>
          <p:nvPr/>
        </p:nvSpPr>
        <p:spPr>
          <a:xfrm>
            <a:off x="857250" y="4143375"/>
            <a:ext cx="7643813" cy="1108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solidFill>
                  <a:srgbClr val="3333CC"/>
                </a:solidFill>
                <a:latin typeface="+mn-lt"/>
              </a:rPr>
              <a:t>This method leads to obtaining the disjunctive or conjunctive normal forms.</a:t>
            </a:r>
          </a:p>
          <a:p>
            <a:pPr eaLnBrk="1" hangingPunct="1">
              <a:defRPr/>
            </a:pPr>
            <a:endParaRPr lang="zh-CN" altLang="en-US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CDF78F9D-2633-4B5C-8A98-55B8F3303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36613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altLang="zh-CN" b="0" dirty="0"/>
              <a:t>Convert the following formula into a conjunctive normal form.</a:t>
            </a:r>
          </a:p>
          <a:p>
            <a:pPr marL="457200" indent="-457200">
              <a:buFont typeface="Wingdings" panose="05000000000000000000" pitchFamily="2" charset="2"/>
              <a:buNone/>
              <a:defRPr/>
            </a:pPr>
            <a:r>
              <a:rPr lang="en-US" altLang="zh-CN" b="0" dirty="0">
                <a:sym typeface="Symbol" pitchFamily="18" charset="2"/>
              </a:rPr>
              <a:t>                              ((</a:t>
            </a:r>
            <a:r>
              <a:rPr lang="en-US" altLang="zh-CN" b="0" i="1" dirty="0">
                <a:sym typeface="Symbol" pitchFamily="18" charset="2"/>
              </a:rPr>
              <a:t>p</a:t>
            </a:r>
            <a:r>
              <a:rPr lang="en-US" altLang="zh-CN" b="0" dirty="0">
                <a:sym typeface="Symbol" pitchFamily="18" charset="2"/>
              </a:rPr>
              <a:t> </a:t>
            </a:r>
            <a:r>
              <a:rPr lang="en-US" altLang="zh-CN" dirty="0">
                <a:sym typeface="Symbol" pitchFamily="18" charset="2"/>
              </a:rPr>
              <a:t>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q</a:t>
            </a:r>
            <a:r>
              <a:rPr lang="en-US" altLang="zh-CN" b="0" dirty="0">
                <a:sym typeface="Symbol" pitchFamily="18" charset="2"/>
              </a:rPr>
              <a:t>) </a:t>
            </a:r>
            <a:r>
              <a:rPr lang="en-US" altLang="zh-CN" dirty="0">
                <a:sym typeface="Symbol" pitchFamily="18" charset="2"/>
              </a:rPr>
              <a:t></a:t>
            </a:r>
            <a:r>
              <a:rPr lang="en-US" altLang="zh-CN" b="0" dirty="0">
                <a:sym typeface="Symbol" pitchFamily="18" charset="2"/>
              </a:rPr>
              <a:t> </a:t>
            </a:r>
            <a:r>
              <a:rPr lang="en-US" altLang="zh-CN" b="0" i="1" dirty="0">
                <a:sym typeface="Symbol" pitchFamily="18" charset="2"/>
              </a:rPr>
              <a:t>r</a:t>
            </a:r>
            <a:r>
              <a:rPr lang="en-US" altLang="zh-CN" b="0" dirty="0">
                <a:sym typeface="Symbol" pitchFamily="18" charset="2"/>
              </a:rPr>
              <a:t>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60E992B-139B-46D9-A6BB-3C3980EC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708275"/>
            <a:ext cx="7929563" cy="338455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2404" name="Rectangle 2">
            <a:extLst>
              <a:ext uri="{FF2B5EF4-FFF2-40B4-BE49-F238E27FC236}">
                <a16:creationId xmlns:a16="http://schemas.microsoft.com/office/drawing/2014/main" id="{0666760B-1755-4121-B620-277A7C925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0C6AC-33FA-4F4F-A411-CBCCB3AA7AC2}"/>
              </a:ext>
            </a:extLst>
          </p:cNvPr>
          <p:cNvSpPr txBox="1"/>
          <p:nvPr/>
        </p:nvSpPr>
        <p:spPr>
          <a:xfrm>
            <a:off x="1403350" y="3284538"/>
            <a:ext cx="6357938" cy="2370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((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 </a:t>
            </a:r>
            <a:r>
              <a:rPr lang="en-US" altLang="zh-CN" sz="2400" dirty="0">
                <a:latin typeface="+mn-lt"/>
                <a:sym typeface="Symbol" pitchFamily="18" charset="2"/>
              </a:rPr>
              <a:t>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≡ 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≡(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≡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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De Morgan’s Law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≡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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)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              </a:t>
            </a:r>
            <a:r>
              <a:rPr lang="en-US" altLang="zh-CN" sz="2400" dirty="0">
                <a:latin typeface="+mn-lt"/>
                <a:sym typeface="Symbol" pitchFamily="18" charset="2"/>
              </a:rPr>
              <a:t>Double negation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400" dirty="0">
                <a:latin typeface="+mn-lt"/>
                <a:sym typeface="Symbol" pitchFamily="18" charset="2"/>
              </a:rPr>
              <a:t>          ≡ (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p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 (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q</a:t>
            </a:r>
            <a:r>
              <a:rPr lang="en-US" altLang="zh-CN" sz="2400" dirty="0">
                <a:latin typeface="+mn-lt"/>
                <a:sym typeface="Symbol" pitchFamily="18" charset="2"/>
              </a:rPr>
              <a:t>  </a:t>
            </a:r>
            <a:r>
              <a:rPr lang="en-US" altLang="zh-CN" sz="2400" i="1" dirty="0">
                <a:latin typeface="+mn-lt"/>
                <a:sym typeface="Symbol" pitchFamily="18" charset="2"/>
              </a:rPr>
              <a:t>r</a:t>
            </a:r>
            <a:r>
              <a:rPr lang="en-US" altLang="zh-CN" sz="2400" dirty="0">
                <a:latin typeface="+mn-lt"/>
                <a:sym typeface="Symbol" pitchFamily="18" charset="2"/>
              </a:rPr>
              <a:t>)      </a:t>
            </a:r>
            <a:r>
              <a:rPr lang="en-US" altLang="zh-CN" sz="2400" dirty="0">
                <a:latin typeface="+mn-lt"/>
              </a:rPr>
              <a:t>Distributive law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06F3D181-63BA-4164-A98A-0EAFD9AFE8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808038"/>
            <a:ext cx="7858125" cy="54292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b="0" dirty="0">
                <a:solidFill>
                  <a:srgbClr val="3333CC"/>
                </a:solidFill>
                <a:cs typeface="Times New Roman" pitchFamily="18" charset="0"/>
                <a:sym typeface="Symbol" pitchFamily="18" charset="2"/>
              </a:rPr>
              <a:t>Examples</a:t>
            </a:r>
          </a:p>
          <a:p>
            <a:pPr marL="457200" indent="-457200">
              <a:buFont typeface="+mj-lt"/>
              <a:buAutoNum type="arabicPeriod" startAt="2"/>
              <a:defRPr/>
            </a:pPr>
            <a:r>
              <a:rPr lang="en-US" altLang="zh-CN" b="0" dirty="0"/>
              <a:t>Convert the following formula into conjunctive and disjunctive normal forms. </a:t>
            </a:r>
            <a:endParaRPr lang="en-US" altLang="zh-CN" b="0" dirty="0">
              <a:sym typeface="Symbol" pitchFamily="18" charset="2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593EEA0-3B31-4119-97B8-6BEEBC8E6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989138"/>
            <a:ext cx="7929562" cy="4572000"/>
          </a:xfrm>
          <a:prstGeom prst="foldedCorner">
            <a:avLst>
              <a:gd name="adj" fmla="val 125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Solution:</a:t>
            </a: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endParaRPr kumimoji="1" lang="en-US" altLang="zh-CN" sz="2400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eaLnBrk="1" hangingPunct="1">
              <a:defRPr/>
            </a:pPr>
            <a:r>
              <a:rPr kumimoji="1" lang="en-US" altLang="zh-CN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04452" name="Rectangle 2">
            <a:extLst>
              <a:ext uri="{FF2B5EF4-FFF2-40B4-BE49-F238E27FC236}">
                <a16:creationId xmlns:a16="http://schemas.microsoft.com/office/drawing/2014/main" id="{50BF493A-6666-4D63-9C10-4B37BBABD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0"/>
              <a:t>How to Obtain Normal Forms</a:t>
            </a:r>
            <a:endParaRPr lang="en-US" altLang="zh-CN"/>
          </a:p>
        </p:txBody>
      </p:sp>
      <p:graphicFrame>
        <p:nvGraphicFramePr>
          <p:cNvPr id="104453" name="Object 2">
            <a:extLst>
              <a:ext uri="{FF2B5EF4-FFF2-40B4-BE49-F238E27FC236}">
                <a16:creationId xmlns:a16="http://schemas.microsoft.com/office/drawing/2014/main" id="{BBCF4E8A-2EDF-4768-9F69-D34777BF9D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628775"/>
          <a:ext cx="2212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4" r:id="rId4" imgW="1231366" imgH="215806" progId="Equation.3">
                  <p:embed/>
                </p:oleObj>
              </mc:Choice>
              <mc:Fallback>
                <p:oleObj r:id="rId4" imgW="1231366" imgH="215806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8775"/>
                        <a:ext cx="2212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EE9B4A6-74A3-4954-8007-C48F5F8C2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2349500"/>
          <a:ext cx="22177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5" r:id="rId6" imgW="1231366" imgH="215806" progId="Equation.3">
                  <p:embed/>
                </p:oleObj>
              </mc:Choice>
              <mc:Fallback>
                <p:oleObj r:id="rId6" imgW="1231366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22177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B575F333-87A8-4592-8313-8B09C040BC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2575" y="2781300"/>
          <a:ext cx="5672138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6" name="公式" r:id="rId8" imgW="2870200" imgH="203200" progId="Equation.3">
                  <p:embed/>
                </p:oleObj>
              </mc:Choice>
              <mc:Fallback>
                <p:oleObj name="公式" r:id="rId8" imgW="28702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2781300"/>
                        <a:ext cx="5672138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FCD9AF76-EBAD-4454-B485-91D76A11F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3224213"/>
          <a:ext cx="5364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7" name="公式" r:id="rId10" imgW="2717800" imgH="203200" progId="Equation.3">
                  <p:embed/>
                </p:oleObj>
              </mc:Choice>
              <mc:Fallback>
                <p:oleObj name="公式" r:id="rId10" imgW="27178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3224213"/>
                        <a:ext cx="53641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33FB376B-F2DD-44AA-AD9D-D1487C6919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3681413"/>
          <a:ext cx="66516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8" name="公式" r:id="rId12" imgW="3365500" imgH="203200" progId="Equation.3">
                  <p:embed/>
                </p:oleObj>
              </mc:Choice>
              <mc:Fallback>
                <p:oleObj name="公式" r:id="rId12" imgW="3365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3681413"/>
                        <a:ext cx="66516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7DEFB3CC-4C7D-4270-997B-A316345E5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4062413"/>
          <a:ext cx="55149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9" name="公式" r:id="rId14" imgW="2794000" imgH="203200" progId="Equation.3">
                  <p:embed/>
                </p:oleObj>
              </mc:Choice>
              <mc:Fallback>
                <p:oleObj name="公式" r:id="rId14" imgW="27940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4062413"/>
                        <a:ext cx="55149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E136148A-D312-438B-8774-5E035532D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4519613"/>
          <a:ext cx="28622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0" name="公式" r:id="rId16" imgW="1447172" imgH="203112" progId="Equation.3">
                  <p:embed/>
                </p:oleObj>
              </mc:Choice>
              <mc:Fallback>
                <p:oleObj name="公式" r:id="rId16" imgW="1447172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4519613"/>
                        <a:ext cx="28622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>
            <a:extLst>
              <a:ext uri="{FF2B5EF4-FFF2-40B4-BE49-F238E27FC236}">
                <a16:creationId xmlns:a16="http://schemas.microsoft.com/office/drawing/2014/main" id="{11A249B1-CAF1-43F7-9A9B-BBE26A0FD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4013" y="4976813"/>
          <a:ext cx="40227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1" name="公式" r:id="rId18" imgW="2032000" imgH="203200" progId="Equation.3">
                  <p:embed/>
                </p:oleObj>
              </mc:Choice>
              <mc:Fallback>
                <p:oleObj name="公式" r:id="rId18" imgW="20320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4976813"/>
                        <a:ext cx="40227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7B36A37D-9984-48C3-83B0-44A5FF51C7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5467350"/>
          <a:ext cx="533876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2" name="公式" r:id="rId20" imgW="2705100" imgH="203200" progId="Equation.3">
                  <p:embed/>
                </p:oleObj>
              </mc:Choice>
              <mc:Fallback>
                <p:oleObj name="公式" r:id="rId20" imgW="2705100" imgH="203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5467350"/>
                        <a:ext cx="5338762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3" name="Object 11">
            <a:extLst>
              <a:ext uri="{FF2B5EF4-FFF2-40B4-BE49-F238E27FC236}">
                <a16:creationId xmlns:a16="http://schemas.microsoft.com/office/drawing/2014/main" id="{308DC676-D7A3-4A08-BCEF-EE986CFB03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5891213"/>
          <a:ext cx="2997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3" name="公式" r:id="rId22" imgW="1524000" imgH="203200" progId="Equation.3">
                  <p:embed/>
                </p:oleObj>
              </mc:Choice>
              <mc:Fallback>
                <p:oleObj name="公式" r:id="rId22" imgW="1524000" imgH="203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891213"/>
                        <a:ext cx="2997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AutoShape 29">
            <a:extLst>
              <a:ext uri="{FF2B5EF4-FFF2-40B4-BE49-F238E27FC236}">
                <a16:creationId xmlns:a16="http://schemas.microsoft.com/office/drawing/2014/main" id="{AA5DDE18-D245-4EFB-A842-FB09F9B4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557338"/>
            <a:ext cx="4724400" cy="1219200"/>
          </a:xfrm>
          <a:prstGeom prst="cloudCallout">
            <a:avLst>
              <a:gd name="adj1" fmla="val -34171"/>
              <a:gd name="adj2" fmla="val 201824"/>
            </a:avLst>
          </a:prstGeom>
          <a:solidFill>
            <a:srgbClr val="CCECFF"/>
          </a:solidFill>
          <a:ln w="9525">
            <a:solidFill>
              <a:srgbClr val="CCCCFF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66FF33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§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§"/>
              <a:defRPr sz="1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1800" i="1">
                <a:solidFill>
                  <a:srgbClr val="000080"/>
                </a:solidFill>
                <a:latin typeface="Arial" panose="020B0604020202020204" pitchFamily="34" charset="0"/>
              </a:rPr>
              <a:t>Remark</a:t>
            </a:r>
            <a:r>
              <a:rPr lang="en-US" altLang="zh-CN" sz="1800">
                <a:latin typeface="CMR12"/>
              </a:rPr>
              <a:t>: Formulas (</a:t>
            </a:r>
            <a:r>
              <a:rPr lang="en-US" altLang="zh-CN" sz="1800">
                <a:latin typeface="Arial" panose="020B0604020202020204" pitchFamily="34" charset="0"/>
              </a:rPr>
              <a:t>*</a:t>
            </a:r>
            <a:r>
              <a:rPr lang="en-US" altLang="zh-CN" sz="1800">
                <a:latin typeface="CMR12"/>
              </a:rPr>
              <a:t>) is in </a:t>
            </a:r>
            <a:r>
              <a:rPr lang="en-US" altLang="zh-CN" sz="1800">
                <a:latin typeface="Arial" panose="020B0604020202020204" pitchFamily="34" charset="0"/>
              </a:rPr>
              <a:t>CNF</a:t>
            </a:r>
            <a:r>
              <a:rPr lang="en-US" altLang="zh-CN" sz="1800">
                <a:latin typeface="CMR12"/>
              </a:rPr>
              <a:t> and formulas (</a:t>
            </a:r>
            <a:r>
              <a:rPr lang="en-US" altLang="zh-CN" sz="1800">
                <a:latin typeface="Arial" panose="020B0604020202020204" pitchFamily="34" charset="0"/>
              </a:rPr>
              <a:t>**</a:t>
            </a:r>
            <a:r>
              <a:rPr lang="en-US" altLang="zh-CN" sz="1800">
                <a:latin typeface="CMR12"/>
              </a:rPr>
              <a:t>) is in DNF.</a:t>
            </a:r>
            <a:endParaRPr lang="en-US" altLang="zh-CN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6" grpId="0" animBg="1" autoUpdateAnimBg="0"/>
    </p:bldLst>
  </p:timing>
</p:sld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0066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2020</Words>
  <Application>Microsoft Office PowerPoint</Application>
  <PresentationFormat>全屏显示(4:3)</PresentationFormat>
  <Paragraphs>335</Paragraphs>
  <Slides>24</Slides>
  <Notes>24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CMR12</vt:lpstr>
      <vt:lpstr>Monotype Sorts</vt:lpstr>
      <vt:lpstr>宋体</vt:lpstr>
      <vt:lpstr>Arial</vt:lpstr>
      <vt:lpstr>Calibri</vt:lpstr>
      <vt:lpstr>Courier New</vt:lpstr>
      <vt:lpstr>Symbol</vt:lpstr>
      <vt:lpstr>Tahoma</vt:lpstr>
      <vt:lpstr>Times New Roman</vt:lpstr>
      <vt:lpstr>Webdings</vt:lpstr>
      <vt:lpstr>Wingdings</vt:lpstr>
      <vt:lpstr>1_默认设计模板</vt:lpstr>
      <vt:lpstr>Clip</vt:lpstr>
      <vt:lpstr>Equation.3</vt:lpstr>
      <vt:lpstr>公式</vt:lpstr>
      <vt:lpstr>Equation</vt:lpstr>
      <vt:lpstr>Functionally Complete</vt:lpstr>
      <vt:lpstr>Propositional Normal Forms</vt:lpstr>
      <vt:lpstr>Conjunctive Normal Form (CNF)</vt:lpstr>
      <vt:lpstr>Disjunctive Normal Form (DNF)</vt:lpstr>
      <vt:lpstr>More Examples</vt:lpstr>
      <vt:lpstr>How to Obtain Normal Forms</vt:lpstr>
      <vt:lpstr>How to Obtain Normal Forms</vt:lpstr>
      <vt:lpstr>How to Obtain Normal Forms</vt:lpstr>
      <vt:lpstr>How to Obtain Normal Forms</vt:lpstr>
      <vt:lpstr>Full Disjunctive Normal Form</vt:lpstr>
      <vt:lpstr>Transforming to Full Disjunctive Normal Form</vt:lpstr>
      <vt:lpstr>Full Disjunctive Normal Form from Truth Table</vt:lpstr>
      <vt:lpstr>Full Disjunctive Normal Form from Truth Table</vt:lpstr>
      <vt:lpstr>Full Disjunctive Normal Form from Truth Table</vt:lpstr>
      <vt:lpstr>Full Disjunctive Normal Form</vt:lpstr>
      <vt:lpstr>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Transforming to Prenex Normal Form</vt:lpstr>
      <vt:lpstr>Prenex CNF and DNF</vt:lpstr>
      <vt:lpstr>HW (Due on Mar. 14)</vt:lpstr>
      <vt:lpstr>HW (Due on Mar. 14)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2023-03-10T07:13:59Z</dcterms:created>
  <dcterms:modified xsi:type="dcterms:W3CDTF">2023-03-10T11:43:51Z</dcterms:modified>
</cp:coreProperties>
</file>