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34" r:id="rId2"/>
    <p:sldId id="500" r:id="rId3"/>
    <p:sldId id="501" r:id="rId4"/>
    <p:sldId id="538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39" r:id="rId16"/>
    <p:sldId id="512" r:id="rId17"/>
    <p:sldId id="513" r:id="rId18"/>
    <p:sldId id="514" r:id="rId19"/>
    <p:sldId id="515" r:id="rId20"/>
    <p:sldId id="516" r:id="rId21"/>
    <p:sldId id="540" r:id="rId22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DDDDDD"/>
    <a:srgbClr val="9933FF"/>
    <a:srgbClr val="9900CC"/>
    <a:srgbClr val="6600CC"/>
    <a:srgbClr val="9900FF"/>
    <a:srgbClr val="FF7C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6578" autoAdjust="0"/>
  </p:normalViewPr>
  <p:slideViewPr>
    <p:cSldViewPr>
      <p:cViewPr varScale="1">
        <p:scale>
          <a:sx n="68" d="100"/>
          <a:sy n="68" d="100"/>
        </p:scale>
        <p:origin x="18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CF03B8-694A-4CF6-BF26-C73D30B09B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4874C73-96EF-4AA2-9C8F-5773D36537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8DFABF-0082-4567-9995-B3039D035D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6B6C71B-0CD3-479E-AFE6-56D2B1388E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F00E799-F5CB-4727-B817-0B0CA154A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65A011C-1839-4840-AC76-F3A7FBFBA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D16B11-8563-4E25-BDE4-76FBD528BE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34514BE4-C343-4BDC-91F2-EA6B4DA04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8AF48887-3B8E-4EC8-8631-5A3FFE37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A5F0CED1-3543-4880-BE10-77EB885EC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39ABBD-1FC5-49DC-A984-8FD6E9F74E2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3127829C-1D2E-4189-93EC-B0901665A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7C5B0FA9-AD53-499F-B08F-3705341D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32C23917-7AF2-4ABF-BAFB-9C69D0CA7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D7F87D-5069-4ED7-8610-E9453EB573A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62B35802-5AF9-40D8-92DE-D1B18BED8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4CBC6C7-E156-40FB-9AC0-B52AD1A9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0BEA15FF-2703-49AA-835F-CEFD89118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9808FF-4073-4FA0-935D-BD9BE7BD8A3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292B431-7E7F-4AA1-8072-C01EF4B2C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69C87B5A-E063-48CE-A3BD-AA312460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45E4D013-4D28-4126-BD19-F0598CB5D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CCDCDF-B7DF-4336-A376-009DFB4BBD3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34393080-481B-4794-A4EB-2928E5B42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498EE154-10EB-4C5B-8078-79D9B0AA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ECB7B8E-7F78-4FF7-AEAC-040108C8A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45912E-97E8-49E8-8AC6-E60EB3669EF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1A1974C-1E4D-4EA8-87E4-4EA5229FE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DC8D53-1455-4B63-A545-1C3FC93DE19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5C2B081-B5BD-404D-BB99-4B4D01A688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B894C2F-C988-4E08-B427-4CA1FF533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71103353-A5AE-47E1-BEFE-DD3EB6BB4EE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70560A01-CEA0-4DD3-BDE5-B4247AFFD06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D48F7D0-E7FD-4D02-9E5B-86824CA8696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AA7E03D-A846-4A86-B809-264572E483D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A433CD3-58E9-4D26-BD85-835554802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C189B7-51F0-4B43-A49E-F76C65277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E195E-3E25-475E-884E-00845A2128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3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6D59AD1-D64A-48B7-AADE-5967DC58A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CE04-E075-4D4B-B368-964962BBA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69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A25079D-B890-40E8-AC4C-DB4D4598F9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0986-26F1-4943-A340-0FCA7385E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6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1432A7-3C23-4C0A-8A98-2D8F501DFD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F834-FCD7-4C48-B49B-62C991532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A99197B-7319-4636-9DD0-AEBA34D461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E112-1275-4B3A-8A6E-66EE15D0C5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1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A2CDA2-55E6-4A70-A26A-E5E369330C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0BB9-8617-468F-BDC1-042DFC1D0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3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8423CBB-822E-4B67-8118-41AB9E789E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2ADFD-99EF-4C4E-93F5-E306848BA1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9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AA4F61C-F4F8-4EDA-BB30-D4BD46ED31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AB258-75AF-4076-82E7-71382F0B5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B29808F-F776-451F-A9EC-0DCE1034D8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4F34F-34F4-4C5D-96E7-95C6264EC6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47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91CAE39-7B1F-45E4-98A3-AF1C6ED04B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FA21-9B44-4EE2-9963-902404A5E0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48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3CA482-1C5D-47A9-BB55-38C14E38DE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BE58-833D-4247-85BA-2237350B73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1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512AFB2-1679-4B1A-ABAC-37018F06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33BCE1BD-0E58-4033-B149-2866B36500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18109C-3DDB-4DE0-9CFB-6F8C758C89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FAC87BB-C4DB-4BF9-ADDF-D4BF8E606E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6B9F94D5-BD3A-4B75-ADC4-B847E3CB62F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56021C42-BB58-4F6A-A068-EA223B1FAA93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295DD271-326F-4995-8ABD-24C490D07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0D526E-BD40-4459-BF97-ED3CC6B33E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0514" name="Text Box 2">
            <a:extLst>
              <a:ext uri="{FF2B5EF4-FFF2-40B4-BE49-F238E27FC236}">
                <a16:creationId xmlns:a16="http://schemas.microsoft.com/office/drawing/2014/main" id="{820D0444-53FF-43AD-97DF-4A12851BB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40515" name="Text Box 3">
            <a:extLst>
              <a:ext uri="{FF2B5EF4-FFF2-40B4-BE49-F238E27FC236}">
                <a16:creationId xmlns:a16="http://schemas.microsoft.com/office/drawing/2014/main" id="{04B73C60-11A1-4D0D-A62B-190383FC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C4A1D5A2-6921-4E2B-B4ED-429453152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CFEC4D-F5C9-43C3-96EE-D85F096C464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555295-C24C-4CCA-8EF7-83F8EE8C8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CAA148A-05C7-4969-9688-7166F625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  </a:t>
            </a:r>
          </a:p>
        </p:txBody>
      </p:sp>
      <p:sp>
        <p:nvSpPr>
          <p:cNvPr id="2211846" name="Text Box 6">
            <a:extLst>
              <a:ext uri="{FF2B5EF4-FFF2-40B4-BE49-F238E27FC236}">
                <a16:creationId xmlns:a16="http://schemas.microsoft.com/office/drawing/2014/main" id="{7A194973-6D64-4A1A-8205-505BF18A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75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43EB93-ACA4-4DF9-B302-55508D779F9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3357563"/>
            <a:ext cx="2362200" cy="1981200"/>
            <a:chOff x="3984" y="672"/>
            <a:chExt cx="1488" cy="1248"/>
          </a:xfrm>
        </p:grpSpPr>
        <p:sp>
          <p:nvSpPr>
            <p:cNvPr id="2211848" name="Text Box 8">
              <a:extLst>
                <a:ext uri="{FF2B5EF4-FFF2-40B4-BE49-F238E27FC236}">
                  <a16:creationId xmlns:a16="http://schemas.microsoft.com/office/drawing/2014/main" id="{0F90E87A-1B1D-41AB-9A10-F9F84082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6394" name="AutoShape 9">
              <a:extLst>
                <a:ext uri="{FF2B5EF4-FFF2-40B4-BE49-F238E27FC236}">
                  <a16:creationId xmlns:a16="http://schemas.microsoft.com/office/drawing/2014/main" id="{1D23D06D-6EB7-4A74-817F-547E92893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5" name="AutoShape 10">
              <a:extLst>
                <a:ext uri="{FF2B5EF4-FFF2-40B4-BE49-F238E27FC236}">
                  <a16:creationId xmlns:a16="http://schemas.microsoft.com/office/drawing/2014/main" id="{BA559076-5502-4EBD-8E98-C4B783478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6" name="AutoShape 11">
              <a:extLst>
                <a:ext uri="{FF2B5EF4-FFF2-40B4-BE49-F238E27FC236}">
                  <a16:creationId xmlns:a16="http://schemas.microsoft.com/office/drawing/2014/main" id="{9AE9B8A6-3034-4225-924C-0FE45B7B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6397" name="AutoShape 12">
              <a:extLst>
                <a:ext uri="{FF2B5EF4-FFF2-40B4-BE49-F238E27FC236}">
                  <a16:creationId xmlns:a16="http://schemas.microsoft.com/office/drawing/2014/main" id="{8F2DF839-2790-4C66-BB42-FB292DB2F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6398" name="AutoShape 13">
              <a:extLst>
                <a:ext uri="{FF2B5EF4-FFF2-40B4-BE49-F238E27FC236}">
                  <a16:creationId xmlns:a16="http://schemas.microsoft.com/office/drawing/2014/main" id="{51BC3EAB-3094-42B1-A946-0D1E538575EE}"/>
                </a:ext>
              </a:extLst>
            </p:cNvPr>
            <p:cNvCxnSpPr>
              <a:cxnSpLocks noChangeShapeType="1"/>
              <a:stCxn id="16396" idx="1"/>
              <a:endCxn id="16397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4">
              <a:extLst>
                <a:ext uri="{FF2B5EF4-FFF2-40B4-BE49-F238E27FC236}">
                  <a16:creationId xmlns:a16="http://schemas.microsoft.com/office/drawing/2014/main" id="{979B3C05-704A-464B-A8FD-9B31332286A7}"/>
                </a:ext>
              </a:extLst>
            </p:cNvPr>
            <p:cNvCxnSpPr>
              <a:cxnSpLocks noChangeShapeType="1"/>
              <a:stCxn id="16395" idx="7"/>
              <a:endCxn id="16397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15">
              <a:extLst>
                <a:ext uri="{FF2B5EF4-FFF2-40B4-BE49-F238E27FC236}">
                  <a16:creationId xmlns:a16="http://schemas.microsoft.com/office/drawing/2014/main" id="{291E9510-980A-4F36-A61D-89C3A5F0FF6B}"/>
                </a:ext>
              </a:extLst>
            </p:cNvPr>
            <p:cNvCxnSpPr>
              <a:cxnSpLocks noChangeShapeType="1"/>
              <a:stCxn id="16397" idx="4"/>
              <a:endCxn id="16394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16">
              <a:extLst>
                <a:ext uri="{FF2B5EF4-FFF2-40B4-BE49-F238E27FC236}">
                  <a16:creationId xmlns:a16="http://schemas.microsoft.com/office/drawing/2014/main" id="{D2CADE90-59FC-4895-9DD3-DDA0C843B2C1}"/>
                </a:ext>
              </a:extLst>
            </p:cNvPr>
            <p:cNvCxnSpPr>
              <a:cxnSpLocks noChangeShapeType="1"/>
              <a:stCxn id="16395" idx="6"/>
              <a:endCxn id="16396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7">
              <a:extLst>
                <a:ext uri="{FF2B5EF4-FFF2-40B4-BE49-F238E27FC236}">
                  <a16:creationId xmlns:a16="http://schemas.microsoft.com/office/drawing/2014/main" id="{6EF66BB5-1E2C-46AE-8D89-C985BAFD1404}"/>
                </a:ext>
              </a:extLst>
            </p:cNvPr>
            <p:cNvCxnSpPr>
              <a:cxnSpLocks noChangeShapeType="1"/>
              <a:stCxn id="16395" idx="5"/>
              <a:endCxn id="16394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1858" name="Text Box 18">
              <a:extLst>
                <a:ext uri="{FF2B5EF4-FFF2-40B4-BE49-F238E27FC236}">
                  <a16:creationId xmlns:a16="http://schemas.microsoft.com/office/drawing/2014/main" id="{407651A7-0A87-49DF-B307-2E9E34556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1859" name="Text Box 19">
              <a:extLst>
                <a:ext uri="{FF2B5EF4-FFF2-40B4-BE49-F238E27FC236}">
                  <a16:creationId xmlns:a16="http://schemas.microsoft.com/office/drawing/2014/main" id="{8C6CA9A7-9B32-45B6-8F37-79608981C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1860" name="Text Box 20">
              <a:extLst>
                <a:ext uri="{FF2B5EF4-FFF2-40B4-BE49-F238E27FC236}">
                  <a16:creationId xmlns:a16="http://schemas.microsoft.com/office/drawing/2014/main" id="{A76C2F62-F95F-4D9E-A48B-AAEB3BD01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2211861" name="Object 21">
            <a:extLst>
              <a:ext uri="{FF2B5EF4-FFF2-40B4-BE49-F238E27FC236}">
                <a16:creationId xmlns:a16="http://schemas.microsoft.com/office/drawing/2014/main" id="{912A9529-5210-4B59-AA05-3134A4C65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3357563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4" imgW="1114425" imgH="800100" progId="Equation.3">
                  <p:embed/>
                </p:oleObj>
              </mc:Choice>
              <mc:Fallback>
                <p:oleObj name="Equation" r:id="rId4" imgW="1114425" imgH="800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357563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2">
            <a:extLst>
              <a:ext uri="{FF2B5EF4-FFF2-40B4-BE49-F238E27FC236}">
                <a16:creationId xmlns:a16="http://schemas.microsoft.com/office/drawing/2014/main" id="{09C7B6BF-12B1-4A23-9252-267617C7B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4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5BAC2957-2719-4F79-AA55-34E58BD6A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9127EE-7582-4D48-8BE1-A1D904EB86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FB213F-88C0-4F68-8BF4-1D77DEFA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4E80D5D2-8EFE-4D5A-A588-F8D7ADFF6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83534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</p:txBody>
      </p:sp>
      <p:sp>
        <p:nvSpPr>
          <p:cNvPr id="2212870" name="Text Box 6">
            <a:extLst>
              <a:ext uri="{FF2B5EF4-FFF2-40B4-BE49-F238E27FC236}">
                <a16:creationId xmlns:a16="http://schemas.microsoft.com/office/drawing/2014/main" id="{5F5B542A-703E-4E76-9C4B-A69C4E28D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71813"/>
            <a:ext cx="83534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deg</a:t>
            </a:r>
            <a:r>
              <a:rPr kumimoji="1"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30000"/>
              </a:spcBef>
              <a:buFontTx/>
              <a:buAutoNum type="arabicPeriod" startAt="2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column of the adjacency matrix for an undirected graph?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number of edges incident to the vertex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which is the same as degree of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minus the number of loops 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For a directed graph?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deg</a:t>
            </a:r>
            <a:r>
              <a:rPr kumimoji="1" lang="en-US" altLang="zh-CN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2">
            <a:extLst>
              <a:ext uri="{FF2B5EF4-FFF2-40B4-BE49-F238E27FC236}">
                <a16:creationId xmlns:a16="http://schemas.microsoft.com/office/drawing/2014/main" id="{91B33344-CB40-4CEC-8715-449FC247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2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2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2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2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87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90716A27-4262-445E-81B9-6C35A4EFDF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0C4421-20BC-4702-A047-2BA5A41D609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3891" name="Text Box 3">
            <a:extLst>
              <a:ext uri="{FF2B5EF4-FFF2-40B4-BE49-F238E27FC236}">
                <a16:creationId xmlns:a16="http://schemas.microsoft.com/office/drawing/2014/main" id="{CDAA8D69-8854-4E58-9FE1-605F464B9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Incidence matrices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13892" name="Line 4">
            <a:extLst>
              <a:ext uri="{FF2B5EF4-FFF2-40B4-BE49-F238E27FC236}">
                <a16:creationId xmlns:a16="http://schemas.microsoft.com/office/drawing/2014/main" id="{9F335891-E13F-42C4-BC2E-5B42CA0D6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1000125"/>
            <a:ext cx="2879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D62F4BC-87D8-4C14-8FC5-5A829AC5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CD15B7A4-9DD7-4103-BF46-7182F54A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12F52D35-9ABE-4B67-A430-2DABC813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E875A898-EDED-4374-881C-3E344184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0200206-591F-41F2-8C1C-E7A78F7356CA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071563"/>
            <a:ext cx="8064500" cy="1728787"/>
            <a:chOff x="-23" y="890"/>
            <a:chExt cx="5080" cy="1089"/>
          </a:xfrm>
        </p:grpSpPr>
        <p:sp>
          <p:nvSpPr>
            <p:cNvPr id="18444" name="Text Box 12">
              <a:extLst>
                <a:ext uri="{FF2B5EF4-FFF2-40B4-BE49-F238E27FC236}">
                  <a16:creationId xmlns:a16="http://schemas.microsoft.com/office/drawing/2014/main" id="{8CABEBD7-EAD5-4560-8E50-8ED99E62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" y="890"/>
              <a:ext cx="5080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</a:pP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be an undirected graph. Suppose that </a:t>
              </a:r>
            </a:p>
            <a:p>
              <a:pPr algn="just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are the vertices and                   are the edges of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Then the </a:t>
              </a:r>
              <a:r>
                <a:rPr kumimoji="1" lang="en-US" altLang="zh-CN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incidence matrix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with respect to this ordering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matrix                      ,  where</a:t>
              </a:r>
            </a:p>
          </p:txBody>
        </p:sp>
        <p:graphicFrame>
          <p:nvGraphicFramePr>
            <p:cNvPr id="18445" name="Object 13">
              <a:extLst>
                <a:ext uri="{FF2B5EF4-FFF2-40B4-BE49-F238E27FC236}">
                  <a16:creationId xmlns:a16="http://schemas.microsoft.com/office/drawing/2014/main" id="{BBC63205-F34D-4BAF-A63E-209D4B6E5E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208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公式" r:id="rId4" imgW="736600" imgH="228600" progId="Equation.3">
                    <p:embed/>
                  </p:oleObj>
                </mc:Choice>
                <mc:Fallback>
                  <p:oleObj name="公式" r:id="rId4" imgW="7366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08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4">
              <a:extLst>
                <a:ext uri="{FF2B5EF4-FFF2-40B4-BE49-F238E27FC236}">
                  <a16:creationId xmlns:a16="http://schemas.microsoft.com/office/drawing/2014/main" id="{A957A83A-5FAA-4F2D-AD33-70ED8C3953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208"/>
            <a:ext cx="8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公式" r:id="rId6" imgW="723586" imgH="228501" progId="Equation.3">
                    <p:embed/>
                  </p:oleObj>
                </mc:Choice>
                <mc:Fallback>
                  <p:oleObj name="公式" r:id="rId6" imgW="723586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208"/>
                          <a:ext cx="8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5">
              <a:extLst>
                <a:ext uri="{FF2B5EF4-FFF2-40B4-BE49-F238E27FC236}">
                  <a16:creationId xmlns:a16="http://schemas.microsoft.com/office/drawing/2014/main" id="{744F1DB2-DF0C-4389-AC07-0F388DC83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707"/>
            <a:ext cx="90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公式" r:id="rId8" imgW="787400" imgH="241300" progId="Equation.3">
                    <p:embed/>
                  </p:oleObj>
                </mc:Choice>
                <mc:Fallback>
                  <p:oleObj name="公式" r:id="rId8" imgW="787400" imgH="241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707"/>
                          <a:ext cx="90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13904" name="Object 16">
            <a:extLst>
              <a:ext uri="{FF2B5EF4-FFF2-40B4-BE49-F238E27FC236}">
                <a16:creationId xmlns:a16="http://schemas.microsoft.com/office/drawing/2014/main" id="{1576113B-DFEA-4ECE-A8EF-FC3C5BA23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071813"/>
          <a:ext cx="50419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10" imgW="2628900" imgH="457200" progId="Equation.3">
                  <p:embed/>
                </p:oleObj>
              </mc:Choice>
              <mc:Fallback>
                <p:oleObj name="Equation" r:id="rId10" imgW="26289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071813"/>
                        <a:ext cx="50419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2">
            <a:extLst>
              <a:ext uri="{FF2B5EF4-FFF2-40B4-BE49-F238E27FC236}">
                <a16:creationId xmlns:a16="http://schemas.microsoft.com/office/drawing/2014/main" id="{BEF5AE24-9E5B-43D0-AA37-29F63347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3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38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872743A3-57FD-4B69-BF0E-F6B4A58C4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BAA172-FDC1-40F8-B5F8-2A3DD837631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967057DD-9B76-42A7-A772-872B6F3F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94DC721-A6B8-4500-BD25-5690FBC6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4917" name="Text Box 5">
            <a:extLst>
              <a:ext uri="{FF2B5EF4-FFF2-40B4-BE49-F238E27FC236}">
                <a16:creationId xmlns:a16="http://schemas.microsoft.com/office/drawing/2014/main" id="{40D23688-250C-47B0-B04A-1F3380CF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8353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incidence matrix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M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and edges 1, 2, 3, 4, 5, 6?</a:t>
            </a:r>
          </a:p>
        </p:txBody>
      </p:sp>
      <p:sp>
        <p:nvSpPr>
          <p:cNvPr id="2214918" name="Rectangle 6">
            <a:extLst>
              <a:ext uri="{FF2B5EF4-FFF2-40B4-BE49-F238E27FC236}">
                <a16:creationId xmlns:a16="http://schemas.microsoft.com/office/drawing/2014/main" id="{A7D6A173-57C9-4EB3-AC43-B019BB32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928938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EF3BC17-97CE-45F8-9218-64B2DA27A4FA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357313"/>
            <a:ext cx="2514600" cy="2590800"/>
            <a:chOff x="3936" y="672"/>
            <a:chExt cx="1584" cy="1632"/>
          </a:xfrm>
        </p:grpSpPr>
        <p:sp>
          <p:nvSpPr>
            <p:cNvPr id="2214920" name="Text Box 8">
              <a:extLst>
                <a:ext uri="{FF2B5EF4-FFF2-40B4-BE49-F238E27FC236}">
                  <a16:creationId xmlns:a16="http://schemas.microsoft.com/office/drawing/2014/main" id="{0854AD8E-AE97-4924-BAAE-867F96C43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9468" name="AutoShape 9">
              <a:extLst>
                <a:ext uri="{FF2B5EF4-FFF2-40B4-BE49-F238E27FC236}">
                  <a16:creationId xmlns:a16="http://schemas.microsoft.com/office/drawing/2014/main" id="{AA4EF20C-A3B4-4580-97DB-2CCEDF607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69" name="AutoShape 10">
              <a:extLst>
                <a:ext uri="{FF2B5EF4-FFF2-40B4-BE49-F238E27FC236}">
                  <a16:creationId xmlns:a16="http://schemas.microsoft.com/office/drawing/2014/main" id="{F2068345-797C-4A8A-9062-114B33FD2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70" name="AutoShape 11">
              <a:extLst>
                <a:ext uri="{FF2B5EF4-FFF2-40B4-BE49-F238E27FC236}">
                  <a16:creationId xmlns:a16="http://schemas.microsoft.com/office/drawing/2014/main" id="{C03E9383-168B-4718-8E9C-FEA1762F8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9471" name="AutoShape 12">
              <a:extLst>
                <a:ext uri="{FF2B5EF4-FFF2-40B4-BE49-F238E27FC236}">
                  <a16:creationId xmlns:a16="http://schemas.microsoft.com/office/drawing/2014/main" id="{30375DA9-16C2-4F4F-A6D2-D9884FEB3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9472" name="AutoShape 13">
              <a:extLst>
                <a:ext uri="{FF2B5EF4-FFF2-40B4-BE49-F238E27FC236}">
                  <a16:creationId xmlns:a16="http://schemas.microsoft.com/office/drawing/2014/main" id="{8E59D5C5-B3AB-4167-9720-0D6A640FA682}"/>
                </a:ext>
              </a:extLst>
            </p:cNvPr>
            <p:cNvCxnSpPr>
              <a:cxnSpLocks noChangeShapeType="1"/>
              <a:stCxn id="19470" idx="1"/>
              <a:endCxn id="19471" idx="5"/>
            </p:cNvCxnSpPr>
            <p:nvPr/>
          </p:nvCxnSpPr>
          <p:spPr bwMode="auto">
            <a:xfrm flipH="1" flipV="1">
              <a:off x="4546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14">
              <a:extLst>
                <a:ext uri="{FF2B5EF4-FFF2-40B4-BE49-F238E27FC236}">
                  <a16:creationId xmlns:a16="http://schemas.microsoft.com/office/drawing/2014/main" id="{34FC2EA1-2DC7-461D-B54C-6C9E2759799C}"/>
                </a:ext>
              </a:extLst>
            </p:cNvPr>
            <p:cNvCxnSpPr>
              <a:cxnSpLocks noChangeShapeType="1"/>
              <a:stCxn id="19469" idx="7"/>
              <a:endCxn id="19471" idx="3"/>
            </p:cNvCxnSpPr>
            <p:nvPr/>
          </p:nvCxnSpPr>
          <p:spPr bwMode="auto">
            <a:xfrm flipV="1">
              <a:off x="4258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15">
              <a:extLst>
                <a:ext uri="{FF2B5EF4-FFF2-40B4-BE49-F238E27FC236}">
                  <a16:creationId xmlns:a16="http://schemas.microsoft.com/office/drawing/2014/main" id="{DA635FC0-0C0C-4416-86BF-DF931A124833}"/>
                </a:ext>
              </a:extLst>
            </p:cNvPr>
            <p:cNvCxnSpPr>
              <a:cxnSpLocks noChangeShapeType="1"/>
              <a:stCxn id="19471" idx="4"/>
              <a:endCxn id="19468" idx="1"/>
            </p:cNvCxnSpPr>
            <p:nvPr/>
          </p:nvCxnSpPr>
          <p:spPr bwMode="auto">
            <a:xfrm>
              <a:off x="4512" y="960"/>
              <a:ext cx="590" cy="92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16">
              <a:extLst>
                <a:ext uri="{FF2B5EF4-FFF2-40B4-BE49-F238E27FC236}">
                  <a16:creationId xmlns:a16="http://schemas.microsoft.com/office/drawing/2014/main" id="{24FEE959-27F1-4D0C-8AF1-D1CDB0637DB0}"/>
                </a:ext>
              </a:extLst>
            </p:cNvPr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 flipV="1">
              <a:off x="4272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AutoShape 17">
              <a:extLst>
                <a:ext uri="{FF2B5EF4-FFF2-40B4-BE49-F238E27FC236}">
                  <a16:creationId xmlns:a16="http://schemas.microsoft.com/office/drawing/2014/main" id="{1298E379-1D29-4A1F-B2DC-FE4C32468CDD}"/>
                </a:ext>
              </a:extLst>
            </p:cNvPr>
            <p:cNvCxnSpPr>
              <a:cxnSpLocks noChangeShapeType="1"/>
              <a:stCxn id="19469" idx="5"/>
              <a:endCxn id="19468" idx="1"/>
            </p:cNvCxnSpPr>
            <p:nvPr/>
          </p:nvCxnSpPr>
          <p:spPr bwMode="auto">
            <a:xfrm>
              <a:off x="4258" y="1426"/>
              <a:ext cx="844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4930" name="Text Box 18">
              <a:extLst>
                <a:ext uri="{FF2B5EF4-FFF2-40B4-BE49-F238E27FC236}">
                  <a16:creationId xmlns:a16="http://schemas.microsoft.com/office/drawing/2014/main" id="{B9AF505D-29C6-4189-A95E-106A5B7B2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4931" name="Text Box 19">
              <a:extLst>
                <a:ext uri="{FF2B5EF4-FFF2-40B4-BE49-F238E27FC236}">
                  <a16:creationId xmlns:a16="http://schemas.microsoft.com/office/drawing/2014/main" id="{D977BBD7-0F6E-4707-941A-395712C0C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4932" name="Text Box 20">
              <a:extLst>
                <a:ext uri="{FF2B5EF4-FFF2-40B4-BE49-F238E27FC236}">
                  <a16:creationId xmlns:a16="http://schemas.microsoft.com/office/drawing/2014/main" id="{3E75BDBD-2371-4E9D-BB3E-D04E1E71F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214933" name="Text Box 21">
              <a:extLst>
                <a:ext uri="{FF2B5EF4-FFF2-40B4-BE49-F238E27FC236}">
                  <a16:creationId xmlns:a16="http://schemas.microsoft.com/office/drawing/2014/main" id="{7A420931-9010-477A-8728-B860EB7F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72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14934" name="Text Box 22">
              <a:extLst>
                <a:ext uri="{FF2B5EF4-FFF2-40B4-BE49-F238E27FC236}">
                  <a16:creationId xmlns:a16="http://schemas.microsoft.com/office/drawing/2014/main" id="{E1F90A07-D62F-4B9A-AEB6-2F9DE3578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912"/>
              <a:ext cx="28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14935" name="Text Box 23">
              <a:extLst>
                <a:ext uri="{FF2B5EF4-FFF2-40B4-BE49-F238E27FC236}">
                  <a16:creationId xmlns:a16="http://schemas.microsoft.com/office/drawing/2014/main" id="{9559BB4F-37BE-4E34-B96D-CA14B81ED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58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14936" name="Text Box 24">
              <a:extLst>
                <a:ext uri="{FF2B5EF4-FFF2-40B4-BE49-F238E27FC236}">
                  <a16:creationId xmlns:a16="http://schemas.microsoft.com/office/drawing/2014/main" id="{4BD387D3-C706-452C-8961-4FD30692F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4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14937" name="Text Box 25">
              <a:extLst>
                <a:ext uri="{FF2B5EF4-FFF2-40B4-BE49-F238E27FC236}">
                  <a16:creationId xmlns:a16="http://schemas.microsoft.com/office/drawing/2014/main" id="{5F425531-6ED5-4F1B-9908-D070BD21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cxnSp>
          <p:nvCxnSpPr>
            <p:cNvPr id="19485" name="AutoShape 26">
              <a:extLst>
                <a:ext uri="{FF2B5EF4-FFF2-40B4-BE49-F238E27FC236}">
                  <a16:creationId xmlns:a16="http://schemas.microsoft.com/office/drawing/2014/main" id="{FC2E62AF-9ACC-4665-B55D-F1F35A3498FB}"/>
                </a:ext>
              </a:extLst>
            </p:cNvPr>
            <p:cNvCxnSpPr>
              <a:cxnSpLocks noChangeShapeType="1"/>
              <a:stCxn id="19468" idx="2"/>
              <a:endCxn id="19468" idx="4"/>
            </p:cNvCxnSpPr>
            <p:nvPr/>
          </p:nvCxnSpPr>
          <p:spPr bwMode="auto">
            <a:xfrm rot="10800000" flipH="1" flipV="1">
              <a:off x="5088" y="1920"/>
              <a:ext cx="48" cy="48"/>
            </a:xfrm>
            <a:prstGeom prst="curvedConnector4">
              <a:avLst>
                <a:gd name="adj1" fmla="val -300000"/>
                <a:gd name="adj2" fmla="val 400000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4939" name="Text Box 27">
              <a:extLst>
                <a:ext uri="{FF2B5EF4-FFF2-40B4-BE49-F238E27FC236}">
                  <a16:creationId xmlns:a16="http://schemas.microsoft.com/office/drawing/2014/main" id="{20821A76-34B8-49D0-B8B4-6FC90EB0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01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</p:grpSp>
      <p:graphicFrame>
        <p:nvGraphicFramePr>
          <p:cNvPr id="2214940" name="Object 28">
            <a:extLst>
              <a:ext uri="{FF2B5EF4-FFF2-40B4-BE49-F238E27FC236}">
                <a16:creationId xmlns:a16="http://schemas.microsoft.com/office/drawing/2014/main" id="{8BDF4AA0-67D4-4443-BF60-8245A8AE7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571875"/>
          <a:ext cx="3687763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4" imgW="1638300" imgH="800100" progId="Equation.3">
                  <p:embed/>
                </p:oleObj>
              </mc:Choice>
              <mc:Fallback>
                <p:oleObj name="公式" r:id="rId4" imgW="1638300" imgH="800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71875"/>
                        <a:ext cx="3687763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4941" name="Text Box 29">
            <a:extLst>
              <a:ext uri="{FF2B5EF4-FFF2-40B4-BE49-F238E27FC236}">
                <a16:creationId xmlns:a16="http://schemas.microsoft.com/office/drawing/2014/main" id="{E1AEA025-FAA2-44BF-AB5B-7A50A555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643313"/>
            <a:ext cx="3816350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altLang="zh-CN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Incidence matrices of undirected graphs contain two 1s per column for edges connecting two distinct vertices and one 1 per column for loops.</a:t>
            </a:r>
          </a:p>
        </p:txBody>
      </p:sp>
      <p:sp>
        <p:nvSpPr>
          <p:cNvPr id="2214942" name="Oval 30">
            <a:extLst>
              <a:ext uri="{FF2B5EF4-FFF2-40B4-BE49-F238E27FC236}">
                <a16:creationId xmlns:a16="http://schemas.microsoft.com/office/drawing/2014/main" id="{D2B01365-799F-4EB6-8034-8558F16F9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572000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4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1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4917" grpId="0" autoUpdateAnimBg="0"/>
      <p:bldP spid="2214918" grpId="0" autoUpdateAnimBg="0"/>
      <p:bldP spid="2214941" grpId="0" autoUpdateAnimBg="0"/>
      <p:bldP spid="22149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B0E8F75-4CC9-47AB-BC1F-FEB6AC9A9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BA9BFD-B479-44AF-BC8E-E2185E3A28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939" name="Text Box 3">
            <a:extLst>
              <a:ext uri="{FF2B5EF4-FFF2-40B4-BE49-F238E27FC236}">
                <a16:creationId xmlns:a16="http://schemas.microsoft.com/office/drawing/2014/main" id="{EA9E9E41-E2CE-4E26-A0ED-DFDC2605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4. Isomorphism of Graphs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215940" name="Line 4">
            <a:extLst>
              <a:ext uri="{FF2B5EF4-FFF2-40B4-BE49-F238E27FC236}">
                <a16:creationId xmlns:a16="http://schemas.microsoft.com/office/drawing/2014/main" id="{B40E5127-DB45-415B-A539-A9D233D8C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836613"/>
            <a:ext cx="35988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5941" name="Text Box 5">
            <a:extLst>
              <a:ext uri="{FF2B5EF4-FFF2-40B4-BE49-F238E27FC236}">
                <a16:creationId xmlns:a16="http://schemas.microsoft.com/office/drawing/2014/main" id="{864AB908-5EF5-4147-84C9-6F7CC46A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8064500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Graphs with the same structure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 said to be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Formally, two simple graphs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are isomorphic if there is a 1-1 and onto function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for all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adjacent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are adjacent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Such a function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called an</a:t>
            </a:r>
            <a:r>
              <a:rPr kumimoji="1" lang="en-US" altLang="zh-CN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isomorphism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other words, when two simple graphs are isomorphic, there is a one-to-one correspondence between vertices of the two graphs that preserves the adjacency relationship.</a:t>
            </a:r>
          </a:p>
        </p:txBody>
      </p:sp>
      <p:sp>
        <p:nvSpPr>
          <p:cNvPr id="20486" name="Text Box 2">
            <a:extLst>
              <a:ext uri="{FF2B5EF4-FFF2-40B4-BE49-F238E27FC236}">
                <a16:creationId xmlns:a16="http://schemas.microsoft.com/office/drawing/2014/main" id="{AEF5A764-CE20-4A63-8A69-D8599141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15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5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5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39" grpId="0" autoUpdateAnimBg="0"/>
      <p:bldP spid="221594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>
            <a:extLst>
              <a:ext uri="{FF2B5EF4-FFF2-40B4-BE49-F238E27FC236}">
                <a16:creationId xmlns:a16="http://schemas.microsoft.com/office/drawing/2014/main" id="{509C8F36-3F6C-412C-ADE8-60BCB85EB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323B8EB-49B9-470A-B547-EF509E7DC3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15942" name="Text Box 6">
            <a:extLst>
              <a:ext uri="{FF2B5EF4-FFF2-40B4-BE49-F238E27FC236}">
                <a16:creationId xmlns:a16="http://schemas.microsoft.com/office/drawing/2014/main" id="{351319E8-842F-494C-B8EF-FC6CCD3B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7858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2608ABF-AFB3-4DEE-A860-DC1EB2D65859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930275"/>
            <a:ext cx="2179637" cy="1619250"/>
            <a:chOff x="2002" y="2931"/>
            <a:chExt cx="1373" cy="1020"/>
          </a:xfrm>
        </p:grpSpPr>
        <p:sp>
          <p:nvSpPr>
            <p:cNvPr id="21525" name="Line 8">
              <a:extLst>
                <a:ext uri="{FF2B5EF4-FFF2-40B4-BE49-F238E27FC236}">
                  <a16:creationId xmlns:a16="http://schemas.microsoft.com/office/drawing/2014/main" id="{A035A6A4-31CC-4A01-856C-7822E8CE6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097"/>
              <a:ext cx="1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9">
              <a:extLst>
                <a:ext uri="{FF2B5EF4-FFF2-40B4-BE49-F238E27FC236}">
                  <a16:creationId xmlns:a16="http://schemas.microsoft.com/office/drawing/2014/main" id="{36BE0A51-9811-4597-B654-DC604C4CE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097"/>
              <a:ext cx="88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0">
              <a:extLst>
                <a:ext uri="{FF2B5EF4-FFF2-40B4-BE49-F238E27FC236}">
                  <a16:creationId xmlns:a16="http://schemas.microsoft.com/office/drawing/2014/main" id="{9F0F99AB-845F-4390-BF4D-7578A7260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097"/>
              <a:ext cx="1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1">
              <a:extLst>
                <a:ext uri="{FF2B5EF4-FFF2-40B4-BE49-F238E27FC236}">
                  <a16:creationId xmlns:a16="http://schemas.microsoft.com/office/drawing/2014/main" id="{0F153672-F6E8-4AD7-B94B-BC9129E67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610"/>
              <a:ext cx="88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2">
              <a:extLst>
                <a:ext uri="{FF2B5EF4-FFF2-40B4-BE49-F238E27FC236}">
                  <a16:creationId xmlns:a16="http://schemas.microsoft.com/office/drawing/2014/main" id="{84CCA590-B22C-41F1-A342-EFDC7680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3097"/>
              <a:ext cx="888" cy="51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13">
              <a:extLst>
                <a:ext uri="{FF2B5EF4-FFF2-40B4-BE49-F238E27FC236}">
                  <a16:creationId xmlns:a16="http://schemas.microsoft.com/office/drawing/2014/main" id="{FEB78A4C-BE0D-4973-8E86-2B4A5F55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3094"/>
              <a:ext cx="1178" cy="857"/>
            </a:xfrm>
            <a:custGeom>
              <a:avLst/>
              <a:gdLst>
                <a:gd name="T0" fmla="*/ 1 w 2356"/>
                <a:gd name="T1" fmla="*/ 1 h 1713"/>
                <a:gd name="T2" fmla="*/ 1 w 2356"/>
                <a:gd name="T3" fmla="*/ 1 h 1713"/>
                <a:gd name="T4" fmla="*/ 1 w 2356"/>
                <a:gd name="T5" fmla="*/ 1 h 1713"/>
                <a:gd name="T6" fmla="*/ 1 w 2356"/>
                <a:gd name="T7" fmla="*/ 1 h 1713"/>
                <a:gd name="T8" fmla="*/ 1 w 2356"/>
                <a:gd name="T9" fmla="*/ 1 h 1713"/>
                <a:gd name="T10" fmla="*/ 1 w 2356"/>
                <a:gd name="T11" fmla="*/ 1 h 1713"/>
                <a:gd name="T12" fmla="*/ 1 w 2356"/>
                <a:gd name="T13" fmla="*/ 1 h 1713"/>
                <a:gd name="T14" fmla="*/ 1 w 2356"/>
                <a:gd name="T15" fmla="*/ 1 h 1713"/>
                <a:gd name="T16" fmla="*/ 1 w 2356"/>
                <a:gd name="T17" fmla="*/ 1 h 1713"/>
                <a:gd name="T18" fmla="*/ 1 w 2356"/>
                <a:gd name="T19" fmla="*/ 1 h 1713"/>
                <a:gd name="T20" fmla="*/ 1 w 2356"/>
                <a:gd name="T21" fmla="*/ 1 h 1713"/>
                <a:gd name="T22" fmla="*/ 1 w 2356"/>
                <a:gd name="T23" fmla="*/ 1 h 1713"/>
                <a:gd name="T24" fmla="*/ 1 w 2356"/>
                <a:gd name="T25" fmla="*/ 1 h 1713"/>
                <a:gd name="T26" fmla="*/ 1 w 2356"/>
                <a:gd name="T27" fmla="*/ 1 h 1713"/>
                <a:gd name="T28" fmla="*/ 1 w 2356"/>
                <a:gd name="T29" fmla="*/ 1 h 1713"/>
                <a:gd name="T30" fmla="*/ 0 w 2356"/>
                <a:gd name="T31" fmla="*/ 1 h 1713"/>
                <a:gd name="T32" fmla="*/ 1 w 2356"/>
                <a:gd name="T33" fmla="*/ 1 h 1713"/>
                <a:gd name="T34" fmla="*/ 1 w 2356"/>
                <a:gd name="T35" fmla="*/ 1 h 1713"/>
                <a:gd name="T36" fmla="*/ 1 w 2356"/>
                <a:gd name="T37" fmla="*/ 1 h 1713"/>
                <a:gd name="T38" fmla="*/ 1 w 2356"/>
                <a:gd name="T39" fmla="*/ 1 h 1713"/>
                <a:gd name="T40" fmla="*/ 1 w 2356"/>
                <a:gd name="T41" fmla="*/ 1 h 1713"/>
                <a:gd name="T42" fmla="*/ 1 w 2356"/>
                <a:gd name="T43" fmla="*/ 1 h 1713"/>
                <a:gd name="T44" fmla="*/ 1 w 2356"/>
                <a:gd name="T45" fmla="*/ 1 h 1713"/>
                <a:gd name="T46" fmla="*/ 1 w 2356"/>
                <a:gd name="T47" fmla="*/ 1 h 1713"/>
                <a:gd name="T48" fmla="*/ 1 w 2356"/>
                <a:gd name="T49" fmla="*/ 1 h 1713"/>
                <a:gd name="T50" fmla="*/ 1 w 2356"/>
                <a:gd name="T51" fmla="*/ 1 h 1713"/>
                <a:gd name="T52" fmla="*/ 1 w 2356"/>
                <a:gd name="T53" fmla="*/ 1 h 1713"/>
                <a:gd name="T54" fmla="*/ 1 w 2356"/>
                <a:gd name="T55" fmla="*/ 1 h 1713"/>
                <a:gd name="T56" fmla="*/ 1 w 2356"/>
                <a:gd name="T57" fmla="*/ 1 h 1713"/>
                <a:gd name="T58" fmla="*/ 1 w 2356"/>
                <a:gd name="T59" fmla="*/ 1 h 1713"/>
                <a:gd name="T60" fmla="*/ 1 w 2356"/>
                <a:gd name="T61" fmla="*/ 1 h 1713"/>
                <a:gd name="T62" fmla="*/ 1 w 2356"/>
                <a:gd name="T63" fmla="*/ 1 h 1713"/>
                <a:gd name="T64" fmla="*/ 1 w 2356"/>
                <a:gd name="T65" fmla="*/ 1 h 1713"/>
                <a:gd name="T66" fmla="*/ 1 w 2356"/>
                <a:gd name="T67" fmla="*/ 1 h 1713"/>
                <a:gd name="T68" fmla="*/ 1 w 2356"/>
                <a:gd name="T69" fmla="*/ 1 h 1713"/>
                <a:gd name="T70" fmla="*/ 1 w 2356"/>
                <a:gd name="T71" fmla="*/ 1 h 1713"/>
                <a:gd name="T72" fmla="*/ 1 w 2356"/>
                <a:gd name="T73" fmla="*/ 1 h 1713"/>
                <a:gd name="T74" fmla="*/ 1 w 2356"/>
                <a:gd name="T75" fmla="*/ 1 h 1713"/>
                <a:gd name="T76" fmla="*/ 1 w 2356"/>
                <a:gd name="T77" fmla="*/ 1 h 1713"/>
                <a:gd name="T78" fmla="*/ 1 w 2356"/>
                <a:gd name="T79" fmla="*/ 1 h 1713"/>
                <a:gd name="T80" fmla="*/ 1 w 2356"/>
                <a:gd name="T81" fmla="*/ 1 h 1713"/>
                <a:gd name="T82" fmla="*/ 1 w 2356"/>
                <a:gd name="T83" fmla="*/ 1 h 1713"/>
                <a:gd name="T84" fmla="*/ 1 w 2356"/>
                <a:gd name="T85" fmla="*/ 1 h 1713"/>
                <a:gd name="T86" fmla="*/ 1 w 2356"/>
                <a:gd name="T87" fmla="*/ 1 h 1713"/>
                <a:gd name="T88" fmla="*/ 1 w 2356"/>
                <a:gd name="T89" fmla="*/ 1 h 1713"/>
                <a:gd name="T90" fmla="*/ 1 w 2356"/>
                <a:gd name="T91" fmla="*/ 1 h 1713"/>
                <a:gd name="T92" fmla="*/ 1 w 2356"/>
                <a:gd name="T93" fmla="*/ 1 h 1713"/>
                <a:gd name="T94" fmla="*/ 1 w 2356"/>
                <a:gd name="T95" fmla="*/ 1 h 1713"/>
                <a:gd name="T96" fmla="*/ 1 w 2356"/>
                <a:gd name="T97" fmla="*/ 1 h 1713"/>
                <a:gd name="T98" fmla="*/ 1 w 2356"/>
                <a:gd name="T99" fmla="*/ 1 h 1713"/>
                <a:gd name="T100" fmla="*/ 1 w 2356"/>
                <a:gd name="T101" fmla="*/ 1 h 1713"/>
                <a:gd name="T102" fmla="*/ 1 w 2356"/>
                <a:gd name="T103" fmla="*/ 1 h 1713"/>
                <a:gd name="T104" fmla="*/ 1 w 2356"/>
                <a:gd name="T105" fmla="*/ 1 h 1713"/>
                <a:gd name="T106" fmla="*/ 1 w 2356"/>
                <a:gd name="T107" fmla="*/ 1 h 1713"/>
                <a:gd name="T108" fmla="*/ 1 w 2356"/>
                <a:gd name="T109" fmla="*/ 1 h 1713"/>
                <a:gd name="T110" fmla="*/ 1 w 2356"/>
                <a:gd name="T111" fmla="*/ 1 h 1713"/>
                <a:gd name="T112" fmla="*/ 1 w 2356"/>
                <a:gd name="T113" fmla="*/ 1 h 171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56"/>
                <a:gd name="T172" fmla="*/ 0 h 1713"/>
                <a:gd name="T173" fmla="*/ 2356 w 2356"/>
                <a:gd name="T174" fmla="*/ 1713 h 171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56" h="1713">
                  <a:moveTo>
                    <a:pt x="592" y="0"/>
                  </a:moveTo>
                  <a:lnTo>
                    <a:pt x="537" y="14"/>
                  </a:lnTo>
                  <a:lnTo>
                    <a:pt x="484" y="27"/>
                  </a:lnTo>
                  <a:lnTo>
                    <a:pt x="432" y="47"/>
                  </a:lnTo>
                  <a:lnTo>
                    <a:pt x="407" y="59"/>
                  </a:lnTo>
                  <a:lnTo>
                    <a:pt x="383" y="73"/>
                  </a:lnTo>
                  <a:lnTo>
                    <a:pt x="361" y="100"/>
                  </a:lnTo>
                  <a:lnTo>
                    <a:pt x="337" y="128"/>
                  </a:lnTo>
                  <a:lnTo>
                    <a:pt x="316" y="154"/>
                  </a:lnTo>
                  <a:lnTo>
                    <a:pt x="296" y="183"/>
                  </a:lnTo>
                  <a:lnTo>
                    <a:pt x="292" y="193"/>
                  </a:lnTo>
                  <a:lnTo>
                    <a:pt x="290" y="203"/>
                  </a:lnTo>
                  <a:lnTo>
                    <a:pt x="288" y="211"/>
                  </a:lnTo>
                  <a:lnTo>
                    <a:pt x="284" y="221"/>
                  </a:lnTo>
                  <a:lnTo>
                    <a:pt x="263" y="258"/>
                  </a:lnTo>
                  <a:lnTo>
                    <a:pt x="239" y="294"/>
                  </a:lnTo>
                  <a:lnTo>
                    <a:pt x="217" y="331"/>
                  </a:lnTo>
                  <a:lnTo>
                    <a:pt x="197" y="369"/>
                  </a:lnTo>
                  <a:lnTo>
                    <a:pt x="178" y="416"/>
                  </a:lnTo>
                  <a:lnTo>
                    <a:pt x="158" y="468"/>
                  </a:lnTo>
                  <a:lnTo>
                    <a:pt x="140" y="517"/>
                  </a:lnTo>
                  <a:lnTo>
                    <a:pt x="122" y="566"/>
                  </a:lnTo>
                  <a:lnTo>
                    <a:pt x="118" y="576"/>
                  </a:lnTo>
                  <a:lnTo>
                    <a:pt x="111" y="586"/>
                  </a:lnTo>
                  <a:lnTo>
                    <a:pt x="105" y="594"/>
                  </a:lnTo>
                  <a:lnTo>
                    <a:pt x="99" y="604"/>
                  </a:lnTo>
                  <a:lnTo>
                    <a:pt x="81" y="647"/>
                  </a:lnTo>
                  <a:lnTo>
                    <a:pt x="65" y="690"/>
                  </a:lnTo>
                  <a:lnTo>
                    <a:pt x="40" y="779"/>
                  </a:lnTo>
                  <a:lnTo>
                    <a:pt x="18" y="870"/>
                  </a:lnTo>
                  <a:lnTo>
                    <a:pt x="0" y="961"/>
                  </a:lnTo>
                  <a:lnTo>
                    <a:pt x="0" y="977"/>
                  </a:lnTo>
                  <a:lnTo>
                    <a:pt x="2" y="994"/>
                  </a:lnTo>
                  <a:lnTo>
                    <a:pt x="2" y="1016"/>
                  </a:lnTo>
                  <a:lnTo>
                    <a:pt x="4" y="1040"/>
                  </a:lnTo>
                  <a:lnTo>
                    <a:pt x="6" y="1091"/>
                  </a:lnTo>
                  <a:lnTo>
                    <a:pt x="8" y="1146"/>
                  </a:lnTo>
                  <a:lnTo>
                    <a:pt x="14" y="1202"/>
                  </a:lnTo>
                  <a:lnTo>
                    <a:pt x="20" y="1257"/>
                  </a:lnTo>
                  <a:lnTo>
                    <a:pt x="24" y="1281"/>
                  </a:lnTo>
                  <a:lnTo>
                    <a:pt x="28" y="1304"/>
                  </a:lnTo>
                  <a:lnTo>
                    <a:pt x="32" y="1326"/>
                  </a:lnTo>
                  <a:lnTo>
                    <a:pt x="38" y="1344"/>
                  </a:lnTo>
                  <a:lnTo>
                    <a:pt x="45" y="1369"/>
                  </a:lnTo>
                  <a:lnTo>
                    <a:pt x="55" y="1393"/>
                  </a:lnTo>
                  <a:lnTo>
                    <a:pt x="75" y="1434"/>
                  </a:lnTo>
                  <a:lnTo>
                    <a:pt x="99" y="1470"/>
                  </a:lnTo>
                  <a:lnTo>
                    <a:pt x="124" y="1500"/>
                  </a:lnTo>
                  <a:lnTo>
                    <a:pt x="154" y="1527"/>
                  </a:lnTo>
                  <a:lnTo>
                    <a:pt x="188" y="1553"/>
                  </a:lnTo>
                  <a:lnTo>
                    <a:pt x="227" y="1577"/>
                  </a:lnTo>
                  <a:lnTo>
                    <a:pt x="270" y="1602"/>
                  </a:lnTo>
                  <a:lnTo>
                    <a:pt x="290" y="1614"/>
                  </a:lnTo>
                  <a:lnTo>
                    <a:pt x="308" y="1628"/>
                  </a:lnTo>
                  <a:lnTo>
                    <a:pt x="345" y="1652"/>
                  </a:lnTo>
                  <a:lnTo>
                    <a:pt x="363" y="1661"/>
                  </a:lnTo>
                  <a:lnTo>
                    <a:pt x="385" y="1669"/>
                  </a:lnTo>
                  <a:lnTo>
                    <a:pt x="430" y="1679"/>
                  </a:lnTo>
                  <a:lnTo>
                    <a:pt x="478" y="1683"/>
                  </a:lnTo>
                  <a:lnTo>
                    <a:pt x="499" y="1687"/>
                  </a:lnTo>
                  <a:lnTo>
                    <a:pt x="517" y="1689"/>
                  </a:lnTo>
                  <a:lnTo>
                    <a:pt x="543" y="1697"/>
                  </a:lnTo>
                  <a:lnTo>
                    <a:pt x="555" y="1699"/>
                  </a:lnTo>
                  <a:lnTo>
                    <a:pt x="566" y="1701"/>
                  </a:lnTo>
                  <a:lnTo>
                    <a:pt x="718" y="1705"/>
                  </a:lnTo>
                  <a:lnTo>
                    <a:pt x="870" y="1709"/>
                  </a:lnTo>
                  <a:lnTo>
                    <a:pt x="1172" y="1713"/>
                  </a:lnTo>
                  <a:lnTo>
                    <a:pt x="1419" y="1709"/>
                  </a:lnTo>
                  <a:lnTo>
                    <a:pt x="1541" y="1705"/>
                  </a:lnTo>
                  <a:lnTo>
                    <a:pt x="1666" y="1701"/>
                  </a:lnTo>
                  <a:lnTo>
                    <a:pt x="1671" y="1701"/>
                  </a:lnTo>
                  <a:lnTo>
                    <a:pt x="1679" y="1699"/>
                  </a:lnTo>
                  <a:lnTo>
                    <a:pt x="1699" y="1695"/>
                  </a:lnTo>
                  <a:lnTo>
                    <a:pt x="1725" y="1689"/>
                  </a:lnTo>
                  <a:lnTo>
                    <a:pt x="1752" y="1683"/>
                  </a:lnTo>
                  <a:lnTo>
                    <a:pt x="1780" y="1675"/>
                  </a:lnTo>
                  <a:lnTo>
                    <a:pt x="1804" y="1669"/>
                  </a:lnTo>
                  <a:lnTo>
                    <a:pt x="1812" y="1667"/>
                  </a:lnTo>
                  <a:lnTo>
                    <a:pt x="1819" y="1665"/>
                  </a:lnTo>
                  <a:lnTo>
                    <a:pt x="1823" y="1663"/>
                  </a:lnTo>
                  <a:lnTo>
                    <a:pt x="1825" y="1663"/>
                  </a:lnTo>
                  <a:lnTo>
                    <a:pt x="1912" y="1640"/>
                  </a:lnTo>
                  <a:lnTo>
                    <a:pt x="1999" y="1614"/>
                  </a:lnTo>
                  <a:lnTo>
                    <a:pt x="2084" y="1588"/>
                  </a:lnTo>
                  <a:lnTo>
                    <a:pt x="2171" y="1565"/>
                  </a:lnTo>
                  <a:lnTo>
                    <a:pt x="2188" y="1553"/>
                  </a:lnTo>
                  <a:lnTo>
                    <a:pt x="2204" y="1543"/>
                  </a:lnTo>
                  <a:lnTo>
                    <a:pt x="2232" y="1525"/>
                  </a:lnTo>
                  <a:lnTo>
                    <a:pt x="2256" y="1507"/>
                  </a:lnTo>
                  <a:lnTo>
                    <a:pt x="2269" y="1494"/>
                  </a:lnTo>
                  <a:lnTo>
                    <a:pt x="2281" y="1480"/>
                  </a:lnTo>
                  <a:lnTo>
                    <a:pt x="2299" y="1456"/>
                  </a:lnTo>
                  <a:lnTo>
                    <a:pt x="2313" y="1429"/>
                  </a:lnTo>
                  <a:lnTo>
                    <a:pt x="2325" y="1399"/>
                  </a:lnTo>
                  <a:lnTo>
                    <a:pt x="2333" y="1367"/>
                  </a:lnTo>
                  <a:lnTo>
                    <a:pt x="2346" y="1304"/>
                  </a:lnTo>
                  <a:lnTo>
                    <a:pt x="2350" y="1273"/>
                  </a:lnTo>
                  <a:lnTo>
                    <a:pt x="2356" y="1245"/>
                  </a:lnTo>
                  <a:lnTo>
                    <a:pt x="2350" y="1166"/>
                  </a:lnTo>
                  <a:lnTo>
                    <a:pt x="2348" y="1125"/>
                  </a:lnTo>
                  <a:lnTo>
                    <a:pt x="2342" y="1085"/>
                  </a:lnTo>
                  <a:lnTo>
                    <a:pt x="2340" y="1065"/>
                  </a:lnTo>
                  <a:lnTo>
                    <a:pt x="2338" y="1050"/>
                  </a:lnTo>
                  <a:lnTo>
                    <a:pt x="2336" y="1040"/>
                  </a:lnTo>
                  <a:lnTo>
                    <a:pt x="2335" y="1032"/>
                  </a:lnTo>
                  <a:lnTo>
                    <a:pt x="2335" y="1028"/>
                  </a:lnTo>
                  <a:lnTo>
                    <a:pt x="2333" y="1028"/>
                  </a:lnTo>
                  <a:lnTo>
                    <a:pt x="2331" y="1030"/>
                  </a:lnTo>
                  <a:lnTo>
                    <a:pt x="2331" y="1034"/>
                  </a:lnTo>
                  <a:lnTo>
                    <a:pt x="2331" y="1036"/>
                  </a:lnTo>
                  <a:lnTo>
                    <a:pt x="2331" y="1034"/>
                  </a:lnTo>
                  <a:lnTo>
                    <a:pt x="2331" y="1030"/>
                  </a:lnTo>
                  <a:lnTo>
                    <a:pt x="2331" y="1022"/>
                  </a:lnTo>
                  <a:lnTo>
                    <a:pt x="2331" y="1010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Rectangle 14">
              <a:extLst>
                <a:ext uri="{FF2B5EF4-FFF2-40B4-BE49-F238E27FC236}">
                  <a16:creationId xmlns:a16="http://schemas.microsoft.com/office/drawing/2014/main" id="{4FD29D42-5374-48C3-8CF6-FFFA914F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968"/>
              <a:ext cx="2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2" name="Rectangle 15">
              <a:extLst>
                <a:ext uri="{FF2B5EF4-FFF2-40B4-BE49-F238E27FC236}">
                  <a16:creationId xmlns:a16="http://schemas.microsoft.com/office/drawing/2014/main" id="{77A5C0DC-6787-42A2-8253-418140DD6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93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1533" name="Rectangle 16">
              <a:extLst>
                <a:ext uri="{FF2B5EF4-FFF2-40B4-BE49-F238E27FC236}">
                  <a16:creationId xmlns:a16="http://schemas.microsoft.com/office/drawing/2014/main" id="{29362A2D-B3CF-4C00-A416-4FC09C522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610"/>
              <a:ext cx="22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4" name="Rectangle 17">
              <a:extLst>
                <a:ext uri="{FF2B5EF4-FFF2-40B4-BE49-F238E27FC236}">
                  <a16:creationId xmlns:a16="http://schemas.microsoft.com/office/drawing/2014/main" id="{66168FA5-C74A-4106-AFAB-9014B1CB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66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5" name="Rectangle 18">
              <a:extLst>
                <a:ext uri="{FF2B5EF4-FFF2-40B4-BE49-F238E27FC236}">
                  <a16:creationId xmlns:a16="http://schemas.microsoft.com/office/drawing/2014/main" id="{01685FBF-86F3-4C35-B937-68CF26CD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45"/>
              <a:ext cx="22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6" name="Rectangle 19">
              <a:extLst>
                <a:ext uri="{FF2B5EF4-FFF2-40B4-BE49-F238E27FC236}">
                  <a16:creationId xmlns:a16="http://schemas.microsoft.com/office/drawing/2014/main" id="{983A022C-7B6F-4CDE-A55E-42D9C466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604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537" name="Rectangle 20">
              <a:extLst>
                <a:ext uri="{FF2B5EF4-FFF2-40B4-BE49-F238E27FC236}">
                  <a16:creationId xmlns:a16="http://schemas.microsoft.com/office/drawing/2014/main" id="{7A2EE6ED-4906-49FF-9B96-144F0BCC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968"/>
              <a:ext cx="22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38" name="Rectangle 21">
              <a:extLst>
                <a:ext uri="{FF2B5EF4-FFF2-40B4-BE49-F238E27FC236}">
                  <a16:creationId xmlns:a16="http://schemas.microsoft.com/office/drawing/2014/main" id="{159AB151-CC87-45CA-90C8-A4ED63DF8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302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B39842E0-E481-425F-BFCD-B206B8FB77E7}"/>
              </a:ext>
            </a:extLst>
          </p:cNvPr>
          <p:cNvGrpSpPr>
            <a:grpSpLocks/>
          </p:cNvGrpSpPr>
          <p:nvPr/>
        </p:nvGrpSpPr>
        <p:grpSpPr bwMode="auto">
          <a:xfrm>
            <a:off x="6040438" y="1001713"/>
            <a:ext cx="2265362" cy="1609725"/>
            <a:chOff x="3920" y="2976"/>
            <a:chExt cx="1427" cy="1014"/>
          </a:xfrm>
        </p:grpSpPr>
        <p:sp>
          <p:nvSpPr>
            <p:cNvPr id="21511" name="Line 23">
              <a:extLst>
                <a:ext uri="{FF2B5EF4-FFF2-40B4-BE49-F238E27FC236}">
                  <a16:creationId xmlns:a16="http://schemas.microsoft.com/office/drawing/2014/main" id="{324D861C-4556-4F19-A99E-1045EE207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3755"/>
              <a:ext cx="792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24">
              <a:extLst>
                <a:ext uri="{FF2B5EF4-FFF2-40B4-BE49-F238E27FC236}">
                  <a16:creationId xmlns:a16="http://schemas.microsoft.com/office/drawing/2014/main" id="{BE832232-F46F-4925-980D-1DD1A80D9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137"/>
              <a:ext cx="396" cy="6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25">
              <a:extLst>
                <a:ext uri="{FF2B5EF4-FFF2-40B4-BE49-F238E27FC236}">
                  <a16:creationId xmlns:a16="http://schemas.microsoft.com/office/drawing/2014/main" id="{8DF5C8A6-37DC-4699-9869-B9B6D3917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7" y="3137"/>
              <a:ext cx="396" cy="61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26">
              <a:extLst>
                <a:ext uri="{FF2B5EF4-FFF2-40B4-BE49-F238E27FC236}">
                  <a16:creationId xmlns:a16="http://schemas.microsoft.com/office/drawing/2014/main" id="{170DA865-AC9C-4E0C-974A-02573CB0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137"/>
              <a:ext cx="1" cy="4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27">
              <a:extLst>
                <a:ext uri="{FF2B5EF4-FFF2-40B4-BE49-F238E27FC236}">
                  <a16:creationId xmlns:a16="http://schemas.microsoft.com/office/drawing/2014/main" id="{49D32C48-CB9F-45F8-B806-299FCAA71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3549"/>
              <a:ext cx="396" cy="2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28">
              <a:extLst>
                <a:ext uri="{FF2B5EF4-FFF2-40B4-BE49-F238E27FC236}">
                  <a16:creationId xmlns:a16="http://schemas.microsoft.com/office/drawing/2014/main" id="{E8F2D2E5-FFD4-4D4F-B4BE-1542F1487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3" y="3549"/>
              <a:ext cx="396" cy="2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Rectangle 29">
              <a:extLst>
                <a:ext uri="{FF2B5EF4-FFF2-40B4-BE49-F238E27FC236}">
                  <a16:creationId xmlns:a16="http://schemas.microsoft.com/office/drawing/2014/main" id="{6C46A048-074F-4309-A575-9C8694E3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755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18" name="Rectangle 30">
              <a:extLst>
                <a:ext uri="{FF2B5EF4-FFF2-40B4-BE49-F238E27FC236}">
                  <a16:creationId xmlns:a16="http://schemas.microsoft.com/office/drawing/2014/main" id="{80710467-D6DD-42AD-B134-DA91B96C1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3817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b'  (c)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Rectangle 31">
              <a:extLst>
                <a:ext uri="{FF2B5EF4-FFF2-40B4-BE49-F238E27FC236}">
                  <a16:creationId xmlns:a16="http://schemas.microsoft.com/office/drawing/2014/main" id="{1D916DBC-B1B2-4F5E-891B-B608E12F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000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0" name="Rectangle 32">
              <a:extLst>
                <a:ext uri="{FF2B5EF4-FFF2-40B4-BE49-F238E27FC236}">
                  <a16:creationId xmlns:a16="http://schemas.microsoft.com/office/drawing/2014/main" id="{A28E314A-80D4-45B0-8D97-B4C86748F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297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a'  (b)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Rectangle 33">
              <a:extLst>
                <a:ext uri="{FF2B5EF4-FFF2-40B4-BE49-F238E27FC236}">
                  <a16:creationId xmlns:a16="http://schemas.microsoft.com/office/drawing/2014/main" id="{83FBC7FC-8B5F-4DE5-A138-4E97D597F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755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2" name="Rectangle 34">
              <a:extLst>
                <a:ext uri="{FF2B5EF4-FFF2-40B4-BE49-F238E27FC236}">
                  <a16:creationId xmlns:a16="http://schemas.microsoft.com/office/drawing/2014/main" id="{97539B32-3A0B-4200-8AB1-1E590CF8E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17"/>
              <a:ext cx="3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c'  (a)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Rectangle 35">
              <a:extLst>
                <a:ext uri="{FF2B5EF4-FFF2-40B4-BE49-F238E27FC236}">
                  <a16:creationId xmlns:a16="http://schemas.microsoft.com/office/drawing/2014/main" id="{1E361986-E2F5-400C-BE30-91FED28F4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411"/>
              <a:ext cx="55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1524" name="Rectangle 36">
              <a:extLst>
                <a:ext uri="{FF2B5EF4-FFF2-40B4-BE49-F238E27FC236}">
                  <a16:creationId xmlns:a16="http://schemas.microsoft.com/office/drawing/2014/main" id="{69862D4E-AA3D-4905-8D77-759311761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347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d‘(d)</a:t>
              </a:r>
              <a:endPara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0" name="Text Box 2">
            <a:extLst>
              <a:ext uri="{FF2B5EF4-FFF2-40B4-BE49-F238E27FC236}">
                <a16:creationId xmlns:a16="http://schemas.microsoft.com/office/drawing/2014/main" id="{5AD1D177-8269-4303-866D-307D1AB52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5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9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90388369-809F-49FB-9962-9F86F0389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5D69FF7-BDB0-4AB1-AAB4-C85D94E1D11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32DB25E-884B-4EE2-A5CE-969C3171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6964" name="Text Box 4">
            <a:extLst>
              <a:ext uri="{FF2B5EF4-FFF2-40B4-BE49-F238E27FC236}">
                <a16:creationId xmlns:a16="http://schemas.microsoft.com/office/drawing/2014/main" id="{2B1A0190-156C-4C5C-9238-3FF0219A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7487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determine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whether two simple graphs are 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2216965" name="Text Box 5">
            <a:extLst>
              <a:ext uri="{FF2B5EF4-FFF2-40B4-BE49-F238E27FC236}">
                <a16:creationId xmlns:a16="http://schemas.microsoft.com/office/drawing/2014/main" id="{F70E0D17-F149-4532-AA15-DC222221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44675"/>
            <a:ext cx="8353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is usually difficult since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! possible 1-1 correspondence between the two vertex sets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vertices.  However, some properties (called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in the graphs may be used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show that they are not isomorphic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216966" name="Text Box 6">
            <a:extLst>
              <a:ext uri="{FF2B5EF4-FFF2-40B4-BE49-F238E27FC236}">
                <a16:creationId xmlns:a16="http://schemas.microsoft.com/office/drawing/2014/main" id="{05C67CA5-C303-47B0-89C7-A8D8E37D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3686175"/>
            <a:ext cx="8964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--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things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must have in common to be isomorphic.</a:t>
            </a:r>
          </a:p>
        </p:txBody>
      </p:sp>
      <p:sp>
        <p:nvSpPr>
          <p:cNvPr id="23559" name="Text Box 2">
            <a:extLst>
              <a:ext uri="{FF2B5EF4-FFF2-40B4-BE49-F238E27FC236}">
                <a16:creationId xmlns:a16="http://schemas.microsoft.com/office/drawing/2014/main" id="{1AF07F96-00A6-41D8-91FF-9D3AF1DF1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6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6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6964" grpId="0" autoUpdateAnimBg="0"/>
      <p:bldP spid="2216965" grpId="0" autoUpdateAnimBg="0"/>
      <p:bldP spid="221696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37632DDB-E909-4AD8-8173-8F5657835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80F2C6-78D4-4237-8A8A-8A55CFEF6CD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2BB962D-4D38-4DEB-8E42-2CA5D0DF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7988" name="Text Box 4">
            <a:extLst>
              <a:ext uri="{FF2B5EF4-FFF2-40B4-BE49-F238E27FC236}">
                <a16:creationId xmlns:a16="http://schemas.microsoft.com/office/drawing/2014/main" id="{66987509-A9FC-446B-BFB1-51C893E5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0645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Important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invariants in isomorphic graphs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vertices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edges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degrees of corresponding vertices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bipartite, the other must be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complete, the other must be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one is a wheel, the other must be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etc.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6DB80E47-2B49-4AFF-98FB-AFC66B29C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1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1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1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1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7988" grpId="0" build="p" bldLvl="2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ABC5CFAC-3C87-4865-A3C8-F4366B956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16F718-E819-466E-8DC5-12C221E64CF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AA9D7EA-E3D5-4D37-A0EC-7AE11D7D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9013" name="Text Box 5">
            <a:extLst>
              <a:ext uri="{FF2B5EF4-FFF2-40B4-BE49-F238E27FC236}">
                <a16:creationId xmlns:a16="http://schemas.microsoft.com/office/drawing/2014/main" id="{3A685B9D-8A4C-4DB6-A380-06E3E2EF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the following two graphs isomorphic?</a:t>
            </a:r>
          </a:p>
        </p:txBody>
      </p:sp>
      <p:sp>
        <p:nvSpPr>
          <p:cNvPr id="2219014" name="Rectangle 6">
            <a:extLst>
              <a:ext uri="{FF2B5EF4-FFF2-40B4-BE49-F238E27FC236}">
                <a16:creationId xmlns:a16="http://schemas.microsoft.com/office/drawing/2014/main" id="{172D223C-4C0A-4A9F-A29B-553C0926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928938"/>
            <a:ext cx="73453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   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They are isomorphic, because they can be arranged to look identical.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You can see this if in the right graph you move vertex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the left of the edge {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}. Then the isomorphism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the left to the right graph is: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endParaRPr lang="en-US" altLang="zh-CN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D78980E-3B6A-4370-927E-D37CACD39CB1}"/>
              </a:ext>
            </a:extLst>
          </p:cNvPr>
          <p:cNvGrpSpPr>
            <a:grpSpLocks/>
          </p:cNvGrpSpPr>
          <p:nvPr/>
        </p:nvGrpSpPr>
        <p:grpSpPr bwMode="auto">
          <a:xfrm>
            <a:off x="1111250" y="790575"/>
            <a:ext cx="2514600" cy="2209800"/>
            <a:chOff x="528" y="672"/>
            <a:chExt cx="1584" cy="1392"/>
          </a:xfrm>
        </p:grpSpPr>
        <p:sp>
          <p:nvSpPr>
            <p:cNvPr id="25625" name="AutoShape 8">
              <a:extLst>
                <a:ext uri="{FF2B5EF4-FFF2-40B4-BE49-F238E27FC236}">
                  <a16:creationId xmlns:a16="http://schemas.microsoft.com/office/drawing/2014/main" id="{D64559C5-921F-42D4-B0FD-D1FC3F7C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17" name="Text Box 9">
              <a:extLst>
                <a:ext uri="{FF2B5EF4-FFF2-40B4-BE49-F238E27FC236}">
                  <a16:creationId xmlns:a16="http://schemas.microsoft.com/office/drawing/2014/main" id="{EE91AF49-71AA-4B5D-8712-48AE9FEC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5627" name="AutoShape 10">
              <a:extLst>
                <a:ext uri="{FF2B5EF4-FFF2-40B4-BE49-F238E27FC236}">
                  <a16:creationId xmlns:a16="http://schemas.microsoft.com/office/drawing/2014/main" id="{A866416D-ECB2-4579-9EC8-4AEAFBA61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28" name="AutoShape 11">
              <a:extLst>
                <a:ext uri="{FF2B5EF4-FFF2-40B4-BE49-F238E27FC236}">
                  <a16:creationId xmlns:a16="http://schemas.microsoft.com/office/drawing/2014/main" id="{AD7BAA89-B8EE-4637-BA12-D3315ED95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29" name="AutoShape 12">
              <a:extLst>
                <a:ext uri="{FF2B5EF4-FFF2-40B4-BE49-F238E27FC236}">
                  <a16:creationId xmlns:a16="http://schemas.microsoft.com/office/drawing/2014/main" id="{79A54EDE-8650-4AA9-8D22-6C78FCCB6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30" name="AutoShape 13">
              <a:extLst>
                <a:ext uri="{FF2B5EF4-FFF2-40B4-BE49-F238E27FC236}">
                  <a16:creationId xmlns:a16="http://schemas.microsoft.com/office/drawing/2014/main" id="{2F46F00B-4FEB-4C72-B5CD-1BDBD678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22" name="Text Box 14">
              <a:extLst>
                <a:ext uri="{FF2B5EF4-FFF2-40B4-BE49-F238E27FC236}">
                  <a16:creationId xmlns:a16="http://schemas.microsoft.com/office/drawing/2014/main" id="{ABD7F9AC-C85E-4629-81A9-BE720E28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19023" name="Text Box 15">
              <a:extLst>
                <a:ext uri="{FF2B5EF4-FFF2-40B4-BE49-F238E27FC236}">
                  <a16:creationId xmlns:a16="http://schemas.microsoft.com/office/drawing/2014/main" id="{0F6FA7CC-F23F-4F5A-8CF0-A43ABDE13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9024" name="Text Box 16">
              <a:extLst>
                <a:ext uri="{FF2B5EF4-FFF2-40B4-BE49-F238E27FC236}">
                  <a16:creationId xmlns:a16="http://schemas.microsoft.com/office/drawing/2014/main" id="{01A9681A-BB54-4DB5-90BD-D8DF31392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9025" name="Text Box 17">
              <a:extLst>
                <a:ext uri="{FF2B5EF4-FFF2-40B4-BE49-F238E27FC236}">
                  <a16:creationId xmlns:a16="http://schemas.microsoft.com/office/drawing/2014/main" id="{EC7066FE-BD2B-4F42-99C7-1149EE29D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25635" name="AutoShape 18">
              <a:extLst>
                <a:ext uri="{FF2B5EF4-FFF2-40B4-BE49-F238E27FC236}">
                  <a16:creationId xmlns:a16="http://schemas.microsoft.com/office/drawing/2014/main" id="{0A3834A7-492E-494D-808E-F699B0FDF1E3}"/>
                </a:ext>
              </a:extLst>
            </p:cNvPr>
            <p:cNvCxnSpPr>
              <a:cxnSpLocks noChangeShapeType="1"/>
              <a:stCxn id="25625" idx="0"/>
              <a:endCxn id="25629" idx="4"/>
            </p:cNvCxnSpPr>
            <p:nvPr/>
          </p:nvCxnSpPr>
          <p:spPr bwMode="auto">
            <a:xfrm flipV="1">
              <a:off x="1536" y="1584"/>
              <a:ext cx="240" cy="2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6" name="AutoShape 19">
              <a:extLst>
                <a:ext uri="{FF2B5EF4-FFF2-40B4-BE49-F238E27FC236}">
                  <a16:creationId xmlns:a16="http://schemas.microsoft.com/office/drawing/2014/main" id="{EF02C281-FFF8-4990-892F-AE160DAB030F}"/>
                </a:ext>
              </a:extLst>
            </p:cNvPr>
            <p:cNvCxnSpPr>
              <a:cxnSpLocks noChangeShapeType="1"/>
              <a:stCxn id="25625" idx="2"/>
              <a:endCxn id="25627" idx="6"/>
            </p:cNvCxnSpPr>
            <p:nvPr/>
          </p:nvCxnSpPr>
          <p:spPr bwMode="auto">
            <a:xfrm flipH="1" flipV="1">
              <a:off x="816" y="1776"/>
              <a:ext cx="672" cy="14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20">
              <a:extLst>
                <a:ext uri="{FF2B5EF4-FFF2-40B4-BE49-F238E27FC236}">
                  <a16:creationId xmlns:a16="http://schemas.microsoft.com/office/drawing/2014/main" id="{E16A0E8D-C48F-42FD-8242-30E1B67D6662}"/>
                </a:ext>
              </a:extLst>
            </p:cNvPr>
            <p:cNvCxnSpPr>
              <a:cxnSpLocks noChangeShapeType="1"/>
              <a:stCxn id="25627" idx="0"/>
              <a:endCxn id="25628" idx="4"/>
            </p:cNvCxnSpPr>
            <p:nvPr/>
          </p:nvCxnSpPr>
          <p:spPr bwMode="auto">
            <a:xfrm flipV="1">
              <a:off x="768" y="1536"/>
              <a:ext cx="480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8" name="AutoShape 21">
              <a:extLst>
                <a:ext uri="{FF2B5EF4-FFF2-40B4-BE49-F238E27FC236}">
                  <a16:creationId xmlns:a16="http://schemas.microsoft.com/office/drawing/2014/main" id="{5BCB1C5C-01BD-4CAF-82E8-0ABB59AC468B}"/>
                </a:ext>
              </a:extLst>
            </p:cNvPr>
            <p:cNvCxnSpPr>
              <a:cxnSpLocks noChangeShapeType="1"/>
              <a:stCxn id="25628" idx="7"/>
              <a:endCxn id="25630" idx="3"/>
            </p:cNvCxnSpPr>
            <p:nvPr/>
          </p:nvCxnSpPr>
          <p:spPr bwMode="auto">
            <a:xfrm flipH="1" flipV="1">
              <a:off x="1262" y="1090"/>
              <a:ext cx="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9" name="AutoShape 22">
              <a:extLst>
                <a:ext uri="{FF2B5EF4-FFF2-40B4-BE49-F238E27FC236}">
                  <a16:creationId xmlns:a16="http://schemas.microsoft.com/office/drawing/2014/main" id="{D0148630-DE87-4593-8E95-A29991FDCB8D}"/>
                </a:ext>
              </a:extLst>
            </p:cNvPr>
            <p:cNvCxnSpPr>
              <a:cxnSpLocks noChangeShapeType="1"/>
              <a:stCxn id="25630" idx="5"/>
              <a:endCxn id="25629" idx="1"/>
            </p:cNvCxnSpPr>
            <p:nvPr/>
          </p:nvCxnSpPr>
          <p:spPr bwMode="auto">
            <a:xfrm>
              <a:off x="1330" y="1090"/>
              <a:ext cx="412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0" name="AutoShape 23">
              <a:extLst>
                <a:ext uri="{FF2B5EF4-FFF2-40B4-BE49-F238E27FC236}">
                  <a16:creationId xmlns:a16="http://schemas.microsoft.com/office/drawing/2014/main" id="{0D223780-0554-4F9C-8B2F-BF413AA44917}"/>
                </a:ext>
              </a:extLst>
            </p:cNvPr>
            <p:cNvCxnSpPr>
              <a:cxnSpLocks noChangeShapeType="1"/>
              <a:stCxn id="25628" idx="5"/>
              <a:endCxn id="25625" idx="1"/>
            </p:cNvCxnSpPr>
            <p:nvPr/>
          </p:nvCxnSpPr>
          <p:spPr bwMode="auto">
            <a:xfrm>
              <a:off x="1282" y="1522"/>
              <a:ext cx="220" cy="36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C7F5E114-0EB0-47CB-83B8-AE051BDD52A7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942975"/>
            <a:ext cx="2667000" cy="1981200"/>
            <a:chOff x="3024" y="720"/>
            <a:chExt cx="1680" cy="1248"/>
          </a:xfrm>
        </p:grpSpPr>
        <p:sp>
          <p:nvSpPr>
            <p:cNvPr id="25609" name="AutoShape 25">
              <a:extLst>
                <a:ext uri="{FF2B5EF4-FFF2-40B4-BE49-F238E27FC236}">
                  <a16:creationId xmlns:a16="http://schemas.microsoft.com/office/drawing/2014/main" id="{664F3015-1474-430F-94A5-F98870D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34" name="Text Box 26">
              <a:extLst>
                <a:ext uri="{FF2B5EF4-FFF2-40B4-BE49-F238E27FC236}">
                  <a16:creationId xmlns:a16="http://schemas.microsoft.com/office/drawing/2014/main" id="{4A9F9E95-E368-4B20-ADA6-A51BDB88F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5611" name="AutoShape 27">
              <a:extLst>
                <a:ext uri="{FF2B5EF4-FFF2-40B4-BE49-F238E27FC236}">
                  <a16:creationId xmlns:a16="http://schemas.microsoft.com/office/drawing/2014/main" id="{91219771-2F15-4EB7-BF2F-CB657E8B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2" name="AutoShape 28">
              <a:extLst>
                <a:ext uri="{FF2B5EF4-FFF2-40B4-BE49-F238E27FC236}">
                  <a16:creationId xmlns:a16="http://schemas.microsoft.com/office/drawing/2014/main" id="{6DCEBCA3-150B-4935-8FA5-E850806C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3" name="AutoShape 29">
              <a:extLst>
                <a:ext uri="{FF2B5EF4-FFF2-40B4-BE49-F238E27FC236}">
                  <a16:creationId xmlns:a16="http://schemas.microsoft.com/office/drawing/2014/main" id="{1467C79C-4AC1-4490-874E-1C89BF93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5614" name="AutoShape 30">
              <a:extLst>
                <a:ext uri="{FF2B5EF4-FFF2-40B4-BE49-F238E27FC236}">
                  <a16:creationId xmlns:a16="http://schemas.microsoft.com/office/drawing/2014/main" id="{08E96F7B-90E2-4477-A2D2-7245B04CD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19039" name="Text Box 31">
              <a:extLst>
                <a:ext uri="{FF2B5EF4-FFF2-40B4-BE49-F238E27FC236}">
                  <a16:creationId xmlns:a16="http://schemas.microsoft.com/office/drawing/2014/main" id="{A1DA7A88-9522-43D2-A5E3-F127768A8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219040" name="Text Box 32">
              <a:extLst>
                <a:ext uri="{FF2B5EF4-FFF2-40B4-BE49-F238E27FC236}">
                  <a16:creationId xmlns:a16="http://schemas.microsoft.com/office/drawing/2014/main" id="{E9CA3CF7-0191-4EEF-AF7A-7FEAF23B6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9041" name="Text Box 33">
              <a:extLst>
                <a:ext uri="{FF2B5EF4-FFF2-40B4-BE49-F238E27FC236}">
                  <a16:creationId xmlns:a16="http://schemas.microsoft.com/office/drawing/2014/main" id="{18F6D96C-92C2-4F72-B0F2-A4F9B9699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9042" name="Text Box 34">
              <a:extLst>
                <a:ext uri="{FF2B5EF4-FFF2-40B4-BE49-F238E27FC236}">
                  <a16:creationId xmlns:a16="http://schemas.microsoft.com/office/drawing/2014/main" id="{3CAFD934-C771-4C18-8B63-F07072B32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cxnSp>
          <p:nvCxnSpPr>
            <p:cNvPr id="25619" name="AutoShape 35">
              <a:extLst>
                <a:ext uri="{FF2B5EF4-FFF2-40B4-BE49-F238E27FC236}">
                  <a16:creationId xmlns:a16="http://schemas.microsoft.com/office/drawing/2014/main" id="{B8E2DDA9-CD5A-4DFB-8722-570B000A62C0}"/>
                </a:ext>
              </a:extLst>
            </p:cNvPr>
            <p:cNvCxnSpPr>
              <a:cxnSpLocks noChangeShapeType="1"/>
              <a:stCxn id="25609" idx="6"/>
              <a:endCxn id="25613" idx="2"/>
            </p:cNvCxnSpPr>
            <p:nvPr/>
          </p:nvCxnSpPr>
          <p:spPr bwMode="auto">
            <a:xfrm>
              <a:off x="3408" y="1824"/>
              <a:ext cx="816" cy="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36">
              <a:extLst>
                <a:ext uri="{FF2B5EF4-FFF2-40B4-BE49-F238E27FC236}">
                  <a16:creationId xmlns:a16="http://schemas.microsoft.com/office/drawing/2014/main" id="{931703B1-43AF-4EC3-840C-27ECD0A99220}"/>
                </a:ext>
              </a:extLst>
            </p:cNvPr>
            <p:cNvCxnSpPr>
              <a:cxnSpLocks noChangeShapeType="1"/>
              <a:stCxn id="25609" idx="7"/>
              <a:endCxn id="25611" idx="3"/>
            </p:cNvCxnSpPr>
            <p:nvPr/>
          </p:nvCxnSpPr>
          <p:spPr bwMode="auto">
            <a:xfrm flipV="1">
              <a:off x="3394" y="1666"/>
              <a:ext cx="508" cy="124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37">
              <a:extLst>
                <a:ext uri="{FF2B5EF4-FFF2-40B4-BE49-F238E27FC236}">
                  <a16:creationId xmlns:a16="http://schemas.microsoft.com/office/drawing/2014/main" id="{D1B06B9B-0CBB-4B0D-8B85-88D3C308ECB0}"/>
                </a:ext>
              </a:extLst>
            </p:cNvPr>
            <p:cNvCxnSpPr>
              <a:cxnSpLocks noChangeShapeType="1"/>
              <a:stCxn id="25611" idx="0"/>
              <a:endCxn id="25612" idx="4"/>
            </p:cNvCxnSpPr>
            <p:nvPr/>
          </p:nvCxnSpPr>
          <p:spPr bwMode="auto">
            <a:xfrm flipH="1" flipV="1">
              <a:off x="3792" y="1152"/>
              <a:ext cx="144" cy="43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38">
              <a:extLst>
                <a:ext uri="{FF2B5EF4-FFF2-40B4-BE49-F238E27FC236}">
                  <a16:creationId xmlns:a16="http://schemas.microsoft.com/office/drawing/2014/main" id="{A5C16FFF-F68A-40DD-AEB5-6053006443F1}"/>
                </a:ext>
              </a:extLst>
            </p:cNvPr>
            <p:cNvCxnSpPr>
              <a:cxnSpLocks noChangeShapeType="1"/>
              <a:stCxn id="25612" idx="5"/>
              <a:endCxn id="25614" idx="2"/>
            </p:cNvCxnSpPr>
            <p:nvPr/>
          </p:nvCxnSpPr>
          <p:spPr bwMode="auto">
            <a:xfrm>
              <a:off x="3826" y="1138"/>
              <a:ext cx="302" cy="20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39">
              <a:extLst>
                <a:ext uri="{FF2B5EF4-FFF2-40B4-BE49-F238E27FC236}">
                  <a16:creationId xmlns:a16="http://schemas.microsoft.com/office/drawing/2014/main" id="{98C5B6F9-3565-496F-897C-857021C1F609}"/>
                </a:ext>
              </a:extLst>
            </p:cNvPr>
            <p:cNvCxnSpPr>
              <a:cxnSpLocks noChangeShapeType="1"/>
              <a:stCxn id="25614" idx="5"/>
              <a:endCxn id="25613" idx="1"/>
            </p:cNvCxnSpPr>
            <p:nvPr/>
          </p:nvCxnSpPr>
          <p:spPr bwMode="auto">
            <a:xfrm>
              <a:off x="4210" y="1378"/>
              <a:ext cx="28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AutoShape 40">
              <a:extLst>
                <a:ext uri="{FF2B5EF4-FFF2-40B4-BE49-F238E27FC236}">
                  <a16:creationId xmlns:a16="http://schemas.microsoft.com/office/drawing/2014/main" id="{BA221D7D-FB7C-45E6-BA75-A09CDC0AC3A2}"/>
                </a:ext>
              </a:extLst>
            </p:cNvPr>
            <p:cNvCxnSpPr>
              <a:cxnSpLocks noChangeShapeType="1"/>
              <a:stCxn id="25612" idx="3"/>
              <a:endCxn id="25609" idx="1"/>
            </p:cNvCxnSpPr>
            <p:nvPr/>
          </p:nvCxnSpPr>
          <p:spPr bwMode="auto">
            <a:xfrm flipH="1">
              <a:off x="3326" y="1138"/>
              <a:ext cx="432" cy="65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Text Box 2">
            <a:extLst>
              <a:ext uri="{FF2B5EF4-FFF2-40B4-BE49-F238E27FC236}">
                <a16:creationId xmlns:a16="http://schemas.microsoft.com/office/drawing/2014/main" id="{70C8548B-DD84-4F22-9343-18D50F24D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90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1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19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9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19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9013" grpId="0" autoUpdateAnimBg="0"/>
      <p:bldP spid="221901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A31B8E1F-6A50-4658-AA68-F3883016F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65D573C-0BBF-448D-A4C1-50E1DB0AEED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F538D2C-F03D-4103-AE82-08BC7FA8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0037" name="Text Box 5">
            <a:extLst>
              <a:ext uri="{FF2B5EF4-FFF2-40B4-BE49-F238E27FC236}">
                <a16:creationId xmlns:a16="http://schemas.microsoft.com/office/drawing/2014/main" id="{AA9E667C-C991-4F64-9140-B020529C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Show that the following two graphs are isomorphic.</a:t>
            </a:r>
          </a:p>
        </p:txBody>
      </p:sp>
      <p:sp>
        <p:nvSpPr>
          <p:cNvPr id="2220038" name="Rectangle 6">
            <a:extLst>
              <a:ext uri="{FF2B5EF4-FFF2-40B4-BE49-F238E27FC236}">
                <a16:creationId xmlns:a16="http://schemas.microsoft.com/office/drawing/2014/main" id="{28323CA2-8960-41D7-8BBB-E4EB48FA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214688"/>
            <a:ext cx="74168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   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Try to find an 1-1 and onto function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Show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isomorphism (preserves adjacency relation)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 The adjacency matrix of a graph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same as the adjacency matrix of another graph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when rows and columns are labeled to correspond to the images under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the vertices in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that are the labels of these rows and columns in the M</a:t>
            </a:r>
            <a:r>
              <a:rPr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endParaRPr lang="en-US" altLang="zh-CN" sz="2000" i="1" baseline="-250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37202DB-7A2A-44AF-A81C-D0D842C886FA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357313"/>
            <a:ext cx="3344863" cy="1712912"/>
            <a:chOff x="839" y="1053"/>
            <a:chExt cx="2107" cy="1079"/>
          </a:xfrm>
        </p:grpSpPr>
        <p:cxnSp>
          <p:nvCxnSpPr>
            <p:cNvPr id="26651" name="AutoShape 8">
              <a:extLst>
                <a:ext uri="{FF2B5EF4-FFF2-40B4-BE49-F238E27FC236}">
                  <a16:creationId xmlns:a16="http://schemas.microsoft.com/office/drawing/2014/main" id="{05896CF3-BEA5-4C59-8D00-571C630CF4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28" y="1301"/>
              <a:ext cx="0" cy="5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2" name="AutoShape 9">
              <a:extLst>
                <a:ext uri="{FF2B5EF4-FFF2-40B4-BE49-F238E27FC236}">
                  <a16:creationId xmlns:a16="http://schemas.microsoft.com/office/drawing/2014/main" id="{25756DFA-6417-4E01-BDD6-042E4C01F2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40" y="1281"/>
              <a:ext cx="88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3" name="AutoShape 10">
              <a:extLst>
                <a:ext uri="{FF2B5EF4-FFF2-40B4-BE49-F238E27FC236}">
                  <a16:creationId xmlns:a16="http://schemas.microsoft.com/office/drawing/2014/main" id="{F9040F91-1340-46BB-9F57-D62696C438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32" y="1292"/>
              <a:ext cx="908" cy="55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AutoShape 11">
              <a:extLst>
                <a:ext uri="{FF2B5EF4-FFF2-40B4-BE49-F238E27FC236}">
                  <a16:creationId xmlns:a16="http://schemas.microsoft.com/office/drawing/2014/main" id="{8E98624B-315C-4524-8169-A6C6CB3376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42" y="1853"/>
              <a:ext cx="1601" cy="1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5" name="AutoShape 12">
              <a:extLst>
                <a:ext uri="{FF2B5EF4-FFF2-40B4-BE49-F238E27FC236}">
                  <a16:creationId xmlns:a16="http://schemas.microsoft.com/office/drawing/2014/main" id="{02A6B95D-3AFA-4138-86FE-0A14669E2A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32" y="1292"/>
              <a:ext cx="908" cy="55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6" name="AutoShape 13">
              <a:extLst>
                <a:ext uri="{FF2B5EF4-FFF2-40B4-BE49-F238E27FC236}">
                  <a16:creationId xmlns:a16="http://schemas.microsoft.com/office/drawing/2014/main" id="{7DCAA35C-841C-4421-8E62-879E87658D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35" y="1301"/>
              <a:ext cx="0" cy="53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7" name="Text Box 14">
              <a:extLst>
                <a:ext uri="{FF2B5EF4-FFF2-40B4-BE49-F238E27FC236}">
                  <a16:creationId xmlns:a16="http://schemas.microsoft.com/office/drawing/2014/main" id="{34768950-E5B1-49F3-A4BA-125B4AD0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053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58" name="AutoShape 15">
              <a:extLst>
                <a:ext uri="{FF2B5EF4-FFF2-40B4-BE49-F238E27FC236}">
                  <a16:creationId xmlns:a16="http://schemas.microsoft.com/office/drawing/2014/main" id="{28C3EF6A-8F65-49BA-BBA4-07EC5649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5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59" name="Line 16">
              <a:extLst>
                <a:ext uri="{FF2B5EF4-FFF2-40B4-BE49-F238E27FC236}">
                  <a16:creationId xmlns:a16="http://schemas.microsoft.com/office/drawing/2014/main" id="{301895D2-750C-4E52-BE04-5B3C6C8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280"/>
              <a:ext cx="681" cy="59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660" name="AutoShape 17">
              <a:extLst>
                <a:ext uri="{FF2B5EF4-FFF2-40B4-BE49-F238E27FC236}">
                  <a16:creationId xmlns:a16="http://schemas.microsoft.com/office/drawing/2014/main" id="{906C3C56-64F5-463F-9230-123A43B9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1" name="AutoShape 18">
              <a:extLst>
                <a:ext uri="{FF2B5EF4-FFF2-40B4-BE49-F238E27FC236}">
                  <a16:creationId xmlns:a16="http://schemas.microsoft.com/office/drawing/2014/main" id="{4133A651-06C1-4894-ABC5-4F1BF4FE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2" name="AutoShape 19">
              <a:extLst>
                <a:ext uri="{FF2B5EF4-FFF2-40B4-BE49-F238E27FC236}">
                  <a16:creationId xmlns:a16="http://schemas.microsoft.com/office/drawing/2014/main" id="{278BA2A9-173F-43BE-916F-C727E77D7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5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3" name="AutoShape 20">
              <a:extLst>
                <a:ext uri="{FF2B5EF4-FFF2-40B4-BE49-F238E27FC236}">
                  <a16:creationId xmlns:a16="http://schemas.microsoft.com/office/drawing/2014/main" id="{4D5CF75A-5C0B-4D47-BE25-CC887482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64" name="Text Box 21">
              <a:extLst>
                <a:ext uri="{FF2B5EF4-FFF2-40B4-BE49-F238E27FC236}">
                  <a16:creationId xmlns:a16="http://schemas.microsoft.com/office/drawing/2014/main" id="{275E10AC-F6C7-4BAC-B603-C09EDD80F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706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65" name="Text Box 22">
              <a:extLst>
                <a:ext uri="{FF2B5EF4-FFF2-40B4-BE49-F238E27FC236}">
                  <a16:creationId xmlns:a16="http://schemas.microsoft.com/office/drawing/2014/main" id="{406C289A-55E5-4A27-B40A-AF8A1713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071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666" name="Text Box 23">
              <a:extLst>
                <a:ext uri="{FF2B5EF4-FFF2-40B4-BE49-F238E27FC236}">
                  <a16:creationId xmlns:a16="http://schemas.microsoft.com/office/drawing/2014/main" id="{6E8010DE-370D-4371-9118-952E7725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805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67" name="Text Box 24">
              <a:extLst>
                <a:ext uri="{FF2B5EF4-FFF2-40B4-BE49-F238E27FC236}">
                  <a16:creationId xmlns:a16="http://schemas.microsoft.com/office/drawing/2014/main" id="{5067F26E-8AFB-4612-B3B4-9981B3D8D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752"/>
              <a:ext cx="2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29B467D9-F3A8-47E3-B958-32365257399B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1071563"/>
            <a:ext cx="3949700" cy="2317750"/>
            <a:chOff x="2880" y="800"/>
            <a:chExt cx="2488" cy="1460"/>
          </a:xfrm>
        </p:grpSpPr>
        <p:sp>
          <p:nvSpPr>
            <p:cNvPr id="26633" name="Line 26">
              <a:extLst>
                <a:ext uri="{FF2B5EF4-FFF2-40B4-BE49-F238E27FC236}">
                  <a16:creationId xmlns:a16="http://schemas.microsoft.com/office/drawing/2014/main" id="{768F6582-DD2E-4615-95D2-8FABDD6D0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" y="1026"/>
              <a:ext cx="1588" cy="54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27">
              <a:extLst>
                <a:ext uri="{FF2B5EF4-FFF2-40B4-BE49-F238E27FC236}">
                  <a16:creationId xmlns:a16="http://schemas.microsoft.com/office/drawing/2014/main" id="{C10ED2B2-34EE-4BDD-8DD5-11CB3DD30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7" y="1024"/>
              <a:ext cx="494" cy="49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28">
              <a:extLst>
                <a:ext uri="{FF2B5EF4-FFF2-40B4-BE49-F238E27FC236}">
                  <a16:creationId xmlns:a16="http://schemas.microsoft.com/office/drawing/2014/main" id="{283BABFD-D5CC-4E85-B2F9-314941D93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566"/>
              <a:ext cx="155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9">
              <a:extLst>
                <a:ext uri="{FF2B5EF4-FFF2-40B4-BE49-F238E27FC236}">
                  <a16:creationId xmlns:a16="http://schemas.microsoft.com/office/drawing/2014/main" id="{F97D3B0C-E9ED-4B63-BA6D-8668ADFAC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5" y="1026"/>
              <a:ext cx="6" cy="49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30">
              <a:extLst>
                <a:ext uri="{FF2B5EF4-FFF2-40B4-BE49-F238E27FC236}">
                  <a16:creationId xmlns:a16="http://schemas.microsoft.com/office/drawing/2014/main" id="{AF0C2284-1C75-4C2C-9383-393BD14F8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1566"/>
              <a:ext cx="519" cy="407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31">
              <a:extLst>
                <a:ext uri="{FF2B5EF4-FFF2-40B4-BE49-F238E27FC236}">
                  <a16:creationId xmlns:a16="http://schemas.microsoft.com/office/drawing/2014/main" id="{7645F99D-40DF-44F5-8689-712ABBC61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570"/>
              <a:ext cx="1043" cy="40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Oval 32">
              <a:extLst>
                <a:ext uri="{FF2B5EF4-FFF2-40B4-BE49-F238E27FC236}">
                  <a16:creationId xmlns:a16="http://schemas.microsoft.com/office/drawing/2014/main" id="{243185B4-BE4B-46C1-A9CB-080562C55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502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0" name="Oval 33">
              <a:extLst>
                <a:ext uri="{FF2B5EF4-FFF2-40B4-BE49-F238E27FC236}">
                  <a16:creationId xmlns:a16="http://schemas.microsoft.com/office/drawing/2014/main" id="{08BCD0F7-61CC-41EB-AD16-583FF935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152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1" name="Oval 34">
              <a:extLst>
                <a:ext uri="{FF2B5EF4-FFF2-40B4-BE49-F238E27FC236}">
                  <a16:creationId xmlns:a16="http://schemas.microsoft.com/office/drawing/2014/main" id="{A989319A-680C-41DB-84B5-82622CDC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" y="98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2" name="Oval 35">
              <a:extLst>
                <a:ext uri="{FF2B5EF4-FFF2-40B4-BE49-F238E27FC236}">
                  <a16:creationId xmlns:a16="http://schemas.microsoft.com/office/drawing/2014/main" id="{93534999-57BE-473E-A31A-DC23313E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981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3" name="Oval 36">
              <a:extLst>
                <a:ext uri="{FF2B5EF4-FFF2-40B4-BE49-F238E27FC236}">
                  <a16:creationId xmlns:a16="http://schemas.microsoft.com/office/drawing/2014/main" id="{A0909DA4-DBEC-4973-A1E2-B0D11F794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939"/>
              <a:ext cx="109" cy="9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6644" name="Line 37">
              <a:extLst>
                <a:ext uri="{FF2B5EF4-FFF2-40B4-BE49-F238E27FC236}">
                  <a16:creationId xmlns:a16="http://schemas.microsoft.com/office/drawing/2014/main" id="{AA85DBBD-F926-40F0-9B3C-159B77657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071"/>
              <a:ext cx="46" cy="90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38">
              <a:extLst>
                <a:ext uri="{FF2B5EF4-FFF2-40B4-BE49-F238E27FC236}">
                  <a16:creationId xmlns:a16="http://schemas.microsoft.com/office/drawing/2014/main" id="{E1CCE2DA-9C29-4DD6-9701-24AC7993A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071"/>
              <a:ext cx="1043" cy="454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39">
              <a:extLst>
                <a:ext uri="{FF2B5EF4-FFF2-40B4-BE49-F238E27FC236}">
                  <a16:creationId xmlns:a16="http://schemas.microsoft.com/office/drawing/2014/main" id="{12735201-A776-4184-AB5D-721373F84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80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47" name="Text Box 40">
              <a:extLst>
                <a:ext uri="{FF2B5EF4-FFF2-40B4-BE49-F238E27FC236}">
                  <a16:creationId xmlns:a16="http://schemas.microsoft.com/office/drawing/2014/main" id="{5C7759FA-8FA2-4661-9124-DDC141DCE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98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648" name="Text Box 41">
              <a:extLst>
                <a:ext uri="{FF2B5EF4-FFF2-40B4-BE49-F238E27FC236}">
                  <a16:creationId xmlns:a16="http://schemas.microsoft.com/office/drawing/2014/main" id="{AE2BED07-BB34-410B-93B3-EB9826299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933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649" name="Text Box 42">
              <a:extLst>
                <a:ext uri="{FF2B5EF4-FFF2-40B4-BE49-F238E27FC236}">
                  <a16:creationId xmlns:a16="http://schemas.microsoft.com/office/drawing/2014/main" id="{B1BA8EE0-C9C0-4416-B7CA-8058EEDC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661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650" name="Text Box 43">
              <a:extLst>
                <a:ext uri="{FF2B5EF4-FFF2-40B4-BE49-F238E27FC236}">
                  <a16:creationId xmlns:a16="http://schemas.microsoft.com/office/drawing/2014/main" id="{71E0DF76-DCF6-4EFD-AFC6-589060F87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4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800" b="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26632" name="Text Box 2">
            <a:extLst>
              <a:ext uri="{FF2B5EF4-FFF2-40B4-BE49-F238E27FC236}">
                <a16:creationId xmlns:a16="http://schemas.microsoft.com/office/drawing/2014/main" id="{026613B0-D27F-4DAE-8BAF-F1470964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0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0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0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0037" grpId="0" autoUpdateAnimBg="0"/>
      <p:bldP spid="222003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89B46211-9FD7-4246-82ED-3CBFB0419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27EE13-83DF-44AD-911F-6F211D4C84A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EE7BDA9B-2734-4423-A7CC-B7B23526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04675" name="Text Box 3">
            <a:extLst>
              <a:ext uri="{FF2B5EF4-FFF2-40B4-BE49-F238E27FC236}">
                <a16:creationId xmlns:a16="http://schemas.microsoft.com/office/drawing/2014/main" id="{0AE7C445-8213-454F-94D1-599E503C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Representing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04676" name="Line 4">
            <a:extLst>
              <a:ext uri="{FF2B5EF4-FFF2-40B4-BE49-F238E27FC236}">
                <a16:creationId xmlns:a16="http://schemas.microsoft.com/office/drawing/2014/main" id="{4AA28C1C-31FF-4B78-A704-BE46CAC44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928688"/>
            <a:ext cx="32385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4677" name="Text Box 5">
            <a:extLst>
              <a:ext uri="{FF2B5EF4-FFF2-40B4-BE49-F238E27FC236}">
                <a16:creationId xmlns:a16="http://schemas.microsoft.com/office/drawing/2014/main" id="{AD68CE6D-1ABF-41B0-859B-8748454A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80645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Methods for representing graphs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Graphs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Adjacency lists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-- lists that specify all the vertices that are adjacent to each vertex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Adjacency matrices </a:t>
            </a: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Incidence matrices</a:t>
            </a:r>
          </a:p>
        </p:txBody>
      </p:sp>
      <p:graphicFrame>
        <p:nvGraphicFramePr>
          <p:cNvPr id="9" name="Group 27">
            <a:extLst>
              <a:ext uri="{FF2B5EF4-FFF2-40B4-BE49-F238E27FC236}">
                <a16:creationId xmlns:a16="http://schemas.microsoft.com/office/drawing/2014/main" id="{BA1DF4D1-54A7-440C-9F39-8E1E33562892}"/>
              </a:ext>
            </a:extLst>
          </p:cNvPr>
          <p:cNvGraphicFramePr>
            <a:graphicFrameLocks noGrp="1"/>
          </p:cNvGraphicFramePr>
          <p:nvPr/>
        </p:nvGraphicFramePr>
        <p:xfrm>
          <a:off x="5000625" y="1285875"/>
          <a:ext cx="3833813" cy="3662381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0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 adjacency list for a simple graph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Adjacent vertices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7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a,d,e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88748D27-6DF3-472C-811C-E8A8E2DC5EF1}"/>
              </a:ext>
            </a:extLst>
          </p:cNvPr>
          <p:cNvGraphicFramePr>
            <a:graphicFrameLocks noGrp="1"/>
          </p:cNvGraphicFramePr>
          <p:nvPr/>
        </p:nvGraphicFramePr>
        <p:xfrm>
          <a:off x="4143375" y="1285875"/>
          <a:ext cx="4691063" cy="3736975"/>
        </p:xfrm>
        <a:graphic>
          <a:graphicData uri="http://schemas.openxmlformats.org/drawingml/2006/table">
            <a:tbl>
              <a:tblPr/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2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 adjacency list for a directed graph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2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Initial vertex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terminal vertices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29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a,c,e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b,c,d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4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0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0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0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0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4675" grpId="0" autoUpdateAnimBg="0"/>
      <p:bldP spid="220467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F45B767E-89EA-4691-94A2-8D067297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7B016A-D1F3-4E23-B95D-9687DD20E64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9A39D36-C7B0-4C95-8E54-23755FB0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060" name="Text Box 4">
            <a:extLst>
              <a:ext uri="{FF2B5EF4-FFF2-40B4-BE49-F238E27FC236}">
                <a16:creationId xmlns:a16="http://schemas.microsoft.com/office/drawing/2014/main" id="{1C3DEE39-3E46-4484-A3A9-9EE2F0B20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Determine whether the given pair of graphs is isomorphic?</a:t>
            </a:r>
          </a:p>
        </p:txBody>
      </p:sp>
      <p:sp>
        <p:nvSpPr>
          <p:cNvPr id="2221061" name="Text Box 5">
            <a:extLst>
              <a:ext uri="{FF2B5EF4-FFF2-40B4-BE49-F238E27FC236}">
                <a16:creationId xmlns:a16="http://schemas.microsoft.com/office/drawing/2014/main" id="{97FA3E80-A99C-4B84-BD3B-FF68B6A96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00213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FCAFC90-5283-4005-8E81-0670DFA68867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1500188"/>
            <a:ext cx="3225800" cy="1476375"/>
            <a:chOff x="2520" y="8408"/>
            <a:chExt cx="4064" cy="1417"/>
          </a:xfrm>
        </p:grpSpPr>
        <p:sp>
          <p:nvSpPr>
            <p:cNvPr id="27701" name="AutoShape 7">
              <a:extLst>
                <a:ext uri="{FF2B5EF4-FFF2-40B4-BE49-F238E27FC236}">
                  <a16:creationId xmlns:a16="http://schemas.microsoft.com/office/drawing/2014/main" id="{4872A0F2-A1A7-45A9-B3DF-25B6A091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8460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2" name="AutoShape 8">
              <a:extLst>
                <a:ext uri="{FF2B5EF4-FFF2-40B4-BE49-F238E27FC236}">
                  <a16:creationId xmlns:a16="http://schemas.microsoft.com/office/drawing/2014/main" id="{F7C88BDF-7632-4A94-A881-18FCC68CC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8460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3" name="AutoShape 9">
              <a:extLst>
                <a:ext uri="{FF2B5EF4-FFF2-40B4-BE49-F238E27FC236}">
                  <a16:creationId xmlns:a16="http://schemas.microsoft.com/office/drawing/2014/main" id="{66E7C557-7A1A-42D2-8210-44356DCA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9396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4" name="AutoShape 10">
              <a:extLst>
                <a:ext uri="{FF2B5EF4-FFF2-40B4-BE49-F238E27FC236}">
                  <a16:creationId xmlns:a16="http://schemas.microsoft.com/office/drawing/2014/main" id="{7B223101-BB40-424C-98F4-987EAF15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9396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5" name="AutoShape 11">
              <a:extLst>
                <a:ext uri="{FF2B5EF4-FFF2-40B4-BE49-F238E27FC236}">
                  <a16:creationId xmlns:a16="http://schemas.microsoft.com/office/drawing/2014/main" id="{1DF795A3-9569-4A18-9F4A-DE5436DE0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9071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06" name="Line 12">
              <a:extLst>
                <a:ext uri="{FF2B5EF4-FFF2-40B4-BE49-F238E27FC236}">
                  <a16:creationId xmlns:a16="http://schemas.microsoft.com/office/drawing/2014/main" id="{A26341EE-3032-4AAC-A333-4479B8DBF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8512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7" name="Line 13">
              <a:extLst>
                <a:ext uri="{FF2B5EF4-FFF2-40B4-BE49-F238E27FC236}">
                  <a16:creationId xmlns:a16="http://schemas.microsoft.com/office/drawing/2014/main" id="{F4DFC71E-A3E9-47ED-865D-D0C22F6FA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8486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8" name="Line 14">
              <a:extLst>
                <a:ext uri="{FF2B5EF4-FFF2-40B4-BE49-F238E27FC236}">
                  <a16:creationId xmlns:a16="http://schemas.microsoft.com/office/drawing/2014/main" id="{14B29612-D9F6-47AF-86D9-4DDD1320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8538"/>
              <a:ext cx="438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9" name="Line 15">
              <a:extLst>
                <a:ext uri="{FF2B5EF4-FFF2-40B4-BE49-F238E27FC236}">
                  <a16:creationId xmlns:a16="http://schemas.microsoft.com/office/drawing/2014/main" id="{8961ECB5-5A00-409D-AB03-B3A4FCA45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5" y="8499"/>
              <a:ext cx="108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AutoShape 16">
              <a:extLst>
                <a:ext uri="{FF2B5EF4-FFF2-40B4-BE49-F238E27FC236}">
                  <a16:creationId xmlns:a16="http://schemas.microsoft.com/office/drawing/2014/main" id="{12F717EE-942C-4F5D-81C7-60E188DBF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892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1" name="Line 17">
              <a:extLst>
                <a:ext uri="{FF2B5EF4-FFF2-40B4-BE49-F238E27FC236}">
                  <a16:creationId xmlns:a16="http://schemas.microsoft.com/office/drawing/2014/main" id="{57086E86-2866-467E-A6D3-132758CD0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9448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Line 18">
              <a:extLst>
                <a:ext uri="{FF2B5EF4-FFF2-40B4-BE49-F238E27FC236}">
                  <a16:creationId xmlns:a16="http://schemas.microsoft.com/office/drawing/2014/main" id="{DF05CACD-D58A-42C1-BCE6-F014FC31B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8616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3" name="Line 19">
              <a:extLst>
                <a:ext uri="{FF2B5EF4-FFF2-40B4-BE49-F238E27FC236}">
                  <a16:creationId xmlns:a16="http://schemas.microsoft.com/office/drawing/2014/main" id="{3857B032-22FC-4CA5-901A-D601AA05A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911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4" name="AutoShape 20">
              <a:extLst>
                <a:ext uri="{FF2B5EF4-FFF2-40B4-BE49-F238E27FC236}">
                  <a16:creationId xmlns:a16="http://schemas.microsoft.com/office/drawing/2014/main" id="{8AE502A2-7638-433E-8C6B-C58116756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840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5" name="AutoShape 21">
              <a:extLst>
                <a:ext uri="{FF2B5EF4-FFF2-40B4-BE49-F238E27FC236}">
                  <a16:creationId xmlns:a16="http://schemas.microsoft.com/office/drawing/2014/main" id="{F254826D-43CB-4663-8B22-2459AAEC5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" y="840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6" name="AutoShape 22">
              <a:extLst>
                <a:ext uri="{FF2B5EF4-FFF2-40B4-BE49-F238E27FC236}">
                  <a16:creationId xmlns:a16="http://schemas.microsoft.com/office/drawing/2014/main" id="{E8F99966-CBFE-49F3-87D0-B9F3D5C26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3" y="9712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7" name="AutoShape 23">
              <a:extLst>
                <a:ext uri="{FF2B5EF4-FFF2-40B4-BE49-F238E27FC236}">
                  <a16:creationId xmlns:a16="http://schemas.microsoft.com/office/drawing/2014/main" id="{CB75A068-B7F0-4DFE-BC21-2D95D01D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" y="9712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8" name="AutoShape 24">
              <a:extLst>
                <a:ext uri="{FF2B5EF4-FFF2-40B4-BE49-F238E27FC236}">
                  <a16:creationId xmlns:a16="http://schemas.microsoft.com/office/drawing/2014/main" id="{B98A31BD-3F6C-4D71-A9AB-4FBA6DAB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" y="9058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19" name="Line 25">
              <a:extLst>
                <a:ext uri="{FF2B5EF4-FFF2-40B4-BE49-F238E27FC236}">
                  <a16:creationId xmlns:a16="http://schemas.microsoft.com/office/drawing/2014/main" id="{F0757790-93F8-4293-A2DC-3064356C2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1" y="846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AutoShape 26">
              <a:extLst>
                <a:ext uri="{FF2B5EF4-FFF2-40B4-BE49-F238E27FC236}">
                  <a16:creationId xmlns:a16="http://schemas.microsoft.com/office/drawing/2014/main" id="{2AFB5BC0-75D4-4CC1-AE36-BD19D999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045"/>
              <a:ext cx="113" cy="113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721" name="Line 27">
              <a:extLst>
                <a:ext uri="{FF2B5EF4-FFF2-40B4-BE49-F238E27FC236}">
                  <a16:creationId xmlns:a16="http://schemas.microsoft.com/office/drawing/2014/main" id="{BAD802DD-57AA-4066-AFDA-BA6943A9B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4" y="9803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2" name="Line 28">
              <a:extLst>
                <a:ext uri="{FF2B5EF4-FFF2-40B4-BE49-F238E27FC236}">
                  <a16:creationId xmlns:a16="http://schemas.microsoft.com/office/drawing/2014/main" id="{CE51A821-D085-403A-A720-4C12F4C10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846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3" name="Line 29">
              <a:extLst>
                <a:ext uri="{FF2B5EF4-FFF2-40B4-BE49-F238E27FC236}">
                  <a16:creationId xmlns:a16="http://schemas.microsoft.com/office/drawing/2014/main" id="{C931B848-58E6-4E3B-9905-34468F8CF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6" y="8460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4" name="Line 30">
              <a:extLst>
                <a:ext uri="{FF2B5EF4-FFF2-40B4-BE49-F238E27FC236}">
                  <a16:creationId xmlns:a16="http://schemas.microsoft.com/office/drawing/2014/main" id="{C904CE73-AF03-4459-B51A-9BCB1976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9110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Line 31">
              <a:extLst>
                <a:ext uri="{FF2B5EF4-FFF2-40B4-BE49-F238E27FC236}">
                  <a16:creationId xmlns:a16="http://schemas.microsoft.com/office/drawing/2014/main" id="{8D42572A-ED4E-4611-B697-25B58767A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8460"/>
              <a:ext cx="108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1088" name="Oval 32">
            <a:extLst>
              <a:ext uri="{FF2B5EF4-FFF2-40B4-BE49-F238E27FC236}">
                <a16:creationId xmlns:a16="http://schemas.microsoft.com/office/drawing/2014/main" id="{75E75935-CBD5-4C28-BF11-44D4093E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005013"/>
            <a:ext cx="431800" cy="431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089" name="Text Box 33">
            <a:extLst>
              <a:ext uri="{FF2B5EF4-FFF2-40B4-BE49-F238E27FC236}">
                <a16:creationId xmlns:a16="http://schemas.microsoft.com/office/drawing/2014/main" id="{C8F32100-7C5A-4BB6-BC28-7F6659D8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429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7378BDE0-981B-43B4-BB46-C04D4BFB40F1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3471863"/>
            <a:ext cx="3671887" cy="534987"/>
            <a:chOff x="1247" y="2614"/>
            <a:chExt cx="2313" cy="337"/>
          </a:xfrm>
        </p:grpSpPr>
        <p:sp>
          <p:nvSpPr>
            <p:cNvPr id="27679" name="Line 35">
              <a:extLst>
                <a:ext uri="{FF2B5EF4-FFF2-40B4-BE49-F238E27FC236}">
                  <a16:creationId xmlns:a16="http://schemas.microsoft.com/office/drawing/2014/main" id="{7C989383-C389-4F6A-8033-CCE6D71A9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3" y="2659"/>
              <a:ext cx="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AutoShape 36">
              <a:extLst>
                <a:ext uri="{FF2B5EF4-FFF2-40B4-BE49-F238E27FC236}">
                  <a16:creationId xmlns:a16="http://schemas.microsoft.com/office/drawing/2014/main" id="{E9D02A2E-0D8F-4AA4-90C2-1D7252604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632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1" name="AutoShape 37">
              <a:extLst>
                <a:ext uri="{FF2B5EF4-FFF2-40B4-BE49-F238E27FC236}">
                  <a16:creationId xmlns:a16="http://schemas.microsoft.com/office/drawing/2014/main" id="{9DABD56D-0CCF-45B3-855A-83ADC60C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2" name="AutoShape 38">
              <a:extLst>
                <a:ext uri="{FF2B5EF4-FFF2-40B4-BE49-F238E27FC236}">
                  <a16:creationId xmlns:a16="http://schemas.microsoft.com/office/drawing/2014/main" id="{D1B87A5D-141C-4C39-8011-47F02456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3" name="AutoShape 39">
              <a:extLst>
                <a:ext uri="{FF2B5EF4-FFF2-40B4-BE49-F238E27FC236}">
                  <a16:creationId xmlns:a16="http://schemas.microsoft.com/office/drawing/2014/main" id="{E2F3EA68-092C-4444-A313-3316AF1A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4" name="AutoShape 40">
              <a:extLst>
                <a:ext uri="{FF2B5EF4-FFF2-40B4-BE49-F238E27FC236}">
                  <a16:creationId xmlns:a16="http://schemas.microsoft.com/office/drawing/2014/main" id="{A3790C51-D272-4CDF-AAFD-A3F200601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5" name="AutoShape 41">
              <a:extLst>
                <a:ext uri="{FF2B5EF4-FFF2-40B4-BE49-F238E27FC236}">
                  <a16:creationId xmlns:a16="http://schemas.microsoft.com/office/drawing/2014/main" id="{F667069D-2B8F-4BC0-B2EC-28B5B076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6" name="AutoShape 42">
              <a:extLst>
                <a:ext uri="{FF2B5EF4-FFF2-40B4-BE49-F238E27FC236}">
                  <a16:creationId xmlns:a16="http://schemas.microsoft.com/office/drawing/2014/main" id="{C0B4E50D-ECB6-4E12-B3EC-40CA97FC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856"/>
              <a:ext cx="58" cy="7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7" name="AutoShape 43">
              <a:extLst>
                <a:ext uri="{FF2B5EF4-FFF2-40B4-BE49-F238E27FC236}">
                  <a16:creationId xmlns:a16="http://schemas.microsoft.com/office/drawing/2014/main" id="{18F9C0E0-B322-45DB-92D5-449ED0DA4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287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88" name="Line 44">
              <a:extLst>
                <a:ext uri="{FF2B5EF4-FFF2-40B4-BE49-F238E27FC236}">
                  <a16:creationId xmlns:a16="http://schemas.microsoft.com/office/drawing/2014/main" id="{0946DA9C-9B5A-4D23-B373-EADFD356B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5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45">
              <a:extLst>
                <a:ext uri="{FF2B5EF4-FFF2-40B4-BE49-F238E27FC236}">
                  <a16:creationId xmlns:a16="http://schemas.microsoft.com/office/drawing/2014/main" id="{3B5B1373-392F-4890-A0EB-73077A5C1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46">
              <a:extLst>
                <a:ext uri="{FF2B5EF4-FFF2-40B4-BE49-F238E27FC236}">
                  <a16:creationId xmlns:a16="http://schemas.microsoft.com/office/drawing/2014/main" id="{7873D3CD-8E08-4780-8386-6C40830B9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2659"/>
              <a:ext cx="8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AutoShape 47">
              <a:extLst>
                <a:ext uri="{FF2B5EF4-FFF2-40B4-BE49-F238E27FC236}">
                  <a16:creationId xmlns:a16="http://schemas.microsoft.com/office/drawing/2014/main" id="{2A7A9457-9FB9-4AE1-B673-127EA0C72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632"/>
              <a:ext cx="58" cy="7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2" name="AutoShape 48">
              <a:extLst>
                <a:ext uri="{FF2B5EF4-FFF2-40B4-BE49-F238E27FC236}">
                  <a16:creationId xmlns:a16="http://schemas.microsoft.com/office/drawing/2014/main" id="{C54F84CC-B98E-4E58-9B56-3296D39CE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3" name="AutoShape 49">
              <a:extLst>
                <a:ext uri="{FF2B5EF4-FFF2-40B4-BE49-F238E27FC236}">
                  <a16:creationId xmlns:a16="http://schemas.microsoft.com/office/drawing/2014/main" id="{EAB84F17-A2EE-4089-91C9-08C9D1F9A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4" name="AutoShape 50">
              <a:extLst>
                <a:ext uri="{FF2B5EF4-FFF2-40B4-BE49-F238E27FC236}">
                  <a16:creationId xmlns:a16="http://schemas.microsoft.com/office/drawing/2014/main" id="{0CEFDA94-1775-45F2-8FA0-810F3AD1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4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5" name="AutoShape 51">
              <a:extLst>
                <a:ext uri="{FF2B5EF4-FFF2-40B4-BE49-F238E27FC236}">
                  <a16:creationId xmlns:a16="http://schemas.microsoft.com/office/drawing/2014/main" id="{C738A887-71CA-4629-95B6-41E077ADB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2614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6" name="AutoShape 52">
              <a:extLst>
                <a:ext uri="{FF2B5EF4-FFF2-40B4-BE49-F238E27FC236}">
                  <a16:creationId xmlns:a16="http://schemas.microsoft.com/office/drawing/2014/main" id="{4B22C328-4082-47DC-894B-9807C9E32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62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7" name="AutoShape 53">
              <a:extLst>
                <a:ext uri="{FF2B5EF4-FFF2-40B4-BE49-F238E27FC236}">
                  <a16:creationId xmlns:a16="http://schemas.microsoft.com/office/drawing/2014/main" id="{861A91C1-99D4-4D88-A388-079D5736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2855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8" name="AutoShape 54">
              <a:extLst>
                <a:ext uri="{FF2B5EF4-FFF2-40B4-BE49-F238E27FC236}">
                  <a16:creationId xmlns:a16="http://schemas.microsoft.com/office/drawing/2014/main" id="{4CC3CB52-A92B-4F20-B68A-7FC5184D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873"/>
              <a:ext cx="58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99" name="Line 55">
              <a:extLst>
                <a:ext uri="{FF2B5EF4-FFF2-40B4-BE49-F238E27FC236}">
                  <a16:creationId xmlns:a16="http://schemas.microsoft.com/office/drawing/2014/main" id="{A7481906-8229-4591-83E0-A43CF31C7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0" name="Line 56">
              <a:extLst>
                <a:ext uri="{FF2B5EF4-FFF2-40B4-BE49-F238E27FC236}">
                  <a16:creationId xmlns:a16="http://schemas.microsoft.com/office/drawing/2014/main" id="{D4F6B4AB-38B4-4801-B2EF-FF842BD89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659"/>
              <a:ext cx="0" cy="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21113" name="Oval 57">
            <a:extLst>
              <a:ext uri="{FF2B5EF4-FFF2-40B4-BE49-F238E27FC236}">
                <a16:creationId xmlns:a16="http://schemas.microsoft.com/office/drawing/2014/main" id="{BFA4A09A-6AEF-471E-8133-723099BA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429000"/>
            <a:ext cx="360363" cy="215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114" name="Oval 58">
            <a:extLst>
              <a:ext uri="{FF2B5EF4-FFF2-40B4-BE49-F238E27FC236}">
                <a16:creationId xmlns:a16="http://schemas.microsoft.com/office/drawing/2014/main" id="{0D184DB5-CA14-496F-9029-DD990E3B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429000"/>
            <a:ext cx="360362" cy="2159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21115" name="Text Box 59">
            <a:extLst>
              <a:ext uri="{FF2B5EF4-FFF2-40B4-BE49-F238E27FC236}">
                <a16:creationId xmlns:a16="http://schemas.microsoft.com/office/drawing/2014/main" id="{26CDF771-7D13-4957-9E87-B5A47F84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45BB6A6C-1CE1-4E98-A295-13960F9A7A1F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4357688"/>
            <a:ext cx="3727450" cy="1592262"/>
            <a:chOff x="1474" y="3294"/>
            <a:chExt cx="1778" cy="635"/>
          </a:xfrm>
        </p:grpSpPr>
        <p:sp>
          <p:nvSpPr>
            <p:cNvPr id="27663" name="AutoShape 61">
              <a:extLst>
                <a:ext uri="{FF2B5EF4-FFF2-40B4-BE49-F238E27FC236}">
                  <a16:creationId xmlns:a16="http://schemas.microsoft.com/office/drawing/2014/main" id="{592CEB20-1EEC-4AF8-8E7B-12CF4BA7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300"/>
              <a:ext cx="58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4" name="AutoShape 62">
              <a:extLst>
                <a:ext uri="{FF2B5EF4-FFF2-40B4-BE49-F238E27FC236}">
                  <a16:creationId xmlns:a16="http://schemas.microsoft.com/office/drawing/2014/main" id="{56949E3E-6971-474F-98F1-844B8C444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300"/>
              <a:ext cx="56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5" name="AutoShape 63">
              <a:extLst>
                <a:ext uri="{FF2B5EF4-FFF2-40B4-BE49-F238E27FC236}">
                  <a16:creationId xmlns:a16="http://schemas.microsoft.com/office/drawing/2014/main" id="{BFE853DC-1EF2-4368-9D88-577DA08D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872"/>
              <a:ext cx="57" cy="5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6" name="AutoShape 64">
              <a:extLst>
                <a:ext uri="{FF2B5EF4-FFF2-40B4-BE49-F238E27FC236}">
                  <a16:creationId xmlns:a16="http://schemas.microsoft.com/office/drawing/2014/main" id="{D37BC33B-4A67-452D-91B9-DBACF06E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3872"/>
              <a:ext cx="57" cy="57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7" name="Line 65">
              <a:extLst>
                <a:ext uri="{FF2B5EF4-FFF2-40B4-BE49-F238E27FC236}">
                  <a16:creationId xmlns:a16="http://schemas.microsoft.com/office/drawing/2014/main" id="{5FDF4034-4AF1-48B7-B19E-DA82373BD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3333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AutoShape 67">
              <a:extLst>
                <a:ext uri="{FF2B5EF4-FFF2-40B4-BE49-F238E27FC236}">
                  <a16:creationId xmlns:a16="http://schemas.microsoft.com/office/drawing/2014/main" id="{C860807F-71CA-422A-B3A5-390E38D08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3294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69" name="AutoShape 68">
              <a:extLst>
                <a:ext uri="{FF2B5EF4-FFF2-40B4-BE49-F238E27FC236}">
                  <a16:creationId xmlns:a16="http://schemas.microsoft.com/office/drawing/2014/main" id="{C1C71A7D-6D36-44AA-86F7-B1D48C11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3294"/>
              <a:ext cx="56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0" name="AutoShape 69">
              <a:extLst>
                <a:ext uri="{FF2B5EF4-FFF2-40B4-BE49-F238E27FC236}">
                  <a16:creationId xmlns:a16="http://schemas.microsoft.com/office/drawing/2014/main" id="{A86344EF-A424-4EAB-80EA-CA1FE8DF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3866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1" name="AutoShape 70">
              <a:extLst>
                <a:ext uri="{FF2B5EF4-FFF2-40B4-BE49-F238E27FC236}">
                  <a16:creationId xmlns:a16="http://schemas.microsoft.com/office/drawing/2014/main" id="{FB5AAD7C-BD5A-4C94-A443-D8D14E15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866"/>
              <a:ext cx="57" cy="56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7672" name="Line 71">
              <a:extLst>
                <a:ext uri="{FF2B5EF4-FFF2-40B4-BE49-F238E27FC236}">
                  <a16:creationId xmlns:a16="http://schemas.microsoft.com/office/drawing/2014/main" id="{B9D35760-4E2A-418D-8CA6-680FCB613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320"/>
              <a:ext cx="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72">
              <a:extLst>
                <a:ext uri="{FF2B5EF4-FFF2-40B4-BE49-F238E27FC236}">
                  <a16:creationId xmlns:a16="http://schemas.microsoft.com/office/drawing/2014/main" id="{2867B54D-AE39-4A78-8A3D-D81165441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3898"/>
              <a:ext cx="5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74">
              <a:extLst>
                <a:ext uri="{FF2B5EF4-FFF2-40B4-BE49-F238E27FC236}">
                  <a16:creationId xmlns:a16="http://schemas.microsoft.com/office/drawing/2014/main" id="{4DDE931A-5B50-4856-99BF-4A7EE41E7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3326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75">
              <a:extLst>
                <a:ext uri="{FF2B5EF4-FFF2-40B4-BE49-F238E27FC236}">
                  <a16:creationId xmlns:a16="http://schemas.microsoft.com/office/drawing/2014/main" id="{2A9667A0-D806-487A-9550-63E4CB91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3333"/>
              <a:ext cx="543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76">
              <a:extLst>
                <a:ext uri="{FF2B5EF4-FFF2-40B4-BE49-F238E27FC236}">
                  <a16:creationId xmlns:a16="http://schemas.microsoft.com/office/drawing/2014/main" id="{F3143CCF-35B2-4120-8EEE-2EA1C759B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340"/>
              <a:ext cx="58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73">
              <a:extLst>
                <a:ext uri="{FF2B5EF4-FFF2-40B4-BE49-F238E27FC236}">
                  <a16:creationId xmlns:a16="http://schemas.microsoft.com/office/drawing/2014/main" id="{E368A1FC-504A-4EB8-8870-D385785C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3326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66">
              <a:extLst>
                <a:ext uri="{FF2B5EF4-FFF2-40B4-BE49-F238E27FC236}">
                  <a16:creationId xmlns:a16="http://schemas.microsoft.com/office/drawing/2014/main" id="{96EF1369-2B0A-4189-A56A-38F1607A0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" y="3333"/>
              <a:ext cx="0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2" name="Text Box 2">
            <a:extLst>
              <a:ext uri="{FF2B5EF4-FFF2-40B4-BE49-F238E27FC236}">
                <a16:creationId xmlns:a16="http://schemas.microsoft.com/office/drawing/2014/main" id="{4727415F-1940-4FA7-AC5B-9E6A1E767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1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1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2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1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2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2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1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060" grpId="0" autoUpdateAnimBg="0"/>
      <p:bldP spid="2221061" grpId="0" autoUpdateAnimBg="0"/>
      <p:bldP spid="2221088" grpId="0" animBg="1"/>
      <p:bldP spid="2221089" grpId="0" autoUpdateAnimBg="0"/>
      <p:bldP spid="2221113" grpId="0" animBg="1"/>
      <p:bldP spid="2221114" grpId="0" animBg="1"/>
      <p:bldP spid="22211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1">
            <a:extLst>
              <a:ext uri="{FF2B5EF4-FFF2-40B4-BE49-F238E27FC236}">
                <a16:creationId xmlns:a16="http://schemas.microsoft.com/office/drawing/2014/main" id="{61B08DF7-4CCF-4DE1-929D-4AE98A9DB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BEC887-D05F-468C-BFA3-E53DD32C4F1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91579AA4-104A-47C0-ABAE-159C16D0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323165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23)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kumimoji="1" lang="en-US" altLang="zh-CN" dirty="0">
                <a:latin typeface="Times New Roman" panose="02020603050405020304" pitchFamily="18" charset="0"/>
              </a:rPr>
              <a:t>8, 15, 17, 38-41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10.3 </a:t>
            </a:r>
            <a:r>
              <a:rPr kumimoji="1" lang="en-US" altLang="zh-CN" dirty="0">
                <a:latin typeface="Times New Roman" panose="02020603050405020304" pitchFamily="18" charset="0"/>
              </a:rPr>
              <a:t>8, 15, 17, 34-37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6B619CFE-CEB7-4B78-9DC2-8BC883339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02AD1D-D78B-49AA-B1A2-1EECE39738B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0DA86ADC-6F23-4366-B5F1-2415D103F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05699" name="Text Box 3">
            <a:extLst>
              <a:ext uri="{FF2B5EF4-FFF2-40B4-BE49-F238E27FC236}">
                <a16:creationId xmlns:a16="http://schemas.microsoft.com/office/drawing/2014/main" id="{1CD6B850-EF6B-46AB-862B-DB851866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Adjacency Matrices</a:t>
            </a:r>
          </a:p>
        </p:txBody>
      </p:sp>
      <p:sp>
        <p:nvSpPr>
          <p:cNvPr id="2205700" name="Line 4">
            <a:extLst>
              <a:ext uri="{FF2B5EF4-FFF2-40B4-BE49-F238E27FC236}">
                <a16:creationId xmlns:a16="http://schemas.microsoft.com/office/drawing/2014/main" id="{1DE6C268-62A1-4281-95EA-C29E3073A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" y="857250"/>
            <a:ext cx="2879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56B2E2C3-DBEA-4042-9B13-3F9C6041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45CD9B1-C44C-43C3-B0AE-523C6DFD49A8}"/>
              </a:ext>
            </a:extLst>
          </p:cNvPr>
          <p:cNvGrpSpPr>
            <a:grpSpLocks/>
          </p:cNvGrpSpPr>
          <p:nvPr/>
        </p:nvGrpSpPr>
        <p:grpSpPr bwMode="auto">
          <a:xfrm>
            <a:off x="0" y="1000125"/>
            <a:ext cx="8064500" cy="1200150"/>
            <a:chOff x="0" y="981"/>
            <a:chExt cx="5080" cy="756"/>
          </a:xfrm>
        </p:grpSpPr>
        <p:sp>
          <p:nvSpPr>
            <p:cNvPr id="7179" name="Text Box 7">
              <a:extLst>
                <a:ext uri="{FF2B5EF4-FFF2-40B4-BE49-F238E27FC236}">
                  <a16:creationId xmlns:a16="http://schemas.microsoft.com/office/drawing/2014/main" id="{580C9E2B-80D8-479B-B8D9-56866157A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981"/>
              <a:ext cx="50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/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simple graph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with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vertices (                  ) can be represented by its adjacency matrix,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with respect to this listing of the vertices, wh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ere</a:t>
              </a:r>
            </a:p>
          </p:txBody>
        </p:sp>
        <p:graphicFrame>
          <p:nvGraphicFramePr>
            <p:cNvPr id="7180" name="Object 8">
              <a:extLst>
                <a:ext uri="{FF2B5EF4-FFF2-40B4-BE49-F238E27FC236}">
                  <a16:creationId xmlns:a16="http://schemas.microsoft.com/office/drawing/2014/main" id="{E7B4684D-BAF6-4B35-B080-1F531F69A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1008"/>
            <a:ext cx="8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公式" r:id="rId6" imgW="736600" imgH="228600" progId="Equation.3">
                    <p:embed/>
                  </p:oleObj>
                </mc:Choice>
                <mc:Fallback>
                  <p:oleObj name="公式" r:id="rId6" imgW="7366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008"/>
                          <a:ext cx="8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Rectangle 9">
            <a:extLst>
              <a:ext uri="{FF2B5EF4-FFF2-40B4-BE49-F238E27FC236}">
                <a16:creationId xmlns:a16="http://schemas.microsoft.com/office/drawing/2014/main" id="{8E4FD13E-43A7-4D6A-A34D-0E76787FB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5706" name="Text Box 10">
            <a:extLst>
              <a:ext uri="{FF2B5EF4-FFF2-40B4-BE49-F238E27FC236}">
                <a16:creationId xmlns:a16="http://schemas.microsoft.com/office/drawing/2014/main" id="{2336BD9D-C945-4438-BEE3-C736B83AB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71750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50000"/>
              </a:spcBef>
              <a:spcAft>
                <a:spcPct val="20000"/>
              </a:spcAft>
              <a:defRPr/>
            </a:pPr>
            <a:r>
              <a:rPr lang="zh-CN" alt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ij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= 1 	if {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} is an edge of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</a:br>
            <a:r>
              <a:rPr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ij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= 0	otherwise.</a:t>
            </a:r>
          </a:p>
        </p:txBody>
      </p:sp>
      <p:sp>
        <p:nvSpPr>
          <p:cNvPr id="2205726" name="Text Box 30">
            <a:extLst>
              <a:ext uri="{FF2B5EF4-FFF2-40B4-BE49-F238E27FC236}">
                <a16:creationId xmlns:a16="http://schemas.microsoft.com/office/drawing/2014/main" id="{08B3E584-FA02-4147-AC52-E2E89192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357563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 adjacency matrix of a graph is based on the ordering chosen for the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5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5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0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5699" grpId="0" autoUpdateAnimBg="0"/>
      <p:bldP spid="2205706" grpId="0" build="p" bldLvl="2" autoUpdateAnimBg="0"/>
      <p:bldP spid="22057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66A302C6-4ED7-4135-991B-8E99D9DB1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ED3083-C62F-4F68-930E-81397678CFF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B4C270CF-4C2C-42BB-9666-2D826A1F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9220" name="Rectangle 9">
            <a:extLst>
              <a:ext uri="{FF2B5EF4-FFF2-40B4-BE49-F238E27FC236}">
                <a16:creationId xmlns:a16="http://schemas.microsoft.com/office/drawing/2014/main" id="{48D8A4E3-C91B-4BE5-876E-C172C0EB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5707" name="Text Box 11">
            <a:extLst>
              <a:ext uri="{FF2B5EF4-FFF2-40B4-BE49-F238E27FC236}">
                <a16:creationId xmlns:a16="http://schemas.microsoft.com/office/drawing/2014/main" id="{F32770EE-BD50-4CD9-928C-0C1FA9DB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0962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F2D7A57-915E-48A0-8A38-77DB8514149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746250"/>
            <a:ext cx="2362200" cy="1981200"/>
            <a:chOff x="768" y="480"/>
            <a:chExt cx="1488" cy="1248"/>
          </a:xfrm>
        </p:grpSpPr>
        <p:sp>
          <p:nvSpPr>
            <p:cNvPr id="2205709" name="Text Box 13">
              <a:extLst>
                <a:ext uri="{FF2B5EF4-FFF2-40B4-BE49-F238E27FC236}">
                  <a16:creationId xmlns:a16="http://schemas.microsoft.com/office/drawing/2014/main" id="{2719ECB9-BE26-42BA-A821-EBAA1001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48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9228" name="AutoShape 14">
              <a:extLst>
                <a:ext uri="{FF2B5EF4-FFF2-40B4-BE49-F238E27FC236}">
                  <a16:creationId xmlns:a16="http://schemas.microsoft.com/office/drawing/2014/main" id="{37FCC31A-36FC-4FBE-9D40-BC7190DA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29" name="AutoShape 15">
              <a:extLst>
                <a:ext uri="{FF2B5EF4-FFF2-40B4-BE49-F238E27FC236}">
                  <a16:creationId xmlns:a16="http://schemas.microsoft.com/office/drawing/2014/main" id="{7630D6B1-05C0-4ACB-904B-5EB2B288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30" name="AutoShape 16">
              <a:extLst>
                <a:ext uri="{FF2B5EF4-FFF2-40B4-BE49-F238E27FC236}">
                  <a16:creationId xmlns:a16="http://schemas.microsoft.com/office/drawing/2014/main" id="{D90B0A9F-A76E-4F49-BDC4-8B7B245D5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231" name="AutoShape 17">
              <a:extLst>
                <a:ext uri="{FF2B5EF4-FFF2-40B4-BE49-F238E27FC236}">
                  <a16:creationId xmlns:a16="http://schemas.microsoft.com/office/drawing/2014/main" id="{3EC01CB6-9C36-4AC7-9D6E-02C1A0240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6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9232" name="AutoShape 18">
              <a:extLst>
                <a:ext uri="{FF2B5EF4-FFF2-40B4-BE49-F238E27FC236}">
                  <a16:creationId xmlns:a16="http://schemas.microsoft.com/office/drawing/2014/main" id="{1908E243-C0CD-4ED4-A8B3-4454A5667F3A}"/>
                </a:ext>
              </a:extLst>
            </p:cNvPr>
            <p:cNvCxnSpPr>
              <a:cxnSpLocks noChangeShapeType="1"/>
              <a:stCxn id="9230" idx="1"/>
              <a:endCxn id="9231" idx="5"/>
            </p:cNvCxnSpPr>
            <p:nvPr/>
          </p:nvCxnSpPr>
          <p:spPr bwMode="auto">
            <a:xfrm flipH="1" flipV="1">
              <a:off x="1378" y="754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9">
              <a:extLst>
                <a:ext uri="{FF2B5EF4-FFF2-40B4-BE49-F238E27FC236}">
                  <a16:creationId xmlns:a16="http://schemas.microsoft.com/office/drawing/2014/main" id="{B50674E3-5B93-434C-B8DD-3C4B4F878053}"/>
                </a:ext>
              </a:extLst>
            </p:cNvPr>
            <p:cNvCxnSpPr>
              <a:cxnSpLocks noChangeShapeType="1"/>
              <a:stCxn id="9229" idx="7"/>
              <a:endCxn id="9231" idx="3"/>
            </p:cNvCxnSpPr>
            <p:nvPr/>
          </p:nvCxnSpPr>
          <p:spPr bwMode="auto">
            <a:xfrm flipV="1">
              <a:off x="1090" y="754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20">
              <a:extLst>
                <a:ext uri="{FF2B5EF4-FFF2-40B4-BE49-F238E27FC236}">
                  <a16:creationId xmlns:a16="http://schemas.microsoft.com/office/drawing/2014/main" id="{6FFC74FF-9344-457C-9E7D-4D87CBADFFAA}"/>
                </a:ext>
              </a:extLst>
            </p:cNvPr>
            <p:cNvCxnSpPr>
              <a:cxnSpLocks noChangeShapeType="1"/>
              <a:stCxn id="9231" idx="4"/>
              <a:endCxn id="9228" idx="1"/>
            </p:cNvCxnSpPr>
            <p:nvPr/>
          </p:nvCxnSpPr>
          <p:spPr bwMode="auto">
            <a:xfrm>
              <a:off x="1344" y="768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21">
              <a:extLst>
                <a:ext uri="{FF2B5EF4-FFF2-40B4-BE49-F238E27FC236}">
                  <a16:creationId xmlns:a16="http://schemas.microsoft.com/office/drawing/2014/main" id="{A4A214DE-198B-442B-BAF7-BD643109B66C}"/>
                </a:ext>
              </a:extLst>
            </p:cNvPr>
            <p:cNvCxnSpPr>
              <a:cxnSpLocks noChangeShapeType="1"/>
              <a:stCxn id="9229" idx="6"/>
              <a:endCxn id="9230" idx="2"/>
            </p:cNvCxnSpPr>
            <p:nvPr/>
          </p:nvCxnSpPr>
          <p:spPr bwMode="auto">
            <a:xfrm flipV="1">
              <a:off x="1104" y="1008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22">
              <a:extLst>
                <a:ext uri="{FF2B5EF4-FFF2-40B4-BE49-F238E27FC236}">
                  <a16:creationId xmlns:a16="http://schemas.microsoft.com/office/drawing/2014/main" id="{A1A84548-573D-4144-AA77-F596370F6841}"/>
                </a:ext>
              </a:extLst>
            </p:cNvPr>
            <p:cNvCxnSpPr>
              <a:cxnSpLocks noChangeShapeType="1"/>
              <a:stCxn id="9229" idx="5"/>
              <a:endCxn id="9228" idx="1"/>
            </p:cNvCxnSpPr>
            <p:nvPr/>
          </p:nvCxnSpPr>
          <p:spPr bwMode="auto">
            <a:xfrm>
              <a:off x="1090" y="1234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5719" name="Text Box 23">
              <a:extLst>
                <a:ext uri="{FF2B5EF4-FFF2-40B4-BE49-F238E27FC236}">
                  <a16:creationId xmlns:a16="http://schemas.microsoft.com/office/drawing/2014/main" id="{D15A20F4-FA18-488C-893B-CC6B0087B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81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5720" name="Text Box 24">
              <a:extLst>
                <a:ext uri="{FF2B5EF4-FFF2-40B4-BE49-F238E27FC236}">
                  <a16:creationId xmlns:a16="http://schemas.microsoft.com/office/drawing/2014/main" id="{96346AA6-33EA-40DB-BA6B-17A468120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40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5721" name="Text Box 25">
              <a:extLst>
                <a:ext uri="{FF2B5EF4-FFF2-40B4-BE49-F238E27FC236}">
                  <a16:creationId xmlns:a16="http://schemas.microsoft.com/office/drawing/2014/main" id="{29AC8760-D32B-4089-8789-39D014E4A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56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2205722" name="Rectangle 26">
            <a:extLst>
              <a:ext uri="{FF2B5EF4-FFF2-40B4-BE49-F238E27FC236}">
                <a16:creationId xmlns:a16="http://schemas.microsoft.com/office/drawing/2014/main" id="{85BC22DC-7868-4A67-8E3A-DA70A1D2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817688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05723" name="Object 27">
            <a:extLst>
              <a:ext uri="{FF2B5EF4-FFF2-40B4-BE49-F238E27FC236}">
                <a16:creationId xmlns:a16="http://schemas.microsoft.com/office/drawing/2014/main" id="{8D74E0BC-7C11-47C1-986B-057EAFE19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1962150"/>
          <a:ext cx="25908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5" imgW="1114425" imgH="800100" progId="Equation.3">
                  <p:embed/>
                </p:oleObj>
              </mc:Choice>
              <mc:Fallback>
                <p:oleObj name="公式" r:id="rId5" imgW="1114425" imgH="800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962150"/>
                        <a:ext cx="25908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5724" name="AutoShape 28">
            <a:extLst>
              <a:ext uri="{FF2B5EF4-FFF2-40B4-BE49-F238E27FC236}">
                <a16:creationId xmlns:a16="http://schemas.microsoft.com/office/drawing/2014/main" id="{545CBA12-9A29-4DE2-B43C-A563A39107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76600" y="500063"/>
            <a:ext cx="5867400" cy="2016125"/>
          </a:xfrm>
          <a:prstGeom prst="cloudCallout">
            <a:avLst>
              <a:gd name="adj1" fmla="val -11449"/>
              <a:gd name="adj2" fmla="val -74884"/>
            </a:avLst>
          </a:prstGeom>
          <a:solidFill>
            <a:srgbClr val="CCCCFF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Adjacency matrices of undirected graphs are</a:t>
            </a:r>
            <a:r>
              <a:rPr lang="en-US" altLang="zh-CN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always symmetric.</a:t>
            </a:r>
            <a:endParaRPr kumimoji="1" lang="en-US" altLang="zh-CN" sz="200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6" name="Text Box 2">
            <a:extLst>
              <a:ext uri="{FF2B5EF4-FFF2-40B4-BE49-F238E27FC236}">
                <a16:creationId xmlns:a16="http://schemas.microsoft.com/office/drawing/2014/main" id="{E58B13D9-ADA6-44D5-B0E5-A58F36567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5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0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5707" grpId="0" autoUpdateAnimBg="0"/>
      <p:bldP spid="2205722" grpId="0" autoUpdateAnimBg="0"/>
      <p:bldP spid="220572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C36BC8F1-FF48-4DF1-803E-3ACD33656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3C8313-8DDC-4380-B4E5-FC1A983E04C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04A15DE-14E7-45EE-84B0-6FA0B7FE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6725" name="Text Box 5">
            <a:extLst>
              <a:ext uri="{FF2B5EF4-FFF2-40B4-BE49-F238E27FC236}">
                <a16:creationId xmlns:a16="http://schemas.microsoft.com/office/drawing/2014/main" id="{9C69F401-74DD-4A5F-BB66-2A0BD5A0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14375"/>
            <a:ext cx="86407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adjacency matrix of a </a:t>
            </a:r>
            <a:r>
              <a:rPr kumimoji="1" lang="en-US" altLang="zh-CN" dirty="0" err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multigraph</a:t>
            </a:r>
            <a:r>
              <a:rPr kumimoji="1" lang="en-US" altLang="zh-CN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or </a:t>
            </a:r>
            <a:r>
              <a:rPr kumimoji="1" lang="en-US" altLang="zh-CN" dirty="0" err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pseudograph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For the representation of graphs with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multiple edges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we can no longer use zero-one matrices.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Instead, we use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matrices of nonnegative integers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The 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entry of such a matrix equals the number of edges that are associated to 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v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}.</a:t>
            </a:r>
          </a:p>
        </p:txBody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DC820A05-CFDD-481D-B63B-7495AF6A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6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6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6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7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956FF50-E44D-4D70-9964-3660214C0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7936A0-1A05-469F-8A05-19916D47391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26D18C7-77B9-40C3-B8F9-51B15F98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49" name="Text Box 5">
            <a:extLst>
              <a:ext uri="{FF2B5EF4-FFF2-40B4-BE49-F238E27FC236}">
                <a16:creationId xmlns:a16="http://schemas.microsoft.com/office/drawing/2014/main" id="{6AB1336C-DB54-490E-9D97-B1A6A4DAF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sp>
        <p:nvSpPr>
          <p:cNvPr id="2207750" name="Rectangle 6">
            <a:extLst>
              <a:ext uri="{FF2B5EF4-FFF2-40B4-BE49-F238E27FC236}">
                <a16:creationId xmlns:a16="http://schemas.microsoft.com/office/drawing/2014/main" id="{1E1F6E25-8288-48E9-867B-195D7E18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429000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07751" name="AutoShape 7">
            <a:extLst>
              <a:ext uri="{FF2B5EF4-FFF2-40B4-BE49-F238E27FC236}">
                <a16:creationId xmlns:a16="http://schemas.microsoft.com/office/drawing/2014/main" id="{A3A76E0D-326C-47CA-831F-C19DC69D62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86188" y="1714500"/>
            <a:ext cx="5149850" cy="1873250"/>
          </a:xfrm>
          <a:prstGeom prst="cloudCallout">
            <a:avLst>
              <a:gd name="adj1" fmla="val -38593"/>
              <a:gd name="adj2" fmla="val -62000"/>
            </a:avLst>
          </a:prstGeom>
          <a:solidFill>
            <a:srgbClr val="CCCCFF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undirected multigraph or pseudograph , adjacency matrices are symmetric.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185C6522-1E50-49A5-ADC3-5077D9602370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1500188"/>
            <a:ext cx="2438400" cy="1981200"/>
            <a:chOff x="3984" y="672"/>
            <a:chExt cx="1536" cy="1248"/>
          </a:xfrm>
        </p:grpSpPr>
        <p:sp>
          <p:nvSpPr>
            <p:cNvPr id="2207753" name="Text Box 9">
              <a:extLst>
                <a:ext uri="{FF2B5EF4-FFF2-40B4-BE49-F238E27FC236}">
                  <a16:creationId xmlns:a16="http://schemas.microsoft.com/office/drawing/2014/main" id="{E243B5D4-AA7B-4D9C-A05D-AECCE09B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2303" name="AutoShape 10">
              <a:extLst>
                <a:ext uri="{FF2B5EF4-FFF2-40B4-BE49-F238E27FC236}">
                  <a16:creationId xmlns:a16="http://schemas.microsoft.com/office/drawing/2014/main" id="{52802841-D097-45FD-B5D3-3F5E7FD4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4" name="AutoShape 11">
              <a:extLst>
                <a:ext uri="{FF2B5EF4-FFF2-40B4-BE49-F238E27FC236}">
                  <a16:creationId xmlns:a16="http://schemas.microsoft.com/office/drawing/2014/main" id="{3725A812-19AC-4082-9C03-F697B7C1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5" name="AutoShape 12">
              <a:extLst>
                <a:ext uri="{FF2B5EF4-FFF2-40B4-BE49-F238E27FC236}">
                  <a16:creationId xmlns:a16="http://schemas.microsoft.com/office/drawing/2014/main" id="{D89560B5-DB0F-4A63-B1D1-4C58610D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2306" name="AutoShape 13">
              <a:extLst>
                <a:ext uri="{FF2B5EF4-FFF2-40B4-BE49-F238E27FC236}">
                  <a16:creationId xmlns:a16="http://schemas.microsoft.com/office/drawing/2014/main" id="{E8863F41-28D1-4A28-B1FE-9C37B9FF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2307" name="AutoShape 14">
              <a:extLst>
                <a:ext uri="{FF2B5EF4-FFF2-40B4-BE49-F238E27FC236}">
                  <a16:creationId xmlns:a16="http://schemas.microsoft.com/office/drawing/2014/main" id="{65CE546F-534A-4D1C-B9CE-CD4E438B2CAB}"/>
                </a:ext>
              </a:extLst>
            </p:cNvPr>
            <p:cNvCxnSpPr>
              <a:cxnSpLocks noChangeShapeType="1"/>
              <a:stCxn id="12305" idx="1"/>
              <a:endCxn id="12306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15">
              <a:extLst>
                <a:ext uri="{FF2B5EF4-FFF2-40B4-BE49-F238E27FC236}">
                  <a16:creationId xmlns:a16="http://schemas.microsoft.com/office/drawing/2014/main" id="{C06EDD9D-F70A-4E37-9587-5D6632C751C1}"/>
                </a:ext>
              </a:extLst>
            </p:cNvPr>
            <p:cNvCxnSpPr>
              <a:cxnSpLocks noChangeShapeType="1"/>
              <a:stCxn id="12304" idx="7"/>
              <a:endCxn id="12306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AutoShape 16">
              <a:extLst>
                <a:ext uri="{FF2B5EF4-FFF2-40B4-BE49-F238E27FC236}">
                  <a16:creationId xmlns:a16="http://schemas.microsoft.com/office/drawing/2014/main" id="{865E8A99-ECCC-4CC2-BDBA-C674776150C5}"/>
                </a:ext>
              </a:extLst>
            </p:cNvPr>
            <p:cNvCxnSpPr>
              <a:cxnSpLocks noChangeShapeType="1"/>
              <a:stCxn id="12306" idx="4"/>
              <a:endCxn id="12303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AutoShape 17">
              <a:extLst>
                <a:ext uri="{FF2B5EF4-FFF2-40B4-BE49-F238E27FC236}">
                  <a16:creationId xmlns:a16="http://schemas.microsoft.com/office/drawing/2014/main" id="{694915C3-F245-4115-A35D-0334694F7328}"/>
                </a:ext>
              </a:extLst>
            </p:cNvPr>
            <p:cNvCxnSpPr>
              <a:cxnSpLocks noChangeShapeType="1"/>
              <a:stCxn id="12304" idx="6"/>
              <a:endCxn id="12305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18">
              <a:extLst>
                <a:ext uri="{FF2B5EF4-FFF2-40B4-BE49-F238E27FC236}">
                  <a16:creationId xmlns:a16="http://schemas.microsoft.com/office/drawing/2014/main" id="{D1B99C30-96DE-4545-B7B8-6998859FBDAC}"/>
                </a:ext>
              </a:extLst>
            </p:cNvPr>
            <p:cNvCxnSpPr>
              <a:cxnSpLocks noChangeShapeType="1"/>
              <a:stCxn id="12304" idx="5"/>
              <a:endCxn id="12303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7763" name="Text Box 19">
              <a:extLst>
                <a:ext uri="{FF2B5EF4-FFF2-40B4-BE49-F238E27FC236}">
                  <a16:creationId xmlns:a16="http://schemas.microsoft.com/office/drawing/2014/main" id="{6CD3FE1B-D053-4AE9-8BF0-4E1E0A116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7764" name="Text Box 20">
              <a:extLst>
                <a:ext uri="{FF2B5EF4-FFF2-40B4-BE49-F238E27FC236}">
                  <a16:creationId xmlns:a16="http://schemas.microsoft.com/office/drawing/2014/main" id="{DDDA3558-AC87-4813-8B45-F5ED7D8F3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7765" name="Text Box 21">
              <a:extLst>
                <a:ext uri="{FF2B5EF4-FFF2-40B4-BE49-F238E27FC236}">
                  <a16:creationId xmlns:a16="http://schemas.microsoft.com/office/drawing/2014/main" id="{1C30C72F-16A9-4BDB-BBAA-92CA2D782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2315" name="AutoShape 22">
              <a:extLst>
                <a:ext uri="{FF2B5EF4-FFF2-40B4-BE49-F238E27FC236}">
                  <a16:creationId xmlns:a16="http://schemas.microsoft.com/office/drawing/2014/main" id="{1595A923-FF8A-40A2-A62A-A5036832B810}"/>
                </a:ext>
              </a:extLst>
            </p:cNvPr>
            <p:cNvCxnSpPr>
              <a:cxnSpLocks noChangeShapeType="1"/>
              <a:stCxn id="12304" idx="0"/>
              <a:endCxn id="12306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6" name="AutoShape 23">
              <a:extLst>
                <a:ext uri="{FF2B5EF4-FFF2-40B4-BE49-F238E27FC236}">
                  <a16:creationId xmlns:a16="http://schemas.microsoft.com/office/drawing/2014/main" id="{0F7E3C49-BD69-4B54-84D4-7004EA648CE1}"/>
                </a:ext>
              </a:extLst>
            </p:cNvPr>
            <p:cNvCxnSpPr>
              <a:cxnSpLocks noChangeShapeType="1"/>
              <a:stCxn id="12304" idx="4"/>
              <a:endCxn id="12303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AutoShape 24">
              <a:extLst>
                <a:ext uri="{FF2B5EF4-FFF2-40B4-BE49-F238E27FC236}">
                  <a16:creationId xmlns:a16="http://schemas.microsoft.com/office/drawing/2014/main" id="{D9F54713-6512-47E6-9290-E3DFD12CEED3}"/>
                </a:ext>
              </a:extLst>
            </p:cNvPr>
            <p:cNvCxnSpPr>
              <a:cxnSpLocks noChangeShapeType="1"/>
              <a:stCxn id="12304" idx="6"/>
              <a:endCxn id="12303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8" name="AutoShape 25">
              <a:extLst>
                <a:ext uri="{FF2B5EF4-FFF2-40B4-BE49-F238E27FC236}">
                  <a16:creationId xmlns:a16="http://schemas.microsoft.com/office/drawing/2014/main" id="{41275D66-40B2-4267-8053-6507C40DAD12}"/>
                </a:ext>
              </a:extLst>
            </p:cNvPr>
            <p:cNvCxnSpPr>
              <a:cxnSpLocks noChangeShapeType="1"/>
              <a:stCxn id="12305" idx="6"/>
              <a:endCxn id="12305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07770" name="Object 26">
            <a:extLst>
              <a:ext uri="{FF2B5EF4-FFF2-40B4-BE49-F238E27FC236}">
                <a16:creationId xmlns:a16="http://schemas.microsoft.com/office/drawing/2014/main" id="{F16B583B-083F-4C90-922D-AC56775FD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571875"/>
          <a:ext cx="2590800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1114425" imgH="800100" progId="Equation.3">
                  <p:embed/>
                </p:oleObj>
              </mc:Choice>
              <mc:Fallback>
                <p:oleObj name="Equation" r:id="rId4" imgW="1114425" imgH="800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71875"/>
                        <a:ext cx="2590800" cy="192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7771" name="Oval 27">
            <a:extLst>
              <a:ext uri="{FF2B5EF4-FFF2-40B4-BE49-F238E27FC236}">
                <a16:creationId xmlns:a16="http://schemas.microsoft.com/office/drawing/2014/main" id="{6B8606E0-00DD-4D28-8E9B-B7CDD21F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643313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2" name="Oval 28">
            <a:extLst>
              <a:ext uri="{FF2B5EF4-FFF2-40B4-BE49-F238E27FC236}">
                <a16:creationId xmlns:a16="http://schemas.microsoft.com/office/drawing/2014/main" id="{BC974545-4240-4206-AA45-ACCEAB2F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072063"/>
            <a:ext cx="360363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3" name="Oval 29">
            <a:extLst>
              <a:ext uri="{FF2B5EF4-FFF2-40B4-BE49-F238E27FC236}">
                <a16:creationId xmlns:a16="http://schemas.microsoft.com/office/drawing/2014/main" id="{EEDB189B-E2B2-4D88-A87F-563977A9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640263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7774" name="Oval 30">
            <a:extLst>
              <a:ext uri="{FF2B5EF4-FFF2-40B4-BE49-F238E27FC236}">
                <a16:creationId xmlns:a16="http://schemas.microsoft.com/office/drawing/2014/main" id="{B8F46B46-A3CF-4BB9-BC70-9EC82662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068888"/>
            <a:ext cx="360362" cy="28892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2301" name="Text Box 2">
            <a:extLst>
              <a:ext uri="{FF2B5EF4-FFF2-40B4-BE49-F238E27FC236}">
                <a16:creationId xmlns:a16="http://schemas.microsoft.com/office/drawing/2014/main" id="{50CBA73F-6DD7-4CE4-AB5F-A3162B02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7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0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0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0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0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0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2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7749" grpId="0" autoUpdateAnimBg="0"/>
      <p:bldP spid="2207750" grpId="0" autoUpdateAnimBg="0"/>
      <p:bldP spid="2207751" grpId="0" animBg="1" autoUpdateAnimBg="0"/>
      <p:bldP spid="2207771" grpId="0" animBg="1"/>
      <p:bldP spid="2207772" grpId="0" animBg="1"/>
      <p:bldP spid="2207773" grpId="0" animBg="1"/>
      <p:bldP spid="22077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2767E894-F111-480A-83C7-33DA2EE96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C497C0-CDC9-4898-BB9B-DE1433A341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761EB85-90F6-485A-AAB7-F97DE1A8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8773" name="Text Box 5">
            <a:extLst>
              <a:ext uri="{FF2B5EF4-FFF2-40B4-BE49-F238E27FC236}">
                <a16:creationId xmlns:a16="http://schemas.microsoft.com/office/drawing/2014/main" id="{5865AFA7-462A-4F4A-80F2-F0623F0A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83534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kumimoji="1" lang="zh-CN" altLang="en-US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adjacency matrix of a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directed graph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be a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directed graph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|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Suppose that the vertices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are listed in an arbitrary order as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The adjacency matrix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(or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with respect to this listing of the vertices, is the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zero-one matrix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1 as its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)th entry when there is an edge from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to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and 0 otherwise.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In other words, for an adjacency matrix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[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], 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1 	      if 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an edge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b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	      otherwise.</a:t>
            </a:r>
          </a:p>
        </p:txBody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E7E287B1-D883-428B-A198-7CD35AD26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877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DF8BD719-70FA-4A88-90B5-6F52FEC27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711F84-575E-4965-BC32-AEFC17D2C0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D4E48FD-1421-43F4-AE5C-12D742DD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09797" name="Text Box 5">
            <a:extLst>
              <a:ext uri="{FF2B5EF4-FFF2-40B4-BE49-F238E27FC236}">
                <a16:creationId xmlns:a16="http://schemas.microsoft.com/office/drawing/2014/main" id="{0BEF87FE-2D27-4148-9CCB-FE10E780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006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adjacency matrix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for the following graph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based on the order of vertices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?</a:t>
            </a:r>
          </a:p>
        </p:txBody>
      </p:sp>
      <p:sp>
        <p:nvSpPr>
          <p:cNvPr id="2209798" name="Rectangle 6">
            <a:extLst>
              <a:ext uri="{FF2B5EF4-FFF2-40B4-BE49-F238E27FC236}">
                <a16:creationId xmlns:a16="http://schemas.microsoft.com/office/drawing/2014/main" id="{E9AE2D1C-25EB-48B7-8CCE-8E7E0553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7563"/>
            <a:ext cx="495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endParaRPr lang="en-US" altLang="zh-CN" b="0" i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F4C293E-BB5C-41BA-87F2-AD6860140C5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1365250"/>
            <a:ext cx="2362200" cy="1981200"/>
            <a:chOff x="3984" y="672"/>
            <a:chExt cx="1488" cy="1248"/>
          </a:xfrm>
        </p:grpSpPr>
        <p:sp>
          <p:nvSpPr>
            <p:cNvPr id="2209800" name="Text Box 8">
              <a:extLst>
                <a:ext uri="{FF2B5EF4-FFF2-40B4-BE49-F238E27FC236}">
                  <a16:creationId xmlns:a16="http://schemas.microsoft.com/office/drawing/2014/main" id="{83472FE1-A345-4CB9-A667-4CDDD31F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346" name="AutoShape 9">
              <a:extLst>
                <a:ext uri="{FF2B5EF4-FFF2-40B4-BE49-F238E27FC236}">
                  <a16:creationId xmlns:a16="http://schemas.microsoft.com/office/drawing/2014/main" id="{A817145E-E41E-472F-A25C-5A516140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7" name="AutoShape 10">
              <a:extLst>
                <a:ext uri="{FF2B5EF4-FFF2-40B4-BE49-F238E27FC236}">
                  <a16:creationId xmlns:a16="http://schemas.microsoft.com/office/drawing/2014/main" id="{7E8DBDD8-DC50-4C86-A626-4E3C30B0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8" name="AutoShape 11">
              <a:extLst>
                <a:ext uri="{FF2B5EF4-FFF2-40B4-BE49-F238E27FC236}">
                  <a16:creationId xmlns:a16="http://schemas.microsoft.com/office/drawing/2014/main" id="{97882F98-5293-4D59-97A4-32CABC3F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4349" name="AutoShape 12">
              <a:extLst>
                <a:ext uri="{FF2B5EF4-FFF2-40B4-BE49-F238E27FC236}">
                  <a16:creationId xmlns:a16="http://schemas.microsoft.com/office/drawing/2014/main" id="{4CB88ADE-23F6-4A4B-938F-A9E94749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4350" name="AutoShape 13">
              <a:extLst>
                <a:ext uri="{FF2B5EF4-FFF2-40B4-BE49-F238E27FC236}">
                  <a16:creationId xmlns:a16="http://schemas.microsoft.com/office/drawing/2014/main" id="{002A6728-98EA-4B15-AD3A-0DB311962BE5}"/>
                </a:ext>
              </a:extLst>
            </p:cNvPr>
            <p:cNvCxnSpPr>
              <a:cxnSpLocks noChangeShapeType="1"/>
              <a:stCxn id="14348" idx="1"/>
              <a:endCxn id="14349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4">
              <a:extLst>
                <a:ext uri="{FF2B5EF4-FFF2-40B4-BE49-F238E27FC236}">
                  <a16:creationId xmlns:a16="http://schemas.microsoft.com/office/drawing/2014/main" id="{06A97278-13FB-40F8-8E55-7DE194D3BE63}"/>
                </a:ext>
              </a:extLst>
            </p:cNvPr>
            <p:cNvCxnSpPr>
              <a:cxnSpLocks noChangeShapeType="1"/>
              <a:stCxn id="14347" idx="7"/>
              <a:endCxn id="14349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AutoShape 15">
              <a:extLst>
                <a:ext uri="{FF2B5EF4-FFF2-40B4-BE49-F238E27FC236}">
                  <a16:creationId xmlns:a16="http://schemas.microsoft.com/office/drawing/2014/main" id="{56F144B4-703B-42CE-BBE4-2F92D0BBC62B}"/>
                </a:ext>
              </a:extLst>
            </p:cNvPr>
            <p:cNvCxnSpPr>
              <a:cxnSpLocks noChangeShapeType="1"/>
              <a:stCxn id="14349" idx="4"/>
              <a:endCxn id="14346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AutoShape 16">
              <a:extLst>
                <a:ext uri="{FF2B5EF4-FFF2-40B4-BE49-F238E27FC236}">
                  <a16:creationId xmlns:a16="http://schemas.microsoft.com/office/drawing/2014/main" id="{E9CFB5FA-58B8-49F6-A820-8C390FA3E9FE}"/>
                </a:ext>
              </a:extLst>
            </p:cNvPr>
            <p:cNvCxnSpPr>
              <a:cxnSpLocks noChangeShapeType="1"/>
              <a:stCxn id="14347" idx="6"/>
              <a:endCxn id="14348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17">
              <a:extLst>
                <a:ext uri="{FF2B5EF4-FFF2-40B4-BE49-F238E27FC236}">
                  <a16:creationId xmlns:a16="http://schemas.microsoft.com/office/drawing/2014/main" id="{0422D13B-31D0-4EAE-A677-9AF0B33BE7FC}"/>
                </a:ext>
              </a:extLst>
            </p:cNvPr>
            <p:cNvCxnSpPr>
              <a:cxnSpLocks noChangeShapeType="1"/>
              <a:stCxn id="14347" idx="5"/>
              <a:endCxn id="14346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09810" name="Text Box 18">
              <a:extLst>
                <a:ext uri="{FF2B5EF4-FFF2-40B4-BE49-F238E27FC236}">
                  <a16:creationId xmlns:a16="http://schemas.microsoft.com/office/drawing/2014/main" id="{0FDEEE4E-5C8D-4300-AB66-3A36ED548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09811" name="Text Box 19">
              <a:extLst>
                <a:ext uri="{FF2B5EF4-FFF2-40B4-BE49-F238E27FC236}">
                  <a16:creationId xmlns:a16="http://schemas.microsoft.com/office/drawing/2014/main" id="{43D6183B-125A-4955-B1D3-569620E7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09812" name="Text Box 20">
              <a:extLst>
                <a:ext uri="{FF2B5EF4-FFF2-40B4-BE49-F238E27FC236}">
                  <a16:creationId xmlns:a16="http://schemas.microsoft.com/office/drawing/2014/main" id="{B04F86B8-D195-40E1-8E88-846C0DAD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</p:grpSp>
      <p:graphicFrame>
        <p:nvGraphicFramePr>
          <p:cNvPr id="2209813" name="Object 21">
            <a:extLst>
              <a:ext uri="{FF2B5EF4-FFF2-40B4-BE49-F238E27FC236}">
                <a16:creationId xmlns:a16="http://schemas.microsoft.com/office/drawing/2014/main" id="{20DC8C00-31EF-455C-B469-DD366B72C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3643313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4" imgW="1114425" imgH="800100" progId="Equation.3">
                  <p:embed/>
                </p:oleObj>
              </mc:Choice>
              <mc:Fallback>
                <p:oleObj name="Equation" r:id="rId4" imgW="1114425" imgH="800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643313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2">
            <a:extLst>
              <a:ext uri="{FF2B5EF4-FFF2-40B4-BE49-F238E27FC236}">
                <a16:creationId xmlns:a16="http://schemas.microsoft.com/office/drawing/2014/main" id="{36EDDEDF-2CAF-4702-93B2-1637973A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9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0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9797" grpId="0" autoUpdateAnimBg="0"/>
      <p:bldP spid="22097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ED7BA28C-7B96-46C2-8A45-93C5F8E77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838E98-A921-4E1F-9311-8AE1C9B4CC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5F4E7B2-3406-43FE-9AA3-27C9B2E24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10821" name="Text Box 5">
            <a:extLst>
              <a:ext uri="{FF2B5EF4-FFF2-40B4-BE49-F238E27FC236}">
                <a16:creationId xmlns:a16="http://schemas.microsoft.com/office/drawing/2014/main" id="{27764B3D-0867-4B63-A1A5-9B0E16529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8500"/>
            <a:ext cx="8353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</a:p>
          <a:p>
            <a:pPr eaLnBrk="1" hangingPunct="1">
              <a:spcBef>
                <a:spcPct val="30000"/>
              </a:spcBef>
              <a:buFontTx/>
              <a:buAutoNum type="arabicPeriod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sum of the entries in a row of the adjacency matrix for an undirected graph?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A49151BF-907B-4E08-9925-EF400E61E685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349500"/>
            <a:ext cx="2438400" cy="1981200"/>
            <a:chOff x="3984" y="672"/>
            <a:chExt cx="1536" cy="1248"/>
          </a:xfrm>
        </p:grpSpPr>
        <p:sp>
          <p:nvSpPr>
            <p:cNvPr id="2210823" name="Text Box 7">
              <a:extLst>
                <a:ext uri="{FF2B5EF4-FFF2-40B4-BE49-F238E27FC236}">
                  <a16:creationId xmlns:a16="http://schemas.microsoft.com/office/drawing/2014/main" id="{934BA736-6667-4E88-BCF5-0A7F43BE3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5369" name="AutoShape 8">
              <a:extLst>
                <a:ext uri="{FF2B5EF4-FFF2-40B4-BE49-F238E27FC236}">
                  <a16:creationId xmlns:a16="http://schemas.microsoft.com/office/drawing/2014/main" id="{0051194C-BC18-403A-ACB4-1FDD898AB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0" name="AutoShape 9">
              <a:extLst>
                <a:ext uri="{FF2B5EF4-FFF2-40B4-BE49-F238E27FC236}">
                  <a16:creationId xmlns:a16="http://schemas.microsoft.com/office/drawing/2014/main" id="{8EB26185-4A5C-4CE4-90FD-6D500486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1" name="AutoShape 10">
              <a:extLst>
                <a:ext uri="{FF2B5EF4-FFF2-40B4-BE49-F238E27FC236}">
                  <a16:creationId xmlns:a16="http://schemas.microsoft.com/office/drawing/2014/main" id="{2E3170FD-4D88-4949-8237-B83DA9DF0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5372" name="AutoShape 11">
              <a:extLst>
                <a:ext uri="{FF2B5EF4-FFF2-40B4-BE49-F238E27FC236}">
                  <a16:creationId xmlns:a16="http://schemas.microsoft.com/office/drawing/2014/main" id="{AF9E3F84-20F2-4C85-826A-296053A01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15373" name="AutoShape 12">
              <a:extLst>
                <a:ext uri="{FF2B5EF4-FFF2-40B4-BE49-F238E27FC236}">
                  <a16:creationId xmlns:a16="http://schemas.microsoft.com/office/drawing/2014/main" id="{3857A847-F310-48DB-9ED7-206ABDC09118}"/>
                </a:ext>
              </a:extLst>
            </p:cNvPr>
            <p:cNvCxnSpPr>
              <a:cxnSpLocks noChangeShapeType="1"/>
              <a:stCxn id="15371" idx="1"/>
              <a:endCxn id="15372" idx="5"/>
            </p:cNvCxnSpPr>
            <p:nvPr/>
          </p:nvCxnSpPr>
          <p:spPr bwMode="auto">
            <a:xfrm flipH="1" flipV="1">
              <a:off x="4594" y="946"/>
              <a:ext cx="364" cy="22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13">
              <a:extLst>
                <a:ext uri="{FF2B5EF4-FFF2-40B4-BE49-F238E27FC236}">
                  <a16:creationId xmlns:a16="http://schemas.microsoft.com/office/drawing/2014/main" id="{3092071B-9DC3-484B-B373-E049A8F036CC}"/>
                </a:ext>
              </a:extLst>
            </p:cNvPr>
            <p:cNvCxnSpPr>
              <a:cxnSpLocks noChangeShapeType="1"/>
              <a:stCxn id="15370" idx="7"/>
              <a:endCxn id="15372" idx="3"/>
            </p:cNvCxnSpPr>
            <p:nvPr/>
          </p:nvCxnSpPr>
          <p:spPr bwMode="auto">
            <a:xfrm flipV="1">
              <a:off x="4306" y="946"/>
              <a:ext cx="220" cy="41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14">
              <a:extLst>
                <a:ext uri="{FF2B5EF4-FFF2-40B4-BE49-F238E27FC236}">
                  <a16:creationId xmlns:a16="http://schemas.microsoft.com/office/drawing/2014/main" id="{D3C60FEE-0BC1-474A-90AB-39FD576E181B}"/>
                </a:ext>
              </a:extLst>
            </p:cNvPr>
            <p:cNvCxnSpPr>
              <a:cxnSpLocks noChangeShapeType="1"/>
              <a:stCxn id="15372" idx="4"/>
              <a:endCxn id="15369" idx="1"/>
            </p:cNvCxnSpPr>
            <p:nvPr/>
          </p:nvCxnSpPr>
          <p:spPr bwMode="auto">
            <a:xfrm>
              <a:off x="4560" y="960"/>
              <a:ext cx="398" cy="78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15">
              <a:extLst>
                <a:ext uri="{FF2B5EF4-FFF2-40B4-BE49-F238E27FC236}">
                  <a16:creationId xmlns:a16="http://schemas.microsoft.com/office/drawing/2014/main" id="{BCD05F8F-81FD-4959-8D36-BDB46B9A63FC}"/>
                </a:ext>
              </a:extLst>
            </p:cNvPr>
            <p:cNvCxnSpPr>
              <a:cxnSpLocks noChangeShapeType="1"/>
              <a:stCxn id="15370" idx="6"/>
              <a:endCxn id="15371" idx="2"/>
            </p:cNvCxnSpPr>
            <p:nvPr/>
          </p:nvCxnSpPr>
          <p:spPr bwMode="auto">
            <a:xfrm flipV="1">
              <a:off x="4320" y="1200"/>
              <a:ext cx="624" cy="19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16">
              <a:extLst>
                <a:ext uri="{FF2B5EF4-FFF2-40B4-BE49-F238E27FC236}">
                  <a16:creationId xmlns:a16="http://schemas.microsoft.com/office/drawing/2014/main" id="{1E6D494B-2C11-40D2-9DD1-709EF53C29D2}"/>
                </a:ext>
              </a:extLst>
            </p:cNvPr>
            <p:cNvCxnSpPr>
              <a:cxnSpLocks noChangeShapeType="1"/>
              <a:stCxn id="15370" idx="5"/>
              <a:endCxn id="15369" idx="1"/>
            </p:cNvCxnSpPr>
            <p:nvPr/>
          </p:nvCxnSpPr>
          <p:spPr bwMode="auto">
            <a:xfrm>
              <a:off x="4306" y="1426"/>
              <a:ext cx="652" cy="31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0833" name="Text Box 17">
              <a:extLst>
                <a:ext uri="{FF2B5EF4-FFF2-40B4-BE49-F238E27FC236}">
                  <a16:creationId xmlns:a16="http://schemas.microsoft.com/office/drawing/2014/main" id="{74E4D44F-3277-45E7-B254-E878BF399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15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210834" name="Text Box 18">
              <a:extLst>
                <a:ext uri="{FF2B5EF4-FFF2-40B4-BE49-F238E27FC236}">
                  <a16:creationId xmlns:a16="http://schemas.microsoft.com/office/drawing/2014/main" id="{1E40BC7F-EBB1-401B-96CC-203FD320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210835" name="Text Box 19">
              <a:extLst>
                <a:ext uri="{FF2B5EF4-FFF2-40B4-BE49-F238E27FC236}">
                  <a16:creationId xmlns:a16="http://schemas.microsoft.com/office/drawing/2014/main" id="{9EDBF47F-E65F-4FBA-933D-4568315CE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48"/>
              <a:ext cx="24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cxnSp>
          <p:nvCxnSpPr>
            <p:cNvPr id="15381" name="AutoShape 20">
              <a:extLst>
                <a:ext uri="{FF2B5EF4-FFF2-40B4-BE49-F238E27FC236}">
                  <a16:creationId xmlns:a16="http://schemas.microsoft.com/office/drawing/2014/main" id="{EDA246EC-458A-4E4D-BC5A-B865234B5FF1}"/>
                </a:ext>
              </a:extLst>
            </p:cNvPr>
            <p:cNvCxnSpPr>
              <a:cxnSpLocks noChangeShapeType="1"/>
              <a:stCxn id="15370" idx="0"/>
              <a:endCxn id="15372" idx="2"/>
            </p:cNvCxnSpPr>
            <p:nvPr/>
          </p:nvCxnSpPr>
          <p:spPr bwMode="auto">
            <a:xfrm rot="-5400000">
              <a:off x="4176" y="1008"/>
              <a:ext cx="432" cy="24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21">
              <a:extLst>
                <a:ext uri="{FF2B5EF4-FFF2-40B4-BE49-F238E27FC236}">
                  <a16:creationId xmlns:a16="http://schemas.microsoft.com/office/drawing/2014/main" id="{1BF43AB8-5A54-43EF-B572-3CCB1A414F16}"/>
                </a:ext>
              </a:extLst>
            </p:cNvPr>
            <p:cNvCxnSpPr>
              <a:cxnSpLocks noChangeShapeType="1"/>
              <a:stCxn id="15370" idx="4"/>
              <a:endCxn id="15369" idx="2"/>
            </p:cNvCxnSpPr>
            <p:nvPr/>
          </p:nvCxnSpPr>
          <p:spPr bwMode="auto">
            <a:xfrm rot="16200000" flipH="1">
              <a:off x="4440" y="1272"/>
              <a:ext cx="336" cy="672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22">
              <a:extLst>
                <a:ext uri="{FF2B5EF4-FFF2-40B4-BE49-F238E27FC236}">
                  <a16:creationId xmlns:a16="http://schemas.microsoft.com/office/drawing/2014/main" id="{A40F93FA-D728-40B1-88FC-3D17CF6531EC}"/>
                </a:ext>
              </a:extLst>
            </p:cNvPr>
            <p:cNvCxnSpPr>
              <a:cxnSpLocks noChangeShapeType="1"/>
              <a:stCxn id="15370" idx="6"/>
              <a:endCxn id="15369" idx="1"/>
            </p:cNvCxnSpPr>
            <p:nvPr/>
          </p:nvCxnSpPr>
          <p:spPr bwMode="auto">
            <a:xfrm>
              <a:off x="4320" y="1392"/>
              <a:ext cx="638" cy="350"/>
            </a:xfrm>
            <a:prstGeom prst="curvedConnector2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3">
              <a:extLst>
                <a:ext uri="{FF2B5EF4-FFF2-40B4-BE49-F238E27FC236}">
                  <a16:creationId xmlns:a16="http://schemas.microsoft.com/office/drawing/2014/main" id="{B9A27DA1-3B29-47DA-B37D-C4A560FD88DB}"/>
                </a:ext>
              </a:extLst>
            </p:cNvPr>
            <p:cNvCxnSpPr>
              <a:cxnSpLocks noChangeShapeType="1"/>
              <a:stCxn id="15371" idx="6"/>
              <a:endCxn id="15371" idx="1"/>
            </p:cNvCxnSpPr>
            <p:nvPr/>
          </p:nvCxnSpPr>
          <p:spPr bwMode="auto">
            <a:xfrm flipH="1" flipV="1">
              <a:off x="4958" y="1166"/>
              <a:ext cx="82" cy="34"/>
            </a:xfrm>
            <a:prstGeom prst="curvedConnector4">
              <a:avLst>
                <a:gd name="adj1" fmla="val -175611"/>
                <a:gd name="adj2" fmla="val 564704"/>
              </a:avLst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210840" name="Object 24">
            <a:extLst>
              <a:ext uri="{FF2B5EF4-FFF2-40B4-BE49-F238E27FC236}">
                <a16:creationId xmlns:a16="http://schemas.microsoft.com/office/drawing/2014/main" id="{4BCE018F-DA61-41B6-A271-67D672333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420938"/>
          <a:ext cx="259080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4" imgW="1114425" imgH="800100" progId="Equation.3">
                  <p:embed/>
                </p:oleObj>
              </mc:Choice>
              <mc:Fallback>
                <p:oleObj name="Equation" r:id="rId4" imgW="1114425" imgH="800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420938"/>
                        <a:ext cx="2590800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2">
            <a:extLst>
              <a:ext uri="{FF2B5EF4-FFF2-40B4-BE49-F238E27FC236}">
                <a16:creationId xmlns:a16="http://schemas.microsoft.com/office/drawing/2014/main" id="{753271F8-3810-4AA6-8C7D-C6F3EC08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-52388"/>
            <a:ext cx="54356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10.3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Representing Graphs and Graph Isomorphism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0821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1495</Words>
  <Application>Microsoft Office PowerPoint</Application>
  <PresentationFormat>全屏显示(4:3)</PresentationFormat>
  <Paragraphs>227</Paragraphs>
  <Slides>21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2023-05-16T11:18:43Z</dcterms:created>
  <dcterms:modified xsi:type="dcterms:W3CDTF">2023-05-16T11:52:21Z</dcterms:modified>
</cp:coreProperties>
</file>