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535" r:id="rId2"/>
    <p:sldId id="519" r:id="rId3"/>
    <p:sldId id="541" r:id="rId4"/>
    <p:sldId id="520" r:id="rId5"/>
    <p:sldId id="521" r:id="rId6"/>
    <p:sldId id="522" r:id="rId7"/>
    <p:sldId id="523" r:id="rId8"/>
    <p:sldId id="524" r:id="rId9"/>
    <p:sldId id="525" r:id="rId10"/>
    <p:sldId id="526" r:id="rId11"/>
    <p:sldId id="542" r:id="rId12"/>
    <p:sldId id="527" r:id="rId13"/>
    <p:sldId id="528" r:id="rId14"/>
    <p:sldId id="529" r:id="rId15"/>
    <p:sldId id="543" r:id="rId16"/>
    <p:sldId id="530" r:id="rId17"/>
    <p:sldId id="531" r:id="rId18"/>
    <p:sldId id="532" r:id="rId19"/>
    <p:sldId id="540" r:id="rId20"/>
  </p:sldIdLst>
  <p:sldSz cx="9144000" cy="6858000" type="screen4x3"/>
  <p:notesSz cx="6815138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49">
          <p15:clr>
            <a:srgbClr val="A4A3A4"/>
          </p15:clr>
        </p15:guide>
        <p15:guide id="2" pos="286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DDDDDD"/>
    <a:srgbClr val="9933FF"/>
    <a:srgbClr val="9900CC"/>
    <a:srgbClr val="6600CC"/>
    <a:srgbClr val="9900FF"/>
    <a:srgbClr val="FF7C8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8" autoAdjust="0"/>
    <p:restoredTop sz="73991" autoAdjust="0"/>
  </p:normalViewPr>
  <p:slideViewPr>
    <p:cSldViewPr>
      <p:cViewPr varScale="1">
        <p:scale>
          <a:sx n="76" d="100"/>
          <a:sy n="76" d="100"/>
        </p:scale>
        <p:origin x="1662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8"/>
    </p:cViewPr>
  </p:sorterViewPr>
  <p:notesViewPr>
    <p:cSldViewPr>
      <p:cViewPr varScale="1">
        <p:scale>
          <a:sx n="39" d="100"/>
          <a:sy n="39" d="100"/>
        </p:scale>
        <p:origin x="-922" y="-83"/>
      </p:cViewPr>
      <p:guideLst>
        <p:guide orient="horz" pos="2349"/>
        <p:guide pos="28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ECF03B8-694A-4CF6-BF26-C73D30B09BA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4874C73-96EF-4AA2-9C8F-5773D365377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58DFABF-0082-4567-9995-B3039D035D5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52475"/>
            <a:ext cx="4953000" cy="3714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96B6C71B-0CD3-479E-AFE6-56D2B1388E3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2813"/>
            <a:ext cx="4999038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9F00E799-F5CB-4727-B817-0B0CA154A5E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B65A011C-1839-4840-AC76-F3A7FBFBA4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56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7D16B11-8563-4E25-BDE4-76FBD528BE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130488D6-1558-424C-95C4-B282A70FA6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BA3BFB4A-5027-4E92-B125-816F7A140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55C1097E-EAEF-4200-807F-E7E2969319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C1DB682-202A-4E3F-9C42-F9830F14016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595AD577-4071-44A6-8885-F705846972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28E48E2F-DEE2-4FD8-947F-0BCE1A8F4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6B9A5EA8-6CD6-400D-911D-ABF7F2EBE4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5B470C8-6526-4F58-87E7-85A7C833CE0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03964E13-B485-4C2F-9A42-C2B28736AC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8557F0AE-EB8A-41CB-AB40-F6EC8774A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91C9E189-DFC2-4A0F-B35E-340FC45D2E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7AFF819-5189-4D47-B384-0BF1179CEF4C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F91CD84E-E7A4-4D18-AF85-45BF695F92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69AD1C63-D7B2-4DA6-83FA-238CE342C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02946B91-3E22-486B-9279-8A4FB965A4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2CD960D-7A60-4DEB-9194-6EE23559376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D16B11-8563-4E25-BDE4-76FBD528BE4A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8328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FD2263BF-E38F-4779-AA22-583523007A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96708632-79C1-4A70-9442-42D646D5C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EA452B7B-F53B-40B6-B846-7F26D2769F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37C4308-A9AE-4C80-A46B-5C3CCBF76F83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AD5541FF-9868-485A-908B-6E7A8E80F2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791D7EA1-B7C9-4ECF-A23F-FD8C822D0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A4B2B2A1-CBFB-4205-9483-5255E1ED12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2602C76-859C-4F26-9031-EAC57C09742E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41A1974C-1E4D-4EA8-87E4-4EA5229FE2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7DC8D53-1455-4B63-A545-1C3FC93DE19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65C2B081-B5BD-404D-BB99-4B4D01A688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9B894C2F-C988-4E08-B427-4CA1FF533C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1038" y="4722813"/>
            <a:ext cx="5453062" cy="4473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71103353-A5AE-47E1-BEFE-DD3EB6BB4EEE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70560A01-CEA0-4DD3-BDE5-B4247AFFD069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7D48F7D0-E7FD-4D02-9E5B-86824CA8696B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85800" y="2057400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371600" y="41148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AA7E03D-A846-4A86-B809-264572E483D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A433CD3-58E9-4D26-BD85-8355548021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FC189B7-51F0-4B43-A49E-F76C652771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EE195E-3E25-475E-884E-00845A2128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3361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6D59AD1-D64A-48B7-AADE-5967DC58A6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7CE04-E075-4D4B-B368-964962BBAE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869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A25079D-B890-40E8-AC4C-DB4D4598F9E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C0986-26F1-4943-A340-0FCA7385E5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567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D1432A7-3C23-4C0A-8A98-2D8F501DFD2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0F834-FCD7-4C48-B49B-62C991532C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75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A99197B-7319-4636-9DD0-AEBA34D4616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6E112-1275-4B3A-8A6E-66EE15D0C5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010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DA2CDA2-55E6-4A70-A26A-E5E369330CB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8C0BB9-8617-468F-BDC1-042DFC1D0D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130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8423CBB-822E-4B67-8118-41AB9E789E2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72ADFD-99EF-4C4E-93F5-E306848BA1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491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8AA4F61C-F4F8-4EDA-BB30-D4BD46ED318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2AB258-75AF-4076-82E7-71382F0B5FA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505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5B29808F-F776-451F-A9EC-0DCE1034D8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4F34F-34F4-4C5D-96E7-95C6264EC6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147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91CAE39-7B1F-45E4-98A3-AF1C6ED04B3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0DFA21-9B44-4EE2-9963-902404A5E0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348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93CA482-1C5D-47A9-BB55-38C14E38DEE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BBE58-833D-4247-85BA-2237350B73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921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TopNavBlank">
            <a:extLst>
              <a:ext uri="{FF2B5EF4-FFF2-40B4-BE49-F238E27FC236}">
                <a16:creationId xmlns:a16="http://schemas.microsoft.com/office/drawing/2014/main" id="{9512AFB2-1679-4B1A-ABAC-37018F068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6250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50000">
                <a:srgbClr val="6600FF"/>
              </a:gs>
              <a:gs pos="100000">
                <a:srgbClr val="0000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9">
            <a:extLst>
              <a:ext uri="{FF2B5EF4-FFF2-40B4-BE49-F238E27FC236}">
                <a16:creationId xmlns:a16="http://schemas.microsoft.com/office/drawing/2014/main" id="{33BCE1BD-0E58-4033-B149-2866B365002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175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318109C-3DDB-4DE0-9CFB-6F8C758C89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64">
            <a:extLst>
              <a:ext uri="{FF2B5EF4-FFF2-40B4-BE49-F238E27FC236}">
                <a16:creationId xmlns:a16="http://schemas.microsoft.com/office/drawing/2014/main" id="{5FAC87BB-C4DB-4BF9-ADDF-D4BF8E606E1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38613" y="2986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endParaRPr lang="zh-CN" altLang="en-US"/>
          </a:p>
        </p:txBody>
      </p:sp>
      <p:sp>
        <p:nvSpPr>
          <p:cNvPr id="1029" name="Text Box 65">
            <a:extLst>
              <a:ext uri="{FF2B5EF4-FFF2-40B4-BE49-F238E27FC236}">
                <a16:creationId xmlns:a16="http://schemas.microsoft.com/office/drawing/2014/main" id="{6B9F94D5-BD3A-4B75-ADC4-B847E3CB62FC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371600" y="61722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2000">
              <a:solidFill>
                <a:srgbClr val="990033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030" name="Object 79">
            <a:extLst>
              <a:ext uri="{FF2B5EF4-FFF2-40B4-BE49-F238E27FC236}">
                <a16:creationId xmlns:a16="http://schemas.microsoft.com/office/drawing/2014/main" id="{56021C42-BB58-4F6A-A068-EA223B1FAA93}"/>
              </a:ext>
            </a:extLst>
          </p:cNvPr>
          <p:cNvGraphicFramePr>
            <a:graphicFrameLocks noChangeAspect="1"/>
          </p:cNvGraphicFramePr>
          <p:nvPr userDrawn="1"/>
        </p:nvGraphicFramePr>
        <p:xfrm flipH="1">
          <a:off x="8275638" y="5607050"/>
          <a:ext cx="760412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Clip" r:id="rId15" imgW="3154363" imgH="4708525" progId="MS_ClipArt_Gallery.2">
                  <p:embed/>
                </p:oleObj>
              </mc:Choice>
              <mc:Fallback>
                <p:oleObj name="Clip" r:id="rId15" imgW="3154363" imgH="4708525" progId="MS_ClipArt_Gallery.2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8275638" y="5607050"/>
                        <a:ext cx="760412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0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wmf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10" Type="http://schemas.openxmlformats.org/officeDocument/2006/relationships/image" Target="../media/image19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1">
            <a:extLst>
              <a:ext uri="{FF2B5EF4-FFF2-40B4-BE49-F238E27FC236}">
                <a16:creationId xmlns:a16="http://schemas.microsoft.com/office/drawing/2014/main" id="{09907531-5D06-46E3-B397-628767E401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8E93C9D-D0CB-4940-B07A-94861A188EB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41538" name="Text Box 2">
            <a:extLst>
              <a:ext uri="{FF2B5EF4-FFF2-40B4-BE49-F238E27FC236}">
                <a16:creationId xmlns:a16="http://schemas.microsoft.com/office/drawing/2014/main" id="{DBA75826-E155-479D-935B-4882AC966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68338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CHAPTER  10    Graphs</a:t>
            </a:r>
            <a:r>
              <a:rPr kumimoji="1" lang="en-US" altLang="zh-CN" b="0" dirty="0"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241539" name="Text Box 3">
            <a:extLst>
              <a:ext uri="{FF2B5EF4-FFF2-40B4-BE49-F238E27FC236}">
                <a16:creationId xmlns:a16="http://schemas.microsoft.com/office/drawing/2014/main" id="{3B30553A-4369-4C8B-B89F-353348D1E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1341438"/>
            <a:ext cx="8497887" cy="459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10.1    Graphs and Graph Models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10.2    Graph Terminology  and Special Types of Graphs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10.3    Representing Graphs and Graph Isomorphism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10.4    Connectivity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10.5    Euler and Hamilton Paths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10.6    Shortest Path Problems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10.7    Planar Graphs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10.8    Graph Coloring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1">
            <a:extLst>
              <a:ext uri="{FF2B5EF4-FFF2-40B4-BE49-F238E27FC236}">
                <a16:creationId xmlns:a16="http://schemas.microsoft.com/office/drawing/2014/main" id="{5853DFA9-3574-4EA6-AE2F-4E161F4966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CBEA9D1-C745-4FE2-8141-52ED7E81C1C9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31299" name="AutoShape 3">
            <a:extLst>
              <a:ext uri="{FF2B5EF4-FFF2-40B4-BE49-F238E27FC236}">
                <a16:creationId xmlns:a16="http://schemas.microsoft.com/office/drawing/2014/main" id="{F759F50F-2A4E-46B3-9DED-9A45B6902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714375"/>
            <a:ext cx="8424862" cy="100806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kumimoji="1" lang="en-US" altLang="zh-CN" b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Theorem 1】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There is a simple path between every pair of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distinct vertices of a connected undirected graph. </a:t>
            </a:r>
          </a:p>
        </p:txBody>
      </p:sp>
      <p:sp>
        <p:nvSpPr>
          <p:cNvPr id="2231300" name="Rectangle 4">
            <a:extLst>
              <a:ext uri="{FF2B5EF4-FFF2-40B4-BE49-F238E27FC236}">
                <a16:creationId xmlns:a16="http://schemas.microsoft.com/office/drawing/2014/main" id="{02016168-7A60-44AB-B205-65EF37CF4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2071688"/>
            <a:ext cx="8353425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i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</a:p>
          <a:p>
            <a:pPr>
              <a:spcBef>
                <a:spcPct val="4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Because the graph is connected there is a path between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 Throw out all redundant circuits to make the path simple.</a:t>
            </a:r>
          </a:p>
        </p:txBody>
      </p:sp>
      <p:sp>
        <p:nvSpPr>
          <p:cNvPr id="43013" name="Text Box 2">
            <a:extLst>
              <a:ext uri="{FF2B5EF4-FFF2-40B4-BE49-F238E27FC236}">
                <a16:creationId xmlns:a16="http://schemas.microsoft.com/office/drawing/2014/main" id="{FE46266E-F86B-40D0-987C-A705ADEFF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5875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10.4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Connectivity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3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1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31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1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31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1299" grpId="0" animBg="1"/>
      <p:bldP spid="223130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1">
            <a:extLst>
              <a:ext uri="{FF2B5EF4-FFF2-40B4-BE49-F238E27FC236}">
                <a16:creationId xmlns:a16="http://schemas.microsoft.com/office/drawing/2014/main" id="{80842EA2-388F-45F6-B6DD-4091B288FB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3EA94C1-65AA-4585-B6C9-2A1F7C12C74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31301" name="Rectangle 5">
            <a:extLst>
              <a:ext uri="{FF2B5EF4-FFF2-40B4-BE49-F238E27FC236}">
                <a16:creationId xmlns:a16="http://schemas.microsoft.com/office/drawing/2014/main" id="{0EDC3A94-90D2-4150-B8B7-907C71735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714375"/>
            <a:ext cx="835342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lnSpc>
                <a:spcPct val="75000"/>
              </a:lnSpc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maximally connected subgraphs of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are called the </a:t>
            </a:r>
            <a:r>
              <a:rPr lang="en-US" altLang="zh-CN" i="1">
                <a:solidFill>
                  <a:srgbClr val="33CC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connected components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or just the </a:t>
            </a:r>
            <a:r>
              <a:rPr lang="en-US" altLang="zh-CN" i="1">
                <a:solidFill>
                  <a:srgbClr val="33CC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components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en-US" altLang="zh-CN" sz="32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For example,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FC88A58B-8745-4026-A0B6-E36F0D4F10EE}"/>
              </a:ext>
            </a:extLst>
          </p:cNvPr>
          <p:cNvGrpSpPr>
            <a:grpSpLocks/>
          </p:cNvGrpSpPr>
          <p:nvPr/>
        </p:nvGrpSpPr>
        <p:grpSpPr bwMode="auto">
          <a:xfrm>
            <a:off x="1214438" y="2643188"/>
            <a:ext cx="6248400" cy="2232025"/>
            <a:chOff x="528" y="1440"/>
            <a:chExt cx="3936" cy="1406"/>
          </a:xfrm>
        </p:grpSpPr>
        <p:sp>
          <p:nvSpPr>
            <p:cNvPr id="44042" name="AutoShape 7">
              <a:extLst>
                <a:ext uri="{FF2B5EF4-FFF2-40B4-BE49-F238E27FC236}">
                  <a16:creationId xmlns:a16="http://schemas.microsoft.com/office/drawing/2014/main" id="{10B8AA65-3362-4E3B-B416-C41F2F06C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4043" name="AutoShape 8">
              <a:extLst>
                <a:ext uri="{FF2B5EF4-FFF2-40B4-BE49-F238E27FC236}">
                  <a16:creationId xmlns:a16="http://schemas.microsoft.com/office/drawing/2014/main" id="{7B574A55-D7B6-4AD8-BA84-E8676B14D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" y="18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4044" name="AutoShape 9">
              <a:extLst>
                <a:ext uri="{FF2B5EF4-FFF2-40B4-BE49-F238E27FC236}">
                  <a16:creationId xmlns:a16="http://schemas.microsoft.com/office/drawing/2014/main" id="{44D98DA4-660A-42BE-84EF-8EB10B5C6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68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4045" name="AutoShape 10">
              <a:extLst>
                <a:ext uri="{FF2B5EF4-FFF2-40B4-BE49-F238E27FC236}">
                  <a16:creationId xmlns:a16="http://schemas.microsoft.com/office/drawing/2014/main" id="{F72D764B-00E8-4C3C-BE4B-8D799CEBA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" y="217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4046" name="AutoShape 11">
              <a:extLst>
                <a:ext uri="{FF2B5EF4-FFF2-40B4-BE49-F238E27FC236}">
                  <a16:creationId xmlns:a16="http://schemas.microsoft.com/office/drawing/2014/main" id="{F1048B2D-F413-4BB3-855A-48756C9D4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0" y="177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4047" name="AutoShape 12">
              <a:extLst>
                <a:ext uri="{FF2B5EF4-FFF2-40B4-BE49-F238E27FC236}">
                  <a16:creationId xmlns:a16="http://schemas.microsoft.com/office/drawing/2014/main" id="{2EC98EDE-B202-4FB1-AE88-5FB765559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" y="275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44048" name="AutoShape 13">
              <a:extLst>
                <a:ext uri="{FF2B5EF4-FFF2-40B4-BE49-F238E27FC236}">
                  <a16:creationId xmlns:a16="http://schemas.microsoft.com/office/drawing/2014/main" id="{538C2F38-2CF3-4A4D-95C4-2492479DAD47}"/>
                </a:ext>
              </a:extLst>
            </p:cNvPr>
            <p:cNvCxnSpPr>
              <a:cxnSpLocks noChangeShapeType="1"/>
              <a:stCxn id="44046" idx="4"/>
              <a:endCxn id="44042" idx="1"/>
            </p:cNvCxnSpPr>
            <p:nvPr/>
          </p:nvCxnSpPr>
          <p:spPr bwMode="auto">
            <a:xfrm flipH="1">
              <a:off x="3120" y="1872"/>
              <a:ext cx="418" cy="49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49" name="AutoShape 14">
              <a:extLst>
                <a:ext uri="{FF2B5EF4-FFF2-40B4-BE49-F238E27FC236}">
                  <a16:creationId xmlns:a16="http://schemas.microsoft.com/office/drawing/2014/main" id="{7163EA79-15CF-4A00-8D63-3D0993C5C743}"/>
                </a:ext>
              </a:extLst>
            </p:cNvPr>
            <p:cNvCxnSpPr>
              <a:cxnSpLocks noChangeShapeType="1"/>
              <a:stCxn id="44042" idx="7"/>
              <a:endCxn id="44043" idx="3"/>
            </p:cNvCxnSpPr>
            <p:nvPr/>
          </p:nvCxnSpPr>
          <p:spPr bwMode="auto">
            <a:xfrm flipV="1">
              <a:off x="3188" y="1906"/>
              <a:ext cx="1084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0" name="AutoShape 15">
              <a:extLst>
                <a:ext uri="{FF2B5EF4-FFF2-40B4-BE49-F238E27FC236}">
                  <a16:creationId xmlns:a16="http://schemas.microsoft.com/office/drawing/2014/main" id="{3D94E00A-2E65-4E22-B5BF-F9E5B5E91808}"/>
                </a:ext>
              </a:extLst>
            </p:cNvPr>
            <p:cNvCxnSpPr>
              <a:cxnSpLocks noChangeShapeType="1"/>
              <a:stCxn id="44042" idx="4"/>
              <a:endCxn id="44044" idx="2"/>
            </p:cNvCxnSpPr>
            <p:nvPr/>
          </p:nvCxnSpPr>
          <p:spPr bwMode="auto">
            <a:xfrm>
              <a:off x="3154" y="2448"/>
              <a:ext cx="398" cy="28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1" name="AutoShape 16">
              <a:extLst>
                <a:ext uri="{FF2B5EF4-FFF2-40B4-BE49-F238E27FC236}">
                  <a16:creationId xmlns:a16="http://schemas.microsoft.com/office/drawing/2014/main" id="{024B9A0A-8EDB-4682-827D-D4F663902EF8}"/>
                </a:ext>
              </a:extLst>
            </p:cNvPr>
            <p:cNvCxnSpPr>
              <a:cxnSpLocks noChangeShapeType="1"/>
              <a:stCxn id="44047" idx="7"/>
              <a:endCxn id="44045" idx="3"/>
            </p:cNvCxnSpPr>
            <p:nvPr/>
          </p:nvCxnSpPr>
          <p:spPr bwMode="auto">
            <a:xfrm flipV="1">
              <a:off x="816" y="2256"/>
              <a:ext cx="364" cy="50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2" name="AutoShape 17">
              <a:extLst>
                <a:ext uri="{FF2B5EF4-FFF2-40B4-BE49-F238E27FC236}">
                  <a16:creationId xmlns:a16="http://schemas.microsoft.com/office/drawing/2014/main" id="{ABC66349-4F61-475B-A2A1-13E37E4AB2EF}"/>
                </a:ext>
              </a:extLst>
            </p:cNvPr>
            <p:cNvCxnSpPr>
              <a:cxnSpLocks noChangeShapeType="1"/>
              <a:stCxn id="44042" idx="1"/>
              <a:endCxn id="44042" idx="3"/>
            </p:cNvCxnSpPr>
            <p:nvPr/>
          </p:nvCxnSpPr>
          <p:spPr bwMode="auto">
            <a:xfrm rot="5400000" flipV="1">
              <a:off x="3087" y="2399"/>
              <a:ext cx="68" cy="1"/>
            </a:xfrm>
            <a:prstGeom prst="curvedConnector5">
              <a:avLst>
                <a:gd name="adj1" fmla="val -232352"/>
                <a:gd name="adj2" fmla="val -22600009"/>
                <a:gd name="adj3" fmla="val 332352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3" name="AutoShape 18">
              <a:extLst>
                <a:ext uri="{FF2B5EF4-FFF2-40B4-BE49-F238E27FC236}">
                  <a16:creationId xmlns:a16="http://schemas.microsoft.com/office/drawing/2014/main" id="{B700C9F8-180D-443C-9B40-410C0651E8D7}"/>
                </a:ext>
              </a:extLst>
            </p:cNvPr>
            <p:cNvCxnSpPr>
              <a:cxnSpLocks noChangeShapeType="1"/>
              <a:stCxn id="44046" idx="6"/>
              <a:endCxn id="44043" idx="2"/>
            </p:cNvCxnSpPr>
            <p:nvPr/>
          </p:nvCxnSpPr>
          <p:spPr bwMode="auto">
            <a:xfrm>
              <a:off x="3586" y="1824"/>
              <a:ext cx="672" cy="4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54" name="AutoShape 19">
              <a:extLst>
                <a:ext uri="{FF2B5EF4-FFF2-40B4-BE49-F238E27FC236}">
                  <a16:creationId xmlns:a16="http://schemas.microsoft.com/office/drawing/2014/main" id="{F255187D-FECB-40AA-9842-6B803DAD8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" y="198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4055" name="AutoShape 20">
              <a:extLst>
                <a:ext uri="{FF2B5EF4-FFF2-40B4-BE49-F238E27FC236}">
                  <a16:creationId xmlns:a16="http://schemas.microsoft.com/office/drawing/2014/main" id="{4AAA9589-FB67-4F88-BC25-B2C196CC8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" y="255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44056" name="AutoShape 21">
              <a:extLst>
                <a:ext uri="{FF2B5EF4-FFF2-40B4-BE49-F238E27FC236}">
                  <a16:creationId xmlns:a16="http://schemas.microsoft.com/office/drawing/2014/main" id="{DD85413A-1D95-412B-BAEE-53F9C86F9027}"/>
                </a:ext>
              </a:extLst>
            </p:cNvPr>
            <p:cNvCxnSpPr>
              <a:cxnSpLocks noChangeShapeType="1"/>
              <a:stCxn id="44055" idx="7"/>
              <a:endCxn id="44054" idx="3"/>
            </p:cNvCxnSpPr>
            <p:nvPr/>
          </p:nvCxnSpPr>
          <p:spPr bwMode="auto">
            <a:xfrm flipV="1">
              <a:off x="1584" y="2064"/>
              <a:ext cx="364" cy="50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7" name="AutoShape 22">
              <a:extLst>
                <a:ext uri="{FF2B5EF4-FFF2-40B4-BE49-F238E27FC236}">
                  <a16:creationId xmlns:a16="http://schemas.microsoft.com/office/drawing/2014/main" id="{548D2CF5-02B1-49F1-983A-5714B1DD06BF}"/>
                </a:ext>
              </a:extLst>
            </p:cNvPr>
            <p:cNvCxnSpPr>
              <a:cxnSpLocks noChangeShapeType="1"/>
              <a:stCxn id="44047" idx="6"/>
              <a:endCxn id="44055" idx="2"/>
            </p:cNvCxnSpPr>
            <p:nvPr/>
          </p:nvCxnSpPr>
          <p:spPr bwMode="auto">
            <a:xfrm flipV="1">
              <a:off x="830" y="2606"/>
              <a:ext cx="672" cy="19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58" name="AutoShape 23">
              <a:extLst>
                <a:ext uri="{FF2B5EF4-FFF2-40B4-BE49-F238E27FC236}">
                  <a16:creationId xmlns:a16="http://schemas.microsoft.com/office/drawing/2014/main" id="{2C63A62E-BC2A-40E3-BA8C-6E04CCAD5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4059" name="AutoShape 24">
              <a:extLst>
                <a:ext uri="{FF2B5EF4-FFF2-40B4-BE49-F238E27FC236}">
                  <a16:creationId xmlns:a16="http://schemas.microsoft.com/office/drawing/2014/main" id="{48C3DD10-3F0D-436C-BD0C-F3D8C8F12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92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44060" name="AutoShape 25">
              <a:extLst>
                <a:ext uri="{FF2B5EF4-FFF2-40B4-BE49-F238E27FC236}">
                  <a16:creationId xmlns:a16="http://schemas.microsoft.com/office/drawing/2014/main" id="{8E781AD5-DF66-4C02-8ACD-866854D82223}"/>
                </a:ext>
              </a:extLst>
            </p:cNvPr>
            <p:cNvCxnSpPr>
              <a:cxnSpLocks noChangeShapeType="1"/>
              <a:stCxn id="44059" idx="2"/>
              <a:endCxn id="44059" idx="6"/>
            </p:cNvCxnSpPr>
            <p:nvPr/>
          </p:nvCxnSpPr>
          <p:spPr bwMode="auto">
            <a:xfrm rot="10800000" flipH="1" flipV="1">
              <a:off x="2544" y="1968"/>
              <a:ext cx="96" cy="1"/>
            </a:xfrm>
            <a:prstGeom prst="curvedConnector5">
              <a:avLst>
                <a:gd name="adj1" fmla="val -150000"/>
                <a:gd name="adj2" fmla="val -19200009"/>
                <a:gd name="adj3" fmla="val 250000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31322" name="Text Box 26">
              <a:extLst>
                <a:ext uri="{FF2B5EF4-FFF2-40B4-BE49-F238E27FC236}">
                  <a16:creationId xmlns:a16="http://schemas.microsoft.com/office/drawing/2014/main" id="{0F81ED5B-FA66-472B-871E-110E3A4A3E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872"/>
              <a:ext cx="24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2231323" name="Text Box 27">
              <a:extLst>
                <a:ext uri="{FF2B5EF4-FFF2-40B4-BE49-F238E27FC236}">
                  <a16:creationId xmlns:a16="http://schemas.microsoft.com/office/drawing/2014/main" id="{7F0562F9-B66C-4092-8469-18D4A029C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496"/>
              <a:ext cx="24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2231324" name="Text Box 28">
              <a:extLst>
                <a:ext uri="{FF2B5EF4-FFF2-40B4-BE49-F238E27FC236}">
                  <a16:creationId xmlns:a16="http://schemas.microsoft.com/office/drawing/2014/main" id="{7F9D9AD5-05B5-470D-8254-1627849028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496"/>
              <a:ext cx="24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2231325" name="Text Box 29">
              <a:extLst>
                <a:ext uri="{FF2B5EF4-FFF2-40B4-BE49-F238E27FC236}">
                  <a16:creationId xmlns:a16="http://schemas.microsoft.com/office/drawing/2014/main" id="{07FB08C8-8805-4C1B-A7D8-988836FAB4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680"/>
              <a:ext cx="24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2231326" name="Text Box 30">
              <a:extLst>
                <a:ext uri="{FF2B5EF4-FFF2-40B4-BE49-F238E27FC236}">
                  <a16:creationId xmlns:a16="http://schemas.microsoft.com/office/drawing/2014/main" id="{468353EB-5401-4DFD-8A54-64B9898104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440"/>
              <a:ext cx="24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i</a:t>
              </a:r>
            </a:p>
          </p:txBody>
        </p:sp>
        <p:sp>
          <p:nvSpPr>
            <p:cNvPr id="2231327" name="Text Box 31">
              <a:extLst>
                <a:ext uri="{FF2B5EF4-FFF2-40B4-BE49-F238E27FC236}">
                  <a16:creationId xmlns:a16="http://schemas.microsoft.com/office/drawing/2014/main" id="{B351E9F7-F13A-40EA-B872-6B200FF49F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1488"/>
              <a:ext cx="24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h</a:t>
              </a:r>
            </a:p>
          </p:txBody>
        </p:sp>
        <p:sp>
          <p:nvSpPr>
            <p:cNvPr id="2231328" name="Text Box 32">
              <a:extLst>
                <a:ext uri="{FF2B5EF4-FFF2-40B4-BE49-F238E27FC236}">
                  <a16:creationId xmlns:a16="http://schemas.microsoft.com/office/drawing/2014/main" id="{4819D921-C0A5-41C7-9FE8-DAF560829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208"/>
              <a:ext cx="24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g</a:t>
              </a:r>
            </a:p>
          </p:txBody>
        </p:sp>
        <p:sp>
          <p:nvSpPr>
            <p:cNvPr id="2231329" name="Text Box 33">
              <a:extLst>
                <a:ext uri="{FF2B5EF4-FFF2-40B4-BE49-F238E27FC236}">
                  <a16:creationId xmlns:a16="http://schemas.microsoft.com/office/drawing/2014/main" id="{1A682864-99AD-4692-A4B6-365F88B84C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496"/>
              <a:ext cx="24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j</a:t>
              </a:r>
            </a:p>
          </p:txBody>
        </p:sp>
        <p:sp>
          <p:nvSpPr>
            <p:cNvPr id="2231330" name="Text Box 34">
              <a:extLst>
                <a:ext uri="{FF2B5EF4-FFF2-40B4-BE49-F238E27FC236}">
                  <a16:creationId xmlns:a16="http://schemas.microsoft.com/office/drawing/2014/main" id="{18E106EA-D3A0-4285-867A-75A1777056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448"/>
              <a:ext cx="24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f</a:t>
              </a:r>
            </a:p>
          </p:txBody>
        </p:sp>
        <p:sp>
          <p:nvSpPr>
            <p:cNvPr id="2231331" name="Text Box 35">
              <a:extLst>
                <a:ext uri="{FF2B5EF4-FFF2-40B4-BE49-F238E27FC236}">
                  <a16:creationId xmlns:a16="http://schemas.microsoft.com/office/drawing/2014/main" id="{E1021246-B240-43FA-983F-AE4B0E14BC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920"/>
              <a:ext cx="24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e</a:t>
              </a:r>
            </a:p>
          </p:txBody>
        </p:sp>
      </p:grpSp>
      <p:sp>
        <p:nvSpPr>
          <p:cNvPr id="2231332" name="Freeform 36">
            <a:extLst>
              <a:ext uri="{FF2B5EF4-FFF2-40B4-BE49-F238E27FC236}">
                <a16:creationId xmlns:a16="http://schemas.microsoft.com/office/drawing/2014/main" id="{BEC3FB75-9DA5-41F1-A901-D6A182B03582}"/>
              </a:ext>
            </a:extLst>
          </p:cNvPr>
          <p:cNvSpPr>
            <a:spLocks/>
          </p:cNvSpPr>
          <p:nvPr/>
        </p:nvSpPr>
        <p:spPr bwMode="auto">
          <a:xfrm>
            <a:off x="1143000" y="2714625"/>
            <a:ext cx="2921000" cy="2235200"/>
          </a:xfrm>
          <a:custGeom>
            <a:avLst/>
            <a:gdLst>
              <a:gd name="T0" fmla="*/ 2147483646 w 1840"/>
              <a:gd name="T1" fmla="*/ 2147483646 h 1408"/>
              <a:gd name="T2" fmla="*/ 2147483646 w 1840"/>
              <a:gd name="T3" fmla="*/ 2147483646 h 1408"/>
              <a:gd name="T4" fmla="*/ 2147483646 w 1840"/>
              <a:gd name="T5" fmla="*/ 2147483646 h 1408"/>
              <a:gd name="T6" fmla="*/ 2147483646 w 1840"/>
              <a:gd name="T7" fmla="*/ 2147483646 h 1408"/>
              <a:gd name="T8" fmla="*/ 2147483646 w 1840"/>
              <a:gd name="T9" fmla="*/ 2147483646 h 1408"/>
              <a:gd name="T10" fmla="*/ 2147483646 w 1840"/>
              <a:gd name="T11" fmla="*/ 2147483646 h 1408"/>
              <a:gd name="T12" fmla="*/ 2147483646 w 1840"/>
              <a:gd name="T13" fmla="*/ 2147483646 h 1408"/>
              <a:gd name="T14" fmla="*/ 2147483646 w 1840"/>
              <a:gd name="T15" fmla="*/ 2147483646 h 1408"/>
              <a:gd name="T16" fmla="*/ 2147483646 w 1840"/>
              <a:gd name="T17" fmla="*/ 2147483646 h 1408"/>
              <a:gd name="T18" fmla="*/ 2147483646 w 1840"/>
              <a:gd name="T19" fmla="*/ 2147483646 h 1408"/>
              <a:gd name="T20" fmla="*/ 2147483646 w 1840"/>
              <a:gd name="T21" fmla="*/ 2147483646 h 1408"/>
              <a:gd name="T22" fmla="*/ 2147483646 w 1840"/>
              <a:gd name="T23" fmla="*/ 2147483646 h 1408"/>
              <a:gd name="T24" fmla="*/ 2147483646 w 1840"/>
              <a:gd name="T25" fmla="*/ 2147483646 h 1408"/>
              <a:gd name="T26" fmla="*/ 2147483646 w 1840"/>
              <a:gd name="T27" fmla="*/ 2147483646 h 1408"/>
              <a:gd name="T28" fmla="*/ 2147483646 w 1840"/>
              <a:gd name="T29" fmla="*/ 2147483646 h 1408"/>
              <a:gd name="T30" fmla="*/ 2147483646 w 1840"/>
              <a:gd name="T31" fmla="*/ 2147483646 h 1408"/>
              <a:gd name="T32" fmla="*/ 2147483646 w 1840"/>
              <a:gd name="T33" fmla="*/ 2147483646 h 1408"/>
              <a:gd name="T34" fmla="*/ 2147483646 w 1840"/>
              <a:gd name="T35" fmla="*/ 2147483646 h 1408"/>
              <a:gd name="T36" fmla="*/ 2147483646 w 1840"/>
              <a:gd name="T37" fmla="*/ 2147483646 h 1408"/>
              <a:gd name="T38" fmla="*/ 2147483646 w 1840"/>
              <a:gd name="T39" fmla="*/ 2147483646 h 1408"/>
              <a:gd name="T40" fmla="*/ 2147483646 w 1840"/>
              <a:gd name="T41" fmla="*/ 2147483646 h 1408"/>
              <a:gd name="T42" fmla="*/ 2147483646 w 1840"/>
              <a:gd name="T43" fmla="*/ 2147483646 h 1408"/>
              <a:gd name="T44" fmla="*/ 2147483646 w 1840"/>
              <a:gd name="T45" fmla="*/ 2147483646 h 1408"/>
              <a:gd name="T46" fmla="*/ 2147483646 w 1840"/>
              <a:gd name="T47" fmla="*/ 2147483646 h 1408"/>
              <a:gd name="T48" fmla="*/ 2147483646 w 1840"/>
              <a:gd name="T49" fmla="*/ 2147483646 h 1408"/>
              <a:gd name="T50" fmla="*/ 2147483646 w 1840"/>
              <a:gd name="T51" fmla="*/ 2147483646 h 1408"/>
              <a:gd name="T52" fmla="*/ 2147483646 w 1840"/>
              <a:gd name="T53" fmla="*/ 2147483646 h 1408"/>
              <a:gd name="T54" fmla="*/ 2147483646 w 1840"/>
              <a:gd name="T55" fmla="*/ 2147483646 h 1408"/>
              <a:gd name="T56" fmla="*/ 2147483646 w 1840"/>
              <a:gd name="T57" fmla="*/ 2147483646 h 1408"/>
              <a:gd name="T58" fmla="*/ 2147483646 w 1840"/>
              <a:gd name="T59" fmla="*/ 0 h 1408"/>
              <a:gd name="T60" fmla="*/ 2147483646 w 1840"/>
              <a:gd name="T61" fmla="*/ 2147483646 h 1408"/>
              <a:gd name="T62" fmla="*/ 2147483646 w 1840"/>
              <a:gd name="T63" fmla="*/ 2147483646 h 140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840"/>
              <a:gd name="T97" fmla="*/ 0 h 1408"/>
              <a:gd name="T98" fmla="*/ 1840 w 1840"/>
              <a:gd name="T99" fmla="*/ 1408 h 1408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840" h="1408">
                <a:moveTo>
                  <a:pt x="1274" y="45"/>
                </a:moveTo>
                <a:cubicBezTo>
                  <a:pt x="1096" y="51"/>
                  <a:pt x="964" y="59"/>
                  <a:pt x="798" y="82"/>
                </a:cubicBezTo>
                <a:cubicBezTo>
                  <a:pt x="749" y="98"/>
                  <a:pt x="703" y="115"/>
                  <a:pt x="652" y="128"/>
                </a:cubicBezTo>
                <a:cubicBezTo>
                  <a:pt x="603" y="160"/>
                  <a:pt x="544" y="196"/>
                  <a:pt x="487" y="210"/>
                </a:cubicBezTo>
                <a:cubicBezTo>
                  <a:pt x="438" y="243"/>
                  <a:pt x="390" y="278"/>
                  <a:pt x="341" y="311"/>
                </a:cubicBezTo>
                <a:cubicBezTo>
                  <a:pt x="315" y="328"/>
                  <a:pt x="297" y="346"/>
                  <a:pt x="268" y="356"/>
                </a:cubicBezTo>
                <a:cubicBezTo>
                  <a:pt x="239" y="376"/>
                  <a:pt x="216" y="400"/>
                  <a:pt x="186" y="420"/>
                </a:cubicBezTo>
                <a:cubicBezTo>
                  <a:pt x="115" y="525"/>
                  <a:pt x="226" y="365"/>
                  <a:pt x="140" y="475"/>
                </a:cubicBezTo>
                <a:cubicBezTo>
                  <a:pt x="126" y="492"/>
                  <a:pt x="103" y="530"/>
                  <a:pt x="103" y="530"/>
                </a:cubicBezTo>
                <a:cubicBezTo>
                  <a:pt x="92" y="562"/>
                  <a:pt x="71" y="573"/>
                  <a:pt x="58" y="603"/>
                </a:cubicBezTo>
                <a:cubicBezTo>
                  <a:pt x="34" y="656"/>
                  <a:pt x="26" y="712"/>
                  <a:pt x="12" y="768"/>
                </a:cubicBezTo>
                <a:cubicBezTo>
                  <a:pt x="0" y="933"/>
                  <a:pt x="0" y="855"/>
                  <a:pt x="12" y="1042"/>
                </a:cubicBezTo>
                <a:cubicBezTo>
                  <a:pt x="14" y="1075"/>
                  <a:pt x="11" y="1188"/>
                  <a:pt x="39" y="1234"/>
                </a:cubicBezTo>
                <a:cubicBezTo>
                  <a:pt x="134" y="1386"/>
                  <a:pt x="315" y="1383"/>
                  <a:pt x="469" y="1408"/>
                </a:cubicBezTo>
                <a:cubicBezTo>
                  <a:pt x="582" y="1405"/>
                  <a:pt x="694" y="1404"/>
                  <a:pt x="807" y="1399"/>
                </a:cubicBezTo>
                <a:cubicBezTo>
                  <a:pt x="974" y="1391"/>
                  <a:pt x="1194" y="1304"/>
                  <a:pt x="1356" y="1252"/>
                </a:cubicBezTo>
                <a:cubicBezTo>
                  <a:pt x="1417" y="1211"/>
                  <a:pt x="1465" y="1162"/>
                  <a:pt x="1511" y="1106"/>
                </a:cubicBezTo>
                <a:cubicBezTo>
                  <a:pt x="1537" y="1074"/>
                  <a:pt x="1570" y="1049"/>
                  <a:pt x="1594" y="1015"/>
                </a:cubicBezTo>
                <a:cubicBezTo>
                  <a:pt x="1607" y="975"/>
                  <a:pt x="1631" y="943"/>
                  <a:pt x="1648" y="905"/>
                </a:cubicBezTo>
                <a:cubicBezTo>
                  <a:pt x="1692" y="808"/>
                  <a:pt x="1644" y="884"/>
                  <a:pt x="1685" y="823"/>
                </a:cubicBezTo>
                <a:cubicBezTo>
                  <a:pt x="1707" y="757"/>
                  <a:pt x="1692" y="784"/>
                  <a:pt x="1722" y="740"/>
                </a:cubicBezTo>
                <a:cubicBezTo>
                  <a:pt x="1745" y="668"/>
                  <a:pt x="1761" y="605"/>
                  <a:pt x="1776" y="530"/>
                </a:cubicBezTo>
                <a:cubicBezTo>
                  <a:pt x="1785" y="483"/>
                  <a:pt x="1811" y="439"/>
                  <a:pt x="1822" y="393"/>
                </a:cubicBezTo>
                <a:cubicBezTo>
                  <a:pt x="1837" y="332"/>
                  <a:pt x="1829" y="369"/>
                  <a:pt x="1840" y="283"/>
                </a:cubicBezTo>
                <a:cubicBezTo>
                  <a:pt x="1834" y="240"/>
                  <a:pt x="1835" y="151"/>
                  <a:pt x="1795" y="119"/>
                </a:cubicBezTo>
                <a:cubicBezTo>
                  <a:pt x="1787" y="113"/>
                  <a:pt x="1776" y="114"/>
                  <a:pt x="1767" y="109"/>
                </a:cubicBezTo>
                <a:cubicBezTo>
                  <a:pt x="1748" y="98"/>
                  <a:pt x="1733" y="80"/>
                  <a:pt x="1712" y="73"/>
                </a:cubicBezTo>
                <a:cubicBezTo>
                  <a:pt x="1694" y="67"/>
                  <a:pt x="1675" y="64"/>
                  <a:pt x="1658" y="55"/>
                </a:cubicBezTo>
                <a:cubicBezTo>
                  <a:pt x="1603" y="27"/>
                  <a:pt x="1635" y="41"/>
                  <a:pt x="1566" y="18"/>
                </a:cubicBezTo>
                <a:cubicBezTo>
                  <a:pt x="1548" y="12"/>
                  <a:pt x="1511" y="0"/>
                  <a:pt x="1511" y="0"/>
                </a:cubicBezTo>
                <a:cubicBezTo>
                  <a:pt x="1430" y="5"/>
                  <a:pt x="1343" y="2"/>
                  <a:pt x="1264" y="27"/>
                </a:cubicBezTo>
                <a:cubicBezTo>
                  <a:pt x="1253" y="62"/>
                  <a:pt x="1246" y="60"/>
                  <a:pt x="1274" y="45"/>
                </a:cubicBezTo>
                <a:close/>
              </a:path>
            </a:pathLst>
          </a:custGeom>
          <a:noFill/>
          <a:ln w="12700" cap="flat" cmpd="sng">
            <a:solidFill>
              <a:srgbClr val="9900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31333" name="Freeform 37">
            <a:extLst>
              <a:ext uri="{FF2B5EF4-FFF2-40B4-BE49-F238E27FC236}">
                <a16:creationId xmlns:a16="http://schemas.microsoft.com/office/drawing/2014/main" id="{0096662D-A8EB-4ACC-AD0B-3A6DFEDAE9E5}"/>
              </a:ext>
            </a:extLst>
          </p:cNvPr>
          <p:cNvSpPr>
            <a:spLocks/>
          </p:cNvSpPr>
          <p:nvPr/>
        </p:nvSpPr>
        <p:spPr bwMode="auto">
          <a:xfrm>
            <a:off x="3697288" y="4302125"/>
            <a:ext cx="871537" cy="508000"/>
          </a:xfrm>
          <a:custGeom>
            <a:avLst/>
            <a:gdLst>
              <a:gd name="T0" fmla="*/ 2147483646 w 549"/>
              <a:gd name="T1" fmla="*/ 2147483646 h 320"/>
              <a:gd name="T2" fmla="*/ 2147483646 w 549"/>
              <a:gd name="T3" fmla="*/ 2147483646 h 320"/>
              <a:gd name="T4" fmla="*/ 2147483646 w 549"/>
              <a:gd name="T5" fmla="*/ 0 h 320"/>
              <a:gd name="T6" fmla="*/ 2147483646 w 549"/>
              <a:gd name="T7" fmla="*/ 2147483646 h 320"/>
              <a:gd name="T8" fmla="*/ 2147483646 w 549"/>
              <a:gd name="T9" fmla="*/ 2147483646 h 320"/>
              <a:gd name="T10" fmla="*/ 2147483646 w 549"/>
              <a:gd name="T11" fmla="*/ 2147483646 h 320"/>
              <a:gd name="T12" fmla="*/ 2147483646 w 549"/>
              <a:gd name="T13" fmla="*/ 2147483646 h 320"/>
              <a:gd name="T14" fmla="*/ 0 w 549"/>
              <a:gd name="T15" fmla="*/ 2147483646 h 320"/>
              <a:gd name="T16" fmla="*/ 2147483646 w 549"/>
              <a:gd name="T17" fmla="*/ 2147483646 h 320"/>
              <a:gd name="T18" fmla="*/ 2147483646 w 549"/>
              <a:gd name="T19" fmla="*/ 2147483646 h 320"/>
              <a:gd name="T20" fmla="*/ 2147483646 w 549"/>
              <a:gd name="T21" fmla="*/ 2147483646 h 320"/>
              <a:gd name="T22" fmla="*/ 2147483646 w 549"/>
              <a:gd name="T23" fmla="*/ 2147483646 h 320"/>
              <a:gd name="T24" fmla="*/ 2147483646 w 549"/>
              <a:gd name="T25" fmla="*/ 2147483646 h 320"/>
              <a:gd name="T26" fmla="*/ 2147483646 w 549"/>
              <a:gd name="T27" fmla="*/ 2147483646 h 320"/>
              <a:gd name="T28" fmla="*/ 2147483646 w 549"/>
              <a:gd name="T29" fmla="*/ 2147483646 h 3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49"/>
              <a:gd name="T46" fmla="*/ 0 h 320"/>
              <a:gd name="T47" fmla="*/ 549 w 549"/>
              <a:gd name="T48" fmla="*/ 320 h 32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49" h="320">
                <a:moveTo>
                  <a:pt x="530" y="73"/>
                </a:moveTo>
                <a:cubicBezTo>
                  <a:pt x="513" y="55"/>
                  <a:pt x="487" y="28"/>
                  <a:pt x="466" y="18"/>
                </a:cubicBezTo>
                <a:cubicBezTo>
                  <a:pt x="449" y="10"/>
                  <a:pt x="411" y="0"/>
                  <a:pt x="411" y="0"/>
                </a:cubicBezTo>
                <a:cubicBezTo>
                  <a:pt x="308" y="6"/>
                  <a:pt x="211" y="11"/>
                  <a:pt x="110" y="27"/>
                </a:cubicBezTo>
                <a:cubicBezTo>
                  <a:pt x="89" y="46"/>
                  <a:pt x="68" y="65"/>
                  <a:pt x="55" y="91"/>
                </a:cubicBezTo>
                <a:cubicBezTo>
                  <a:pt x="51" y="99"/>
                  <a:pt x="51" y="110"/>
                  <a:pt x="46" y="118"/>
                </a:cubicBezTo>
                <a:cubicBezTo>
                  <a:pt x="36" y="135"/>
                  <a:pt x="20" y="148"/>
                  <a:pt x="9" y="164"/>
                </a:cubicBezTo>
                <a:cubicBezTo>
                  <a:pt x="6" y="176"/>
                  <a:pt x="0" y="188"/>
                  <a:pt x="0" y="201"/>
                </a:cubicBezTo>
                <a:cubicBezTo>
                  <a:pt x="0" y="306"/>
                  <a:pt x="84" y="307"/>
                  <a:pt x="165" y="320"/>
                </a:cubicBezTo>
                <a:cubicBezTo>
                  <a:pt x="239" y="314"/>
                  <a:pt x="263" y="318"/>
                  <a:pt x="320" y="301"/>
                </a:cubicBezTo>
                <a:cubicBezTo>
                  <a:pt x="339" y="296"/>
                  <a:pt x="375" y="283"/>
                  <a:pt x="375" y="283"/>
                </a:cubicBezTo>
                <a:cubicBezTo>
                  <a:pt x="423" y="251"/>
                  <a:pt x="479" y="232"/>
                  <a:pt x="512" y="182"/>
                </a:cubicBezTo>
                <a:cubicBezTo>
                  <a:pt x="518" y="173"/>
                  <a:pt x="526" y="165"/>
                  <a:pt x="530" y="155"/>
                </a:cubicBezTo>
                <a:cubicBezTo>
                  <a:pt x="538" y="137"/>
                  <a:pt x="549" y="100"/>
                  <a:pt x="549" y="100"/>
                </a:cubicBezTo>
                <a:cubicBezTo>
                  <a:pt x="538" y="70"/>
                  <a:pt x="549" y="73"/>
                  <a:pt x="530" y="73"/>
                </a:cubicBezTo>
                <a:close/>
              </a:path>
            </a:pathLst>
          </a:custGeom>
          <a:noFill/>
          <a:ln w="9525" cap="flat" cmpd="sng">
            <a:solidFill>
              <a:srgbClr val="9900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31334" name="Freeform 38">
            <a:extLst>
              <a:ext uri="{FF2B5EF4-FFF2-40B4-BE49-F238E27FC236}">
                <a16:creationId xmlns:a16="http://schemas.microsoft.com/office/drawing/2014/main" id="{3816D89D-13BA-4EAC-AC7D-D8A853804E90}"/>
              </a:ext>
            </a:extLst>
          </p:cNvPr>
          <p:cNvSpPr>
            <a:spLocks/>
          </p:cNvSpPr>
          <p:nvPr/>
        </p:nvSpPr>
        <p:spPr bwMode="auto">
          <a:xfrm>
            <a:off x="4078288" y="2932113"/>
            <a:ext cx="863600" cy="863600"/>
          </a:xfrm>
          <a:custGeom>
            <a:avLst/>
            <a:gdLst>
              <a:gd name="T0" fmla="*/ 2147483646 w 652"/>
              <a:gd name="T1" fmla="*/ 2147483646 h 516"/>
              <a:gd name="T2" fmla="*/ 2147483646 w 652"/>
              <a:gd name="T3" fmla="*/ 2147483646 h 516"/>
              <a:gd name="T4" fmla="*/ 2147483646 w 652"/>
              <a:gd name="T5" fmla="*/ 2147483646 h 516"/>
              <a:gd name="T6" fmla="*/ 2147483646 w 652"/>
              <a:gd name="T7" fmla="*/ 2147483646 h 516"/>
              <a:gd name="T8" fmla="*/ 2147483646 w 652"/>
              <a:gd name="T9" fmla="*/ 2147483646 h 516"/>
              <a:gd name="T10" fmla="*/ 2147483646 w 652"/>
              <a:gd name="T11" fmla="*/ 2147483646 h 516"/>
              <a:gd name="T12" fmla="*/ 2147483646 w 652"/>
              <a:gd name="T13" fmla="*/ 2147483646 h 516"/>
              <a:gd name="T14" fmla="*/ 2147483646 w 652"/>
              <a:gd name="T15" fmla="*/ 2147483646 h 516"/>
              <a:gd name="T16" fmla="*/ 2147483646 w 652"/>
              <a:gd name="T17" fmla="*/ 2147483646 h 516"/>
              <a:gd name="T18" fmla="*/ 2147483646 w 652"/>
              <a:gd name="T19" fmla="*/ 2147483646 h 516"/>
              <a:gd name="T20" fmla="*/ 2147483646 w 652"/>
              <a:gd name="T21" fmla="*/ 2147483646 h 516"/>
              <a:gd name="T22" fmla="*/ 2147483646 w 652"/>
              <a:gd name="T23" fmla="*/ 2147483646 h 516"/>
              <a:gd name="T24" fmla="*/ 2147483646 w 652"/>
              <a:gd name="T25" fmla="*/ 2147483646 h 516"/>
              <a:gd name="T26" fmla="*/ 2147483646 w 652"/>
              <a:gd name="T27" fmla="*/ 2147483646 h 516"/>
              <a:gd name="T28" fmla="*/ 2147483646 w 652"/>
              <a:gd name="T29" fmla="*/ 2147483646 h 516"/>
              <a:gd name="T30" fmla="*/ 2147483646 w 652"/>
              <a:gd name="T31" fmla="*/ 2147483646 h 516"/>
              <a:gd name="T32" fmla="*/ 2147483646 w 652"/>
              <a:gd name="T33" fmla="*/ 2147483646 h 51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652"/>
              <a:gd name="T52" fmla="*/ 0 h 516"/>
              <a:gd name="T53" fmla="*/ 652 w 652"/>
              <a:gd name="T54" fmla="*/ 516 h 51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652" h="516">
                <a:moveTo>
                  <a:pt x="405" y="23"/>
                </a:moveTo>
                <a:cubicBezTo>
                  <a:pt x="333" y="0"/>
                  <a:pt x="256" y="9"/>
                  <a:pt x="185" y="32"/>
                </a:cubicBezTo>
                <a:cubicBezTo>
                  <a:pt x="121" y="74"/>
                  <a:pt x="64" y="114"/>
                  <a:pt x="21" y="178"/>
                </a:cubicBezTo>
                <a:cubicBezTo>
                  <a:pt x="0" y="243"/>
                  <a:pt x="1" y="292"/>
                  <a:pt x="21" y="361"/>
                </a:cubicBezTo>
                <a:cubicBezTo>
                  <a:pt x="26" y="380"/>
                  <a:pt x="23" y="406"/>
                  <a:pt x="39" y="416"/>
                </a:cubicBezTo>
                <a:cubicBezTo>
                  <a:pt x="48" y="422"/>
                  <a:pt x="58" y="427"/>
                  <a:pt x="67" y="434"/>
                </a:cubicBezTo>
                <a:cubicBezTo>
                  <a:pt x="77" y="442"/>
                  <a:pt x="83" y="456"/>
                  <a:pt x="94" y="462"/>
                </a:cubicBezTo>
                <a:cubicBezTo>
                  <a:pt x="144" y="490"/>
                  <a:pt x="214" y="499"/>
                  <a:pt x="268" y="516"/>
                </a:cubicBezTo>
                <a:cubicBezTo>
                  <a:pt x="344" y="513"/>
                  <a:pt x="420" y="514"/>
                  <a:pt x="496" y="507"/>
                </a:cubicBezTo>
                <a:cubicBezTo>
                  <a:pt x="515" y="505"/>
                  <a:pt x="551" y="489"/>
                  <a:pt x="551" y="489"/>
                </a:cubicBezTo>
                <a:cubicBezTo>
                  <a:pt x="566" y="474"/>
                  <a:pt x="582" y="458"/>
                  <a:pt x="597" y="443"/>
                </a:cubicBezTo>
                <a:cubicBezTo>
                  <a:pt x="606" y="434"/>
                  <a:pt x="624" y="416"/>
                  <a:pt x="624" y="416"/>
                </a:cubicBezTo>
                <a:cubicBezTo>
                  <a:pt x="633" y="388"/>
                  <a:pt x="643" y="361"/>
                  <a:pt x="652" y="334"/>
                </a:cubicBezTo>
                <a:cubicBezTo>
                  <a:pt x="647" y="258"/>
                  <a:pt x="650" y="145"/>
                  <a:pt x="597" y="78"/>
                </a:cubicBezTo>
                <a:cubicBezTo>
                  <a:pt x="595" y="76"/>
                  <a:pt x="563" y="42"/>
                  <a:pt x="560" y="41"/>
                </a:cubicBezTo>
                <a:cubicBezTo>
                  <a:pt x="527" y="34"/>
                  <a:pt x="493" y="35"/>
                  <a:pt x="460" y="32"/>
                </a:cubicBezTo>
                <a:cubicBezTo>
                  <a:pt x="424" y="9"/>
                  <a:pt x="443" y="10"/>
                  <a:pt x="405" y="23"/>
                </a:cubicBezTo>
                <a:close/>
              </a:path>
            </a:pathLst>
          </a:custGeom>
          <a:noFill/>
          <a:ln w="9525" cap="flat" cmpd="sng">
            <a:solidFill>
              <a:srgbClr val="9900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31335" name="Freeform 39">
            <a:extLst>
              <a:ext uri="{FF2B5EF4-FFF2-40B4-BE49-F238E27FC236}">
                <a16:creationId xmlns:a16="http://schemas.microsoft.com/office/drawing/2014/main" id="{B9C35543-80B2-4E20-976A-47B68B537860}"/>
              </a:ext>
            </a:extLst>
          </p:cNvPr>
          <p:cNvSpPr>
            <a:spLocks/>
          </p:cNvSpPr>
          <p:nvPr/>
        </p:nvSpPr>
        <p:spPr bwMode="auto">
          <a:xfrm>
            <a:off x="4816475" y="2571750"/>
            <a:ext cx="2630488" cy="2339975"/>
          </a:xfrm>
          <a:custGeom>
            <a:avLst/>
            <a:gdLst>
              <a:gd name="T0" fmla="*/ 2147483646 w 1657"/>
              <a:gd name="T1" fmla="*/ 2147483646 h 1509"/>
              <a:gd name="T2" fmla="*/ 2147483646 w 1657"/>
              <a:gd name="T3" fmla="*/ 2147483646 h 1509"/>
              <a:gd name="T4" fmla="*/ 2147483646 w 1657"/>
              <a:gd name="T5" fmla="*/ 2147483646 h 1509"/>
              <a:gd name="T6" fmla="*/ 2147483646 w 1657"/>
              <a:gd name="T7" fmla="*/ 2147483646 h 1509"/>
              <a:gd name="T8" fmla="*/ 2147483646 w 1657"/>
              <a:gd name="T9" fmla="*/ 2147483646 h 1509"/>
              <a:gd name="T10" fmla="*/ 2147483646 w 1657"/>
              <a:gd name="T11" fmla="*/ 2147483646 h 1509"/>
              <a:gd name="T12" fmla="*/ 2147483646 w 1657"/>
              <a:gd name="T13" fmla="*/ 2147483646 h 1509"/>
              <a:gd name="T14" fmla="*/ 2147483646 w 1657"/>
              <a:gd name="T15" fmla="*/ 2147483646 h 1509"/>
              <a:gd name="T16" fmla="*/ 2147483646 w 1657"/>
              <a:gd name="T17" fmla="*/ 2147483646 h 1509"/>
              <a:gd name="T18" fmla="*/ 2147483646 w 1657"/>
              <a:gd name="T19" fmla="*/ 2147483646 h 1509"/>
              <a:gd name="T20" fmla="*/ 2147483646 w 1657"/>
              <a:gd name="T21" fmla="*/ 2147483646 h 1509"/>
              <a:gd name="T22" fmla="*/ 2147483646 w 1657"/>
              <a:gd name="T23" fmla="*/ 2147483646 h 1509"/>
              <a:gd name="T24" fmla="*/ 2147483646 w 1657"/>
              <a:gd name="T25" fmla="*/ 2147483646 h 1509"/>
              <a:gd name="T26" fmla="*/ 2147483646 w 1657"/>
              <a:gd name="T27" fmla="*/ 2147483646 h 1509"/>
              <a:gd name="T28" fmla="*/ 2147483646 w 1657"/>
              <a:gd name="T29" fmla="*/ 2147483646 h 1509"/>
              <a:gd name="T30" fmla="*/ 2147483646 w 1657"/>
              <a:gd name="T31" fmla="*/ 2147483646 h 1509"/>
              <a:gd name="T32" fmla="*/ 2147483646 w 1657"/>
              <a:gd name="T33" fmla="*/ 2147483646 h 1509"/>
              <a:gd name="T34" fmla="*/ 2147483646 w 1657"/>
              <a:gd name="T35" fmla="*/ 2147483646 h 1509"/>
              <a:gd name="T36" fmla="*/ 2147483646 w 1657"/>
              <a:gd name="T37" fmla="*/ 2147483646 h 1509"/>
              <a:gd name="T38" fmla="*/ 2147483646 w 1657"/>
              <a:gd name="T39" fmla="*/ 2147483646 h 1509"/>
              <a:gd name="T40" fmla="*/ 2147483646 w 1657"/>
              <a:gd name="T41" fmla="*/ 2147483646 h 1509"/>
              <a:gd name="T42" fmla="*/ 2147483646 w 1657"/>
              <a:gd name="T43" fmla="*/ 2147483646 h 1509"/>
              <a:gd name="T44" fmla="*/ 2147483646 w 1657"/>
              <a:gd name="T45" fmla="*/ 2147483646 h 1509"/>
              <a:gd name="T46" fmla="*/ 2147483646 w 1657"/>
              <a:gd name="T47" fmla="*/ 2147483646 h 1509"/>
              <a:gd name="T48" fmla="*/ 2147483646 w 1657"/>
              <a:gd name="T49" fmla="*/ 2147483646 h 1509"/>
              <a:gd name="T50" fmla="*/ 2147483646 w 1657"/>
              <a:gd name="T51" fmla="*/ 2147483646 h 1509"/>
              <a:gd name="T52" fmla="*/ 2147483646 w 1657"/>
              <a:gd name="T53" fmla="*/ 2147483646 h 1509"/>
              <a:gd name="T54" fmla="*/ 2147483646 w 1657"/>
              <a:gd name="T55" fmla="*/ 2147483646 h 1509"/>
              <a:gd name="T56" fmla="*/ 2147483646 w 1657"/>
              <a:gd name="T57" fmla="*/ 2147483646 h 1509"/>
              <a:gd name="T58" fmla="*/ 2147483646 w 1657"/>
              <a:gd name="T59" fmla="*/ 2147483646 h 1509"/>
              <a:gd name="T60" fmla="*/ 2147483646 w 1657"/>
              <a:gd name="T61" fmla="*/ 2147483646 h 1509"/>
              <a:gd name="T62" fmla="*/ 2147483646 w 1657"/>
              <a:gd name="T63" fmla="*/ 2147483646 h 1509"/>
              <a:gd name="T64" fmla="*/ 2147483646 w 1657"/>
              <a:gd name="T65" fmla="*/ 2147483646 h 1509"/>
              <a:gd name="T66" fmla="*/ 2147483646 w 1657"/>
              <a:gd name="T67" fmla="*/ 2147483646 h 1509"/>
              <a:gd name="T68" fmla="*/ 2147483646 w 1657"/>
              <a:gd name="T69" fmla="*/ 2147483646 h 1509"/>
              <a:gd name="T70" fmla="*/ 2147483646 w 1657"/>
              <a:gd name="T71" fmla="*/ 2147483646 h 1509"/>
              <a:gd name="T72" fmla="*/ 2147483646 w 1657"/>
              <a:gd name="T73" fmla="*/ 0 h 1509"/>
              <a:gd name="T74" fmla="*/ 2147483646 w 1657"/>
              <a:gd name="T75" fmla="*/ 2147483646 h 150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1657"/>
              <a:gd name="T115" fmla="*/ 0 h 1509"/>
              <a:gd name="T116" fmla="*/ 1657 w 1657"/>
              <a:gd name="T117" fmla="*/ 1509 h 1509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1657" h="1509">
                <a:moveTo>
                  <a:pt x="1206" y="9"/>
                </a:moveTo>
                <a:cubicBezTo>
                  <a:pt x="1103" y="17"/>
                  <a:pt x="1020" y="40"/>
                  <a:pt x="922" y="64"/>
                </a:cubicBezTo>
                <a:cubicBezTo>
                  <a:pt x="857" y="129"/>
                  <a:pt x="931" y="63"/>
                  <a:pt x="868" y="101"/>
                </a:cubicBezTo>
                <a:cubicBezTo>
                  <a:pt x="841" y="118"/>
                  <a:pt x="826" y="136"/>
                  <a:pt x="794" y="146"/>
                </a:cubicBezTo>
                <a:cubicBezTo>
                  <a:pt x="749" y="177"/>
                  <a:pt x="691" y="230"/>
                  <a:pt x="639" y="247"/>
                </a:cubicBezTo>
                <a:cubicBezTo>
                  <a:pt x="606" y="280"/>
                  <a:pt x="569" y="293"/>
                  <a:pt x="529" y="320"/>
                </a:cubicBezTo>
                <a:cubicBezTo>
                  <a:pt x="503" y="338"/>
                  <a:pt x="486" y="356"/>
                  <a:pt x="456" y="366"/>
                </a:cubicBezTo>
                <a:cubicBezTo>
                  <a:pt x="429" y="406"/>
                  <a:pt x="392" y="435"/>
                  <a:pt x="365" y="475"/>
                </a:cubicBezTo>
                <a:cubicBezTo>
                  <a:pt x="355" y="507"/>
                  <a:pt x="339" y="523"/>
                  <a:pt x="319" y="549"/>
                </a:cubicBezTo>
                <a:cubicBezTo>
                  <a:pt x="307" y="565"/>
                  <a:pt x="306" y="589"/>
                  <a:pt x="292" y="603"/>
                </a:cubicBezTo>
                <a:cubicBezTo>
                  <a:pt x="264" y="631"/>
                  <a:pt x="220" y="654"/>
                  <a:pt x="182" y="667"/>
                </a:cubicBezTo>
                <a:cubicBezTo>
                  <a:pt x="160" y="690"/>
                  <a:pt x="149" y="703"/>
                  <a:pt x="118" y="713"/>
                </a:cubicBezTo>
                <a:cubicBezTo>
                  <a:pt x="106" y="731"/>
                  <a:pt x="88" y="747"/>
                  <a:pt x="81" y="768"/>
                </a:cubicBezTo>
                <a:cubicBezTo>
                  <a:pt x="78" y="777"/>
                  <a:pt x="77" y="787"/>
                  <a:pt x="72" y="795"/>
                </a:cubicBezTo>
                <a:cubicBezTo>
                  <a:pt x="62" y="812"/>
                  <a:pt x="47" y="825"/>
                  <a:pt x="36" y="841"/>
                </a:cubicBezTo>
                <a:cubicBezTo>
                  <a:pt x="0" y="975"/>
                  <a:pt x="59" y="1190"/>
                  <a:pt x="164" y="1289"/>
                </a:cubicBezTo>
                <a:cubicBezTo>
                  <a:pt x="181" y="1341"/>
                  <a:pt x="159" y="1299"/>
                  <a:pt x="200" y="1326"/>
                </a:cubicBezTo>
                <a:cubicBezTo>
                  <a:pt x="267" y="1370"/>
                  <a:pt x="232" y="1365"/>
                  <a:pt x="328" y="1390"/>
                </a:cubicBezTo>
                <a:cubicBezTo>
                  <a:pt x="383" y="1404"/>
                  <a:pt x="347" y="1407"/>
                  <a:pt x="392" y="1426"/>
                </a:cubicBezTo>
                <a:cubicBezTo>
                  <a:pt x="421" y="1438"/>
                  <a:pt x="462" y="1447"/>
                  <a:pt x="493" y="1454"/>
                </a:cubicBezTo>
                <a:cubicBezTo>
                  <a:pt x="623" y="1483"/>
                  <a:pt x="755" y="1489"/>
                  <a:pt x="886" y="1509"/>
                </a:cubicBezTo>
                <a:cubicBezTo>
                  <a:pt x="938" y="1503"/>
                  <a:pt x="992" y="1506"/>
                  <a:pt x="1041" y="1490"/>
                </a:cubicBezTo>
                <a:cubicBezTo>
                  <a:pt x="1081" y="1477"/>
                  <a:pt x="1112" y="1458"/>
                  <a:pt x="1151" y="1445"/>
                </a:cubicBezTo>
                <a:cubicBezTo>
                  <a:pt x="1178" y="1416"/>
                  <a:pt x="1201" y="1385"/>
                  <a:pt x="1233" y="1362"/>
                </a:cubicBezTo>
                <a:cubicBezTo>
                  <a:pt x="1265" y="1316"/>
                  <a:pt x="1273" y="1296"/>
                  <a:pt x="1316" y="1253"/>
                </a:cubicBezTo>
                <a:cubicBezTo>
                  <a:pt x="1325" y="1244"/>
                  <a:pt x="1343" y="1225"/>
                  <a:pt x="1343" y="1225"/>
                </a:cubicBezTo>
                <a:cubicBezTo>
                  <a:pt x="1358" y="1148"/>
                  <a:pt x="1416" y="1106"/>
                  <a:pt x="1453" y="1042"/>
                </a:cubicBezTo>
                <a:cubicBezTo>
                  <a:pt x="1474" y="1006"/>
                  <a:pt x="1545" y="882"/>
                  <a:pt x="1553" y="850"/>
                </a:cubicBezTo>
                <a:cubicBezTo>
                  <a:pt x="1567" y="793"/>
                  <a:pt x="1591" y="738"/>
                  <a:pt x="1617" y="686"/>
                </a:cubicBezTo>
                <a:cubicBezTo>
                  <a:pt x="1625" y="645"/>
                  <a:pt x="1637" y="608"/>
                  <a:pt x="1645" y="567"/>
                </a:cubicBezTo>
                <a:cubicBezTo>
                  <a:pt x="1638" y="344"/>
                  <a:pt x="1657" y="323"/>
                  <a:pt x="1608" y="174"/>
                </a:cubicBezTo>
                <a:cubicBezTo>
                  <a:pt x="1600" y="148"/>
                  <a:pt x="1548" y="141"/>
                  <a:pt x="1535" y="137"/>
                </a:cubicBezTo>
                <a:cubicBezTo>
                  <a:pt x="1525" y="134"/>
                  <a:pt x="1518" y="123"/>
                  <a:pt x="1508" y="119"/>
                </a:cubicBezTo>
                <a:cubicBezTo>
                  <a:pt x="1475" y="105"/>
                  <a:pt x="1449" y="101"/>
                  <a:pt x="1416" y="91"/>
                </a:cubicBezTo>
                <a:cubicBezTo>
                  <a:pt x="1392" y="84"/>
                  <a:pt x="1360" y="72"/>
                  <a:pt x="1334" y="64"/>
                </a:cubicBezTo>
                <a:cubicBezTo>
                  <a:pt x="1325" y="61"/>
                  <a:pt x="1306" y="55"/>
                  <a:pt x="1306" y="55"/>
                </a:cubicBezTo>
                <a:cubicBezTo>
                  <a:pt x="1281" y="38"/>
                  <a:pt x="1264" y="20"/>
                  <a:pt x="1242" y="0"/>
                </a:cubicBezTo>
                <a:cubicBezTo>
                  <a:pt x="1182" y="10"/>
                  <a:pt x="1170" y="9"/>
                  <a:pt x="1206" y="9"/>
                </a:cubicBezTo>
                <a:close/>
              </a:path>
            </a:pathLst>
          </a:custGeom>
          <a:noFill/>
          <a:ln w="9525" cap="flat" cmpd="sng">
            <a:solidFill>
              <a:srgbClr val="9900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41" name="Text Box 2">
            <a:extLst>
              <a:ext uri="{FF2B5EF4-FFF2-40B4-BE49-F238E27FC236}">
                <a16:creationId xmlns:a16="http://schemas.microsoft.com/office/drawing/2014/main" id="{0964140B-8FBF-4E05-8BDF-AF72B51BD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5875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10.4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Connectivity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3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1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31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23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23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23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23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130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1">
            <a:extLst>
              <a:ext uri="{FF2B5EF4-FFF2-40B4-BE49-F238E27FC236}">
                <a16:creationId xmlns:a16="http://schemas.microsoft.com/office/drawing/2014/main" id="{2266F688-7506-4AFF-84EF-961C8D2782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1EFE965-0938-49FE-ADC7-219B7046ECE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32323" name="Rectangle 3">
            <a:extLst>
              <a:ext uri="{FF2B5EF4-FFF2-40B4-BE49-F238E27FC236}">
                <a16:creationId xmlns:a16="http://schemas.microsoft.com/office/drawing/2014/main" id="{C64660F4-36F7-48C2-A510-DD2D25BE3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28625"/>
            <a:ext cx="81375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 vertex is a 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cut vertex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or 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articulation point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), if removing it and all edges incident with it results in more connected components than in the original graph.</a:t>
            </a: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Similarly if removal of an edge creates more components the edge is called 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cut edge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or 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bridge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232324" name="Rectangle 4">
            <a:extLst>
              <a:ext uri="{FF2B5EF4-FFF2-40B4-BE49-F238E27FC236}">
                <a16:creationId xmlns:a16="http://schemas.microsoft.com/office/drawing/2014/main" id="{7C69829D-FF09-4F4C-A56C-4CB1EDA80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2571750"/>
            <a:ext cx="7416800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For example,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35D20C12-DA82-438D-852C-5B810D65DB8F}"/>
              </a:ext>
            </a:extLst>
          </p:cNvPr>
          <p:cNvGrpSpPr>
            <a:grpSpLocks/>
          </p:cNvGrpSpPr>
          <p:nvPr/>
        </p:nvGrpSpPr>
        <p:grpSpPr bwMode="auto">
          <a:xfrm>
            <a:off x="3071813" y="2857500"/>
            <a:ext cx="1600200" cy="1524000"/>
            <a:chOff x="4241" y="1933"/>
            <a:chExt cx="1008" cy="960"/>
          </a:xfrm>
        </p:grpSpPr>
        <p:sp>
          <p:nvSpPr>
            <p:cNvPr id="46088" name="AutoShape 6">
              <a:extLst>
                <a:ext uri="{FF2B5EF4-FFF2-40B4-BE49-F238E27FC236}">
                  <a16:creationId xmlns:a16="http://schemas.microsoft.com/office/drawing/2014/main" id="{ABB1D0AE-20E5-46BF-B9E0-D17588A89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1" y="2797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6089" name="AutoShape 7">
              <a:extLst>
                <a:ext uri="{FF2B5EF4-FFF2-40B4-BE49-F238E27FC236}">
                  <a16:creationId xmlns:a16="http://schemas.microsoft.com/office/drawing/2014/main" id="{0C162BA9-AED0-4B9F-9202-826D687B0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" y="2797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6090" name="AutoShape 8">
              <a:extLst>
                <a:ext uri="{FF2B5EF4-FFF2-40B4-BE49-F238E27FC236}">
                  <a16:creationId xmlns:a16="http://schemas.microsoft.com/office/drawing/2014/main" id="{F9242F6D-87E7-4E1B-8B1D-D02A501C1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2365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6091" name="AutoShape 9">
              <a:extLst>
                <a:ext uri="{FF2B5EF4-FFF2-40B4-BE49-F238E27FC236}">
                  <a16:creationId xmlns:a16="http://schemas.microsoft.com/office/drawing/2014/main" id="{4FC30469-695B-4C20-806D-EAB41FEF0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3" y="2365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6092" name="AutoShape 10">
              <a:extLst>
                <a:ext uri="{FF2B5EF4-FFF2-40B4-BE49-F238E27FC236}">
                  <a16:creationId xmlns:a16="http://schemas.microsoft.com/office/drawing/2014/main" id="{6057573E-A7EA-400D-A52A-FB76F3599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1" y="1933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6093" name="AutoShape 11">
              <a:extLst>
                <a:ext uri="{FF2B5EF4-FFF2-40B4-BE49-F238E27FC236}">
                  <a16:creationId xmlns:a16="http://schemas.microsoft.com/office/drawing/2014/main" id="{4C7BA854-448B-48A3-B103-FBE59FB5C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" y="1933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6094" name="AutoShape 12">
              <a:extLst>
                <a:ext uri="{FF2B5EF4-FFF2-40B4-BE49-F238E27FC236}">
                  <a16:creationId xmlns:a16="http://schemas.microsoft.com/office/drawing/2014/main" id="{8FD73651-9BAB-4621-9F7C-BD60C82CF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7" y="2367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46095" name="AutoShape 13">
              <a:extLst>
                <a:ext uri="{FF2B5EF4-FFF2-40B4-BE49-F238E27FC236}">
                  <a16:creationId xmlns:a16="http://schemas.microsoft.com/office/drawing/2014/main" id="{C2937599-D5DE-4389-9B96-A66633A4323A}"/>
                </a:ext>
              </a:extLst>
            </p:cNvPr>
            <p:cNvCxnSpPr>
              <a:cxnSpLocks noChangeShapeType="1"/>
              <a:stCxn id="46088" idx="7"/>
              <a:endCxn id="46094" idx="4"/>
            </p:cNvCxnSpPr>
            <p:nvPr/>
          </p:nvCxnSpPr>
          <p:spPr bwMode="auto">
            <a:xfrm flipV="1">
              <a:off x="4563" y="2463"/>
              <a:ext cx="172" cy="34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096" name="AutoShape 14">
              <a:extLst>
                <a:ext uri="{FF2B5EF4-FFF2-40B4-BE49-F238E27FC236}">
                  <a16:creationId xmlns:a16="http://schemas.microsoft.com/office/drawing/2014/main" id="{04D27FE4-7370-4AAA-B188-A36785012FC2}"/>
                </a:ext>
              </a:extLst>
            </p:cNvPr>
            <p:cNvCxnSpPr>
              <a:cxnSpLocks noChangeShapeType="1"/>
              <a:stCxn id="46089" idx="1"/>
              <a:endCxn id="46094" idx="4"/>
            </p:cNvCxnSpPr>
            <p:nvPr/>
          </p:nvCxnSpPr>
          <p:spPr bwMode="auto">
            <a:xfrm flipH="1" flipV="1">
              <a:off x="4735" y="2463"/>
              <a:ext cx="192" cy="34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097" name="AutoShape 15">
              <a:extLst>
                <a:ext uri="{FF2B5EF4-FFF2-40B4-BE49-F238E27FC236}">
                  <a16:creationId xmlns:a16="http://schemas.microsoft.com/office/drawing/2014/main" id="{E0F9A140-4371-4B07-908E-73C362CC3553}"/>
                </a:ext>
              </a:extLst>
            </p:cNvPr>
            <p:cNvCxnSpPr>
              <a:cxnSpLocks noChangeShapeType="1"/>
              <a:stCxn id="46090" idx="6"/>
              <a:endCxn id="46094" idx="2"/>
            </p:cNvCxnSpPr>
            <p:nvPr/>
          </p:nvCxnSpPr>
          <p:spPr bwMode="auto">
            <a:xfrm>
              <a:off x="4337" y="2413"/>
              <a:ext cx="350" cy="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098" name="AutoShape 16">
              <a:extLst>
                <a:ext uri="{FF2B5EF4-FFF2-40B4-BE49-F238E27FC236}">
                  <a16:creationId xmlns:a16="http://schemas.microsoft.com/office/drawing/2014/main" id="{98691D3F-5DBC-45DB-9DA2-CD95777487F0}"/>
                </a:ext>
              </a:extLst>
            </p:cNvPr>
            <p:cNvCxnSpPr>
              <a:cxnSpLocks noChangeShapeType="1"/>
              <a:stCxn id="46094" idx="6"/>
              <a:endCxn id="46091" idx="2"/>
            </p:cNvCxnSpPr>
            <p:nvPr/>
          </p:nvCxnSpPr>
          <p:spPr bwMode="auto">
            <a:xfrm flipV="1">
              <a:off x="4783" y="2413"/>
              <a:ext cx="370" cy="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099" name="AutoShape 17">
              <a:extLst>
                <a:ext uri="{FF2B5EF4-FFF2-40B4-BE49-F238E27FC236}">
                  <a16:creationId xmlns:a16="http://schemas.microsoft.com/office/drawing/2014/main" id="{B2C32781-9461-4460-A7D6-576011932E3D}"/>
                </a:ext>
              </a:extLst>
            </p:cNvPr>
            <p:cNvCxnSpPr>
              <a:cxnSpLocks noChangeShapeType="1"/>
              <a:stCxn id="46094" idx="0"/>
              <a:endCxn id="46092" idx="5"/>
            </p:cNvCxnSpPr>
            <p:nvPr/>
          </p:nvCxnSpPr>
          <p:spPr bwMode="auto">
            <a:xfrm flipH="1" flipV="1">
              <a:off x="4563" y="2015"/>
              <a:ext cx="172" cy="35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00" name="AutoShape 18">
              <a:extLst>
                <a:ext uri="{FF2B5EF4-FFF2-40B4-BE49-F238E27FC236}">
                  <a16:creationId xmlns:a16="http://schemas.microsoft.com/office/drawing/2014/main" id="{D4F17482-1594-422C-9451-CDEF32ABF482}"/>
                </a:ext>
              </a:extLst>
            </p:cNvPr>
            <p:cNvCxnSpPr>
              <a:cxnSpLocks noChangeShapeType="1"/>
              <a:stCxn id="46094" idx="0"/>
              <a:endCxn id="46093" idx="3"/>
            </p:cNvCxnSpPr>
            <p:nvPr/>
          </p:nvCxnSpPr>
          <p:spPr bwMode="auto">
            <a:xfrm flipV="1">
              <a:off x="4735" y="2015"/>
              <a:ext cx="192" cy="35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32339" name="Rectangle 19">
            <a:extLst>
              <a:ext uri="{FF2B5EF4-FFF2-40B4-BE49-F238E27FC236}">
                <a16:creationId xmlns:a16="http://schemas.microsoft.com/office/drawing/2014/main" id="{F10AA4BA-B09A-4F53-9656-CF98E40A9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4714875"/>
            <a:ext cx="74168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In the star network the center vertex is a cut vertex.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All edges are cut edges.</a:t>
            </a:r>
          </a:p>
        </p:txBody>
      </p:sp>
      <p:sp>
        <p:nvSpPr>
          <p:cNvPr id="46087" name="Text Box 2">
            <a:extLst>
              <a:ext uri="{FF2B5EF4-FFF2-40B4-BE49-F238E27FC236}">
                <a16:creationId xmlns:a16="http://schemas.microsoft.com/office/drawing/2014/main" id="{4F5E476A-6086-47C4-94C1-CA355D07B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5875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10.4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Connectivity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3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3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32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32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3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3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23" grpId="0" build="p"/>
      <p:bldP spid="2232324" grpId="0" build="p"/>
      <p:bldP spid="223233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1">
            <a:extLst>
              <a:ext uri="{FF2B5EF4-FFF2-40B4-BE49-F238E27FC236}">
                <a16:creationId xmlns:a16="http://schemas.microsoft.com/office/drawing/2014/main" id="{04DB8714-F429-4448-ADCE-67FFF6C116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58A58F0-7039-453C-9AA5-BA7208EF6A51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33347" name="Rectangle 3">
            <a:extLst>
              <a:ext uri="{FF2B5EF4-FFF2-40B4-BE49-F238E27FC236}">
                <a16:creationId xmlns:a16="http://schemas.microsoft.com/office/drawing/2014/main" id="{CC58BA23-B827-49E8-952D-CB0F2762C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765175"/>
            <a:ext cx="74168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2233348" name="Rectangle 4">
            <a:extLst>
              <a:ext uri="{FF2B5EF4-FFF2-40B4-BE49-F238E27FC236}">
                <a16:creationId xmlns:a16="http://schemas.microsoft.com/office/drawing/2014/main" id="{53700508-286D-4C08-9B31-0763AE5F3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429000"/>
            <a:ext cx="7993063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There are no cut edges or vertices in the graph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above.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Removal of any vertex or edge does not create additional components.</a:t>
            </a:r>
            <a:r>
              <a:rPr lang="en-US" altLang="zh-CN" sz="32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BCDDBF78-E3C2-4FAB-9C81-3E68B7960C63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1125538"/>
            <a:ext cx="4979988" cy="1676400"/>
            <a:chOff x="1066" y="709"/>
            <a:chExt cx="3137" cy="1056"/>
          </a:xfrm>
        </p:grpSpPr>
        <p:grpSp>
          <p:nvGrpSpPr>
            <p:cNvPr id="47111" name="Group 6">
              <a:extLst>
                <a:ext uri="{FF2B5EF4-FFF2-40B4-BE49-F238E27FC236}">
                  <a16:creationId xmlns:a16="http://schemas.microsoft.com/office/drawing/2014/main" id="{3E9FAA3E-90F8-467E-B52F-E2A3386739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754"/>
              <a:ext cx="864" cy="768"/>
              <a:chOff x="302" y="2366"/>
              <a:chExt cx="864" cy="768"/>
            </a:xfrm>
          </p:grpSpPr>
          <p:sp>
            <p:nvSpPr>
              <p:cNvPr id="47125" name="AutoShape 7">
                <a:extLst>
                  <a:ext uri="{FF2B5EF4-FFF2-40B4-BE49-F238E27FC236}">
                    <a16:creationId xmlns:a16="http://schemas.microsoft.com/office/drawing/2014/main" id="{8F1EAA05-FA87-4E11-B9E2-88DE578B7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" y="303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7126" name="AutoShape 8">
                <a:extLst>
                  <a:ext uri="{FF2B5EF4-FFF2-40B4-BE49-F238E27FC236}">
                    <a16:creationId xmlns:a16="http://schemas.microsoft.com/office/drawing/2014/main" id="{8C59A941-3A31-4DA6-B5C7-451B975D2B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0" y="303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7127" name="AutoShape 9">
                <a:extLst>
                  <a:ext uri="{FF2B5EF4-FFF2-40B4-BE49-F238E27FC236}">
                    <a16:creationId xmlns:a16="http://schemas.microsoft.com/office/drawing/2014/main" id="{5E45BBE4-0382-4B07-BC72-7D53DEFB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" y="236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cxnSp>
            <p:nvCxnSpPr>
              <p:cNvPr id="47128" name="AutoShape 10">
                <a:extLst>
                  <a:ext uri="{FF2B5EF4-FFF2-40B4-BE49-F238E27FC236}">
                    <a16:creationId xmlns:a16="http://schemas.microsoft.com/office/drawing/2014/main" id="{C4DB50C0-8B22-4A10-8D53-864B8FACBC23}"/>
                  </a:ext>
                </a:extLst>
              </p:cNvPr>
              <p:cNvCxnSpPr>
                <a:cxnSpLocks noChangeShapeType="1"/>
                <a:stCxn id="47125" idx="7"/>
                <a:endCxn id="47127" idx="3"/>
              </p:cNvCxnSpPr>
              <p:nvPr/>
            </p:nvCxnSpPr>
            <p:spPr bwMode="auto">
              <a:xfrm flipV="1">
                <a:off x="384" y="2448"/>
                <a:ext cx="316" cy="60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29" name="AutoShape 11">
                <a:extLst>
                  <a:ext uri="{FF2B5EF4-FFF2-40B4-BE49-F238E27FC236}">
                    <a16:creationId xmlns:a16="http://schemas.microsoft.com/office/drawing/2014/main" id="{CA148677-260A-4FB0-BCA6-FF45584337C8}"/>
                  </a:ext>
                </a:extLst>
              </p:cNvPr>
              <p:cNvCxnSpPr>
                <a:cxnSpLocks noChangeShapeType="1"/>
                <a:stCxn id="47125" idx="6"/>
                <a:endCxn id="47126" idx="2"/>
              </p:cNvCxnSpPr>
              <p:nvPr/>
            </p:nvCxnSpPr>
            <p:spPr bwMode="auto">
              <a:xfrm>
                <a:off x="398" y="3086"/>
                <a:ext cx="67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30" name="AutoShape 12">
                <a:extLst>
                  <a:ext uri="{FF2B5EF4-FFF2-40B4-BE49-F238E27FC236}">
                    <a16:creationId xmlns:a16="http://schemas.microsoft.com/office/drawing/2014/main" id="{E659A599-0B8D-4815-9CAC-D6EE4DA11785}"/>
                  </a:ext>
                </a:extLst>
              </p:cNvPr>
              <p:cNvCxnSpPr>
                <a:cxnSpLocks noChangeShapeType="1"/>
                <a:stCxn id="47126" idx="1"/>
                <a:endCxn id="47127" idx="5"/>
              </p:cNvCxnSpPr>
              <p:nvPr/>
            </p:nvCxnSpPr>
            <p:spPr bwMode="auto">
              <a:xfrm flipH="1" flipV="1">
                <a:off x="768" y="2448"/>
                <a:ext cx="316" cy="60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7112" name="Line 13">
              <a:extLst>
                <a:ext uri="{FF2B5EF4-FFF2-40B4-BE49-F238E27FC236}">
                  <a16:creationId xmlns:a16="http://schemas.microsoft.com/office/drawing/2014/main" id="{AA82EFF5-DA08-467D-9D68-C8E35065DD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7" y="754"/>
              <a:ext cx="1588" cy="544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3" name="Line 14">
              <a:extLst>
                <a:ext uri="{FF2B5EF4-FFF2-40B4-BE49-F238E27FC236}">
                  <a16:creationId xmlns:a16="http://schemas.microsoft.com/office/drawing/2014/main" id="{12AA15A4-D25F-405D-9173-B67A5846C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36" y="752"/>
              <a:ext cx="494" cy="497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4" name="Line 15">
              <a:extLst>
                <a:ext uri="{FF2B5EF4-FFF2-40B4-BE49-F238E27FC236}">
                  <a16:creationId xmlns:a16="http://schemas.microsoft.com/office/drawing/2014/main" id="{5C949073-F7CE-4417-9E8D-7A3654DA44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1" y="1294"/>
              <a:ext cx="1558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5" name="Line 16">
              <a:extLst>
                <a:ext uri="{FF2B5EF4-FFF2-40B4-BE49-F238E27FC236}">
                  <a16:creationId xmlns:a16="http://schemas.microsoft.com/office/drawing/2014/main" id="{4A87DE51-81EE-48B9-AA8F-917E8F304A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44" y="754"/>
              <a:ext cx="6" cy="495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6" name="Line 17">
              <a:extLst>
                <a:ext uri="{FF2B5EF4-FFF2-40B4-BE49-F238E27FC236}">
                  <a16:creationId xmlns:a16="http://schemas.microsoft.com/office/drawing/2014/main" id="{1D1D7ED8-C1BF-40FD-8197-DFA875A1D2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1" y="1294"/>
              <a:ext cx="519" cy="407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7" name="Line 18">
              <a:extLst>
                <a:ext uri="{FF2B5EF4-FFF2-40B4-BE49-F238E27FC236}">
                  <a16:creationId xmlns:a16="http://schemas.microsoft.com/office/drawing/2014/main" id="{D109C181-79B4-47D0-AF94-86D5566693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7" y="1298"/>
              <a:ext cx="1043" cy="409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8" name="Oval 19">
              <a:extLst>
                <a:ext uri="{FF2B5EF4-FFF2-40B4-BE49-F238E27FC236}">
                  <a16:creationId xmlns:a16="http://schemas.microsoft.com/office/drawing/2014/main" id="{66AC7CB2-1403-4641-9EB5-2DAF0DE4C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" y="1230"/>
              <a:ext cx="109" cy="9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7119" name="Oval 20">
              <a:extLst>
                <a:ext uri="{FF2B5EF4-FFF2-40B4-BE49-F238E27FC236}">
                  <a16:creationId xmlns:a16="http://schemas.microsoft.com/office/drawing/2014/main" id="{D711836B-2C18-4434-BAFD-2E8BFD1AE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4" y="1249"/>
              <a:ext cx="109" cy="9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7120" name="Oval 21">
              <a:extLst>
                <a:ext uri="{FF2B5EF4-FFF2-40B4-BE49-F238E27FC236}">
                  <a16:creationId xmlns:a16="http://schemas.microsoft.com/office/drawing/2014/main" id="{49D58125-FA67-4B10-BF02-AD63F235E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4" y="709"/>
              <a:ext cx="109" cy="9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7121" name="Line 22">
              <a:extLst>
                <a:ext uri="{FF2B5EF4-FFF2-40B4-BE49-F238E27FC236}">
                  <a16:creationId xmlns:a16="http://schemas.microsoft.com/office/drawing/2014/main" id="{EB47F330-C93F-4C5C-ABE9-57D5D22FE2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799"/>
              <a:ext cx="46" cy="908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2" name="Line 23">
              <a:extLst>
                <a:ext uri="{FF2B5EF4-FFF2-40B4-BE49-F238E27FC236}">
                  <a16:creationId xmlns:a16="http://schemas.microsoft.com/office/drawing/2014/main" id="{E016620D-833A-4C9C-85D5-268D906659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" y="799"/>
              <a:ext cx="1043" cy="454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3" name="Oval 24">
              <a:extLst>
                <a:ext uri="{FF2B5EF4-FFF2-40B4-BE49-F238E27FC236}">
                  <a16:creationId xmlns:a16="http://schemas.microsoft.com/office/drawing/2014/main" id="{B2DAEEE2-6D27-4139-86E6-D5909A904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" y="709"/>
              <a:ext cx="109" cy="9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7124" name="Oval 25">
              <a:extLst>
                <a:ext uri="{FF2B5EF4-FFF2-40B4-BE49-F238E27FC236}">
                  <a16:creationId xmlns:a16="http://schemas.microsoft.com/office/drawing/2014/main" id="{CF2694BB-3DEC-4EA9-B071-CC98AD468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3" y="1667"/>
              <a:ext cx="109" cy="9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sp>
        <p:nvSpPr>
          <p:cNvPr id="47110" name="Text Box 2">
            <a:extLst>
              <a:ext uri="{FF2B5EF4-FFF2-40B4-BE49-F238E27FC236}">
                <a16:creationId xmlns:a16="http://schemas.microsoft.com/office/drawing/2014/main" id="{CBBF878D-B348-46A9-A984-8E2ECEDA2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5875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10.4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Connectivity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3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33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33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3347" grpId="0" build="p"/>
      <p:bldP spid="223334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1">
            <a:extLst>
              <a:ext uri="{FF2B5EF4-FFF2-40B4-BE49-F238E27FC236}">
                <a16:creationId xmlns:a16="http://schemas.microsoft.com/office/drawing/2014/main" id="{2FFBFA88-6329-4EA7-9765-6FA98D5DAD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AB5E4E3-290B-4E52-A52B-1905AD536139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34371" name="Text Box 3">
            <a:extLst>
              <a:ext uri="{FF2B5EF4-FFF2-40B4-BE49-F238E27FC236}">
                <a16:creationId xmlns:a16="http://schemas.microsoft.com/office/drawing/2014/main" id="{53A335E4-805C-40D1-8B4E-184A72830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3" y="428625"/>
            <a:ext cx="5761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4. Connectedness in directed graphs</a:t>
            </a:r>
          </a:p>
        </p:txBody>
      </p:sp>
      <p:sp>
        <p:nvSpPr>
          <p:cNvPr id="2234372" name="Line 4">
            <a:extLst>
              <a:ext uri="{FF2B5EF4-FFF2-40B4-BE49-F238E27FC236}">
                <a16:creationId xmlns:a16="http://schemas.microsoft.com/office/drawing/2014/main" id="{D83FC18D-FA59-4AE5-A50A-7663CC279D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7188" y="842963"/>
            <a:ext cx="4678362" cy="142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4373" name="Rectangle 5">
            <a:extLst>
              <a:ext uri="{FF2B5EF4-FFF2-40B4-BE49-F238E27FC236}">
                <a16:creationId xmlns:a16="http://schemas.microsoft.com/office/drawing/2014/main" id="{278AF959-8457-4E4C-A8F1-61F5E8DEE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906463"/>
            <a:ext cx="8281988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3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 directed graph is 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strongly connected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if there is a path from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to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and from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to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for all vertices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in the graph.  </a:t>
            </a:r>
          </a:p>
          <a:p>
            <a:pPr>
              <a:spcBef>
                <a:spcPct val="3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graph is 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weakly connected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if the underlying undirected graph is connected.</a:t>
            </a:r>
          </a:p>
          <a:p>
            <a:pPr>
              <a:spcBef>
                <a:spcPct val="3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Note: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By the definition, any strongly connected directed graph is also weakly connected.</a:t>
            </a:r>
          </a:p>
        </p:txBody>
      </p:sp>
      <p:sp>
        <p:nvSpPr>
          <p:cNvPr id="48134" name="Text Box 2">
            <a:extLst>
              <a:ext uri="{FF2B5EF4-FFF2-40B4-BE49-F238E27FC236}">
                <a16:creationId xmlns:a16="http://schemas.microsoft.com/office/drawing/2014/main" id="{0E0F52F0-E3A5-46C8-A4BB-CBB251A57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5875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10.4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Connectivity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343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3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34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34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34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4371" grpId="0" autoUpdateAnimBg="0"/>
      <p:bldP spid="223437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1">
            <a:extLst>
              <a:ext uri="{FF2B5EF4-FFF2-40B4-BE49-F238E27FC236}">
                <a16:creationId xmlns:a16="http://schemas.microsoft.com/office/drawing/2014/main" id="{96105C88-2E68-49D1-A2EB-127571D4D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5D3DAC2-4DA5-46ED-A3C1-69EBCBE9DBE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34374" name="Rectangle 6">
            <a:extLst>
              <a:ext uri="{FF2B5EF4-FFF2-40B4-BE49-F238E27FC236}">
                <a16:creationId xmlns:a16="http://schemas.microsoft.com/office/drawing/2014/main" id="{9C847BCF-547F-4973-B36C-DF54B3DFA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571500"/>
            <a:ext cx="74168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For example,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EEFCC62D-FF13-411E-9EB7-F6483368D892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1285875"/>
            <a:ext cx="6715125" cy="2786063"/>
            <a:chOff x="1701" y="2523"/>
            <a:chExt cx="3438" cy="1248"/>
          </a:xfrm>
        </p:grpSpPr>
        <p:grpSp>
          <p:nvGrpSpPr>
            <p:cNvPr id="49160" name="Group 8">
              <a:extLst>
                <a:ext uri="{FF2B5EF4-FFF2-40B4-BE49-F238E27FC236}">
                  <a16:creationId xmlns:a16="http://schemas.microsoft.com/office/drawing/2014/main" id="{2F199C55-DF3B-4AE7-9AD8-1D5D28E68A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1" y="2523"/>
              <a:ext cx="1488" cy="1248"/>
              <a:chOff x="3984" y="672"/>
              <a:chExt cx="1488" cy="1248"/>
            </a:xfrm>
          </p:grpSpPr>
          <p:sp>
            <p:nvSpPr>
              <p:cNvPr id="2234377" name="Text Box 9">
                <a:extLst>
                  <a:ext uri="{FF2B5EF4-FFF2-40B4-BE49-F238E27FC236}">
                    <a16:creationId xmlns:a16="http://schemas.microsoft.com/office/drawing/2014/main" id="{243699CF-8CB8-401A-8541-B69D3444DE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672"/>
                <a:ext cx="384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49176" name="AutoShape 10">
                <a:extLst>
                  <a:ext uri="{FF2B5EF4-FFF2-40B4-BE49-F238E27FC236}">
                    <a16:creationId xmlns:a16="http://schemas.microsoft.com/office/drawing/2014/main" id="{4FA7E916-3A8F-4FF2-A399-6BA42F774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4" y="172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9177" name="AutoShape 11">
                <a:extLst>
                  <a:ext uri="{FF2B5EF4-FFF2-40B4-BE49-F238E27FC236}">
                    <a16:creationId xmlns:a16="http://schemas.microsoft.com/office/drawing/2014/main" id="{409453B6-04F3-41B9-832E-04C6EB51E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9178" name="AutoShape 12">
                <a:extLst>
                  <a:ext uri="{FF2B5EF4-FFF2-40B4-BE49-F238E27FC236}">
                    <a16:creationId xmlns:a16="http://schemas.microsoft.com/office/drawing/2014/main" id="{A6140F8F-237C-47D5-A74F-3EB1CC696F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4" y="1152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9179" name="AutoShape 13">
                <a:extLst>
                  <a:ext uri="{FF2B5EF4-FFF2-40B4-BE49-F238E27FC236}">
                    <a16:creationId xmlns:a16="http://schemas.microsoft.com/office/drawing/2014/main" id="{134968FD-1EF0-4FB0-A0F5-9CAF84163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cxnSp>
            <p:nvCxnSpPr>
              <p:cNvPr id="49180" name="AutoShape 14">
                <a:extLst>
                  <a:ext uri="{FF2B5EF4-FFF2-40B4-BE49-F238E27FC236}">
                    <a16:creationId xmlns:a16="http://schemas.microsoft.com/office/drawing/2014/main" id="{CFE05962-3D5F-4E80-8B1C-7A6FD98495E2}"/>
                  </a:ext>
                </a:extLst>
              </p:cNvPr>
              <p:cNvCxnSpPr>
                <a:cxnSpLocks noChangeShapeType="1"/>
                <a:stCxn id="49178" idx="1"/>
                <a:endCxn id="49179" idx="5"/>
              </p:cNvCxnSpPr>
              <p:nvPr/>
            </p:nvCxnSpPr>
            <p:spPr bwMode="auto">
              <a:xfrm flipH="1" flipV="1">
                <a:off x="4594" y="946"/>
                <a:ext cx="364" cy="22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181" name="AutoShape 15">
                <a:extLst>
                  <a:ext uri="{FF2B5EF4-FFF2-40B4-BE49-F238E27FC236}">
                    <a16:creationId xmlns:a16="http://schemas.microsoft.com/office/drawing/2014/main" id="{639EC2BF-45DA-452E-9E1A-26A31F92E189}"/>
                  </a:ext>
                </a:extLst>
              </p:cNvPr>
              <p:cNvCxnSpPr>
                <a:cxnSpLocks noChangeShapeType="1"/>
                <a:stCxn id="49177" idx="7"/>
                <a:endCxn id="49179" idx="3"/>
              </p:cNvCxnSpPr>
              <p:nvPr/>
            </p:nvCxnSpPr>
            <p:spPr bwMode="auto">
              <a:xfrm flipV="1">
                <a:off x="4306" y="946"/>
                <a:ext cx="220" cy="41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182" name="AutoShape 16">
                <a:extLst>
                  <a:ext uri="{FF2B5EF4-FFF2-40B4-BE49-F238E27FC236}">
                    <a16:creationId xmlns:a16="http://schemas.microsoft.com/office/drawing/2014/main" id="{405DF265-546C-422E-BBC7-B693C5873487}"/>
                  </a:ext>
                </a:extLst>
              </p:cNvPr>
              <p:cNvCxnSpPr>
                <a:cxnSpLocks noChangeShapeType="1"/>
                <a:stCxn id="49179" idx="4"/>
                <a:endCxn id="49176" idx="1"/>
              </p:cNvCxnSpPr>
              <p:nvPr/>
            </p:nvCxnSpPr>
            <p:spPr bwMode="auto">
              <a:xfrm>
                <a:off x="4560" y="960"/>
                <a:ext cx="398" cy="78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183" name="AutoShape 17">
                <a:extLst>
                  <a:ext uri="{FF2B5EF4-FFF2-40B4-BE49-F238E27FC236}">
                    <a16:creationId xmlns:a16="http://schemas.microsoft.com/office/drawing/2014/main" id="{461A6D7A-4333-497B-8EB5-BB7CCCBBEE22}"/>
                  </a:ext>
                </a:extLst>
              </p:cNvPr>
              <p:cNvCxnSpPr>
                <a:cxnSpLocks noChangeShapeType="1"/>
                <a:stCxn id="49177" idx="6"/>
                <a:endCxn id="49178" idx="2"/>
              </p:cNvCxnSpPr>
              <p:nvPr/>
            </p:nvCxnSpPr>
            <p:spPr bwMode="auto">
              <a:xfrm flipV="1">
                <a:off x="4320" y="1200"/>
                <a:ext cx="624" cy="19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184" name="AutoShape 18">
                <a:extLst>
                  <a:ext uri="{FF2B5EF4-FFF2-40B4-BE49-F238E27FC236}">
                    <a16:creationId xmlns:a16="http://schemas.microsoft.com/office/drawing/2014/main" id="{5C220DDD-AB38-4FEC-920F-87567926951A}"/>
                  </a:ext>
                </a:extLst>
              </p:cNvPr>
              <p:cNvCxnSpPr>
                <a:cxnSpLocks noChangeShapeType="1"/>
                <a:stCxn id="49177" idx="5"/>
                <a:endCxn id="49176" idx="1"/>
              </p:cNvCxnSpPr>
              <p:nvPr/>
            </p:nvCxnSpPr>
            <p:spPr bwMode="auto">
              <a:xfrm>
                <a:off x="4306" y="1426"/>
                <a:ext cx="652" cy="316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234387" name="Text Box 19">
                <a:extLst>
                  <a:ext uri="{FF2B5EF4-FFF2-40B4-BE49-F238E27FC236}">
                    <a16:creationId xmlns:a16="http://schemas.microsoft.com/office/drawing/2014/main" id="{38619646-2728-4AF9-8FA9-92DF05E457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8" y="1008"/>
                <a:ext cx="384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2234388" name="Text Box 20">
                <a:extLst>
                  <a:ext uri="{FF2B5EF4-FFF2-40B4-BE49-F238E27FC236}">
                    <a16:creationId xmlns:a16="http://schemas.microsoft.com/office/drawing/2014/main" id="{EADD4149-9A4A-46CD-8A27-0CD4EC94A5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8" y="1632"/>
                <a:ext cx="384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c</a:t>
                </a:r>
              </a:p>
            </p:txBody>
          </p:sp>
          <p:sp>
            <p:nvSpPr>
              <p:cNvPr id="2234389" name="Text Box 21">
                <a:extLst>
                  <a:ext uri="{FF2B5EF4-FFF2-40B4-BE49-F238E27FC236}">
                    <a16:creationId xmlns:a16="http://schemas.microsoft.com/office/drawing/2014/main" id="{73803ECD-5745-4B0E-803B-E9E2237B24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4" y="1248"/>
                <a:ext cx="384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d</a:t>
                </a:r>
              </a:p>
            </p:txBody>
          </p:sp>
        </p:grpSp>
        <p:grpSp>
          <p:nvGrpSpPr>
            <p:cNvPr id="49161" name="Group 22">
              <a:extLst>
                <a:ext uri="{FF2B5EF4-FFF2-40B4-BE49-F238E27FC236}">
                  <a16:creationId xmlns:a16="http://schemas.microsoft.com/office/drawing/2014/main" id="{A0ACEA12-2940-4760-9EC1-E9B5F3F92F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1" y="2523"/>
              <a:ext cx="1488" cy="1248"/>
              <a:chOff x="384" y="2640"/>
              <a:chExt cx="1488" cy="1248"/>
            </a:xfrm>
          </p:grpSpPr>
          <p:sp>
            <p:nvSpPr>
              <p:cNvPr id="2234391" name="Text Box 23">
                <a:extLst>
                  <a:ext uri="{FF2B5EF4-FFF2-40B4-BE49-F238E27FC236}">
                    <a16:creationId xmlns:a16="http://schemas.microsoft.com/office/drawing/2014/main" id="{A0499B32-6811-4605-A5CC-8EEFB840BB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" y="2640"/>
                <a:ext cx="384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49163" name="AutoShape 24">
                <a:extLst>
                  <a:ext uri="{FF2B5EF4-FFF2-40B4-BE49-F238E27FC236}">
                    <a16:creationId xmlns:a16="http://schemas.microsoft.com/office/drawing/2014/main" id="{8AACF7BA-A5C7-453B-B1BE-C2510986B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369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9164" name="AutoShape 25">
                <a:extLst>
                  <a:ext uri="{FF2B5EF4-FFF2-40B4-BE49-F238E27FC236}">
                    <a16:creationId xmlns:a16="http://schemas.microsoft.com/office/drawing/2014/main" id="{950AD76F-8410-4915-91D9-0EE05ED28C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3312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9165" name="AutoShape 26">
                <a:extLst>
                  <a:ext uri="{FF2B5EF4-FFF2-40B4-BE49-F238E27FC236}">
                    <a16:creationId xmlns:a16="http://schemas.microsoft.com/office/drawing/2014/main" id="{17743E42-1808-44EE-89C0-E060F42097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3120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9166" name="AutoShape 27">
                <a:extLst>
                  <a:ext uri="{FF2B5EF4-FFF2-40B4-BE49-F238E27FC236}">
                    <a16:creationId xmlns:a16="http://schemas.microsoft.com/office/drawing/2014/main" id="{7722DA05-867C-4911-AB16-BC20A0563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832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cxnSp>
            <p:nvCxnSpPr>
              <p:cNvPr id="49167" name="AutoShape 28">
                <a:extLst>
                  <a:ext uri="{FF2B5EF4-FFF2-40B4-BE49-F238E27FC236}">
                    <a16:creationId xmlns:a16="http://schemas.microsoft.com/office/drawing/2014/main" id="{CB179F8F-668C-41B0-9D22-767E20363792}"/>
                  </a:ext>
                </a:extLst>
              </p:cNvPr>
              <p:cNvCxnSpPr>
                <a:cxnSpLocks noChangeShapeType="1"/>
                <a:stCxn id="49165" idx="1"/>
                <a:endCxn id="49166" idx="5"/>
              </p:cNvCxnSpPr>
              <p:nvPr/>
            </p:nvCxnSpPr>
            <p:spPr bwMode="auto">
              <a:xfrm flipH="1" flipV="1">
                <a:off x="994" y="2914"/>
                <a:ext cx="364" cy="22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168" name="AutoShape 29">
                <a:extLst>
                  <a:ext uri="{FF2B5EF4-FFF2-40B4-BE49-F238E27FC236}">
                    <a16:creationId xmlns:a16="http://schemas.microsoft.com/office/drawing/2014/main" id="{36E4291C-8781-44F9-86D9-C862CD7177FD}"/>
                  </a:ext>
                </a:extLst>
              </p:cNvPr>
              <p:cNvCxnSpPr>
                <a:cxnSpLocks noChangeShapeType="1"/>
                <a:stCxn id="49166" idx="3"/>
                <a:endCxn id="49164" idx="7"/>
              </p:cNvCxnSpPr>
              <p:nvPr/>
            </p:nvCxnSpPr>
            <p:spPr bwMode="auto">
              <a:xfrm flipH="1">
                <a:off x="706" y="2914"/>
                <a:ext cx="220" cy="41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169" name="AutoShape 30">
                <a:extLst>
                  <a:ext uri="{FF2B5EF4-FFF2-40B4-BE49-F238E27FC236}">
                    <a16:creationId xmlns:a16="http://schemas.microsoft.com/office/drawing/2014/main" id="{C0DDD3CC-95F3-46D8-8F89-1940EEF9CF2E}"/>
                  </a:ext>
                </a:extLst>
              </p:cNvPr>
              <p:cNvCxnSpPr>
                <a:cxnSpLocks noChangeShapeType="1"/>
                <a:stCxn id="49163" idx="7"/>
                <a:endCxn id="49165" idx="4"/>
              </p:cNvCxnSpPr>
              <p:nvPr/>
            </p:nvCxnSpPr>
            <p:spPr bwMode="auto">
              <a:xfrm flipH="1" flipV="1">
                <a:off x="1392" y="3216"/>
                <a:ext cx="34" cy="49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170" name="AutoShape 31">
                <a:extLst>
                  <a:ext uri="{FF2B5EF4-FFF2-40B4-BE49-F238E27FC236}">
                    <a16:creationId xmlns:a16="http://schemas.microsoft.com/office/drawing/2014/main" id="{54513A5B-5272-47D8-8329-2D444359395B}"/>
                  </a:ext>
                </a:extLst>
              </p:cNvPr>
              <p:cNvCxnSpPr>
                <a:cxnSpLocks noChangeShapeType="1"/>
                <a:stCxn id="49164" idx="6"/>
                <a:endCxn id="49165" idx="2"/>
              </p:cNvCxnSpPr>
              <p:nvPr/>
            </p:nvCxnSpPr>
            <p:spPr bwMode="auto">
              <a:xfrm flipV="1">
                <a:off x="720" y="3168"/>
                <a:ext cx="624" cy="19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171" name="AutoShape 32">
                <a:extLst>
                  <a:ext uri="{FF2B5EF4-FFF2-40B4-BE49-F238E27FC236}">
                    <a16:creationId xmlns:a16="http://schemas.microsoft.com/office/drawing/2014/main" id="{4D806394-F9E7-40A6-BA78-E32AC40ADF6F}"/>
                  </a:ext>
                </a:extLst>
              </p:cNvPr>
              <p:cNvCxnSpPr>
                <a:cxnSpLocks noChangeShapeType="1"/>
                <a:stCxn id="49164" idx="5"/>
                <a:endCxn id="49163" idx="1"/>
              </p:cNvCxnSpPr>
              <p:nvPr/>
            </p:nvCxnSpPr>
            <p:spPr bwMode="auto">
              <a:xfrm>
                <a:off x="706" y="3394"/>
                <a:ext cx="652" cy="316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234401" name="Text Box 33">
                <a:extLst>
                  <a:ext uri="{FF2B5EF4-FFF2-40B4-BE49-F238E27FC236}">
                    <a16:creationId xmlns:a16="http://schemas.microsoft.com/office/drawing/2014/main" id="{946D53EA-5562-4028-A025-8BE704F453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2976"/>
                <a:ext cx="384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2234402" name="Text Box 34">
                <a:extLst>
                  <a:ext uri="{FF2B5EF4-FFF2-40B4-BE49-F238E27FC236}">
                    <a16:creationId xmlns:a16="http://schemas.microsoft.com/office/drawing/2014/main" id="{82577630-E201-43C3-9044-6FF022DD93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3600"/>
                <a:ext cx="384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c</a:t>
                </a:r>
              </a:p>
            </p:txBody>
          </p:sp>
          <p:sp>
            <p:nvSpPr>
              <p:cNvPr id="2234403" name="Text Box 35">
                <a:extLst>
                  <a:ext uri="{FF2B5EF4-FFF2-40B4-BE49-F238E27FC236}">
                    <a16:creationId xmlns:a16="http://schemas.microsoft.com/office/drawing/2014/main" id="{4CA737B5-559B-448A-A3B7-0176FBC2BC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" y="3216"/>
                <a:ext cx="240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d</a:t>
                </a:r>
              </a:p>
            </p:txBody>
          </p:sp>
        </p:grpSp>
      </p:grpSp>
      <p:sp>
        <p:nvSpPr>
          <p:cNvPr id="2234404" name="Rectangle 36">
            <a:extLst>
              <a:ext uri="{FF2B5EF4-FFF2-40B4-BE49-F238E27FC236}">
                <a16:creationId xmlns:a16="http://schemas.microsoft.com/office/drawing/2014/main" id="{58D1CBA4-6DEC-4E1B-8504-750CEBF83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4143375"/>
            <a:ext cx="27368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Weakly connected</a:t>
            </a:r>
          </a:p>
        </p:txBody>
      </p:sp>
      <p:sp>
        <p:nvSpPr>
          <p:cNvPr id="2234405" name="Rectangle 37">
            <a:extLst>
              <a:ext uri="{FF2B5EF4-FFF2-40B4-BE49-F238E27FC236}">
                <a16:creationId xmlns:a16="http://schemas.microsoft.com/office/drawing/2014/main" id="{0C59A1BB-0B5C-45C7-985A-CE4066A41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75" y="4214813"/>
            <a:ext cx="27368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Strongly connected</a:t>
            </a:r>
          </a:p>
        </p:txBody>
      </p:sp>
      <p:sp>
        <p:nvSpPr>
          <p:cNvPr id="49159" name="Text Box 2">
            <a:extLst>
              <a:ext uri="{FF2B5EF4-FFF2-40B4-BE49-F238E27FC236}">
                <a16:creationId xmlns:a16="http://schemas.microsoft.com/office/drawing/2014/main" id="{C8E76981-2F39-43D6-AAA9-1327D2663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5875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10.4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Connectivity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34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34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34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4374" grpId="0" build="p"/>
      <p:bldP spid="2234404" grpId="0" build="p"/>
      <p:bldP spid="223440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1">
            <a:extLst>
              <a:ext uri="{FF2B5EF4-FFF2-40B4-BE49-F238E27FC236}">
                <a16:creationId xmlns:a16="http://schemas.microsoft.com/office/drawing/2014/main" id="{B440581C-C832-41D8-AE52-EBED619C3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84BA9BF-BC9C-45E0-94B6-6687D7DCBABC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35395" name="Rectangle 3">
            <a:extLst>
              <a:ext uri="{FF2B5EF4-FFF2-40B4-BE49-F238E27FC236}">
                <a16:creationId xmlns:a16="http://schemas.microsoft.com/office/drawing/2014/main" id="{B96F964B-7C16-4F60-A056-8E244ADE9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500063"/>
            <a:ext cx="8424863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lnSpc>
                <a:spcPct val="8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For directed graph, the maximal strongly connected subgraphs are called the 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strongly connected components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or just the 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strong components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en-US" altLang="zh-CN" sz="3200" b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3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For example,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EA2F1B5F-8E7F-4C12-9697-637CB2D945A9}"/>
              </a:ext>
            </a:extLst>
          </p:cNvPr>
          <p:cNvGrpSpPr>
            <a:grpSpLocks/>
          </p:cNvGrpSpPr>
          <p:nvPr/>
        </p:nvGrpSpPr>
        <p:grpSpPr bwMode="auto">
          <a:xfrm>
            <a:off x="2857500" y="1643063"/>
            <a:ext cx="3429000" cy="2143125"/>
            <a:chOff x="1927" y="1842"/>
            <a:chExt cx="1836" cy="1196"/>
          </a:xfrm>
        </p:grpSpPr>
        <p:sp>
          <p:nvSpPr>
            <p:cNvPr id="2235397" name="Text Box 5">
              <a:extLst>
                <a:ext uri="{FF2B5EF4-FFF2-40B4-BE49-F238E27FC236}">
                  <a16:creationId xmlns:a16="http://schemas.microsoft.com/office/drawing/2014/main" id="{3EA1439D-1E76-4232-8CFF-8916A1C0E5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" y="1842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50184" name="AutoShape 6">
              <a:extLst>
                <a:ext uri="{FF2B5EF4-FFF2-40B4-BE49-F238E27FC236}">
                  <a16:creationId xmlns:a16="http://schemas.microsoft.com/office/drawing/2014/main" id="{43DCA803-3DFA-4B40-B4C4-D2C059665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275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0185" name="AutoShape 7">
              <a:extLst>
                <a:ext uri="{FF2B5EF4-FFF2-40B4-BE49-F238E27FC236}">
                  <a16:creationId xmlns:a16="http://schemas.microsoft.com/office/drawing/2014/main" id="{8B5673E7-B858-4817-A15D-DD35C907A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1979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50186" name="AutoShape 8">
              <a:extLst>
                <a:ext uri="{FF2B5EF4-FFF2-40B4-BE49-F238E27FC236}">
                  <a16:creationId xmlns:a16="http://schemas.microsoft.com/office/drawing/2014/main" id="{506D9C64-B99B-41CF-82DA-0BF39907EA95}"/>
                </a:ext>
              </a:extLst>
            </p:cNvPr>
            <p:cNvCxnSpPr>
              <a:cxnSpLocks noChangeShapeType="1"/>
              <a:endCxn id="50185" idx="6"/>
            </p:cNvCxnSpPr>
            <p:nvPr/>
          </p:nvCxnSpPr>
          <p:spPr bwMode="auto">
            <a:xfrm flipH="1">
              <a:off x="2386" y="2024"/>
              <a:ext cx="553" cy="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87" name="AutoShape 9">
              <a:extLst>
                <a:ext uri="{FF2B5EF4-FFF2-40B4-BE49-F238E27FC236}">
                  <a16:creationId xmlns:a16="http://schemas.microsoft.com/office/drawing/2014/main" id="{24698317-4AA7-459E-9E8B-8B6C760908B9}"/>
                </a:ext>
              </a:extLst>
            </p:cNvPr>
            <p:cNvCxnSpPr>
              <a:cxnSpLocks noChangeShapeType="1"/>
              <a:stCxn id="50185" idx="3"/>
              <a:endCxn id="50184" idx="7"/>
            </p:cNvCxnSpPr>
            <p:nvPr/>
          </p:nvCxnSpPr>
          <p:spPr bwMode="auto">
            <a:xfrm flipH="1">
              <a:off x="2282" y="2061"/>
              <a:ext cx="22" cy="70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88" name="AutoShape 10">
              <a:extLst>
                <a:ext uri="{FF2B5EF4-FFF2-40B4-BE49-F238E27FC236}">
                  <a16:creationId xmlns:a16="http://schemas.microsoft.com/office/drawing/2014/main" id="{7B5AEF34-9D2F-4586-931B-EC8C4CE5D865}"/>
                </a:ext>
              </a:extLst>
            </p:cNvPr>
            <p:cNvCxnSpPr>
              <a:cxnSpLocks noChangeShapeType="1"/>
              <a:stCxn id="50184" idx="5"/>
            </p:cNvCxnSpPr>
            <p:nvPr/>
          </p:nvCxnSpPr>
          <p:spPr bwMode="auto">
            <a:xfrm>
              <a:off x="2282" y="2832"/>
              <a:ext cx="720" cy="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35403" name="Text Box 11">
              <a:extLst>
                <a:ext uri="{FF2B5EF4-FFF2-40B4-BE49-F238E27FC236}">
                  <a16:creationId xmlns:a16="http://schemas.microsoft.com/office/drawing/2014/main" id="{5B86098F-CC13-41DA-A730-4FAC6121E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1842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2235404" name="Text Box 12">
              <a:extLst>
                <a:ext uri="{FF2B5EF4-FFF2-40B4-BE49-F238E27FC236}">
                  <a16:creationId xmlns:a16="http://schemas.microsoft.com/office/drawing/2014/main" id="{0BC97F97-E146-44C3-8208-50F81D611F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2" y="2750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2235405" name="Text Box 13">
              <a:extLst>
                <a:ext uri="{FF2B5EF4-FFF2-40B4-BE49-F238E27FC236}">
                  <a16:creationId xmlns:a16="http://schemas.microsoft.com/office/drawing/2014/main" id="{C8FE7CE4-C992-4A65-9CBA-812410FED4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" y="2704"/>
              <a:ext cx="24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e</a:t>
              </a:r>
            </a:p>
          </p:txBody>
        </p:sp>
        <p:cxnSp>
          <p:nvCxnSpPr>
            <p:cNvPr id="50192" name="AutoShape 14">
              <a:extLst>
                <a:ext uri="{FF2B5EF4-FFF2-40B4-BE49-F238E27FC236}">
                  <a16:creationId xmlns:a16="http://schemas.microsoft.com/office/drawing/2014/main" id="{D8FFA3CA-483A-46A7-AECB-77B62D2E2C3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947" y="2088"/>
              <a:ext cx="22" cy="70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193" name="AutoShape 15">
              <a:extLst>
                <a:ext uri="{FF2B5EF4-FFF2-40B4-BE49-F238E27FC236}">
                  <a16:creationId xmlns:a16="http://schemas.microsoft.com/office/drawing/2014/main" id="{5DFF4AF9-35C4-4F1E-9055-E49894586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5" y="2759"/>
              <a:ext cx="91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0194" name="AutoShape 16">
              <a:extLst>
                <a:ext uri="{FF2B5EF4-FFF2-40B4-BE49-F238E27FC236}">
                  <a16:creationId xmlns:a16="http://schemas.microsoft.com/office/drawing/2014/main" id="{42CE0478-E0F1-43C3-B014-CF8390C02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2478"/>
              <a:ext cx="91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235409" name="Text Box 17">
              <a:extLst>
                <a:ext uri="{FF2B5EF4-FFF2-40B4-BE49-F238E27FC236}">
                  <a16:creationId xmlns:a16="http://schemas.microsoft.com/office/drawing/2014/main" id="{B416D762-EBE2-4DF2-BDE4-9D791848E3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2432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50196" name="Line 18">
              <a:extLst>
                <a:ext uri="{FF2B5EF4-FFF2-40B4-BE49-F238E27FC236}">
                  <a16:creationId xmlns:a16="http://schemas.microsoft.com/office/drawing/2014/main" id="{A1AC0CFB-4D38-434F-9071-BF2E5F9B0E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2069"/>
              <a:ext cx="363" cy="4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0197" name="Line 19">
              <a:extLst>
                <a:ext uri="{FF2B5EF4-FFF2-40B4-BE49-F238E27FC236}">
                  <a16:creationId xmlns:a16="http://schemas.microsoft.com/office/drawing/2014/main" id="{174AC4E9-A4A6-46CF-B8C6-3E13D2CE9C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98" y="2559"/>
              <a:ext cx="317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0198" name="AutoShape 20">
              <a:extLst>
                <a:ext uri="{FF2B5EF4-FFF2-40B4-BE49-F238E27FC236}">
                  <a16:creationId xmlns:a16="http://schemas.microsoft.com/office/drawing/2014/main" id="{95D5EEC3-A9AF-47D6-BFF4-41C2FC327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1997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sp>
        <p:nvSpPr>
          <p:cNvPr id="2235413" name="Rectangle 21">
            <a:extLst>
              <a:ext uri="{FF2B5EF4-FFF2-40B4-BE49-F238E27FC236}">
                <a16:creationId xmlns:a16="http://schemas.microsoft.com/office/drawing/2014/main" id="{4AF42E5C-4D70-46F6-A4B2-2D207CA95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933825"/>
            <a:ext cx="8640763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lnSpc>
                <a:spcPct val="8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Problems: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Monotype Sorts" pitchFamily="2" charset="2"/>
              <a:buAutoNum type="arabicPeriod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How to determine whether a given directed graph is strongly connected or weakly connected ?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Monotype Sorts" pitchFamily="2" charset="2"/>
              <a:buAutoNum type="arabicPeriod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How to find the strongly connected components  in a directed graph ?</a:t>
            </a:r>
          </a:p>
          <a:p>
            <a:pPr>
              <a:lnSpc>
                <a:spcPct val="8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82" name="Text Box 2">
            <a:extLst>
              <a:ext uri="{FF2B5EF4-FFF2-40B4-BE49-F238E27FC236}">
                <a16:creationId xmlns:a16="http://schemas.microsoft.com/office/drawing/2014/main" id="{4C0120FC-7CA9-46DA-AC4C-887D4D412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5875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10.4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Connectivity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3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3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5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35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5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35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5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35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5395" grpId="0" build="p"/>
      <p:bldP spid="223541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1">
            <a:extLst>
              <a:ext uri="{FF2B5EF4-FFF2-40B4-BE49-F238E27FC236}">
                <a16:creationId xmlns:a16="http://schemas.microsoft.com/office/drawing/2014/main" id="{18C8C47D-22DD-4C58-944C-20EA51C39D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B079BB2-442E-457E-9129-02BBB403B93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36419" name="Text Box 3">
            <a:extLst>
              <a:ext uri="{FF2B5EF4-FFF2-40B4-BE49-F238E27FC236}">
                <a16:creationId xmlns:a16="http://schemas.microsoft.com/office/drawing/2014/main" id="{63C113F1-CCA7-43B9-8064-FF1BFFCD4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500063"/>
            <a:ext cx="5761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5. Paths and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Isomorphism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236420" name="Line 4">
            <a:extLst>
              <a:ext uri="{FF2B5EF4-FFF2-40B4-BE49-F238E27FC236}">
                <a16:creationId xmlns:a16="http://schemas.microsoft.com/office/drawing/2014/main" id="{9E3B532A-3A05-47C1-9B1B-2BCEE075D7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0063" y="928688"/>
            <a:ext cx="3598862" cy="142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6421" name="Rectangle 5">
            <a:extLst>
              <a:ext uri="{FF2B5EF4-FFF2-40B4-BE49-F238E27FC236}">
                <a16:creationId xmlns:a16="http://schemas.microsoft.com/office/drawing/2014/main" id="{7583AB49-8E83-48B3-A311-562EE7905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1000125"/>
            <a:ext cx="81359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1377950" indent="-5778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6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Idea:</a:t>
            </a:r>
            <a:r>
              <a:rPr lang="en-US" altLang="zh-CN" sz="3200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Tx/>
              <a:buAutoNum type="arabicParenBoth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Some other  invariants 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 number and size of connected components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Path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Two graphs are isomorphic only if they have simple circuits of the same length. 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Two graphs are isomorphic only if they contain paths that go through vertices so that the corresponding vertices in the two graphs have the same degree. </a:t>
            </a: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Tx/>
              <a:buAutoNum type="arabicParenBoth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We can also use paths to find mapping that are potential isomorphism.</a:t>
            </a:r>
          </a:p>
        </p:txBody>
      </p:sp>
      <p:sp>
        <p:nvSpPr>
          <p:cNvPr id="52230" name="Text Box 2">
            <a:extLst>
              <a:ext uri="{FF2B5EF4-FFF2-40B4-BE49-F238E27FC236}">
                <a16:creationId xmlns:a16="http://schemas.microsoft.com/office/drawing/2014/main" id="{195D2311-EEA0-49B6-B548-88A08FB47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5875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10.4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Connectivity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364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3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6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36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6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36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6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36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6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36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6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36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6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36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6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36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6419" grpId="0" autoUpdateAnimBg="0"/>
      <p:bldP spid="2236421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1">
            <a:extLst>
              <a:ext uri="{FF2B5EF4-FFF2-40B4-BE49-F238E27FC236}">
                <a16:creationId xmlns:a16="http://schemas.microsoft.com/office/drawing/2014/main" id="{13D8527F-B5F6-4B47-B6B0-D9BA42FFD4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001478D-6FB0-4105-A569-586452C79BE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37443" name="Text Box 3">
            <a:extLst>
              <a:ext uri="{FF2B5EF4-FFF2-40B4-BE49-F238E27FC236}">
                <a16:creationId xmlns:a16="http://schemas.microsoft.com/office/drawing/2014/main" id="{0DD45431-27EB-4276-9947-F44864987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642938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4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Are these two graphs isomorphic?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4C919DF5-9C9F-4449-ACD2-E591894A8327}"/>
              </a:ext>
            </a:extLst>
          </p:cNvPr>
          <p:cNvGrpSpPr>
            <a:grpSpLocks/>
          </p:cNvGrpSpPr>
          <p:nvPr/>
        </p:nvGrpSpPr>
        <p:grpSpPr bwMode="auto">
          <a:xfrm>
            <a:off x="5095875" y="1700213"/>
            <a:ext cx="1371600" cy="1524000"/>
            <a:chOff x="3168" y="2112"/>
            <a:chExt cx="864" cy="960"/>
          </a:xfrm>
        </p:grpSpPr>
        <p:sp>
          <p:nvSpPr>
            <p:cNvPr id="53270" name="AutoShape 5">
              <a:extLst>
                <a:ext uri="{FF2B5EF4-FFF2-40B4-BE49-F238E27FC236}">
                  <a16:creationId xmlns:a16="http://schemas.microsoft.com/office/drawing/2014/main" id="{7E1C6B4E-FD0D-4C6C-9C86-6A2FF7481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3271" name="AutoShape 6">
              <a:extLst>
                <a:ext uri="{FF2B5EF4-FFF2-40B4-BE49-F238E27FC236}">
                  <a16:creationId xmlns:a16="http://schemas.microsoft.com/office/drawing/2014/main" id="{24B91EB7-0335-4430-8DE5-3E6F5DF95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53272" name="AutoShape 7">
              <a:extLst>
                <a:ext uri="{FF2B5EF4-FFF2-40B4-BE49-F238E27FC236}">
                  <a16:creationId xmlns:a16="http://schemas.microsoft.com/office/drawing/2014/main" id="{58EA400E-CCA2-4CDC-B31D-BB3D08FF0B6B}"/>
                </a:ext>
              </a:extLst>
            </p:cNvPr>
            <p:cNvCxnSpPr>
              <a:cxnSpLocks noChangeShapeType="1"/>
              <a:stCxn id="53271" idx="0"/>
              <a:endCxn id="53270" idx="4"/>
            </p:cNvCxnSpPr>
            <p:nvPr/>
          </p:nvCxnSpPr>
          <p:spPr bwMode="auto">
            <a:xfrm flipV="1">
              <a:off x="3216" y="2448"/>
              <a:ext cx="0" cy="28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273" name="AutoShape 8">
              <a:extLst>
                <a:ext uri="{FF2B5EF4-FFF2-40B4-BE49-F238E27FC236}">
                  <a16:creationId xmlns:a16="http://schemas.microsoft.com/office/drawing/2014/main" id="{5F3DDC80-58FE-4278-916E-B8A1687E3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3274" name="AutoShape 9">
              <a:extLst>
                <a:ext uri="{FF2B5EF4-FFF2-40B4-BE49-F238E27FC236}">
                  <a16:creationId xmlns:a16="http://schemas.microsoft.com/office/drawing/2014/main" id="{9DCDA5A2-BA5A-406F-952D-AAD44DEAE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73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53275" name="AutoShape 10">
              <a:extLst>
                <a:ext uri="{FF2B5EF4-FFF2-40B4-BE49-F238E27FC236}">
                  <a16:creationId xmlns:a16="http://schemas.microsoft.com/office/drawing/2014/main" id="{8E15D7FD-D4BA-4D1A-AE5B-C55558D994D9}"/>
                </a:ext>
              </a:extLst>
            </p:cNvPr>
            <p:cNvCxnSpPr>
              <a:cxnSpLocks noChangeShapeType="1"/>
              <a:stCxn id="53274" idx="0"/>
              <a:endCxn id="53273" idx="4"/>
            </p:cNvCxnSpPr>
            <p:nvPr/>
          </p:nvCxnSpPr>
          <p:spPr bwMode="auto">
            <a:xfrm flipV="1">
              <a:off x="3984" y="2448"/>
              <a:ext cx="0" cy="28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76" name="AutoShape 11">
              <a:extLst>
                <a:ext uri="{FF2B5EF4-FFF2-40B4-BE49-F238E27FC236}">
                  <a16:creationId xmlns:a16="http://schemas.microsoft.com/office/drawing/2014/main" id="{1BD54DB6-65B6-4561-B6CA-FD44550F6F4D}"/>
                </a:ext>
              </a:extLst>
            </p:cNvPr>
            <p:cNvCxnSpPr>
              <a:cxnSpLocks noChangeShapeType="1"/>
              <a:stCxn id="53271" idx="6"/>
              <a:endCxn id="53274" idx="2"/>
            </p:cNvCxnSpPr>
            <p:nvPr/>
          </p:nvCxnSpPr>
          <p:spPr bwMode="auto">
            <a:xfrm>
              <a:off x="3264" y="2784"/>
              <a:ext cx="672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277" name="AutoShape 12">
              <a:extLst>
                <a:ext uri="{FF2B5EF4-FFF2-40B4-BE49-F238E27FC236}">
                  <a16:creationId xmlns:a16="http://schemas.microsoft.com/office/drawing/2014/main" id="{4E05CC44-60DA-423D-B007-369B418CB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11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53278" name="AutoShape 13">
              <a:extLst>
                <a:ext uri="{FF2B5EF4-FFF2-40B4-BE49-F238E27FC236}">
                  <a16:creationId xmlns:a16="http://schemas.microsoft.com/office/drawing/2014/main" id="{62892BA5-0325-4760-B4C5-7F99780E5C52}"/>
                </a:ext>
              </a:extLst>
            </p:cNvPr>
            <p:cNvCxnSpPr>
              <a:cxnSpLocks noChangeShapeType="1"/>
              <a:stCxn id="53270" idx="6"/>
              <a:endCxn id="53273" idx="2"/>
            </p:cNvCxnSpPr>
            <p:nvPr/>
          </p:nvCxnSpPr>
          <p:spPr bwMode="auto">
            <a:xfrm>
              <a:off x="3264" y="2400"/>
              <a:ext cx="672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79" name="AutoShape 14">
              <a:extLst>
                <a:ext uri="{FF2B5EF4-FFF2-40B4-BE49-F238E27FC236}">
                  <a16:creationId xmlns:a16="http://schemas.microsoft.com/office/drawing/2014/main" id="{3F69CC4A-06AE-4DA9-92AE-B0AAB62A7720}"/>
                </a:ext>
              </a:extLst>
            </p:cNvPr>
            <p:cNvCxnSpPr>
              <a:cxnSpLocks noChangeShapeType="1"/>
              <a:stCxn id="53270" idx="7"/>
              <a:endCxn id="53277" idx="3"/>
            </p:cNvCxnSpPr>
            <p:nvPr/>
          </p:nvCxnSpPr>
          <p:spPr bwMode="auto">
            <a:xfrm flipV="1">
              <a:off x="3250" y="2194"/>
              <a:ext cx="316" cy="17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80" name="AutoShape 15">
              <a:extLst>
                <a:ext uri="{FF2B5EF4-FFF2-40B4-BE49-F238E27FC236}">
                  <a16:creationId xmlns:a16="http://schemas.microsoft.com/office/drawing/2014/main" id="{AC7C3167-7C5A-4605-A99B-4A0AC5C231D2}"/>
                </a:ext>
              </a:extLst>
            </p:cNvPr>
            <p:cNvCxnSpPr>
              <a:cxnSpLocks noChangeShapeType="1"/>
              <a:stCxn id="53273" idx="1"/>
              <a:endCxn id="53277" idx="5"/>
            </p:cNvCxnSpPr>
            <p:nvPr/>
          </p:nvCxnSpPr>
          <p:spPr bwMode="auto">
            <a:xfrm flipH="1" flipV="1">
              <a:off x="3634" y="2194"/>
              <a:ext cx="316" cy="17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281" name="AutoShape 16">
              <a:extLst>
                <a:ext uri="{FF2B5EF4-FFF2-40B4-BE49-F238E27FC236}">
                  <a16:creationId xmlns:a16="http://schemas.microsoft.com/office/drawing/2014/main" id="{D5C505AD-7B47-463A-8FF0-17F571F80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97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53282" name="AutoShape 17">
              <a:extLst>
                <a:ext uri="{FF2B5EF4-FFF2-40B4-BE49-F238E27FC236}">
                  <a16:creationId xmlns:a16="http://schemas.microsoft.com/office/drawing/2014/main" id="{1E0B04EE-1425-4912-97EE-2AF063AAC8EB}"/>
                </a:ext>
              </a:extLst>
            </p:cNvPr>
            <p:cNvCxnSpPr>
              <a:cxnSpLocks noChangeShapeType="1"/>
              <a:stCxn id="53271" idx="5"/>
              <a:endCxn id="53281" idx="2"/>
            </p:cNvCxnSpPr>
            <p:nvPr/>
          </p:nvCxnSpPr>
          <p:spPr bwMode="auto">
            <a:xfrm>
              <a:off x="3250" y="2818"/>
              <a:ext cx="302" cy="20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83" name="AutoShape 18">
              <a:extLst>
                <a:ext uri="{FF2B5EF4-FFF2-40B4-BE49-F238E27FC236}">
                  <a16:creationId xmlns:a16="http://schemas.microsoft.com/office/drawing/2014/main" id="{E09F6829-9F12-4D9E-AB5B-DB0A38D4B116}"/>
                </a:ext>
              </a:extLst>
            </p:cNvPr>
            <p:cNvCxnSpPr>
              <a:cxnSpLocks noChangeShapeType="1"/>
              <a:stCxn id="53281" idx="6"/>
              <a:endCxn id="53274" idx="3"/>
            </p:cNvCxnSpPr>
            <p:nvPr/>
          </p:nvCxnSpPr>
          <p:spPr bwMode="auto">
            <a:xfrm flipV="1">
              <a:off x="3648" y="2818"/>
              <a:ext cx="302" cy="20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9">
            <a:extLst>
              <a:ext uri="{FF2B5EF4-FFF2-40B4-BE49-F238E27FC236}">
                <a16:creationId xmlns:a16="http://schemas.microsoft.com/office/drawing/2014/main" id="{F5D55F37-FBA7-4605-AC8B-63876FEC8566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1700213"/>
            <a:ext cx="1371600" cy="1524000"/>
            <a:chOff x="1248" y="2112"/>
            <a:chExt cx="864" cy="960"/>
          </a:xfrm>
        </p:grpSpPr>
        <p:sp>
          <p:nvSpPr>
            <p:cNvPr id="53256" name="AutoShape 20">
              <a:extLst>
                <a:ext uri="{FF2B5EF4-FFF2-40B4-BE49-F238E27FC236}">
                  <a16:creationId xmlns:a16="http://schemas.microsoft.com/office/drawing/2014/main" id="{C5347001-9552-4DA4-A668-D64CFE70A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3257" name="AutoShape 21">
              <a:extLst>
                <a:ext uri="{FF2B5EF4-FFF2-40B4-BE49-F238E27FC236}">
                  <a16:creationId xmlns:a16="http://schemas.microsoft.com/office/drawing/2014/main" id="{665CC8B7-A7B3-4851-803B-7D23A1B12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53258" name="AutoShape 22">
              <a:extLst>
                <a:ext uri="{FF2B5EF4-FFF2-40B4-BE49-F238E27FC236}">
                  <a16:creationId xmlns:a16="http://schemas.microsoft.com/office/drawing/2014/main" id="{628CFF0A-C946-4AFE-8A84-2C898B8272D5}"/>
                </a:ext>
              </a:extLst>
            </p:cNvPr>
            <p:cNvCxnSpPr>
              <a:cxnSpLocks noChangeShapeType="1"/>
              <a:stCxn id="53257" idx="0"/>
              <a:endCxn id="53256" idx="4"/>
            </p:cNvCxnSpPr>
            <p:nvPr/>
          </p:nvCxnSpPr>
          <p:spPr bwMode="auto">
            <a:xfrm flipV="1">
              <a:off x="1296" y="2448"/>
              <a:ext cx="0" cy="28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259" name="AutoShape 23">
              <a:extLst>
                <a:ext uri="{FF2B5EF4-FFF2-40B4-BE49-F238E27FC236}">
                  <a16:creationId xmlns:a16="http://schemas.microsoft.com/office/drawing/2014/main" id="{2A166233-8EDB-4BB0-963E-E1E544875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53260" name="AutoShape 24">
              <a:extLst>
                <a:ext uri="{FF2B5EF4-FFF2-40B4-BE49-F238E27FC236}">
                  <a16:creationId xmlns:a16="http://schemas.microsoft.com/office/drawing/2014/main" id="{57A22BE9-5019-436C-8638-7FBC6A6C4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73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53261" name="AutoShape 25">
              <a:extLst>
                <a:ext uri="{FF2B5EF4-FFF2-40B4-BE49-F238E27FC236}">
                  <a16:creationId xmlns:a16="http://schemas.microsoft.com/office/drawing/2014/main" id="{17D597EA-A4E1-4779-8D6E-CA407A7FF0E4}"/>
                </a:ext>
              </a:extLst>
            </p:cNvPr>
            <p:cNvCxnSpPr>
              <a:cxnSpLocks noChangeShapeType="1"/>
              <a:stCxn id="53260" idx="0"/>
              <a:endCxn id="53259" idx="4"/>
            </p:cNvCxnSpPr>
            <p:nvPr/>
          </p:nvCxnSpPr>
          <p:spPr bwMode="auto">
            <a:xfrm flipV="1">
              <a:off x="2064" y="2448"/>
              <a:ext cx="0" cy="28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62" name="AutoShape 26">
              <a:extLst>
                <a:ext uri="{FF2B5EF4-FFF2-40B4-BE49-F238E27FC236}">
                  <a16:creationId xmlns:a16="http://schemas.microsoft.com/office/drawing/2014/main" id="{BB81FF15-BFB1-40A9-A4E6-82E2E6D4CD01}"/>
                </a:ext>
              </a:extLst>
            </p:cNvPr>
            <p:cNvCxnSpPr>
              <a:cxnSpLocks noChangeShapeType="1"/>
              <a:stCxn id="53256" idx="5"/>
              <a:endCxn id="53260" idx="2"/>
            </p:cNvCxnSpPr>
            <p:nvPr/>
          </p:nvCxnSpPr>
          <p:spPr bwMode="auto">
            <a:xfrm>
              <a:off x="1330" y="2434"/>
              <a:ext cx="686" cy="35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263" name="AutoShape 27">
              <a:extLst>
                <a:ext uri="{FF2B5EF4-FFF2-40B4-BE49-F238E27FC236}">
                  <a16:creationId xmlns:a16="http://schemas.microsoft.com/office/drawing/2014/main" id="{21456706-A927-43E3-8DE9-44CCFEEB1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11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53264" name="AutoShape 28">
              <a:extLst>
                <a:ext uri="{FF2B5EF4-FFF2-40B4-BE49-F238E27FC236}">
                  <a16:creationId xmlns:a16="http://schemas.microsoft.com/office/drawing/2014/main" id="{4343942D-D6F1-47AA-8D48-51FD15C963B7}"/>
                </a:ext>
              </a:extLst>
            </p:cNvPr>
            <p:cNvCxnSpPr>
              <a:cxnSpLocks noChangeShapeType="1"/>
              <a:stCxn id="53257" idx="6"/>
              <a:endCxn id="53259" idx="2"/>
            </p:cNvCxnSpPr>
            <p:nvPr/>
          </p:nvCxnSpPr>
          <p:spPr bwMode="auto">
            <a:xfrm flipV="1">
              <a:off x="1344" y="2400"/>
              <a:ext cx="672" cy="38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65" name="AutoShape 29">
              <a:extLst>
                <a:ext uri="{FF2B5EF4-FFF2-40B4-BE49-F238E27FC236}">
                  <a16:creationId xmlns:a16="http://schemas.microsoft.com/office/drawing/2014/main" id="{3B137670-87C0-40A1-9DFA-757F48EA2C96}"/>
                </a:ext>
              </a:extLst>
            </p:cNvPr>
            <p:cNvCxnSpPr>
              <a:cxnSpLocks noChangeShapeType="1"/>
              <a:stCxn id="53256" idx="7"/>
              <a:endCxn id="53263" idx="3"/>
            </p:cNvCxnSpPr>
            <p:nvPr/>
          </p:nvCxnSpPr>
          <p:spPr bwMode="auto">
            <a:xfrm flipV="1">
              <a:off x="1330" y="2194"/>
              <a:ext cx="316" cy="17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66" name="AutoShape 30">
              <a:extLst>
                <a:ext uri="{FF2B5EF4-FFF2-40B4-BE49-F238E27FC236}">
                  <a16:creationId xmlns:a16="http://schemas.microsoft.com/office/drawing/2014/main" id="{2D1F9C9D-3A69-4688-A92F-D716BBD88BCD}"/>
                </a:ext>
              </a:extLst>
            </p:cNvPr>
            <p:cNvCxnSpPr>
              <a:cxnSpLocks noChangeShapeType="1"/>
              <a:stCxn id="53259" idx="1"/>
              <a:endCxn id="53263" idx="5"/>
            </p:cNvCxnSpPr>
            <p:nvPr/>
          </p:nvCxnSpPr>
          <p:spPr bwMode="auto">
            <a:xfrm flipH="1" flipV="1">
              <a:off x="1714" y="2194"/>
              <a:ext cx="316" cy="17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267" name="AutoShape 31">
              <a:extLst>
                <a:ext uri="{FF2B5EF4-FFF2-40B4-BE49-F238E27FC236}">
                  <a16:creationId xmlns:a16="http://schemas.microsoft.com/office/drawing/2014/main" id="{249E5B12-A3F1-46E9-9962-ED48D3531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97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53268" name="AutoShape 32">
              <a:extLst>
                <a:ext uri="{FF2B5EF4-FFF2-40B4-BE49-F238E27FC236}">
                  <a16:creationId xmlns:a16="http://schemas.microsoft.com/office/drawing/2014/main" id="{DFE4F811-9A9D-425E-B7FF-55AEF61390A8}"/>
                </a:ext>
              </a:extLst>
            </p:cNvPr>
            <p:cNvCxnSpPr>
              <a:cxnSpLocks noChangeShapeType="1"/>
              <a:stCxn id="53257" idx="5"/>
              <a:endCxn id="53267" idx="2"/>
            </p:cNvCxnSpPr>
            <p:nvPr/>
          </p:nvCxnSpPr>
          <p:spPr bwMode="auto">
            <a:xfrm>
              <a:off x="1330" y="2818"/>
              <a:ext cx="302" cy="20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69" name="AutoShape 33">
              <a:extLst>
                <a:ext uri="{FF2B5EF4-FFF2-40B4-BE49-F238E27FC236}">
                  <a16:creationId xmlns:a16="http://schemas.microsoft.com/office/drawing/2014/main" id="{9FD9D502-5024-4CDE-B1D4-DDF83AF1F124}"/>
                </a:ext>
              </a:extLst>
            </p:cNvPr>
            <p:cNvCxnSpPr>
              <a:cxnSpLocks noChangeShapeType="1"/>
              <a:stCxn id="53267" idx="6"/>
              <a:endCxn id="53260" idx="3"/>
            </p:cNvCxnSpPr>
            <p:nvPr/>
          </p:nvCxnSpPr>
          <p:spPr bwMode="auto">
            <a:xfrm flipV="1">
              <a:off x="1728" y="2818"/>
              <a:ext cx="302" cy="20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37474" name="Text Box 34">
            <a:extLst>
              <a:ext uri="{FF2B5EF4-FFF2-40B4-BE49-F238E27FC236}">
                <a16:creationId xmlns:a16="http://schemas.microsoft.com/office/drawing/2014/main" id="{6DEAC496-F727-491B-9BD2-1AD48A6D4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3643313"/>
            <a:ext cx="8353425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zh-CN" altLang="en-US" i="1" dirty="0">
                <a:solidFill>
                  <a:srgbClr val="99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</a:t>
            </a:r>
            <a:r>
              <a:rPr lang="en-US" altLang="zh-CN" i="1" dirty="0">
                <a:solidFill>
                  <a:srgbClr val="9933FF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Solution:</a:t>
            </a:r>
            <a:r>
              <a:rPr lang="en-US" altLang="zh-CN" i="1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</a:p>
          <a:p>
            <a:pPr marL="457200" indent="-4572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     No.</a:t>
            </a:r>
          </a:p>
          <a:p>
            <a:pPr marL="457200" indent="-4572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     Because the right graph contains circuits of length 3, while the left graph does not.</a:t>
            </a:r>
          </a:p>
        </p:txBody>
      </p:sp>
      <p:sp>
        <p:nvSpPr>
          <p:cNvPr id="53255" name="Text Box 2">
            <a:extLst>
              <a:ext uri="{FF2B5EF4-FFF2-40B4-BE49-F238E27FC236}">
                <a16:creationId xmlns:a16="http://schemas.microsoft.com/office/drawing/2014/main" id="{C8091A95-A51F-4252-953A-C3FC2070B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5875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10.4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Connectivity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374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37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37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37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7443" grpId="0" autoUpdateAnimBg="0"/>
      <p:bldP spid="2237474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1">
            <a:extLst>
              <a:ext uri="{FF2B5EF4-FFF2-40B4-BE49-F238E27FC236}">
                <a16:creationId xmlns:a16="http://schemas.microsoft.com/office/drawing/2014/main" id="{61B08DF7-4CCF-4DE1-929D-4AE98A9DB7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EBEC887-D05F-468C-BFA3-E53DD32C4F1F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5" name="Text Box 2">
            <a:extLst>
              <a:ext uri="{FF2B5EF4-FFF2-40B4-BE49-F238E27FC236}">
                <a16:creationId xmlns:a16="http://schemas.microsoft.com/office/drawing/2014/main" id="{91579AA4-104A-47C0-ABAE-159C16D0F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47800"/>
            <a:ext cx="6781800" cy="323165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Homework: (Due on May 23)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Ver. 8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CC00FF"/>
                </a:solidFill>
                <a:latin typeface="Times New Roman" panose="02020603050405020304" pitchFamily="18" charset="0"/>
              </a:rPr>
              <a:t>Sec. 10.4 </a:t>
            </a:r>
            <a:r>
              <a:rPr kumimoji="1" lang="en-US" altLang="zh-CN" dirty="0">
                <a:latin typeface="Times New Roman" panose="02020603050405020304" pitchFamily="18" charset="0"/>
              </a:rPr>
              <a:t>27(e), 28, 29, 62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Ver. 7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CC00FF"/>
                </a:solidFill>
                <a:latin typeface="Times New Roman" panose="02020603050405020304" pitchFamily="18" charset="0"/>
              </a:rPr>
              <a:t>Sec</a:t>
            </a:r>
            <a:r>
              <a:rPr kumimoji="1" lang="en-US" altLang="zh-CN" dirty="0">
                <a:solidFill>
                  <a:srgbClr val="CC00FF"/>
                </a:solidFill>
                <a:latin typeface="Times New Roman" panose="02020603050405020304" pitchFamily="18" charset="0"/>
              </a:rPr>
              <a:t>. 10.4 </a:t>
            </a:r>
            <a:r>
              <a:rPr kumimoji="1" lang="en-US" altLang="zh-CN" dirty="0">
                <a:latin typeface="Times New Roman" panose="02020603050405020304" pitchFamily="18" charset="0"/>
              </a:rPr>
              <a:t>27(e), 28, 29, 62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kumimoji="1"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1">
            <a:extLst>
              <a:ext uri="{FF2B5EF4-FFF2-40B4-BE49-F238E27FC236}">
                <a16:creationId xmlns:a16="http://schemas.microsoft.com/office/drawing/2014/main" id="{46DDDD0F-E0CC-4E3B-BE4E-B064B704F6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E49FADA-CBB2-40EE-83B2-491626F64E8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3" name="Text Box 2">
            <a:extLst>
              <a:ext uri="{FF2B5EF4-FFF2-40B4-BE49-F238E27FC236}">
                <a16:creationId xmlns:a16="http://schemas.microsoft.com/office/drawing/2014/main" id="{D5E830B1-24E1-4390-A5CD-121CDAA81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5875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10.4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Connectivity </a:t>
            </a:r>
          </a:p>
        </p:txBody>
      </p:sp>
      <p:sp>
        <p:nvSpPr>
          <p:cNvPr id="2224131" name="Text Box 3">
            <a:extLst>
              <a:ext uri="{FF2B5EF4-FFF2-40B4-BE49-F238E27FC236}">
                <a16:creationId xmlns:a16="http://schemas.microsoft.com/office/drawing/2014/main" id="{8D15AC3D-7D07-4F80-A957-8806256A6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318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1. Paths </a:t>
            </a:r>
          </a:p>
        </p:txBody>
      </p:sp>
      <p:sp>
        <p:nvSpPr>
          <p:cNvPr id="2224132" name="Line 4">
            <a:extLst>
              <a:ext uri="{FF2B5EF4-FFF2-40B4-BE49-F238E27FC236}">
                <a16:creationId xmlns:a16="http://schemas.microsoft.com/office/drawing/2014/main" id="{05DD5547-EDC8-4A4D-AEBA-E29D95CBF4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863" y="893763"/>
            <a:ext cx="1079500" cy="142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24133" name="Rectangle 5">
            <a:extLst>
              <a:ext uri="{FF2B5EF4-FFF2-40B4-BE49-F238E27FC236}">
                <a16:creationId xmlns:a16="http://schemas.microsoft.com/office/drawing/2014/main" id="{06303ECC-7702-4407-B848-F61B3EAC7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982663"/>
            <a:ext cx="8137525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solidFill>
                  <a:srgbClr val="3399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path of length n</a:t>
            </a:r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in a 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simple graph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is a sequence of vertices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. . . ,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such that {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} , {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} , ..., {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n-1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} are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edges in the graph.</a:t>
            </a:r>
          </a:p>
          <a:p>
            <a:pPr>
              <a:spcBef>
                <a:spcPct val="4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path is a </a:t>
            </a:r>
            <a:r>
              <a:rPr kumimoji="1"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circuit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if it begins and ends at the same vertex (length greater than 0).</a:t>
            </a:r>
          </a:p>
          <a:p>
            <a:pPr>
              <a:spcBef>
                <a:spcPct val="4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 path is </a:t>
            </a:r>
            <a:r>
              <a:rPr kumimoji="1"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simple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if it does not contain the same edge more than once.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241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2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24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24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24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4131" grpId="0" autoUpdateAnimBg="0"/>
      <p:bldP spid="222413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1">
            <a:extLst>
              <a:ext uri="{FF2B5EF4-FFF2-40B4-BE49-F238E27FC236}">
                <a16:creationId xmlns:a16="http://schemas.microsoft.com/office/drawing/2014/main" id="{0EC1749D-527E-4CB8-957A-762B265B64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E748E6D-730B-47E9-88C0-DE95635D003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24134" name="Rectangle 6">
            <a:extLst>
              <a:ext uri="{FF2B5EF4-FFF2-40B4-BE49-F238E27FC236}">
                <a16:creationId xmlns:a16="http://schemas.microsoft.com/office/drawing/2014/main" id="{B4D7FFA1-A163-458C-A940-4E0D49016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857250"/>
            <a:ext cx="8208962" cy="277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CN" altLang="en-US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Note:</a:t>
            </a:r>
          </a:p>
          <a:p>
            <a:pPr>
              <a:spcBef>
                <a:spcPct val="30000"/>
              </a:spcBef>
              <a:buClr>
                <a:schemeClr val="tx1"/>
              </a:buClr>
              <a:buSzPct val="75000"/>
              <a:buFontTx/>
              <a:buAutoNum type="arabicPeriod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There is nothing to prevent traversing an edge back and forth to produce arbitrarily long paths. This is usually not interesting which is why we define a simple path.</a:t>
            </a:r>
          </a:p>
          <a:p>
            <a:pPr>
              <a:spcBef>
                <a:spcPct val="30000"/>
              </a:spcBef>
              <a:buClr>
                <a:schemeClr val="tx1"/>
              </a:buClr>
              <a:buSzPct val="75000"/>
              <a:buFontTx/>
              <a:buAutoNum type="arabicPeriod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notation of a path: vertex sequence</a:t>
            </a:r>
          </a:p>
          <a:p>
            <a:pPr>
              <a:spcBef>
                <a:spcPct val="30000"/>
              </a:spcBef>
              <a:buClr>
                <a:schemeClr val="tx1"/>
              </a:buClr>
              <a:buSzPct val="75000"/>
              <a:buFontTx/>
              <a:buAutoNum type="arabicPeriod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 path of length zero consists of a single vertex.</a:t>
            </a:r>
          </a:p>
        </p:txBody>
      </p:sp>
      <p:sp>
        <p:nvSpPr>
          <p:cNvPr id="32772" name="Text Box 2">
            <a:extLst>
              <a:ext uri="{FF2B5EF4-FFF2-40B4-BE49-F238E27FC236}">
                <a16:creationId xmlns:a16="http://schemas.microsoft.com/office/drawing/2014/main" id="{FE9C615D-2B52-4F02-B893-09CCDA44B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5875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10.4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Connectivity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4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24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24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24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413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1">
            <a:extLst>
              <a:ext uri="{FF2B5EF4-FFF2-40B4-BE49-F238E27FC236}">
                <a16:creationId xmlns:a16="http://schemas.microsoft.com/office/drawing/2014/main" id="{7605E735-B720-48BA-AD7F-7A1BA4B885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F37290B-DC92-45B5-89EF-D3FDC62D1834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25155" name="Rectangle 3">
            <a:extLst>
              <a:ext uri="{FF2B5EF4-FFF2-40B4-BE49-F238E27FC236}">
                <a16:creationId xmlns:a16="http://schemas.microsoft.com/office/drawing/2014/main" id="{A6023AD7-0CE3-4B48-BFC6-7E088F5D1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765175"/>
            <a:ext cx="83534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Path in directed graph </a:t>
            </a:r>
          </a:p>
          <a:p>
            <a:pPr>
              <a:spcBef>
                <a:spcPct val="8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>
                <a:latin typeface="Times New Roman" pitchFamily="18" charset="0"/>
                <a:ea typeface="宋体" pitchFamily="2" charset="-122"/>
              </a:rPr>
              <a:t>A </a:t>
            </a:r>
            <a:r>
              <a:rPr kumimoji="1" lang="en-US" altLang="zh-CN" i="1">
                <a:solidFill>
                  <a:srgbClr val="00CC00"/>
                </a:solidFill>
                <a:latin typeface="Times New Roman" pitchFamily="18" charset="0"/>
                <a:ea typeface="宋体" pitchFamily="2" charset="-122"/>
              </a:rPr>
              <a:t>path of length n</a:t>
            </a:r>
            <a:r>
              <a:rPr lang="en-US" altLang="zh-CN">
                <a:latin typeface="Times New Roman" pitchFamily="18" charset="0"/>
                <a:ea typeface="宋体" pitchFamily="2" charset="-122"/>
              </a:rPr>
              <a:t> in a </a:t>
            </a:r>
            <a:r>
              <a:rPr lang="en-US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directed graph</a:t>
            </a:r>
            <a:r>
              <a:rPr lang="en-US" altLang="zh-CN">
                <a:latin typeface="Times New Roman" pitchFamily="18" charset="0"/>
                <a:ea typeface="宋体" pitchFamily="2" charset="-122"/>
              </a:rPr>
              <a:t> is a sequence of vertices </a:t>
            </a:r>
            <a:r>
              <a:rPr lang="en-US" altLang="zh-CN" i="1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baseline="-25000">
                <a:latin typeface="Times New Roman" pitchFamily="18" charset="0"/>
                <a:ea typeface="宋体" pitchFamily="2" charset="-122"/>
              </a:rPr>
              <a:t>0</a:t>
            </a:r>
            <a:r>
              <a:rPr lang="en-US" altLang="zh-CN"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i="1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baseline="-25000"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>
                <a:latin typeface="Times New Roman" pitchFamily="18" charset="0"/>
                <a:ea typeface="宋体" pitchFamily="2" charset="-122"/>
              </a:rPr>
              <a:t>, . . . </a:t>
            </a:r>
            <a:r>
              <a:rPr lang="en-US" altLang="zh-CN" i="1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baseline="-2500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>
                <a:latin typeface="Times New Roman" pitchFamily="18" charset="0"/>
                <a:ea typeface="宋体" pitchFamily="2" charset="-122"/>
              </a:rPr>
              <a:t> such that (</a:t>
            </a:r>
            <a:r>
              <a:rPr lang="en-US" altLang="zh-CN" i="1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baseline="-25000">
                <a:latin typeface="Times New Roman" pitchFamily="18" charset="0"/>
                <a:ea typeface="宋体" pitchFamily="2" charset="-122"/>
              </a:rPr>
              <a:t>0</a:t>
            </a:r>
            <a:r>
              <a:rPr lang="en-US" altLang="zh-CN"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i="1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baseline="-25000"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>
                <a:latin typeface="Times New Roman" pitchFamily="18" charset="0"/>
                <a:ea typeface="宋体" pitchFamily="2" charset="-122"/>
              </a:rPr>
              <a:t>) , (</a:t>
            </a:r>
            <a:r>
              <a:rPr lang="en-US" altLang="zh-CN" i="1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baseline="-25000"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i="1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baseline="-2500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>
                <a:latin typeface="Times New Roman" pitchFamily="18" charset="0"/>
                <a:ea typeface="宋体" pitchFamily="2" charset="-122"/>
              </a:rPr>
              <a:t>) , ..., (</a:t>
            </a:r>
            <a:r>
              <a:rPr lang="en-US" altLang="zh-CN" i="1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i="1" baseline="-2500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baseline="-25000">
                <a:latin typeface="Times New Roman" pitchFamily="18" charset="0"/>
                <a:ea typeface="宋体" pitchFamily="2" charset="-122"/>
              </a:rPr>
              <a:t>-1</a:t>
            </a:r>
            <a:r>
              <a:rPr lang="en-US" altLang="zh-CN"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i="1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i="1" baseline="-2500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>
                <a:latin typeface="Times New Roman" pitchFamily="18" charset="0"/>
                <a:ea typeface="宋体" pitchFamily="2" charset="-122"/>
              </a:rPr>
              <a:t>) are </a:t>
            </a:r>
            <a:r>
              <a:rPr lang="en-US" altLang="zh-CN" i="1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>
                <a:latin typeface="Times New Roman" pitchFamily="18" charset="0"/>
                <a:ea typeface="宋体" pitchFamily="2" charset="-122"/>
              </a:rPr>
              <a:t> directed edges in the graph.</a:t>
            </a: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i="1">
                <a:solidFill>
                  <a:srgbClr val="00CC00"/>
                </a:solidFill>
                <a:latin typeface="Times New Roman" pitchFamily="18" charset="0"/>
                <a:ea typeface="宋体" pitchFamily="2" charset="-122"/>
              </a:rPr>
              <a:t>Circuit or cycle</a:t>
            </a:r>
            <a:r>
              <a:rPr lang="en-US" altLang="zh-CN" i="1">
                <a:solidFill>
                  <a:schemeClr val="accent1"/>
                </a:solidFill>
                <a:latin typeface="Times New Roman" pitchFamily="18" charset="0"/>
                <a:ea typeface="宋体" pitchFamily="2" charset="-122"/>
              </a:rPr>
              <a:t> :</a:t>
            </a:r>
            <a:r>
              <a:rPr lang="en-US" altLang="zh-CN">
                <a:latin typeface="Times New Roman" pitchFamily="18" charset="0"/>
                <a:ea typeface="宋体" pitchFamily="2" charset="-122"/>
              </a:rPr>
              <a:t> the path begins and ends with the same vertex.</a:t>
            </a:r>
            <a:endParaRPr lang="en-US" altLang="zh-CN" i="1">
              <a:solidFill>
                <a:schemeClr val="accent1"/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i="1">
                <a:solidFill>
                  <a:srgbClr val="00CC00"/>
                </a:solidFill>
                <a:latin typeface="Times New Roman" pitchFamily="18" charset="0"/>
                <a:ea typeface="宋体" pitchFamily="2" charset="-122"/>
              </a:rPr>
              <a:t>Simple path</a:t>
            </a:r>
            <a:r>
              <a:rPr lang="en-US" altLang="zh-CN" i="1">
                <a:solidFill>
                  <a:schemeClr val="accent1"/>
                </a:solidFill>
                <a:latin typeface="Times New Roman" pitchFamily="18" charset="0"/>
                <a:ea typeface="宋体" pitchFamily="2" charset="-122"/>
              </a:rPr>
              <a:t>:  </a:t>
            </a:r>
            <a:r>
              <a:rPr lang="en-US" altLang="zh-CN">
                <a:latin typeface="Times New Roman" pitchFamily="18" charset="0"/>
                <a:ea typeface="宋体" pitchFamily="2" charset="-122"/>
              </a:rPr>
              <a:t>the path does not contain the same edge more than once.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lang="en-US" altLang="zh-CN" i="1">
              <a:solidFill>
                <a:schemeClr val="accent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796" name="Text Box 2">
            <a:extLst>
              <a:ext uri="{FF2B5EF4-FFF2-40B4-BE49-F238E27FC236}">
                <a16:creationId xmlns:a16="http://schemas.microsoft.com/office/drawing/2014/main" id="{CBDD1307-0A6B-4F2E-99EA-2F3FE8118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5875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10.4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Connectivity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2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2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2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515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>
            <a:extLst>
              <a:ext uri="{FF2B5EF4-FFF2-40B4-BE49-F238E27FC236}">
                <a16:creationId xmlns:a16="http://schemas.microsoft.com/office/drawing/2014/main" id="{E15B83F4-F728-4839-85FC-8900F10A26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EC3ACC8-3EFD-4A7D-A134-589FB6BB5058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26179" name="Rectangle 3">
            <a:extLst>
              <a:ext uri="{FF2B5EF4-FFF2-40B4-BE49-F238E27FC236}">
                <a16:creationId xmlns:a16="http://schemas.microsoft.com/office/drawing/2014/main" id="{F51488E7-860E-431C-85B8-6D2E663B1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620713"/>
            <a:ext cx="820896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Paths represent useful information in many graph models.</a:t>
            </a:r>
          </a:p>
        </p:txBody>
      </p:sp>
      <p:sp>
        <p:nvSpPr>
          <p:cNvPr id="2226180" name="Text Box 4">
            <a:extLst>
              <a:ext uri="{FF2B5EF4-FFF2-40B4-BE49-F238E27FC236}">
                <a16:creationId xmlns:a16="http://schemas.microsoft.com/office/drawing/2014/main" id="{2DE4D263-003A-4D86-9FA7-775CB98E7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214438"/>
            <a:ext cx="8353425" cy="392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〖Example 1〗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Path in Acquaintanceship Graphs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In an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acquaintanceship graph there is a path between two people if there is a chain of people linking these people, where two people adjacent in the chain know one other.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Many social scientists have conjectured that almost every pair of people in the world are linked by a small chain of people, perhaps containing just five or fewer people.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The play </a:t>
            </a:r>
            <a:r>
              <a:rPr kumimoji="1" lang="en-US" altLang="zh-CN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Six Degrees of Separation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by John Guare is based on this notion. </a:t>
            </a:r>
          </a:p>
        </p:txBody>
      </p:sp>
      <p:sp>
        <p:nvSpPr>
          <p:cNvPr id="34821" name="Text Box 2">
            <a:extLst>
              <a:ext uri="{FF2B5EF4-FFF2-40B4-BE49-F238E27FC236}">
                <a16:creationId xmlns:a16="http://schemas.microsoft.com/office/drawing/2014/main" id="{B11E3CA5-0DB2-42A7-BBD4-83CE939C4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5875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10.4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Connectivity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26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26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26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26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6179" grpId="0" build="p"/>
      <p:bldP spid="2226180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1">
            <a:extLst>
              <a:ext uri="{FF2B5EF4-FFF2-40B4-BE49-F238E27FC236}">
                <a16:creationId xmlns:a16="http://schemas.microsoft.com/office/drawing/2014/main" id="{7EA42E6E-ACA7-46F5-8D16-E809EA5D63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EAB5365-E191-4491-A5E2-798166C6C8F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7" name="Text Box 2">
            <a:extLst>
              <a:ext uri="{FF2B5EF4-FFF2-40B4-BE49-F238E27FC236}">
                <a16:creationId xmlns:a16="http://schemas.microsoft.com/office/drawing/2014/main" id="{08330216-E9B3-4892-94DB-0663F6F99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5875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10.4 </a:t>
            </a:r>
            <a:r>
              <a:rPr kumimoji="1"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Connectivity </a:t>
            </a:r>
          </a:p>
        </p:txBody>
      </p:sp>
      <p:sp>
        <p:nvSpPr>
          <p:cNvPr id="2227203" name="Text Box 3">
            <a:extLst>
              <a:ext uri="{FF2B5EF4-FFF2-40B4-BE49-F238E27FC236}">
                <a16:creationId xmlns:a16="http://schemas.microsoft.com/office/drawing/2014/main" id="{351DA2A9-0E8B-4FEE-BAC5-2759D8ADD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93738"/>
            <a:ext cx="4824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2. Counting paths between vertices</a:t>
            </a:r>
            <a:r>
              <a:rPr kumimoji="1"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227204" name="Line 4">
            <a:extLst>
              <a:ext uri="{FF2B5EF4-FFF2-40B4-BE49-F238E27FC236}">
                <a16:creationId xmlns:a16="http://schemas.microsoft.com/office/drawing/2014/main" id="{642DF886-09E5-4B5B-9077-4739BEB2B9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8325" y="1155700"/>
            <a:ext cx="4678363" cy="142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27205" name="Rectangle 5">
            <a:extLst>
              <a:ext uri="{FF2B5EF4-FFF2-40B4-BE49-F238E27FC236}">
                <a16:creationId xmlns:a16="http://schemas.microsoft.com/office/drawing/2014/main" id="{14C03E77-8E01-4FDA-A925-D67D24E19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630363"/>
            <a:ext cx="8713787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number of paths between two vertices in a graph can be determined using its adjacency matrix.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272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2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27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7203" grpId="0" autoUpdateAnimBg="0"/>
      <p:bldP spid="222720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1">
            <a:extLst>
              <a:ext uri="{FF2B5EF4-FFF2-40B4-BE49-F238E27FC236}">
                <a16:creationId xmlns:a16="http://schemas.microsoft.com/office/drawing/2014/main" id="{27CC2C20-3DF4-40A6-84CE-BB944EF579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D953373-028B-4BF3-9CBD-DCECFE1EB802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5" name="Text Box 2">
            <a:extLst>
              <a:ext uri="{FF2B5EF4-FFF2-40B4-BE49-F238E27FC236}">
                <a16:creationId xmlns:a16="http://schemas.microsoft.com/office/drawing/2014/main" id="{D58DB8B4-95FD-4C4B-A399-79AB27B9D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5875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10.4 </a:t>
            </a:r>
            <a:r>
              <a:rPr kumimoji="1"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Connectivity </a:t>
            </a:r>
          </a:p>
        </p:txBody>
      </p:sp>
      <p:sp>
        <p:nvSpPr>
          <p:cNvPr id="2228227" name="AutoShape 3">
            <a:extLst>
              <a:ext uri="{FF2B5EF4-FFF2-40B4-BE49-F238E27FC236}">
                <a16:creationId xmlns:a16="http://schemas.microsoft.com/office/drawing/2014/main" id="{867BA8F6-6309-4732-9783-50930CEAA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28625"/>
            <a:ext cx="8424862" cy="1728788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kumimoji="1" lang="en-US" altLang="zh-CN" b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Theorem 2】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</a:t>
            </a:r>
            <a:r>
              <a:rPr kumimoji="1"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number of different paths of length r</a:t>
            </a:r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from </a:t>
            </a:r>
          </a:p>
          <a:p>
            <a:pPr eaLnBrk="1" hangingPunct="1"/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to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is equal to the 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th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entry of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where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is the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adjacency matrix representing the graph consisting of vertices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. . .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228228" name="Rectangle 4">
            <a:extLst>
              <a:ext uri="{FF2B5EF4-FFF2-40B4-BE49-F238E27FC236}">
                <a16:creationId xmlns:a16="http://schemas.microsoft.com/office/drawing/2014/main" id="{83BABC5C-CB70-4717-8F7E-314AD0714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286000"/>
            <a:ext cx="8748712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Note: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This is the standard power of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not the Boolean power.</a:t>
            </a:r>
          </a:p>
        </p:txBody>
      </p:sp>
      <p:sp>
        <p:nvSpPr>
          <p:cNvPr id="2228229" name="Rectangle 5">
            <a:extLst>
              <a:ext uri="{FF2B5EF4-FFF2-40B4-BE49-F238E27FC236}">
                <a16:creationId xmlns:a16="http://schemas.microsoft.com/office/drawing/2014/main" id="{C2681DB1-956C-4865-A4E4-B900A1613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997200"/>
            <a:ext cx="799147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i="1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</a:p>
          <a:p>
            <a:pPr>
              <a:spcBef>
                <a:spcPct val="3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Let</a:t>
            </a:r>
          </a:p>
        </p:txBody>
      </p:sp>
      <p:graphicFrame>
        <p:nvGraphicFramePr>
          <p:cNvPr id="2228230" name="Object 6">
            <a:extLst>
              <a:ext uri="{FF2B5EF4-FFF2-40B4-BE49-F238E27FC236}">
                <a16:creationId xmlns:a16="http://schemas.microsoft.com/office/drawing/2014/main" id="{F9B9C491-D117-4330-9BEB-F855C5279E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5013" y="3529013"/>
          <a:ext cx="13525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4" name="公式" r:id="rId4" imgW="685800" imgH="241300" progId="Equation.3">
                  <p:embed/>
                </p:oleObj>
              </mc:Choice>
              <mc:Fallback>
                <p:oleObj name="公式" r:id="rId4" imgW="6858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3" y="3529013"/>
                        <a:ext cx="135255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8231" name="Object 7">
            <a:extLst>
              <a:ext uri="{FF2B5EF4-FFF2-40B4-BE49-F238E27FC236}">
                <a16:creationId xmlns:a16="http://schemas.microsoft.com/office/drawing/2014/main" id="{6B8F16D4-2B68-4AE0-A454-C99CD8A84D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573703"/>
              </p:ext>
            </p:extLst>
          </p:nvPr>
        </p:nvGraphicFramePr>
        <p:xfrm>
          <a:off x="1187450" y="4005263"/>
          <a:ext cx="8096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5" name="公式" r:id="rId6" imgW="380835" imgH="203112" progId="Equation.3">
                  <p:embed/>
                </p:oleObj>
              </mc:Choice>
              <mc:Fallback>
                <p:oleObj name="公式" r:id="rId6" imgW="380835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005263"/>
                        <a:ext cx="8096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28232" name="Object 8">
                <a:extLst>
                  <a:ext uri="{FF2B5EF4-FFF2-40B4-BE49-F238E27FC236}">
                    <a16:creationId xmlns:a16="http://schemas.microsoft.com/office/drawing/2014/main" id="{DF4B85F2-A941-4CD5-BC34-5925CE2B2BB5}"/>
                  </a:ext>
                </a:extLst>
              </p:cNvPr>
              <p:cNvSpPr txBox="1"/>
              <p:nvPr/>
            </p:nvSpPr>
            <p:spPr bwMode="auto">
              <a:xfrm>
                <a:off x="2010542" y="3966586"/>
                <a:ext cx="1257300" cy="71913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br>
                  <a:rPr lang="zh-CN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dirty="0"/>
              </a:p>
            </p:txBody>
          </p:sp>
        </mc:Choice>
        <mc:Fallback xmlns="">
          <p:sp>
            <p:nvSpPr>
              <p:cNvPr id="2228232" name="Object 8">
                <a:extLst>
                  <a:ext uri="{FF2B5EF4-FFF2-40B4-BE49-F238E27FC236}">
                    <a16:creationId xmlns:a16="http://schemas.microsoft.com/office/drawing/2014/main" id="{DF4B85F2-A941-4CD5-BC34-5925CE2B2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10542" y="3966586"/>
                <a:ext cx="1257300" cy="7191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8238" name="Object 14">
                <a:extLst>
                  <a:ext uri="{FF2B5EF4-FFF2-40B4-BE49-F238E27FC236}">
                    <a16:creationId xmlns:a16="http://schemas.microsoft.com/office/drawing/2014/main" id="{709DAF90-5C5C-4BEF-830C-5FE93C129382}"/>
                  </a:ext>
                </a:extLst>
              </p:cNvPr>
              <p:cNvSpPr txBox="1"/>
              <p:nvPr/>
            </p:nvSpPr>
            <p:spPr bwMode="auto">
              <a:xfrm>
                <a:off x="1592262" y="4496708"/>
                <a:ext cx="2331666" cy="64414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zh-CN" altLang="en-US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/>
                        <m:sub>
                          <m: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b="0" dirty="0"/>
              </a:p>
            </p:txBody>
          </p:sp>
        </mc:Choice>
        <mc:Fallback xmlns="">
          <p:sp>
            <p:nvSpPr>
              <p:cNvPr id="2228238" name="Object 14">
                <a:extLst>
                  <a:ext uri="{FF2B5EF4-FFF2-40B4-BE49-F238E27FC236}">
                    <a16:creationId xmlns:a16="http://schemas.microsoft.com/office/drawing/2014/main" id="{709DAF90-5C5C-4BEF-830C-5FE93C129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92262" y="4496708"/>
                <a:ext cx="2331666" cy="6441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8239" name="Object 15">
                <a:extLst>
                  <a:ext uri="{FF2B5EF4-FFF2-40B4-BE49-F238E27FC236}">
                    <a16:creationId xmlns:a16="http://schemas.microsoft.com/office/drawing/2014/main" id="{9F2031E3-BAE2-4308-BAE8-D77C7F065282}"/>
                  </a:ext>
                </a:extLst>
              </p:cNvPr>
              <p:cNvSpPr txBox="1"/>
              <p:nvPr/>
            </p:nvSpPr>
            <p:spPr bwMode="auto">
              <a:xfrm>
                <a:off x="1592262" y="5077355"/>
                <a:ext cx="3195762" cy="757238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CN" altLang="en-US"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zh-CN" altLang="en-US" sz="32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zh-CN" altLang="en-US" sz="32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sz="32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32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zh-CN" altLang="en-US"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zh-CN" altLang="en-US"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sSub>
                        <m:sSubPr>
                          <m:ctrlPr>
                            <a:rPr lang="zh-CN" altLang="en-US"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/>
                        <m:sub>
                          <m:r>
                            <a:rPr lang="zh-CN" altLang="en-US"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b="0" dirty="0"/>
              </a:p>
            </p:txBody>
          </p:sp>
        </mc:Choice>
        <mc:Fallback xmlns="">
          <p:sp>
            <p:nvSpPr>
              <p:cNvPr id="2228239" name="Object 15">
                <a:extLst>
                  <a:ext uri="{FF2B5EF4-FFF2-40B4-BE49-F238E27FC236}">
                    <a16:creationId xmlns:a16="http://schemas.microsoft.com/office/drawing/2014/main" id="{9F2031E3-BAE2-4308-BAE8-D77C7F065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92262" y="5077355"/>
                <a:ext cx="3195762" cy="7572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28241" name="Object 17">
            <a:extLst>
              <a:ext uri="{FF2B5EF4-FFF2-40B4-BE49-F238E27FC236}">
                <a16:creationId xmlns:a16="http://schemas.microsoft.com/office/drawing/2014/main" id="{44EB6A96-306E-4574-BD34-FDE77A5986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024119"/>
              </p:ext>
            </p:extLst>
          </p:nvPr>
        </p:nvGraphicFramePr>
        <p:xfrm>
          <a:off x="1691903" y="5450635"/>
          <a:ext cx="446405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6" name="公式" r:id="rId11" imgW="2489200" imgH="431800" progId="Equation.3">
                  <p:embed/>
                </p:oleObj>
              </mc:Choice>
              <mc:Fallback>
                <p:oleObj name="公式" r:id="rId11" imgW="2489200" imgH="431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903" y="5450635"/>
                        <a:ext cx="4464050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7">
                <a:extLst>
                  <a:ext uri="{FF2B5EF4-FFF2-40B4-BE49-F238E27FC236}">
                    <a16:creationId xmlns:a16="http://schemas.microsoft.com/office/drawing/2014/main" id="{3F4E1F44-584E-43D7-9966-3108C3A58DEF}"/>
                  </a:ext>
                </a:extLst>
              </p:cNvPr>
              <p:cNvSpPr txBox="1"/>
              <p:nvPr/>
            </p:nvSpPr>
            <p:spPr bwMode="auto">
              <a:xfrm>
                <a:off x="1036834" y="4502443"/>
                <a:ext cx="809625" cy="4318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Object 7">
                <a:extLst>
                  <a:ext uri="{FF2B5EF4-FFF2-40B4-BE49-F238E27FC236}">
                    <a16:creationId xmlns:a16="http://schemas.microsoft.com/office/drawing/2014/main" id="{3F4E1F44-584E-43D7-9966-3108C3A58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6834" y="4502443"/>
                <a:ext cx="809625" cy="431800"/>
              </a:xfrm>
              <a:prstGeom prst="rect">
                <a:avLst/>
              </a:prstGeom>
              <a:blipFill>
                <a:blip r:embed="rId13"/>
                <a:stretch>
                  <a:fillRect b="-18571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2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28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28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28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2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2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2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2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28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28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8227" grpId="0" animBg="1"/>
      <p:bldP spid="2228228" grpId="0" build="p"/>
      <p:bldP spid="2228229" grpId="0" build="p"/>
      <p:bldP spid="2228232" grpId="0"/>
      <p:bldP spid="2228238" grpId="0"/>
      <p:bldP spid="222823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1">
            <a:extLst>
              <a:ext uri="{FF2B5EF4-FFF2-40B4-BE49-F238E27FC236}">
                <a16:creationId xmlns:a16="http://schemas.microsoft.com/office/drawing/2014/main" id="{F5F3B246-BAAD-42F2-84D5-32483AB34C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0228576-ED1F-4F1A-9178-483F0F2AC286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6976BEED-86C6-4C01-9A94-2883FF67A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B52EA2F1-94D7-4E7B-AE03-BE271E98F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229253" name="Text Box 5">
            <a:extLst>
              <a:ext uri="{FF2B5EF4-FFF2-40B4-BE49-F238E27FC236}">
                <a16:creationId xmlns:a16="http://schemas.microsoft.com/office/drawing/2014/main" id="{1B2666F8-74B5-4B8D-8A41-5445690C6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92150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2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229254" name="Rectangle 6">
            <a:extLst>
              <a:ext uri="{FF2B5EF4-FFF2-40B4-BE49-F238E27FC236}">
                <a16:creationId xmlns:a16="http://schemas.microsoft.com/office/drawing/2014/main" id="{C267B47D-2151-4299-A3A2-33FACC0CC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2500313"/>
            <a:ext cx="810895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Tx/>
              <a:buAutoNum type="arabicParenBoth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How many paths of length 2 are there from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to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?</a:t>
            </a: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</a:t>
            </a:r>
            <a:r>
              <a:rPr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54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in </a:t>
            </a:r>
            <a:r>
              <a:rPr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baseline="30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:</a:t>
            </a:r>
            <a:r>
              <a:rPr lang="en-US" altLang="zh-CN" baseline="30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1  </a:t>
            </a:r>
            <a:r>
              <a:rPr lang="en-US" altLang="zh-CN" baseline="30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(2)   The number of paths not exceeding 6  are there from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to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?</a:t>
            </a: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</a:t>
            </a:r>
            <a:r>
              <a:rPr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45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in  </a:t>
            </a:r>
            <a:r>
              <a:rPr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baseline="30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baseline="30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baseline="30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baseline="30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baseline="30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6 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:     2 </a:t>
            </a:r>
            <a:endParaRPr lang="en-US" altLang="zh-CN" baseline="3000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(3)   The number of circuits starting at vertex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whose length is not exceeding 6?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3C8F02EA-556F-41E5-8303-5DD1AD772A0B}"/>
              </a:ext>
            </a:extLst>
          </p:cNvPr>
          <p:cNvGrpSpPr>
            <a:grpSpLocks/>
          </p:cNvGrpSpPr>
          <p:nvPr/>
        </p:nvGrpSpPr>
        <p:grpSpPr bwMode="auto">
          <a:xfrm>
            <a:off x="2357438" y="357188"/>
            <a:ext cx="4786312" cy="2257425"/>
            <a:chOff x="1474" y="346"/>
            <a:chExt cx="3015" cy="1422"/>
          </a:xfrm>
        </p:grpSpPr>
        <p:sp>
          <p:nvSpPr>
            <p:cNvPr id="40969" name="AutoShape 8">
              <a:extLst>
                <a:ext uri="{FF2B5EF4-FFF2-40B4-BE49-F238E27FC236}">
                  <a16:creationId xmlns:a16="http://schemas.microsoft.com/office/drawing/2014/main" id="{9D2269D5-2101-47CF-AD69-049AB545F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3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0970" name="AutoShape 9">
              <a:extLst>
                <a:ext uri="{FF2B5EF4-FFF2-40B4-BE49-F238E27FC236}">
                  <a16:creationId xmlns:a16="http://schemas.microsoft.com/office/drawing/2014/main" id="{6FD8C637-AD70-4010-956E-BC2E75E75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1389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0971" name="AutoShape 10">
              <a:extLst>
                <a:ext uri="{FF2B5EF4-FFF2-40B4-BE49-F238E27FC236}">
                  <a16:creationId xmlns:a16="http://schemas.microsoft.com/office/drawing/2014/main" id="{6EB626F1-F092-4133-8F92-CE2052515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68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229259" name="Text Box 11">
              <a:extLst>
                <a:ext uri="{FF2B5EF4-FFF2-40B4-BE49-F238E27FC236}">
                  <a16:creationId xmlns:a16="http://schemas.microsoft.com/office/drawing/2014/main" id="{1165FF3C-E368-41CB-AED6-F52062314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9" y="346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b="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  <p:cxnSp>
          <p:nvCxnSpPr>
            <p:cNvPr id="40973" name="AutoShape 12">
              <a:extLst>
                <a:ext uri="{FF2B5EF4-FFF2-40B4-BE49-F238E27FC236}">
                  <a16:creationId xmlns:a16="http://schemas.microsoft.com/office/drawing/2014/main" id="{1D930E58-C315-4B34-AAB6-D0F2CD505BBB}"/>
                </a:ext>
              </a:extLst>
            </p:cNvPr>
            <p:cNvCxnSpPr>
              <a:cxnSpLocks noChangeShapeType="1"/>
              <a:stCxn id="40969" idx="4"/>
              <a:endCxn id="40970" idx="4"/>
            </p:cNvCxnSpPr>
            <p:nvPr/>
          </p:nvCxnSpPr>
          <p:spPr bwMode="auto">
            <a:xfrm>
              <a:off x="1930" y="1440"/>
              <a:ext cx="771" cy="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4" name="AutoShape 13">
              <a:extLst>
                <a:ext uri="{FF2B5EF4-FFF2-40B4-BE49-F238E27FC236}">
                  <a16:creationId xmlns:a16="http://schemas.microsoft.com/office/drawing/2014/main" id="{4ED4E5ED-7132-46AA-9823-984D6F1D163D}"/>
                </a:ext>
              </a:extLst>
            </p:cNvPr>
            <p:cNvCxnSpPr>
              <a:cxnSpLocks noChangeShapeType="1"/>
              <a:stCxn id="40969" idx="7"/>
              <a:endCxn id="40971" idx="3"/>
            </p:cNvCxnSpPr>
            <p:nvPr/>
          </p:nvCxnSpPr>
          <p:spPr bwMode="auto">
            <a:xfrm flipV="1">
              <a:off x="1964" y="764"/>
              <a:ext cx="425" cy="59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5" name="AutoShape 14">
              <a:extLst>
                <a:ext uri="{FF2B5EF4-FFF2-40B4-BE49-F238E27FC236}">
                  <a16:creationId xmlns:a16="http://schemas.microsoft.com/office/drawing/2014/main" id="{1F5148DF-C4CD-4410-9C61-ABC43280B3C3}"/>
                </a:ext>
              </a:extLst>
            </p:cNvPr>
            <p:cNvCxnSpPr>
              <a:cxnSpLocks noChangeShapeType="1"/>
              <a:stCxn id="40971" idx="5"/>
              <a:endCxn id="40970" idx="1"/>
            </p:cNvCxnSpPr>
            <p:nvPr/>
          </p:nvCxnSpPr>
          <p:spPr bwMode="auto">
            <a:xfrm>
              <a:off x="2457" y="764"/>
              <a:ext cx="210" cy="63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29263" name="Text Box 15">
              <a:extLst>
                <a:ext uri="{FF2B5EF4-FFF2-40B4-BE49-F238E27FC236}">
                  <a16:creationId xmlns:a16="http://schemas.microsoft.com/office/drawing/2014/main" id="{1981CF71-D4F7-4ABF-B962-DE4B82396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1117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b="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2229264" name="Text Box 16">
              <a:extLst>
                <a:ext uri="{FF2B5EF4-FFF2-40B4-BE49-F238E27FC236}">
                  <a16:creationId xmlns:a16="http://schemas.microsoft.com/office/drawing/2014/main" id="{0232542D-CA83-44CD-996D-B180A8FBEC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434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b="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40978" name="AutoShape 17">
              <a:extLst>
                <a:ext uri="{FF2B5EF4-FFF2-40B4-BE49-F238E27FC236}">
                  <a16:creationId xmlns:a16="http://schemas.microsoft.com/office/drawing/2014/main" id="{998F9CA0-CC5D-4A2A-B3BD-DB69E95EC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75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40979" name="AutoShape 18">
              <a:extLst>
                <a:ext uri="{FF2B5EF4-FFF2-40B4-BE49-F238E27FC236}">
                  <a16:creationId xmlns:a16="http://schemas.microsoft.com/office/drawing/2014/main" id="{909B3CF8-CA86-4694-82E0-4BE0DEE7707A}"/>
                </a:ext>
              </a:extLst>
            </p:cNvPr>
            <p:cNvCxnSpPr>
              <a:cxnSpLocks noChangeShapeType="1"/>
              <a:endCxn id="40978" idx="6"/>
            </p:cNvCxnSpPr>
            <p:nvPr/>
          </p:nvCxnSpPr>
          <p:spPr bwMode="auto">
            <a:xfrm flipH="1" flipV="1">
              <a:off x="3339" y="802"/>
              <a:ext cx="494" cy="3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0" name="AutoShape 19">
              <a:extLst>
                <a:ext uri="{FF2B5EF4-FFF2-40B4-BE49-F238E27FC236}">
                  <a16:creationId xmlns:a16="http://schemas.microsoft.com/office/drawing/2014/main" id="{6774C2E7-8625-4B8A-8473-A3103A6C01A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878" y="1207"/>
              <a:ext cx="181" cy="3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981" name="AutoShape 20">
              <a:extLst>
                <a:ext uri="{FF2B5EF4-FFF2-40B4-BE49-F238E27FC236}">
                  <a16:creationId xmlns:a16="http://schemas.microsoft.com/office/drawing/2014/main" id="{9EFA2614-68A3-4C53-85BA-E334A2BBE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1525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0982" name="AutoShape 21">
              <a:extLst>
                <a:ext uri="{FF2B5EF4-FFF2-40B4-BE49-F238E27FC236}">
                  <a16:creationId xmlns:a16="http://schemas.microsoft.com/office/drawing/2014/main" id="{2F4FD7A8-285B-44DB-ACE4-94DC86BE3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" y="1135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229270" name="Text Box 22">
              <a:extLst>
                <a:ext uri="{FF2B5EF4-FFF2-40B4-BE49-F238E27FC236}">
                  <a16:creationId xmlns:a16="http://schemas.microsoft.com/office/drawing/2014/main" id="{5809543D-D835-485C-BD17-FE60A05F8B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572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b="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2229271" name="Text Box 23">
              <a:extLst>
                <a:ext uri="{FF2B5EF4-FFF2-40B4-BE49-F238E27FC236}">
                  <a16:creationId xmlns:a16="http://schemas.microsoft.com/office/drawing/2014/main" id="{89F25554-BC4E-4899-A0CE-F516EF5DBE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1026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b="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229272" name="Text Box 24">
              <a:extLst>
                <a:ext uri="{FF2B5EF4-FFF2-40B4-BE49-F238E27FC236}">
                  <a16:creationId xmlns:a16="http://schemas.microsoft.com/office/drawing/2014/main" id="{2ECF7B68-34F1-4B89-BD67-CD97411BB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" y="1480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b="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</p:grpSp>
      <p:sp>
        <p:nvSpPr>
          <p:cNvPr id="40968" name="Text Box 2">
            <a:extLst>
              <a:ext uri="{FF2B5EF4-FFF2-40B4-BE49-F238E27FC236}">
                <a16:creationId xmlns:a16="http://schemas.microsoft.com/office/drawing/2014/main" id="{43688CB5-C97B-411C-B844-6C74D9F2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5875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10.4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Connectivity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92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9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29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9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29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9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29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9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29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9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29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9253" grpId="0" autoUpdateAnimBg="0"/>
      <p:bldP spid="2229254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1">
            <a:extLst>
              <a:ext uri="{FF2B5EF4-FFF2-40B4-BE49-F238E27FC236}">
                <a16:creationId xmlns:a16="http://schemas.microsoft.com/office/drawing/2014/main" id="{34A72D3E-7E46-420B-96F5-6944C11FC2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E6944ED-1A7E-4F33-8B1A-4B1455C15194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30275" name="Text Box 3">
            <a:extLst>
              <a:ext uri="{FF2B5EF4-FFF2-40B4-BE49-F238E27FC236}">
                <a16:creationId xmlns:a16="http://schemas.microsoft.com/office/drawing/2014/main" id="{322D30AD-607B-4109-96EC-DC3BEF320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428625"/>
            <a:ext cx="5761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 Connectedness in undirected graphs</a:t>
            </a:r>
          </a:p>
        </p:txBody>
      </p:sp>
      <p:sp>
        <p:nvSpPr>
          <p:cNvPr id="2230276" name="Line 4">
            <a:extLst>
              <a:ext uri="{FF2B5EF4-FFF2-40B4-BE49-F238E27FC236}">
                <a16:creationId xmlns:a16="http://schemas.microsoft.com/office/drawing/2014/main" id="{BAF0F5C2-E22B-4BC0-B19F-DC9A0FC9F0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0063" y="857250"/>
            <a:ext cx="5038725" cy="142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0277" name="Rectangle 5">
            <a:extLst>
              <a:ext uri="{FF2B5EF4-FFF2-40B4-BE49-F238E27FC236}">
                <a16:creationId xmlns:a16="http://schemas.microsoft.com/office/drawing/2014/main" id="{CA7CB240-E65D-466F-92F8-98F5807C7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928688"/>
            <a:ext cx="8137525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An undirected graph is called 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connected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if there is a path between </a:t>
            </a:r>
            <a:r>
              <a:rPr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every pair of distinct vertices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of the graph.</a:t>
            </a:r>
            <a:r>
              <a:rPr lang="en-US" altLang="zh-CN" sz="3200" b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3200" b="0">
                <a:latin typeface="Arial" panose="020B0604020202020204" pitchFamily="34" charset="0"/>
                <a:ea typeface="宋体" panose="02010600030101010101" pitchFamily="2" charset="-122"/>
              </a:rPr>
              <a:t>  </a:t>
            </a:r>
          </a:p>
        </p:txBody>
      </p:sp>
      <p:sp>
        <p:nvSpPr>
          <p:cNvPr id="2230278" name="Text Box 6">
            <a:extLst>
              <a:ext uri="{FF2B5EF4-FFF2-40B4-BE49-F238E27FC236}">
                <a16:creationId xmlns:a16="http://schemas.microsoft.com/office/drawing/2014/main" id="{67EF8708-0299-4C23-91C5-423AE14B4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857375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3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Are the following graphs connected?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60B296CC-2F6D-4DAA-9C73-5E5E41D1E679}"/>
              </a:ext>
            </a:extLst>
          </p:cNvPr>
          <p:cNvGrpSpPr>
            <a:grpSpLocks/>
          </p:cNvGrpSpPr>
          <p:nvPr/>
        </p:nvGrpSpPr>
        <p:grpSpPr bwMode="auto">
          <a:xfrm>
            <a:off x="1285875" y="2643188"/>
            <a:ext cx="2514600" cy="2209800"/>
            <a:chOff x="432" y="912"/>
            <a:chExt cx="1584" cy="1392"/>
          </a:xfrm>
        </p:grpSpPr>
        <p:sp>
          <p:nvSpPr>
            <p:cNvPr id="42010" name="AutoShape 8">
              <a:extLst>
                <a:ext uri="{FF2B5EF4-FFF2-40B4-BE49-F238E27FC236}">
                  <a16:creationId xmlns:a16="http://schemas.microsoft.com/office/drawing/2014/main" id="{05617677-26E7-48F2-8097-7FA2B81D6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7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230281" name="Text Box 9">
              <a:extLst>
                <a:ext uri="{FF2B5EF4-FFF2-40B4-BE49-F238E27FC236}">
                  <a16:creationId xmlns:a16="http://schemas.microsoft.com/office/drawing/2014/main" id="{8E152C94-7B77-4867-B325-706B516FF9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872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42012" name="AutoShape 10">
              <a:extLst>
                <a:ext uri="{FF2B5EF4-FFF2-40B4-BE49-F238E27FC236}">
                  <a16:creationId xmlns:a16="http://schemas.microsoft.com/office/drawing/2014/main" id="{F3CCB104-3004-43C7-BFB5-3BE629095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96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2013" name="AutoShape 11">
              <a:extLst>
                <a:ext uri="{FF2B5EF4-FFF2-40B4-BE49-F238E27FC236}">
                  <a16:creationId xmlns:a16="http://schemas.microsoft.com/office/drawing/2014/main" id="{D2534535-EF2A-4859-88E3-E79F7AAB5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44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2014" name="AutoShape 12">
              <a:extLst>
                <a:ext uri="{FF2B5EF4-FFF2-40B4-BE49-F238E27FC236}">
                  <a16:creationId xmlns:a16="http://schemas.microsoft.com/office/drawing/2014/main" id="{3239BAA5-CED3-4002-9FB2-D1681CE45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7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2015" name="AutoShape 13">
              <a:extLst>
                <a:ext uri="{FF2B5EF4-FFF2-40B4-BE49-F238E27FC236}">
                  <a16:creationId xmlns:a16="http://schemas.microsoft.com/office/drawing/2014/main" id="{8BD74D4B-461C-40F0-9F7B-DB6D2246D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24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230286" name="Text Box 14">
              <a:extLst>
                <a:ext uri="{FF2B5EF4-FFF2-40B4-BE49-F238E27FC236}">
                  <a16:creationId xmlns:a16="http://schemas.microsoft.com/office/drawing/2014/main" id="{45F670B8-AF89-43B3-88E6-2BEF4F1D2D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912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2230287" name="Text Box 15">
              <a:extLst>
                <a:ext uri="{FF2B5EF4-FFF2-40B4-BE49-F238E27FC236}">
                  <a16:creationId xmlns:a16="http://schemas.microsoft.com/office/drawing/2014/main" id="{A006231C-486B-4AA9-ACB2-D74FB136E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152"/>
              <a:ext cx="19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2230288" name="Text Box 16">
              <a:extLst>
                <a:ext uri="{FF2B5EF4-FFF2-40B4-BE49-F238E27FC236}">
                  <a16:creationId xmlns:a16="http://schemas.microsoft.com/office/drawing/2014/main" id="{C291F6B0-6851-4F5D-8528-874F19C0B5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016"/>
              <a:ext cx="24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2230289" name="Text Box 17">
              <a:extLst>
                <a:ext uri="{FF2B5EF4-FFF2-40B4-BE49-F238E27FC236}">
                  <a16:creationId xmlns:a16="http://schemas.microsoft.com/office/drawing/2014/main" id="{D853252B-8E8D-435C-B2BE-730955357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440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e</a:t>
              </a:r>
            </a:p>
          </p:txBody>
        </p:sp>
        <p:cxnSp>
          <p:nvCxnSpPr>
            <p:cNvPr id="42020" name="AutoShape 18">
              <a:extLst>
                <a:ext uri="{FF2B5EF4-FFF2-40B4-BE49-F238E27FC236}">
                  <a16:creationId xmlns:a16="http://schemas.microsoft.com/office/drawing/2014/main" id="{AA28D8A0-C3BD-461F-A675-2A12A17C8D4E}"/>
                </a:ext>
              </a:extLst>
            </p:cNvPr>
            <p:cNvCxnSpPr>
              <a:cxnSpLocks noChangeShapeType="1"/>
              <a:stCxn id="42010" idx="6"/>
              <a:endCxn id="42014" idx="4"/>
            </p:cNvCxnSpPr>
            <p:nvPr/>
          </p:nvCxnSpPr>
          <p:spPr bwMode="auto">
            <a:xfrm>
              <a:off x="1296" y="1824"/>
              <a:ext cx="38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1" name="AutoShape 19">
              <a:extLst>
                <a:ext uri="{FF2B5EF4-FFF2-40B4-BE49-F238E27FC236}">
                  <a16:creationId xmlns:a16="http://schemas.microsoft.com/office/drawing/2014/main" id="{AC07DD90-B877-4766-B416-4902156BE65E}"/>
                </a:ext>
              </a:extLst>
            </p:cNvPr>
            <p:cNvCxnSpPr>
              <a:cxnSpLocks noChangeShapeType="1"/>
              <a:stCxn id="42010" idx="2"/>
              <a:endCxn id="42012" idx="6"/>
            </p:cNvCxnSpPr>
            <p:nvPr/>
          </p:nvCxnSpPr>
          <p:spPr bwMode="auto">
            <a:xfrm flipH="1">
              <a:off x="720" y="1824"/>
              <a:ext cx="480" cy="19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2" name="AutoShape 20">
              <a:extLst>
                <a:ext uri="{FF2B5EF4-FFF2-40B4-BE49-F238E27FC236}">
                  <a16:creationId xmlns:a16="http://schemas.microsoft.com/office/drawing/2014/main" id="{AAAD41BC-03E8-4B00-8CD2-1E96A4AD6D74}"/>
                </a:ext>
              </a:extLst>
            </p:cNvPr>
            <p:cNvCxnSpPr>
              <a:cxnSpLocks noChangeShapeType="1"/>
              <a:stCxn id="42012" idx="0"/>
              <a:endCxn id="42013" idx="4"/>
            </p:cNvCxnSpPr>
            <p:nvPr/>
          </p:nvCxnSpPr>
          <p:spPr bwMode="auto">
            <a:xfrm flipV="1">
              <a:off x="672" y="1536"/>
              <a:ext cx="48" cy="43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3" name="AutoShape 21">
              <a:extLst>
                <a:ext uri="{FF2B5EF4-FFF2-40B4-BE49-F238E27FC236}">
                  <a16:creationId xmlns:a16="http://schemas.microsoft.com/office/drawing/2014/main" id="{7B696400-0690-48CE-A59B-3CCFF6764066}"/>
                </a:ext>
              </a:extLst>
            </p:cNvPr>
            <p:cNvCxnSpPr>
              <a:cxnSpLocks noChangeShapeType="1"/>
              <a:stCxn id="42013" idx="7"/>
              <a:endCxn id="42015" idx="3"/>
            </p:cNvCxnSpPr>
            <p:nvPr/>
          </p:nvCxnSpPr>
          <p:spPr bwMode="auto">
            <a:xfrm flipV="1">
              <a:off x="754" y="1330"/>
              <a:ext cx="412" cy="12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4" name="AutoShape 22">
              <a:extLst>
                <a:ext uri="{FF2B5EF4-FFF2-40B4-BE49-F238E27FC236}">
                  <a16:creationId xmlns:a16="http://schemas.microsoft.com/office/drawing/2014/main" id="{65E61353-2F37-4264-A47B-F89E4444F97B}"/>
                </a:ext>
              </a:extLst>
            </p:cNvPr>
            <p:cNvCxnSpPr>
              <a:cxnSpLocks noChangeShapeType="1"/>
              <a:stCxn id="42015" idx="5"/>
              <a:endCxn id="42014" idx="1"/>
            </p:cNvCxnSpPr>
            <p:nvPr/>
          </p:nvCxnSpPr>
          <p:spPr bwMode="auto">
            <a:xfrm>
              <a:off x="1234" y="1330"/>
              <a:ext cx="412" cy="41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5" name="AutoShape 23">
              <a:extLst>
                <a:ext uri="{FF2B5EF4-FFF2-40B4-BE49-F238E27FC236}">
                  <a16:creationId xmlns:a16="http://schemas.microsoft.com/office/drawing/2014/main" id="{5D1A2C4D-6BE3-4541-A9B4-0593B8AA59AB}"/>
                </a:ext>
              </a:extLst>
            </p:cNvPr>
            <p:cNvCxnSpPr>
              <a:cxnSpLocks noChangeShapeType="1"/>
              <a:stCxn id="42013" idx="5"/>
              <a:endCxn id="42010" idx="1"/>
            </p:cNvCxnSpPr>
            <p:nvPr/>
          </p:nvCxnSpPr>
          <p:spPr bwMode="auto">
            <a:xfrm>
              <a:off x="754" y="1522"/>
              <a:ext cx="460" cy="26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4">
            <a:extLst>
              <a:ext uri="{FF2B5EF4-FFF2-40B4-BE49-F238E27FC236}">
                <a16:creationId xmlns:a16="http://schemas.microsoft.com/office/drawing/2014/main" id="{E8CA11C4-1D9E-4F42-9675-F777506E8D24}"/>
              </a:ext>
            </a:extLst>
          </p:cNvPr>
          <p:cNvGrpSpPr>
            <a:grpSpLocks/>
          </p:cNvGrpSpPr>
          <p:nvPr/>
        </p:nvGrpSpPr>
        <p:grpSpPr bwMode="auto">
          <a:xfrm>
            <a:off x="4786313" y="2714625"/>
            <a:ext cx="3048000" cy="1828800"/>
            <a:chOff x="2976" y="864"/>
            <a:chExt cx="1920" cy="1152"/>
          </a:xfrm>
        </p:grpSpPr>
        <p:sp>
          <p:nvSpPr>
            <p:cNvPr id="41996" name="AutoShape 25">
              <a:extLst>
                <a:ext uri="{FF2B5EF4-FFF2-40B4-BE49-F238E27FC236}">
                  <a16:creationId xmlns:a16="http://schemas.microsoft.com/office/drawing/2014/main" id="{C5CD5949-DD8D-4D4B-B4ED-ABF223382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48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230298" name="Text Box 26">
              <a:extLst>
                <a:ext uri="{FF2B5EF4-FFF2-40B4-BE49-F238E27FC236}">
                  <a16:creationId xmlns:a16="http://schemas.microsoft.com/office/drawing/2014/main" id="{F8B1FBC9-1598-420F-B800-DF78B09B22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584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41998" name="AutoShape 27">
              <a:extLst>
                <a:ext uri="{FF2B5EF4-FFF2-40B4-BE49-F238E27FC236}">
                  <a16:creationId xmlns:a16="http://schemas.microsoft.com/office/drawing/2014/main" id="{F952D164-1B2F-406F-B134-596C842CA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68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1999" name="AutoShape 28">
              <a:extLst>
                <a:ext uri="{FF2B5EF4-FFF2-40B4-BE49-F238E27FC236}">
                  <a16:creationId xmlns:a16="http://schemas.microsoft.com/office/drawing/2014/main" id="{2A97262B-DD97-4C70-B1B6-CAFF25A2A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1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2000" name="AutoShape 29">
              <a:extLst>
                <a:ext uri="{FF2B5EF4-FFF2-40B4-BE49-F238E27FC236}">
                  <a16:creationId xmlns:a16="http://schemas.microsoft.com/office/drawing/2014/main" id="{9E6B3270-40AC-4A51-A845-ED9C626A0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68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2001" name="AutoShape 30">
              <a:extLst>
                <a:ext uri="{FF2B5EF4-FFF2-40B4-BE49-F238E27FC236}">
                  <a16:creationId xmlns:a16="http://schemas.microsoft.com/office/drawing/2014/main" id="{6593F68B-40A8-4763-AD8A-BCD9AE6E7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20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230303" name="Text Box 31">
              <a:extLst>
                <a:ext uri="{FF2B5EF4-FFF2-40B4-BE49-F238E27FC236}">
                  <a16:creationId xmlns:a16="http://schemas.microsoft.com/office/drawing/2014/main" id="{1FA83F1E-D552-40F8-BAF2-DBAF09A6D9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864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2230304" name="Text Box 32">
              <a:extLst>
                <a:ext uri="{FF2B5EF4-FFF2-40B4-BE49-F238E27FC236}">
                  <a16:creationId xmlns:a16="http://schemas.microsoft.com/office/drawing/2014/main" id="{A444E694-3CE9-4E3B-860E-6E2C077356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864"/>
              <a:ext cx="19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2230305" name="Text Box 33">
              <a:extLst>
                <a:ext uri="{FF2B5EF4-FFF2-40B4-BE49-F238E27FC236}">
                  <a16:creationId xmlns:a16="http://schemas.microsoft.com/office/drawing/2014/main" id="{75848204-16B7-4381-92C4-794FEE945E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728"/>
              <a:ext cx="24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2230306" name="Text Box 34">
              <a:extLst>
                <a:ext uri="{FF2B5EF4-FFF2-40B4-BE49-F238E27FC236}">
                  <a16:creationId xmlns:a16="http://schemas.microsoft.com/office/drawing/2014/main" id="{41B8D88E-044F-4DA9-8DF8-5B042B87E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392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e</a:t>
              </a:r>
            </a:p>
          </p:txBody>
        </p:sp>
        <p:cxnSp>
          <p:nvCxnSpPr>
            <p:cNvPr id="42006" name="AutoShape 35">
              <a:extLst>
                <a:ext uri="{FF2B5EF4-FFF2-40B4-BE49-F238E27FC236}">
                  <a16:creationId xmlns:a16="http://schemas.microsoft.com/office/drawing/2014/main" id="{75877EE6-A4F5-47C1-844A-AAAED74683E9}"/>
                </a:ext>
              </a:extLst>
            </p:cNvPr>
            <p:cNvCxnSpPr>
              <a:cxnSpLocks noChangeShapeType="1"/>
              <a:stCxn id="41996" idx="2"/>
              <a:endCxn id="41998" idx="6"/>
            </p:cNvCxnSpPr>
            <p:nvPr/>
          </p:nvCxnSpPr>
          <p:spPr bwMode="auto">
            <a:xfrm flipH="1">
              <a:off x="3264" y="1536"/>
              <a:ext cx="480" cy="19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7" name="AutoShape 36">
              <a:extLst>
                <a:ext uri="{FF2B5EF4-FFF2-40B4-BE49-F238E27FC236}">
                  <a16:creationId xmlns:a16="http://schemas.microsoft.com/office/drawing/2014/main" id="{ADFA87DB-849A-4C65-A6A9-FADC3A3AD468}"/>
                </a:ext>
              </a:extLst>
            </p:cNvPr>
            <p:cNvCxnSpPr>
              <a:cxnSpLocks noChangeShapeType="1"/>
              <a:stCxn id="41998" idx="0"/>
              <a:endCxn id="41999" idx="4"/>
            </p:cNvCxnSpPr>
            <p:nvPr/>
          </p:nvCxnSpPr>
          <p:spPr bwMode="auto">
            <a:xfrm flipV="1">
              <a:off x="3216" y="1248"/>
              <a:ext cx="48" cy="43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8" name="AutoShape 37">
              <a:extLst>
                <a:ext uri="{FF2B5EF4-FFF2-40B4-BE49-F238E27FC236}">
                  <a16:creationId xmlns:a16="http://schemas.microsoft.com/office/drawing/2014/main" id="{1F02144E-E030-4AD2-A1F9-96442D631176}"/>
                </a:ext>
              </a:extLst>
            </p:cNvPr>
            <p:cNvCxnSpPr>
              <a:cxnSpLocks noChangeShapeType="1"/>
              <a:stCxn id="42001" idx="5"/>
              <a:endCxn id="42000" idx="1"/>
            </p:cNvCxnSpPr>
            <p:nvPr/>
          </p:nvCxnSpPr>
          <p:spPr bwMode="auto">
            <a:xfrm>
              <a:off x="4114" y="1282"/>
              <a:ext cx="412" cy="41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9" name="AutoShape 38">
              <a:extLst>
                <a:ext uri="{FF2B5EF4-FFF2-40B4-BE49-F238E27FC236}">
                  <a16:creationId xmlns:a16="http://schemas.microsoft.com/office/drawing/2014/main" id="{31F5EECE-371D-45DF-81B1-D383A48DC279}"/>
                </a:ext>
              </a:extLst>
            </p:cNvPr>
            <p:cNvCxnSpPr>
              <a:cxnSpLocks noChangeShapeType="1"/>
              <a:stCxn id="41999" idx="5"/>
              <a:endCxn id="41996" idx="1"/>
            </p:cNvCxnSpPr>
            <p:nvPr/>
          </p:nvCxnSpPr>
          <p:spPr bwMode="auto">
            <a:xfrm>
              <a:off x="3298" y="1234"/>
              <a:ext cx="460" cy="26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30311" name="Rectangle 39">
            <a:extLst>
              <a:ext uri="{FF2B5EF4-FFF2-40B4-BE49-F238E27FC236}">
                <a16:creationId xmlns:a16="http://schemas.microsoft.com/office/drawing/2014/main" id="{97F76148-16C6-41C9-A366-114754780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688" y="4857750"/>
            <a:ext cx="914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Yes.</a:t>
            </a:r>
          </a:p>
        </p:txBody>
      </p:sp>
      <p:sp>
        <p:nvSpPr>
          <p:cNvPr id="2230312" name="Rectangle 40">
            <a:extLst>
              <a:ext uri="{FF2B5EF4-FFF2-40B4-BE49-F238E27FC236}">
                <a16:creationId xmlns:a16="http://schemas.microsoft.com/office/drawing/2014/main" id="{ED136920-461A-438A-84C8-A94B1B62E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75" y="4714875"/>
            <a:ext cx="914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No.</a:t>
            </a:r>
          </a:p>
        </p:txBody>
      </p:sp>
      <p:sp>
        <p:nvSpPr>
          <p:cNvPr id="41995" name="Text Box 2">
            <a:extLst>
              <a:ext uri="{FF2B5EF4-FFF2-40B4-BE49-F238E27FC236}">
                <a16:creationId xmlns:a16="http://schemas.microsoft.com/office/drawing/2014/main" id="{CD383C2C-FFCF-4C9B-886E-4B29D4350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5875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10.4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Connectivity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302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3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30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302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30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30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30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30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0275" grpId="0" autoUpdateAnimBg="0"/>
      <p:bldP spid="2230277" grpId="0" build="p"/>
      <p:bldP spid="2230278" grpId="0" autoUpdateAnimBg="0"/>
      <p:bldP spid="2230311" grpId="0" autoUpdateAnimBg="0"/>
      <p:bldP spid="2230312" grpId="0" autoUpdateAnimBg="0"/>
    </p:bldLst>
  </p:timing>
</p:sld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CCECFF"/>
      </a:lt1>
      <a:dk2>
        <a:srgbClr val="006699"/>
      </a:dk2>
      <a:lt2>
        <a:srgbClr val="FFFFCC"/>
      </a:lt2>
      <a:accent1>
        <a:srgbClr val="FFCC00"/>
      </a:accent1>
      <a:accent2>
        <a:srgbClr val="6666FF"/>
      </a:accent2>
      <a:accent3>
        <a:srgbClr val="E2F4FF"/>
      </a:accent3>
      <a:accent4>
        <a:srgbClr val="000000"/>
      </a:accent4>
      <a:accent5>
        <a:srgbClr val="FFE2AA"/>
      </a:accent5>
      <a:accent6>
        <a:srgbClr val="5C5CE7"/>
      </a:accent6>
      <a:hlink>
        <a:srgbClr val="FFCC00"/>
      </a:hlink>
      <a:folHlink>
        <a:srgbClr val="006666"/>
      </a:folHlink>
    </a:clrScheme>
    <a:fontScheme name="Double Lin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Designs\Double Lines.pot</Template>
  <TotalTime>0</TotalTime>
  <Words>1133</Words>
  <Application>Microsoft Office PowerPoint</Application>
  <PresentationFormat>全屏显示(4:3)</PresentationFormat>
  <Paragraphs>177</Paragraphs>
  <Slides>19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 Unicode MS</vt:lpstr>
      <vt:lpstr>cajcd fnta1</vt:lpstr>
      <vt:lpstr>Monotype Sorts</vt:lpstr>
      <vt:lpstr>楷体_GB2312</vt:lpstr>
      <vt:lpstr>宋体</vt:lpstr>
      <vt:lpstr>Arial</vt:lpstr>
      <vt:lpstr>Cambria Math</vt:lpstr>
      <vt:lpstr>Symbol</vt:lpstr>
      <vt:lpstr>Times New Roman</vt:lpstr>
      <vt:lpstr>Webdings</vt:lpstr>
      <vt:lpstr>Wingdings</vt:lpstr>
      <vt:lpstr>Double Lines</vt:lpstr>
      <vt:lpstr>Clip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2023-05-19T06:36:59Z</dcterms:created>
  <dcterms:modified xsi:type="dcterms:W3CDTF">2023-05-19T06:49:23Z</dcterms:modified>
</cp:coreProperties>
</file>