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92" r:id="rId2"/>
    <p:sldId id="545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4" r:id="rId22"/>
    <p:sldId id="589" r:id="rId23"/>
    <p:sldId id="590" r:id="rId24"/>
    <p:sldId id="591" r:id="rId25"/>
    <p:sldId id="594" r:id="rId26"/>
    <p:sldId id="593" r:id="rId27"/>
    <p:sldId id="568" r:id="rId28"/>
    <p:sldId id="569" r:id="rId29"/>
    <p:sldId id="571" r:id="rId30"/>
    <p:sldId id="572" r:id="rId31"/>
    <p:sldId id="574" r:id="rId32"/>
    <p:sldId id="575" r:id="rId33"/>
    <p:sldId id="577" r:id="rId34"/>
    <p:sldId id="578" r:id="rId35"/>
    <p:sldId id="579" r:id="rId36"/>
    <p:sldId id="580" r:id="rId37"/>
    <p:sldId id="581" r:id="rId38"/>
    <p:sldId id="596" r:id="rId39"/>
    <p:sldId id="582" r:id="rId40"/>
    <p:sldId id="583" r:id="rId41"/>
    <p:sldId id="584" r:id="rId42"/>
    <p:sldId id="585" r:id="rId43"/>
    <p:sldId id="586" r:id="rId44"/>
    <p:sldId id="587" r:id="rId45"/>
    <p:sldId id="595" r:id="rId46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33CC33"/>
    <a:srgbClr val="CC66FF"/>
    <a:srgbClr val="9933FF"/>
    <a:srgbClr val="339933"/>
    <a:srgbClr val="FF0000"/>
    <a:srgbClr val="99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79852" autoAdjust="0"/>
  </p:normalViewPr>
  <p:slideViewPr>
    <p:cSldViewPr>
      <p:cViewPr varScale="1">
        <p:scale>
          <a:sx n="82" d="100"/>
          <a:sy n="82" d="100"/>
        </p:scale>
        <p:origin x="148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17.xml"/><Relationship Id="rId1" Type="http://schemas.openxmlformats.org/officeDocument/2006/relationships/slide" Target="slides/slide1.xml"/><Relationship Id="rId5" Type="http://schemas.openxmlformats.org/officeDocument/2006/relationships/slide" Target="slides/slide42.xml"/><Relationship Id="rId4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9772E3E-578D-4EF4-9326-9CCF2D8454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EF96CEA-0BB3-4A2B-893B-BE1F19F3C3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801FD5D-23A4-4B94-8F32-200FC87DA6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6DE8DF1-2ECC-4B1D-AAB9-A37B2D0CD7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B09280B-CC5A-4EBB-832F-8421D292F5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AB5F5BC-F99E-408C-A763-919F4B5ABE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F633E2-2B02-4EF5-8B9B-BB9F5449AD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D19322D-695A-4508-8DE4-9488BB434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DE2DA0-1412-41D9-B7AC-3C271942DF9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7DDC7BF-BABC-4B51-AB43-EB9C51BD95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31A30E9-848A-4F34-9C92-888AB9564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E27058A-F20D-452C-BD0F-4014F8FBF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960C8AE-2917-4BAE-9A90-2A784101C76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4707E0E-7C64-4122-8D4A-E5C4330C0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7752DEE-F114-4AF1-B330-E92A36740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0026BB6-3156-464B-8BBB-D63B18C58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1386F1-BAF5-438D-B4F6-1DA66DE1A2A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C3F675F-6EC8-4906-BD1D-F015EE0DA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7EC840D-E844-44A7-9E22-5BEEB0054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38BB955-9E39-4F7D-BD7A-2B0C1DCFC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F66241E-4964-400E-94DB-32B01EF1AA7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02E2510-B986-49B7-AC76-ED75E8B733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1EB294D-A5BD-4C0F-B126-52653F2FD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52895F4-6AB5-4A55-A013-0C1EC799E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101EE34-8EB2-4863-A1BA-B2E657917A0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E7C9A36-E772-4263-AD74-FF4025ECB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E0795D3-CE71-42D3-8BE5-81892BE4E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FD2242E-C904-45D4-89F2-8EA6AEEA4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BFD31B6-61F1-4BF4-8EB9-F928D5CC35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3E89547-A378-47D2-A0DD-510F188CF7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B62BEF3-AA72-4855-94C7-C143D6262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294B8B9-FC7B-4E48-BD65-A6035ACA5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6E3372-3737-4994-80DD-10010F7DE69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DBA1110-164E-44FC-80C9-19ACD5FD0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3F1AAD8-757F-476F-A19E-7024A6D16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D519361-7981-405A-9698-85F4227BD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2C6CF44-37D9-4293-A480-6B3622ABCC9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335FC2A-4EED-4228-949A-1ADC23958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88298E0-F43F-43E0-9F70-8A1C67FE3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8B17481-0CB8-4802-8599-9E6D39A9F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E6D041C-D15F-476F-8DCF-005DFEDD15C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6FFE75C-A2C0-458B-909D-80E3A36F0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27F205C-576B-4C16-9EC0-F69B567D8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7C70E41-7268-4301-BBB0-2DC8769A7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4C744F6-8C7F-4570-922C-33D03290C98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03A0138-E5ED-4CB8-8D03-3E275E10D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6AC1EBB-3A16-46C1-8A9A-F9E1CDAB9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1B3170E-545A-44AC-AB0B-F0893AC21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E786BF-124B-4D4E-B0F0-186CA467592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FCA8BBB-2B50-47E5-AF5D-18ED4FE58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90ED18A-0017-412A-9D64-CEEA27915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1CCC568-8ABD-4C3A-9A6A-1A475F4A4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BF2456-F58C-42F1-83F9-1C44EBA0516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A92E275-6F07-4C11-B068-9ECB32BA3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2077451-CD35-4B7B-90A4-03F29EA6D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C4A9ACA-04A4-4CF1-8AC4-D5F1DDEC4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05D4491-82B6-4B73-93F9-BC5AB5E130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A27F8D6-B8E3-4EA0-9F68-196DBAA0D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67FE886-D518-4EF1-9B45-3D5BA6ADC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7E94BDE-A5B2-498C-A3BF-D75CBE1CA5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3C0FA5-ED72-46E5-A653-4E50F5A19E6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A5D7741-724F-4BDF-84B1-6B2366B1A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8D8749F-738E-4F15-888F-2A98A8221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2B914FF-53C8-4344-BAA9-CCA09CF04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949187-BFDE-450E-B876-BAF00C5C8B7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89FE007-03EA-4947-801D-1531D6770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1CE16D1-93A0-4A0B-8E84-933AAA516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A5E0A17-7689-4C50-9329-8B614ADEA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A8A2D8-6499-4B72-A03E-699BFEB2C9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1C49331-FFED-4D30-87FF-4E95131A2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91783B6-F9F5-4B75-9113-EAE882D50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E610687-3F23-44FB-BEB8-00AE4B77D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361DDF0-0288-4D2A-B287-854DF662B07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921F022-D004-406A-8D98-EB45A50CC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6D412C2-A87E-49DD-8BBC-AEB8A5191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F6DBF17-93F7-47CD-9DF1-00861FCC8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12632D-B0F3-4CE2-AC40-71D909ABC7B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F670673-8175-4A87-B801-2C3495A36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8D4EEC4-E94B-428C-B26E-5BE015CB8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63E841F-7338-43E9-826F-0073CEADA2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9D708F-A180-467C-9429-87FA761AC47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6BEB1EB-299A-44B3-9F35-0C29921625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B9E998B-B504-4420-AEB8-06B05F14C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C07E6CC-21E5-41B6-8538-3919CF483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2D52648-8DDA-4565-9019-9BC52C5C44B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7A6835F-5F4E-4CFC-BC2D-6BD4C0916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2708819-C2BC-483E-95C9-964AF225B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AF4CD27-AF82-41E4-8033-CD39296B3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6C3273A-6A00-4B67-89D3-4C86FB25085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3332CBE-1310-49B5-8415-352D05A5D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D45279B-A436-4724-93A9-91E0766A9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8BAC57E-D469-435D-B209-2B0840A43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50B4A0-7698-4E5B-96D4-48287BBF15D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E835D1C-409F-4A79-AC5B-BB60B0342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F384095-4BE7-4D37-863D-0388FB3F0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67E101-A07C-40DD-8BB9-DF83AF928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1B57B08-1B5B-439C-9CB9-0CF995742A9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E755DCF-F6CC-452A-863C-A9E6081C1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AF7FA82-B8E7-4FEC-B876-5D79041A6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89DCD7F-740A-4282-91BF-7E1FB8A75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32E0F98-A7A1-43D0-BBCF-48D0CB8A228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41C41BA-7030-4B85-AACE-71411BA81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F61F5AB-02BF-4320-9980-53DD05D6B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47AC696-F92D-45BA-8F46-4C135A0A0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9473718-DEA2-45CB-99E0-478848AF202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2E412A2-A9D8-42E9-A68B-90DFFCBBA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5581064-F2FF-4B1F-BF9D-A0C87ECCC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A0D3317-FDA4-40E6-B72C-7BBFC4CB14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F83AAF-46A7-4EAC-8318-3EB55716902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C700DAD-1AEA-43DC-B554-C08486FF2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B272838-2A93-479C-B5DF-AF2FA1833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0BB6DB5-3584-4E1C-98A9-E026BDDBF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310178A-A1F5-4E46-A04C-9C58E8525E8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EFA0814-3777-4181-9ECB-CE1561E24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2D6DF3E-0688-476B-970B-619BEF390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C01906C-DD34-428F-B87E-5C4112C6D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1D4647-2330-459C-ADD4-1A6457B0FFB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DC9CDEA-E9F6-4B39-A2DB-16C699A74F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6267A23-7451-4F4A-AD66-9DD5E0951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9FC52C4-9390-4B50-A971-D69AC8C00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00DF41-9402-40C1-81A7-CC09C585C62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BD2F6A2-877D-43DC-90C5-42C4D8975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91C85F5-E051-4198-872E-995EF89AB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23592DE-9499-44C9-B65F-61CEC7A1D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7D57AC3-B037-4ECE-8135-FFFCD4221ED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9805698-CD7B-4302-B81C-68700226D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DFC8965-31A0-4A37-95B7-71F7B8E3B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EA04770-E3AD-4A00-ABF1-3E152EDA10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951BDF-CD59-4111-B3C8-F6BEF2FE2A6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173B861-8655-43E6-857B-2D1B0EE3F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90429FF-3E8C-4C0C-99E9-8711E4FF5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344CD3FE-BD89-4FF2-8548-99D4F1E39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CAEDC69F-63E2-425A-B7A3-98C007E87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877667DD-5175-4877-A726-711FDF071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1E0D7B0-08F6-4DC4-9615-C8CF65C1D54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DF69385-DB79-41B4-AD49-62D536B21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44573A-0728-4EBF-9A7C-1467E1E065A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E253E57-7D3C-451D-8A91-58308862B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B6CDEB4-7190-4F6F-9DC9-0175FE015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6E74E33-7BBD-4F91-80E0-0F8E9B6B34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785230C-A090-44F4-B953-98292BB6A72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F41B523-53EF-4273-8865-1637D143C4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5EED664-3EBF-42D8-8EA0-2404888C8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9599C05-0147-49AF-A27E-8F2C1E97F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A801DE-AB98-4631-9916-ABFFEF0E7ED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45245236-CFFB-4BCC-A4DC-DAC835E40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EE52CD5-6642-42A3-95A7-1EAE294E5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2C3C27C-80FE-44CC-8736-C0E73D90D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3134CE-D9A6-4270-99F8-E1A48A239EE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FC0096D-4E83-429D-9926-CB20A7761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A2182EA-5DD5-42BD-BAA6-FB6A2ACD7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F2F42F1-B38C-4796-8108-DE5BE944B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9C3F465-FF8C-486D-AEBD-C93FF421F78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56BF5E6-0F78-438F-94B3-D4B90A20AD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DD647E2-22A0-48CF-AA27-A765B3C0B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12E0EB9-ACEA-4396-8407-3DBB48271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88E04C-D673-432A-96EE-1233E9B92C6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1B2DE6F-37BA-4C62-90CF-3CB7E3D77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41A4F81-4FB4-40AF-B303-F3D4F2A61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8E5D587-EF85-4399-ADFB-4DCF973DB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451169D-A3A7-4589-B457-DF5EE7F1F7D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394CCE5-B89A-4DEC-B6E9-CDB9BF59A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C15D5DD-6464-40D0-B7E4-8C580E771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AC1E6BD-502C-404D-AEE7-6DA0E7E88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B87419-9055-4E29-B2F0-69E216947C3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6D0EFAB-FBC0-4038-B54F-F75AE55E9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E77AC65-C892-4F4C-88B1-5EB3D7D89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2BC11DE-680D-4F5E-B412-F6A7FBDE3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78C517-F34E-4F4E-BB2A-184FE746BEC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9D0821E-7070-4FBA-979A-EA3DAE8E3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2F1407E-6655-4BE4-900A-39E55C039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C7B70AD-FD2C-4CCD-92FC-B6BB24EB8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3FF2095-4076-42BF-9214-3A3264B2EFA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1268100-B25C-4F8B-8219-EA39F5A342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322243B-1454-461C-980B-39DD05F55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9DFFDF1-CADA-4B1F-A5F3-8CC57CFE6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C76CE11-278E-47E6-9A74-BFBDB8AC38C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767DDD5-917A-4EFA-A5AF-A1C4A4B3F8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01AC778-1B44-4AE2-9E96-A8382943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8623467-199C-4022-9731-5E0CC955D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B2F0DF-EC94-4D80-861C-D865B4853E0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25FF256-DEAB-4559-8830-6930307A4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37CD6B3-F267-446F-8961-385B10743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9C75BA2-FE4A-470A-BCB5-9F87E1BE4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8AD363-FF77-4B40-8811-6520C3BC407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712EAF9-B2DC-4FE7-93FD-998AC9A60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EE659EB-485E-4404-9F35-EE9221CB1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35D3C1FC-39F5-48FF-B500-2D51CA021E47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4CD218C-7E4F-4F7E-8B5B-67FE28DDE82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3A6A3BC-48B1-48EA-BFDA-480B69E9788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FB1AC2-1617-46EA-A246-2993B1E625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CAA99F-27FF-4023-8EC6-9858CBF6F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E4B844-4185-41DC-8BD8-D1155EB200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E3DCD-D6FA-4007-A584-EFF500BB7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3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A193C7-E1D3-4113-BF4B-C5F53FBDF3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72C57-F121-45C4-80FA-3376F66A51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84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2372025-B697-4838-8F54-466EB6148B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60D91-0847-4EF6-9EA0-91A63E5E3B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33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67B2270-14DF-452D-A47A-8A7EEB3C7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0BA3A-FA74-449A-886A-35A47CAF9A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97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9C23DBC-6EC2-40A7-B5E4-18F5847D93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AA091-9864-4229-80CC-80ED1A8BCE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52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26507A9-E597-4406-BAE7-A966853A15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DF96E-B341-49F7-AEDD-5DA1ECAAA6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62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C52E219-AFD5-4253-96B0-005D576344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07417-3F4D-456B-9373-705599700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19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9BBC200-D6C8-40F5-B26B-904AFC1A4C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059E4-B36A-4DE8-90BA-2EB5D1C1EF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60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75E6F9D-312A-41AD-92FB-F67FDBA641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4D5C4-2BF4-41AB-BC01-64E1551F3F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40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593DCF5-752D-4C5F-9280-25BFBB5B9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47F6A-AAA5-4F7F-82D6-540B9B3DFE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5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F59D3F7-8086-407A-8531-EC4CE1EA7F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BFDD1-90C3-4F3F-802E-7D570C5A98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6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BD85E9-69D2-426E-9C60-9D0F379166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22EA-954C-4190-B69E-2C7FBE084E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03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049F9F31-D103-4698-887A-753FE60D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B94AB1F5-A7D8-4B87-8D7A-70A21E5FD7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EE8EBB-B078-4CCE-8BBF-D20CDB2166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CEF19160-4F69-44D7-9992-D2A48D0403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00E458ED-FA57-4471-91F1-1B324111C87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DEF3E17E-D72D-4ACA-A75B-C28F50F1891B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16" imgW="3154363" imgH="4708525" progId="MS_ClipArt_Gallery.2">
                  <p:embed/>
                </p:oleObj>
              </mc:Choice>
              <mc:Fallback>
                <p:oleObj name="Clip" r:id="rId16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11323D8E-A36A-4783-B912-208B991A5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37927F-A8EB-47B0-82C1-93004A1F23C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48066" name="Text Box 2">
            <a:extLst>
              <a:ext uri="{FF2B5EF4-FFF2-40B4-BE49-F238E27FC236}">
                <a16:creationId xmlns:a16="http://schemas.microsoft.com/office/drawing/2014/main" id="{A16BE3A2-F289-406C-BDCE-2575B3219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39775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11    Trees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sp>
        <p:nvSpPr>
          <p:cNvPr id="2648067" name="Text Box 3">
            <a:extLst>
              <a:ext uri="{FF2B5EF4-FFF2-40B4-BE49-F238E27FC236}">
                <a16:creationId xmlns:a16="http://schemas.microsoft.com/office/drawing/2014/main" id="{C9C9D3AE-C250-4014-898C-766CA3930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35125"/>
            <a:ext cx="7685088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11.1 Introduction to Trees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11.2 Applications of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11.3 Tree Traversal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11.4 Spanning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11.5 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Minimum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4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4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4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8067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8FB8DBDB-A78F-4DC0-953E-9E60D6A1F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68298FC-335D-461F-AD3C-1B14C62092A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6146" name="Rectangle 2">
            <a:extLst>
              <a:ext uri="{FF2B5EF4-FFF2-40B4-BE49-F238E27FC236}">
                <a16:creationId xmlns:a16="http://schemas.microsoft.com/office/drawing/2014/main" id="{2DCB5299-C481-48AA-979F-F5C15E71D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8534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is obtained by inserting  the elements   ‘A’   ‘E’   ‘F’  ‘J’  ‘T’    in that order.</a:t>
            </a:r>
          </a:p>
        </p:txBody>
      </p:sp>
      <p:sp>
        <p:nvSpPr>
          <p:cNvPr id="2566147" name="Rectangle 3">
            <a:extLst>
              <a:ext uri="{FF2B5EF4-FFF2-40B4-BE49-F238E27FC236}">
                <a16:creationId xmlns:a16="http://schemas.microsoft.com/office/drawing/2014/main" id="{1E13C026-9663-41A6-B0A2-F6B4E8CF3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49275"/>
            <a:ext cx="80010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What binary search tree . . 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8EBE09A-FF29-4A61-82A7-91B80C45323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041650"/>
            <a:ext cx="922338" cy="457200"/>
            <a:chOff x="1893" y="1916"/>
            <a:chExt cx="581" cy="288"/>
          </a:xfrm>
        </p:grpSpPr>
        <p:sp>
          <p:nvSpPr>
            <p:cNvPr id="22555" name="Rectangle 5">
              <a:extLst>
                <a:ext uri="{FF2B5EF4-FFF2-40B4-BE49-F238E27FC236}">
                  <a16:creationId xmlns:a16="http://schemas.microsoft.com/office/drawing/2014/main" id="{716764AB-864F-417C-87CC-955E6B92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919"/>
              <a:ext cx="581" cy="237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56" name="Rectangle 6">
              <a:extLst>
                <a:ext uri="{FF2B5EF4-FFF2-40B4-BE49-F238E27FC236}">
                  <a16:creationId xmlns:a16="http://schemas.microsoft.com/office/drawing/2014/main" id="{FB9D92CE-F273-42C3-A86C-C543FFC3F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916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A’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71F7FCDA-1609-464E-865E-ECF1DEB53E7B}"/>
              </a:ext>
            </a:extLst>
          </p:cNvPr>
          <p:cNvGrpSpPr>
            <a:grpSpLocks/>
          </p:cNvGrpSpPr>
          <p:nvPr/>
        </p:nvGrpSpPr>
        <p:grpSpPr bwMode="auto">
          <a:xfrm>
            <a:off x="3148013" y="3352800"/>
            <a:ext cx="1222375" cy="736600"/>
            <a:chOff x="1983" y="2112"/>
            <a:chExt cx="770" cy="464"/>
          </a:xfrm>
        </p:grpSpPr>
        <p:grpSp>
          <p:nvGrpSpPr>
            <p:cNvPr id="22551" name="Group 8">
              <a:extLst>
                <a:ext uri="{FF2B5EF4-FFF2-40B4-BE49-F238E27FC236}">
                  <a16:creationId xmlns:a16="http://schemas.microsoft.com/office/drawing/2014/main" id="{E83364BA-5F45-46FA-A862-8FEE512FC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2" y="2288"/>
              <a:ext cx="581" cy="288"/>
              <a:chOff x="2529" y="2288"/>
              <a:chExt cx="581" cy="288"/>
            </a:xfrm>
          </p:grpSpPr>
          <p:sp>
            <p:nvSpPr>
              <p:cNvPr id="22553" name="Rectangle 9">
                <a:extLst>
                  <a:ext uri="{FF2B5EF4-FFF2-40B4-BE49-F238E27FC236}">
                    <a16:creationId xmlns:a16="http://schemas.microsoft.com/office/drawing/2014/main" id="{E3ABF574-F3A8-4217-BFEE-411CD9EA2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2291"/>
                <a:ext cx="581" cy="237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4" name="Rectangle 10">
                <a:extLst>
                  <a:ext uri="{FF2B5EF4-FFF2-40B4-BE49-F238E27FC236}">
                    <a16:creationId xmlns:a16="http://schemas.microsoft.com/office/drawing/2014/main" id="{B47CF3C4-357A-4FF2-87E6-49BE06067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88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E’</a:t>
                </a:r>
              </a:p>
            </p:txBody>
          </p:sp>
        </p:grpSp>
        <p:sp>
          <p:nvSpPr>
            <p:cNvPr id="22552" name="Line 11">
              <a:extLst>
                <a:ext uri="{FF2B5EF4-FFF2-40B4-BE49-F238E27FC236}">
                  <a16:creationId xmlns:a16="http://schemas.microsoft.com/office/drawing/2014/main" id="{436974B7-EE6E-4A2C-8C27-8DC8140FC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83" y="2112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736B9126-9FC5-450E-B64C-AD738C76407C}"/>
              </a:ext>
            </a:extLst>
          </p:cNvPr>
          <p:cNvGrpSpPr>
            <a:grpSpLocks/>
          </p:cNvGrpSpPr>
          <p:nvPr/>
        </p:nvGrpSpPr>
        <p:grpSpPr bwMode="auto">
          <a:xfrm>
            <a:off x="4157663" y="3943350"/>
            <a:ext cx="1222375" cy="736600"/>
            <a:chOff x="2619" y="2484"/>
            <a:chExt cx="770" cy="464"/>
          </a:xfrm>
        </p:grpSpPr>
        <p:grpSp>
          <p:nvGrpSpPr>
            <p:cNvPr id="22547" name="Group 13">
              <a:extLst>
                <a:ext uri="{FF2B5EF4-FFF2-40B4-BE49-F238E27FC236}">
                  <a16:creationId xmlns:a16="http://schemas.microsoft.com/office/drawing/2014/main" id="{DEAF3233-23F1-4EC2-9CFF-CA496BCE3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2660"/>
              <a:ext cx="581" cy="288"/>
              <a:chOff x="3165" y="2660"/>
              <a:chExt cx="581" cy="288"/>
            </a:xfrm>
          </p:grpSpPr>
          <p:sp>
            <p:nvSpPr>
              <p:cNvPr id="22549" name="Rectangle 14">
                <a:extLst>
                  <a:ext uri="{FF2B5EF4-FFF2-40B4-BE49-F238E27FC236}">
                    <a16:creationId xmlns:a16="http://schemas.microsoft.com/office/drawing/2014/main" id="{F9A748BF-6F3D-42CF-AEA1-16513E533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663"/>
                <a:ext cx="581" cy="237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0" name="Rectangle 15">
                <a:extLst>
                  <a:ext uri="{FF2B5EF4-FFF2-40B4-BE49-F238E27FC236}">
                    <a16:creationId xmlns:a16="http://schemas.microsoft.com/office/drawing/2014/main" id="{B62AC002-08FA-49ED-BC0C-64B39F0C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5" y="2660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F’</a:t>
                </a:r>
              </a:p>
            </p:txBody>
          </p:sp>
        </p:grpSp>
        <p:sp>
          <p:nvSpPr>
            <p:cNvPr id="22548" name="Line 16">
              <a:extLst>
                <a:ext uri="{FF2B5EF4-FFF2-40B4-BE49-F238E27FC236}">
                  <a16:creationId xmlns:a16="http://schemas.microsoft.com/office/drawing/2014/main" id="{BB407091-0E9E-4BD1-B4B2-2FD7F5B8B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9" y="2484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7">
            <a:extLst>
              <a:ext uri="{FF2B5EF4-FFF2-40B4-BE49-F238E27FC236}">
                <a16:creationId xmlns:a16="http://schemas.microsoft.com/office/drawing/2014/main" id="{349572FA-71FC-4CF7-8282-7D9622B3D2A2}"/>
              </a:ext>
            </a:extLst>
          </p:cNvPr>
          <p:cNvGrpSpPr>
            <a:grpSpLocks/>
          </p:cNvGrpSpPr>
          <p:nvPr/>
        </p:nvGrpSpPr>
        <p:grpSpPr bwMode="auto">
          <a:xfrm>
            <a:off x="5186363" y="4533900"/>
            <a:ext cx="1203325" cy="736600"/>
            <a:chOff x="3267" y="2856"/>
            <a:chExt cx="758" cy="464"/>
          </a:xfrm>
        </p:grpSpPr>
        <p:grpSp>
          <p:nvGrpSpPr>
            <p:cNvPr id="22543" name="Group 18">
              <a:extLst>
                <a:ext uri="{FF2B5EF4-FFF2-40B4-BE49-F238E27FC236}">
                  <a16:creationId xmlns:a16="http://schemas.microsoft.com/office/drawing/2014/main" id="{FD5FF63B-034B-4DCE-B72E-B73849C31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3032"/>
              <a:ext cx="581" cy="288"/>
              <a:chOff x="3801" y="3032"/>
              <a:chExt cx="581" cy="288"/>
            </a:xfrm>
          </p:grpSpPr>
          <p:sp>
            <p:nvSpPr>
              <p:cNvPr id="22545" name="Rectangle 19">
                <a:extLst>
                  <a:ext uri="{FF2B5EF4-FFF2-40B4-BE49-F238E27FC236}">
                    <a16:creationId xmlns:a16="http://schemas.microsoft.com/office/drawing/2014/main" id="{C60B64C5-936C-4D9E-B610-FB6FD56EC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" y="3035"/>
                <a:ext cx="581" cy="237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46" name="Rectangle 20">
                <a:extLst>
                  <a:ext uri="{FF2B5EF4-FFF2-40B4-BE49-F238E27FC236}">
                    <a16:creationId xmlns:a16="http://schemas.microsoft.com/office/drawing/2014/main" id="{A2F43A4C-F644-44E2-ABAC-981C87EEA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1" y="3032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J’</a:t>
                </a:r>
              </a:p>
            </p:txBody>
          </p:sp>
        </p:grpSp>
        <p:sp>
          <p:nvSpPr>
            <p:cNvPr id="22544" name="Line 21">
              <a:extLst>
                <a:ext uri="{FF2B5EF4-FFF2-40B4-BE49-F238E27FC236}">
                  <a16:creationId xmlns:a16="http://schemas.microsoft.com/office/drawing/2014/main" id="{BF7DC659-9D81-428D-9F03-556F36A39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7" y="2856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22">
            <a:extLst>
              <a:ext uri="{FF2B5EF4-FFF2-40B4-BE49-F238E27FC236}">
                <a16:creationId xmlns:a16="http://schemas.microsoft.com/office/drawing/2014/main" id="{14C663A2-3D45-45FA-8C6F-DE4447ECABE5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5124450"/>
            <a:ext cx="1184275" cy="736600"/>
            <a:chOff x="3915" y="3228"/>
            <a:chExt cx="746" cy="464"/>
          </a:xfrm>
        </p:grpSpPr>
        <p:grpSp>
          <p:nvGrpSpPr>
            <p:cNvPr id="22539" name="Group 23">
              <a:extLst>
                <a:ext uri="{FF2B5EF4-FFF2-40B4-BE49-F238E27FC236}">
                  <a16:creationId xmlns:a16="http://schemas.microsoft.com/office/drawing/2014/main" id="{5104A765-3D8B-4815-9D51-1691B9378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404"/>
              <a:ext cx="581" cy="288"/>
              <a:chOff x="4437" y="3404"/>
              <a:chExt cx="581" cy="288"/>
            </a:xfrm>
          </p:grpSpPr>
          <p:sp>
            <p:nvSpPr>
              <p:cNvPr id="22541" name="Rectangle 24">
                <a:extLst>
                  <a:ext uri="{FF2B5EF4-FFF2-40B4-BE49-F238E27FC236}">
                    <a16:creationId xmlns:a16="http://schemas.microsoft.com/office/drawing/2014/main" id="{ED2CB83C-B4CF-485F-BA0D-F8AE93466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3407"/>
                <a:ext cx="581" cy="237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42" name="Rectangle 25">
                <a:extLst>
                  <a:ext uri="{FF2B5EF4-FFF2-40B4-BE49-F238E27FC236}">
                    <a16:creationId xmlns:a16="http://schemas.microsoft.com/office/drawing/2014/main" id="{BD0576A1-A2F8-447E-8EC5-FF6279A58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3404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T’</a:t>
                </a:r>
              </a:p>
            </p:txBody>
          </p:sp>
        </p:grpSp>
        <p:sp>
          <p:nvSpPr>
            <p:cNvPr id="22540" name="Line 26">
              <a:extLst>
                <a:ext uri="{FF2B5EF4-FFF2-40B4-BE49-F238E27FC236}">
                  <a16:creationId xmlns:a16="http://schemas.microsoft.com/office/drawing/2014/main" id="{08C22B91-4E7E-4F3D-8BAC-C4300770B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5" y="3228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8" name="Text Box 28">
            <a:extLst>
              <a:ext uri="{FF2B5EF4-FFF2-40B4-BE49-F238E27FC236}">
                <a16:creationId xmlns:a16="http://schemas.microsoft.com/office/drawing/2014/main" id="{1A01C8FB-7FC3-4556-89B3-059E5416B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6146" grpId="0" build="p"/>
      <p:bldP spid="25661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E50ED1D8-2366-4478-AD93-EAD3E0C04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A53415-6ED8-4D42-B412-9CA9888AE83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D7E06A4-A231-4E49-8B77-8F3345AA1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714500"/>
            <a:ext cx="7867650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8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68195" name="Rectangle 3">
            <a:extLst>
              <a:ext uri="{FF2B5EF4-FFF2-40B4-BE49-F238E27FC236}">
                <a16:creationId xmlns:a16="http://schemas.microsoft.com/office/drawing/2014/main" id="{1238DF85-C08E-432E-855D-24DB7BE94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49275"/>
            <a:ext cx="85153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Another binary search tree</a:t>
            </a:r>
          </a:p>
        </p:txBody>
      </p:sp>
      <p:sp>
        <p:nvSpPr>
          <p:cNvPr id="2568196" name="Rectangle 4">
            <a:extLst>
              <a:ext uri="{FF2B5EF4-FFF2-40B4-BE49-F238E27FC236}">
                <a16:creationId xmlns:a16="http://schemas.microsoft.com/office/drawing/2014/main" id="{204D26D6-717B-4396-836F-9BF6CED3A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4975225"/>
            <a:ext cx="68738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nodes containing these values in this order:</a:t>
            </a:r>
          </a:p>
          <a:p>
            <a:pPr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‘D’      ‘B’      ‘L’       ‘Q’       ‘S’       ‘V’        ‘Z’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E9DB7A9-9DAB-49F2-B573-EDCD69D7433F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765300"/>
            <a:ext cx="5827713" cy="2844800"/>
            <a:chOff x="748" y="1112"/>
            <a:chExt cx="3671" cy="1792"/>
          </a:xfrm>
        </p:grpSpPr>
        <p:sp>
          <p:nvSpPr>
            <p:cNvPr id="24584" name="Rectangle 6">
              <a:extLst>
                <a:ext uri="{FF2B5EF4-FFF2-40B4-BE49-F238E27FC236}">
                  <a16:creationId xmlns:a16="http://schemas.microsoft.com/office/drawing/2014/main" id="{4B23E43E-67C4-46F2-9423-CB58D27D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1628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85" name="Rectangle 7">
              <a:extLst>
                <a:ext uri="{FF2B5EF4-FFF2-40B4-BE49-F238E27FC236}">
                  <a16:creationId xmlns:a16="http://schemas.microsoft.com/office/drawing/2014/main" id="{8AC7E02D-573D-495C-9AE1-A4868608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120"/>
              <a:ext cx="530" cy="23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86" name="Rectangle 8">
              <a:extLst>
                <a:ext uri="{FF2B5EF4-FFF2-40B4-BE49-F238E27FC236}">
                  <a16:creationId xmlns:a16="http://schemas.microsoft.com/office/drawing/2014/main" id="{30D7DE43-BC83-4B6C-906F-04293AC34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109"/>
              <a:ext cx="542" cy="25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grpSp>
          <p:nvGrpSpPr>
            <p:cNvPr id="24587" name="Group 9">
              <a:extLst>
                <a:ext uri="{FF2B5EF4-FFF2-40B4-BE49-F238E27FC236}">
                  <a16:creationId xmlns:a16="http://schemas.microsoft.com/office/drawing/2014/main" id="{EC47C409-7F3B-49AA-BE3F-56B26902E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5" y="1112"/>
              <a:ext cx="581" cy="288"/>
              <a:chOff x="2625" y="1112"/>
              <a:chExt cx="581" cy="288"/>
            </a:xfrm>
          </p:grpSpPr>
          <p:sp>
            <p:nvSpPr>
              <p:cNvPr id="24606" name="Rectangle 10">
                <a:extLst>
                  <a:ext uri="{FF2B5EF4-FFF2-40B4-BE49-F238E27FC236}">
                    <a16:creationId xmlns:a16="http://schemas.microsoft.com/office/drawing/2014/main" id="{BDEE5174-CC8A-45BE-852F-B099EB80B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1115"/>
                <a:ext cx="581" cy="237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4607" name="Rectangle 11">
                <a:extLst>
                  <a:ext uri="{FF2B5EF4-FFF2-40B4-BE49-F238E27FC236}">
                    <a16:creationId xmlns:a16="http://schemas.microsoft.com/office/drawing/2014/main" id="{4B9AC706-8F91-442B-91BE-6C2E0BE40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1112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J’</a:t>
                </a:r>
              </a:p>
            </p:txBody>
          </p:sp>
        </p:grpSp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id="{74A21CFB-EB12-4AEF-BE9F-B114CFBCB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0" y="1258"/>
              <a:ext cx="934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id="{7437624F-A5B7-4D63-A80C-0B27E7B1C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7" y="1799"/>
              <a:ext cx="34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4">
              <a:extLst>
                <a:ext uri="{FF2B5EF4-FFF2-40B4-BE49-F238E27FC236}">
                  <a16:creationId xmlns:a16="http://schemas.microsoft.com/office/drawing/2014/main" id="{3E935E16-38EB-4D14-8C56-9E1BFF0A0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1807"/>
              <a:ext cx="35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A9E6537F-0F0D-4F44-A511-2029BA466B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0" y="1266"/>
              <a:ext cx="987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Rectangle 16">
              <a:extLst>
                <a:ext uri="{FF2B5EF4-FFF2-40B4-BE49-F238E27FC236}">
                  <a16:creationId xmlns:a16="http://schemas.microsoft.com/office/drawing/2014/main" id="{C8B3642F-789E-4C8B-9F74-81C018253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1622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E’</a:t>
              </a:r>
            </a:p>
          </p:txBody>
        </p:sp>
        <p:sp>
          <p:nvSpPr>
            <p:cNvPr id="24593" name="Rectangle 17">
              <a:extLst>
                <a:ext uri="{FF2B5EF4-FFF2-40B4-BE49-F238E27FC236}">
                  <a16:creationId xmlns:a16="http://schemas.microsoft.com/office/drawing/2014/main" id="{9704CD35-B698-427D-8257-2F00A4E22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2121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A’</a:t>
              </a:r>
            </a:p>
          </p:txBody>
        </p:sp>
        <p:sp>
          <p:nvSpPr>
            <p:cNvPr id="24594" name="Rectangle 18">
              <a:extLst>
                <a:ext uri="{FF2B5EF4-FFF2-40B4-BE49-F238E27FC236}">
                  <a16:creationId xmlns:a16="http://schemas.microsoft.com/office/drawing/2014/main" id="{B4F8A472-9B9F-4880-9EEB-921F326BE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212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H’</a:t>
              </a:r>
            </a:p>
          </p:txBody>
        </p:sp>
        <p:sp>
          <p:nvSpPr>
            <p:cNvPr id="24595" name="Rectangle 19">
              <a:extLst>
                <a:ext uri="{FF2B5EF4-FFF2-40B4-BE49-F238E27FC236}">
                  <a16:creationId xmlns:a16="http://schemas.microsoft.com/office/drawing/2014/main" id="{3BF9E6B2-F242-44A1-8106-5083BDB34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" y="1624"/>
              <a:ext cx="553" cy="236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96" name="Rectangle 20">
              <a:extLst>
                <a:ext uri="{FF2B5EF4-FFF2-40B4-BE49-F238E27FC236}">
                  <a16:creationId xmlns:a16="http://schemas.microsoft.com/office/drawing/2014/main" id="{3CBF0E02-CBC5-4626-9848-1DC1AD47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" y="2119"/>
              <a:ext cx="563" cy="24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97" name="Rectangle 21">
              <a:extLst>
                <a:ext uri="{FF2B5EF4-FFF2-40B4-BE49-F238E27FC236}">
                  <a16:creationId xmlns:a16="http://schemas.microsoft.com/office/drawing/2014/main" id="{5FC574E0-B7B9-433F-A4A6-C88F0A0C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610"/>
              <a:ext cx="502" cy="23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98" name="Rectangle 22">
              <a:extLst>
                <a:ext uri="{FF2B5EF4-FFF2-40B4-BE49-F238E27FC236}">
                  <a16:creationId xmlns:a16="http://schemas.microsoft.com/office/drawing/2014/main" id="{8A4770B1-83D5-4D3E-8DF5-E2B21FB89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601"/>
              <a:ext cx="515" cy="25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99" name="Rectangle 23">
              <a:extLst>
                <a:ext uri="{FF2B5EF4-FFF2-40B4-BE49-F238E27FC236}">
                  <a16:creationId xmlns:a16="http://schemas.microsoft.com/office/drawing/2014/main" id="{0323B0C3-1016-4F43-BF77-1733D661B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160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T’</a:t>
              </a:r>
            </a:p>
          </p:txBody>
        </p:sp>
        <p:sp>
          <p:nvSpPr>
            <p:cNvPr id="24600" name="Line 24">
              <a:extLst>
                <a:ext uri="{FF2B5EF4-FFF2-40B4-BE49-F238E27FC236}">
                  <a16:creationId xmlns:a16="http://schemas.microsoft.com/office/drawing/2014/main" id="{75588E39-829E-40BA-AF29-47B4EA93A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38" y="2289"/>
              <a:ext cx="322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5">
              <a:extLst>
                <a:ext uri="{FF2B5EF4-FFF2-40B4-BE49-F238E27FC236}">
                  <a16:creationId xmlns:a16="http://schemas.microsoft.com/office/drawing/2014/main" id="{047EB245-27F3-4C50-B9A2-0AF9F81E1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5" y="2298"/>
              <a:ext cx="33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6">
              <a:extLst>
                <a:ext uri="{FF2B5EF4-FFF2-40B4-BE49-F238E27FC236}">
                  <a16:creationId xmlns:a16="http://schemas.microsoft.com/office/drawing/2014/main" id="{4C809595-BE4C-49F8-BBB1-CA933D710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4" y="1768"/>
              <a:ext cx="37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Rectangle 27">
              <a:extLst>
                <a:ext uri="{FF2B5EF4-FFF2-40B4-BE49-F238E27FC236}">
                  <a16:creationId xmlns:a16="http://schemas.microsoft.com/office/drawing/2014/main" id="{2CB33483-8D40-44D4-A733-A57B36B9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2126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M’</a:t>
              </a:r>
            </a:p>
          </p:txBody>
        </p:sp>
        <p:sp>
          <p:nvSpPr>
            <p:cNvPr id="24604" name="Rectangle 28">
              <a:extLst>
                <a:ext uri="{FF2B5EF4-FFF2-40B4-BE49-F238E27FC236}">
                  <a16:creationId xmlns:a16="http://schemas.microsoft.com/office/drawing/2014/main" id="{4FDA0489-0C20-48D1-819C-13ADEA00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2616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K’</a:t>
              </a:r>
            </a:p>
          </p:txBody>
        </p:sp>
        <p:sp>
          <p:nvSpPr>
            <p:cNvPr id="24605" name="Rectangle 29">
              <a:extLst>
                <a:ext uri="{FF2B5EF4-FFF2-40B4-BE49-F238E27FC236}">
                  <a16:creationId xmlns:a16="http://schemas.microsoft.com/office/drawing/2014/main" id="{88202799-E08D-496B-B6DE-976469F55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61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P’</a:t>
              </a:r>
            </a:p>
          </p:txBody>
        </p:sp>
      </p:grpSp>
      <p:sp>
        <p:nvSpPr>
          <p:cNvPr id="24583" name="Text Box 31">
            <a:extLst>
              <a:ext uri="{FF2B5EF4-FFF2-40B4-BE49-F238E27FC236}">
                <a16:creationId xmlns:a16="http://schemas.microsoft.com/office/drawing/2014/main" id="{0A1CD901-4172-4AFB-AED3-45DC17BC9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56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8195" grpId="0"/>
      <p:bldP spid="25681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41C20A36-CC9D-454A-8531-0F5B7847B2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0F74EA7-E5D5-4494-8560-AD3B9E1E6BB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0242" name="Rectangle 2">
            <a:extLst>
              <a:ext uri="{FF2B5EF4-FFF2-40B4-BE49-F238E27FC236}">
                <a16:creationId xmlns:a16="http://schemas.microsoft.com/office/drawing/2014/main" id="{8520DBA2-DABD-41A0-B143-14D21571D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658813"/>
            <a:ext cx="85153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Is ‘F’ in the binary search tree?</a:t>
            </a:r>
          </a:p>
        </p:txBody>
      </p:sp>
      <p:grpSp>
        <p:nvGrpSpPr>
          <p:cNvPr id="26628" name="Group 3">
            <a:extLst>
              <a:ext uri="{FF2B5EF4-FFF2-40B4-BE49-F238E27FC236}">
                <a16:creationId xmlns:a16="http://schemas.microsoft.com/office/drawing/2014/main" id="{637CA6DD-0B81-42D4-B918-2EA318F666D6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1714500"/>
            <a:ext cx="8088313" cy="4419600"/>
            <a:chOff x="420" y="1080"/>
            <a:chExt cx="5095" cy="2784"/>
          </a:xfrm>
        </p:grpSpPr>
        <p:sp>
          <p:nvSpPr>
            <p:cNvPr id="26630" name="Rectangle 4">
              <a:extLst>
                <a:ext uri="{FF2B5EF4-FFF2-40B4-BE49-F238E27FC236}">
                  <a16:creationId xmlns:a16="http://schemas.microsoft.com/office/drawing/2014/main" id="{50D5C77D-49E1-4D77-9CA9-B25AD622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080"/>
              <a:ext cx="4956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zh-CN" altLang="en-US" sz="80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zh-CN" altLang="en-US" sz="80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zh-CN" altLang="en-US" sz="280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zh-CN" altLang="en-US" sz="280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zh-CN" altLang="en-US" sz="280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6631" name="Rectangle 5">
              <a:extLst>
                <a:ext uri="{FF2B5EF4-FFF2-40B4-BE49-F238E27FC236}">
                  <a16:creationId xmlns:a16="http://schemas.microsoft.com/office/drawing/2014/main" id="{18DAE66C-3B10-483C-B7F5-964BC5963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115"/>
              <a:ext cx="581" cy="237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32" name="Rectangle 6">
              <a:extLst>
                <a:ext uri="{FF2B5EF4-FFF2-40B4-BE49-F238E27FC236}">
                  <a16:creationId xmlns:a16="http://schemas.microsoft.com/office/drawing/2014/main" id="{1CF27945-8FC6-47C6-968E-7B15A739A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1628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33" name="Rectangle 7">
              <a:extLst>
                <a:ext uri="{FF2B5EF4-FFF2-40B4-BE49-F238E27FC236}">
                  <a16:creationId xmlns:a16="http://schemas.microsoft.com/office/drawing/2014/main" id="{AEF0A09B-7C00-40DC-AA88-48514B71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120"/>
              <a:ext cx="530" cy="23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34" name="Rectangle 8">
              <a:extLst>
                <a:ext uri="{FF2B5EF4-FFF2-40B4-BE49-F238E27FC236}">
                  <a16:creationId xmlns:a16="http://schemas.microsoft.com/office/drawing/2014/main" id="{ED8E7F6E-4DBF-48FF-AFA6-3FF5E2C2C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2109"/>
              <a:ext cx="542" cy="25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35" name="Rectangle 9">
              <a:extLst>
                <a:ext uri="{FF2B5EF4-FFF2-40B4-BE49-F238E27FC236}">
                  <a16:creationId xmlns:a16="http://schemas.microsoft.com/office/drawing/2014/main" id="{7DF511E3-ED38-4907-99B9-FCEBEA5D2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111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J’</a:t>
              </a:r>
            </a:p>
          </p:txBody>
        </p:sp>
        <p:sp>
          <p:nvSpPr>
            <p:cNvPr id="26636" name="Line 10">
              <a:extLst>
                <a:ext uri="{FF2B5EF4-FFF2-40B4-BE49-F238E27FC236}">
                  <a16:creationId xmlns:a16="http://schemas.microsoft.com/office/drawing/2014/main" id="{66595C59-2C6E-4803-98BA-462A24484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0" y="1258"/>
              <a:ext cx="934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Line 11">
              <a:extLst>
                <a:ext uri="{FF2B5EF4-FFF2-40B4-BE49-F238E27FC236}">
                  <a16:creationId xmlns:a16="http://schemas.microsoft.com/office/drawing/2014/main" id="{582D56B6-8E79-4C32-B28D-5DC2A842E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7" y="1799"/>
              <a:ext cx="34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12">
              <a:extLst>
                <a:ext uri="{FF2B5EF4-FFF2-40B4-BE49-F238E27FC236}">
                  <a16:creationId xmlns:a16="http://schemas.microsoft.com/office/drawing/2014/main" id="{40EE3D6D-9BEB-4E5C-A791-7C08F10CC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1807"/>
              <a:ext cx="35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Line 13">
              <a:extLst>
                <a:ext uri="{FF2B5EF4-FFF2-40B4-BE49-F238E27FC236}">
                  <a16:creationId xmlns:a16="http://schemas.microsoft.com/office/drawing/2014/main" id="{4F75BE5A-1BB1-4043-A998-8CF6759C4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0" y="1266"/>
              <a:ext cx="987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Rectangle 14">
              <a:extLst>
                <a:ext uri="{FF2B5EF4-FFF2-40B4-BE49-F238E27FC236}">
                  <a16:creationId xmlns:a16="http://schemas.microsoft.com/office/drawing/2014/main" id="{8FD9C52C-C3BC-44F4-ACC0-8F1EDA9B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1622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E’</a:t>
              </a:r>
            </a:p>
          </p:txBody>
        </p:sp>
        <p:sp>
          <p:nvSpPr>
            <p:cNvPr id="26641" name="Rectangle 15">
              <a:extLst>
                <a:ext uri="{FF2B5EF4-FFF2-40B4-BE49-F238E27FC236}">
                  <a16:creationId xmlns:a16="http://schemas.microsoft.com/office/drawing/2014/main" id="{F582E3D7-08AF-4325-B0D2-12750B022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097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A’</a:t>
              </a:r>
            </a:p>
          </p:txBody>
        </p:sp>
        <p:sp>
          <p:nvSpPr>
            <p:cNvPr id="26642" name="Rectangle 16">
              <a:extLst>
                <a:ext uri="{FF2B5EF4-FFF2-40B4-BE49-F238E27FC236}">
                  <a16:creationId xmlns:a16="http://schemas.microsoft.com/office/drawing/2014/main" id="{3C229170-888B-4AFD-95D6-ADB0DDCE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12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H’</a:t>
              </a:r>
            </a:p>
          </p:txBody>
        </p:sp>
        <p:sp>
          <p:nvSpPr>
            <p:cNvPr id="26643" name="Rectangle 17">
              <a:extLst>
                <a:ext uri="{FF2B5EF4-FFF2-40B4-BE49-F238E27FC236}">
                  <a16:creationId xmlns:a16="http://schemas.microsoft.com/office/drawing/2014/main" id="{D1E2ED32-1112-4711-9ECB-9EC907D31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" y="1624"/>
              <a:ext cx="553" cy="236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4" name="Rectangle 18">
              <a:extLst>
                <a:ext uri="{FF2B5EF4-FFF2-40B4-BE49-F238E27FC236}">
                  <a16:creationId xmlns:a16="http://schemas.microsoft.com/office/drawing/2014/main" id="{403E4A00-5BBE-4716-8B51-56754AED9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2119"/>
              <a:ext cx="563" cy="24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5" name="Rectangle 19">
              <a:extLst>
                <a:ext uri="{FF2B5EF4-FFF2-40B4-BE49-F238E27FC236}">
                  <a16:creationId xmlns:a16="http://schemas.microsoft.com/office/drawing/2014/main" id="{21C59A5E-CCE6-49DB-85E6-AF7098795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115"/>
              <a:ext cx="529" cy="24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6" name="Rectangle 20">
              <a:extLst>
                <a:ext uri="{FF2B5EF4-FFF2-40B4-BE49-F238E27FC236}">
                  <a16:creationId xmlns:a16="http://schemas.microsoft.com/office/drawing/2014/main" id="{FAA0B159-857D-49E4-A282-AF4CFB50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601"/>
              <a:ext cx="515" cy="25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7" name="Rectangle 21">
              <a:extLst>
                <a:ext uri="{FF2B5EF4-FFF2-40B4-BE49-F238E27FC236}">
                  <a16:creationId xmlns:a16="http://schemas.microsoft.com/office/drawing/2014/main" id="{66C6CDBA-4C49-4848-840A-C11B208A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160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T’</a:t>
              </a:r>
            </a:p>
          </p:txBody>
        </p:sp>
        <p:sp>
          <p:nvSpPr>
            <p:cNvPr id="26648" name="Line 22">
              <a:extLst>
                <a:ext uri="{FF2B5EF4-FFF2-40B4-BE49-F238E27FC236}">
                  <a16:creationId xmlns:a16="http://schemas.microsoft.com/office/drawing/2014/main" id="{8E4F4332-5DB4-48E5-8197-0DE825A9C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44" y="1764"/>
              <a:ext cx="489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Line 23">
              <a:extLst>
                <a:ext uri="{FF2B5EF4-FFF2-40B4-BE49-F238E27FC236}">
                  <a16:creationId xmlns:a16="http://schemas.microsoft.com/office/drawing/2014/main" id="{EECC25AD-7147-4DCE-82E2-9ACF34E90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38" y="2289"/>
              <a:ext cx="322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24">
              <a:extLst>
                <a:ext uri="{FF2B5EF4-FFF2-40B4-BE49-F238E27FC236}">
                  <a16:creationId xmlns:a16="http://schemas.microsoft.com/office/drawing/2014/main" id="{3D69B5D8-77A0-4098-B274-B7B1B8F3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4" y="1768"/>
              <a:ext cx="37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Rectangle 25">
              <a:extLst>
                <a:ext uri="{FF2B5EF4-FFF2-40B4-BE49-F238E27FC236}">
                  <a16:creationId xmlns:a16="http://schemas.microsoft.com/office/drawing/2014/main" id="{8E3AABC9-266A-4EC9-988D-E45AA03AC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114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M’</a:t>
              </a:r>
            </a:p>
          </p:txBody>
        </p:sp>
        <p:grpSp>
          <p:nvGrpSpPr>
            <p:cNvPr id="26652" name="Group 26">
              <a:extLst>
                <a:ext uri="{FF2B5EF4-FFF2-40B4-BE49-F238E27FC236}">
                  <a16:creationId xmlns:a16="http://schemas.microsoft.com/office/drawing/2014/main" id="{FAADD88F-B370-46E0-9CFE-58FB35F2B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3" y="2298"/>
              <a:ext cx="646" cy="606"/>
              <a:chOff x="2713" y="2298"/>
              <a:chExt cx="646" cy="606"/>
            </a:xfrm>
          </p:grpSpPr>
          <p:sp>
            <p:nvSpPr>
              <p:cNvPr id="26679" name="Rectangle 27">
                <a:extLst>
                  <a:ext uri="{FF2B5EF4-FFF2-40B4-BE49-F238E27FC236}">
                    <a16:creationId xmlns:a16="http://schemas.microsoft.com/office/drawing/2014/main" id="{63CC99D7-DD24-4A26-AD65-064531329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610"/>
                <a:ext cx="502" cy="231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6680" name="Line 28">
                <a:extLst>
                  <a:ext uri="{FF2B5EF4-FFF2-40B4-BE49-F238E27FC236}">
                    <a16:creationId xmlns:a16="http://schemas.microsoft.com/office/drawing/2014/main" id="{12467197-A92F-46EF-8728-6264F3E02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3" y="2298"/>
                <a:ext cx="336" cy="3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1" name="Rectangle 29">
                <a:extLst>
                  <a:ext uri="{FF2B5EF4-FFF2-40B4-BE49-F238E27FC236}">
                    <a16:creationId xmlns:a16="http://schemas.microsoft.com/office/drawing/2014/main" id="{5266BF3D-E093-4E72-AF86-A7F49ED7F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2616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K’</a:t>
                </a:r>
              </a:p>
            </p:txBody>
          </p:sp>
        </p:grpSp>
        <p:sp>
          <p:nvSpPr>
            <p:cNvPr id="26653" name="Rectangle 30">
              <a:extLst>
                <a:ext uri="{FF2B5EF4-FFF2-40B4-BE49-F238E27FC236}">
                  <a16:creationId xmlns:a16="http://schemas.microsoft.com/office/drawing/2014/main" id="{E10113A5-A50A-4C2E-980B-1CB1DCF5F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2103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V’</a:t>
              </a:r>
            </a:p>
          </p:txBody>
        </p:sp>
        <p:sp>
          <p:nvSpPr>
            <p:cNvPr id="26654" name="Rectangle 31">
              <a:extLst>
                <a:ext uri="{FF2B5EF4-FFF2-40B4-BE49-F238E27FC236}">
                  <a16:creationId xmlns:a16="http://schemas.microsoft.com/office/drawing/2014/main" id="{25BE36DA-F9CB-4E7C-A336-4AA1CC6A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61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P’</a:t>
              </a:r>
            </a:p>
          </p:txBody>
        </p:sp>
        <p:grpSp>
          <p:nvGrpSpPr>
            <p:cNvPr id="26655" name="Group 32">
              <a:extLst>
                <a:ext uri="{FF2B5EF4-FFF2-40B4-BE49-F238E27FC236}">
                  <a16:creationId xmlns:a16="http://schemas.microsoft.com/office/drawing/2014/main" id="{16834C36-B823-4542-ADF2-5EA1BA2C3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9" y="2286"/>
              <a:ext cx="646" cy="606"/>
              <a:chOff x="4869" y="2286"/>
              <a:chExt cx="646" cy="606"/>
            </a:xfrm>
          </p:grpSpPr>
          <p:sp>
            <p:nvSpPr>
              <p:cNvPr id="26676" name="Rectangle 33">
                <a:extLst>
                  <a:ext uri="{FF2B5EF4-FFF2-40B4-BE49-F238E27FC236}">
                    <a16:creationId xmlns:a16="http://schemas.microsoft.com/office/drawing/2014/main" id="{324314CA-ABA8-4CE3-9725-39B8B6CAF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2598"/>
                <a:ext cx="502" cy="231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6677" name="Line 34">
                <a:extLst>
                  <a:ext uri="{FF2B5EF4-FFF2-40B4-BE49-F238E27FC236}">
                    <a16:creationId xmlns:a16="http://schemas.microsoft.com/office/drawing/2014/main" id="{075071FC-0722-4FFE-8E85-DFB13C97B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69" y="2286"/>
                <a:ext cx="336" cy="3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8" name="Rectangle 35">
                <a:extLst>
                  <a:ext uri="{FF2B5EF4-FFF2-40B4-BE49-F238E27FC236}">
                    <a16:creationId xmlns:a16="http://schemas.microsoft.com/office/drawing/2014/main" id="{BD15A148-D6D8-4ED8-B0AB-D1210E759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077" y="2604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Z’</a:t>
                </a:r>
              </a:p>
            </p:txBody>
          </p:sp>
        </p:grpSp>
        <p:grpSp>
          <p:nvGrpSpPr>
            <p:cNvPr id="26656" name="Group 36">
              <a:extLst>
                <a:ext uri="{FF2B5EF4-FFF2-40B4-BE49-F238E27FC236}">
                  <a16:creationId xmlns:a16="http://schemas.microsoft.com/office/drawing/2014/main" id="{CFE8C5B1-7702-4336-82E2-714D2CB49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" y="2286"/>
              <a:ext cx="646" cy="606"/>
              <a:chOff x="1041" y="2286"/>
              <a:chExt cx="646" cy="606"/>
            </a:xfrm>
          </p:grpSpPr>
          <p:sp>
            <p:nvSpPr>
              <p:cNvPr id="26673" name="Rectangle 37">
                <a:extLst>
                  <a:ext uri="{FF2B5EF4-FFF2-40B4-BE49-F238E27FC236}">
                    <a16:creationId xmlns:a16="http://schemas.microsoft.com/office/drawing/2014/main" id="{D880B3FC-BAD1-46CF-A46F-D73536710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2598"/>
                <a:ext cx="502" cy="231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6674" name="Line 38">
                <a:extLst>
                  <a:ext uri="{FF2B5EF4-FFF2-40B4-BE49-F238E27FC236}">
                    <a16:creationId xmlns:a16="http://schemas.microsoft.com/office/drawing/2014/main" id="{961F3972-E39D-4F18-9BDF-9E74FA598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41" y="2286"/>
                <a:ext cx="336" cy="3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5" name="Rectangle 39">
                <a:extLst>
                  <a:ext uri="{FF2B5EF4-FFF2-40B4-BE49-F238E27FC236}">
                    <a16:creationId xmlns:a16="http://schemas.microsoft.com/office/drawing/2014/main" id="{78F26023-EA79-477C-9679-B41306F80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49" y="260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D’</a:t>
                </a:r>
              </a:p>
            </p:txBody>
          </p:sp>
        </p:grpSp>
        <p:grpSp>
          <p:nvGrpSpPr>
            <p:cNvPr id="26657" name="Group 40">
              <a:extLst>
                <a:ext uri="{FF2B5EF4-FFF2-40B4-BE49-F238E27FC236}">
                  <a16:creationId xmlns:a16="http://schemas.microsoft.com/office/drawing/2014/main" id="{7DEE4219-315A-403C-B50F-16F230C8FA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9" y="2790"/>
              <a:ext cx="646" cy="606"/>
              <a:chOff x="4029" y="2790"/>
              <a:chExt cx="646" cy="606"/>
            </a:xfrm>
          </p:grpSpPr>
          <p:sp>
            <p:nvSpPr>
              <p:cNvPr id="26670" name="Rectangle 41">
                <a:extLst>
                  <a:ext uri="{FF2B5EF4-FFF2-40B4-BE49-F238E27FC236}">
                    <a16:creationId xmlns:a16="http://schemas.microsoft.com/office/drawing/2014/main" id="{FD56871D-25E7-46E6-8E3D-F37B8DC04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3102"/>
                <a:ext cx="502" cy="231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6671" name="Line 42">
                <a:extLst>
                  <a:ext uri="{FF2B5EF4-FFF2-40B4-BE49-F238E27FC236}">
                    <a16:creationId xmlns:a16="http://schemas.microsoft.com/office/drawing/2014/main" id="{34DDA161-CAF8-4FD1-A784-CC3C2258F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29" y="2790"/>
                <a:ext cx="336" cy="3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2" name="Rectangle 43">
                <a:extLst>
                  <a:ext uri="{FF2B5EF4-FFF2-40B4-BE49-F238E27FC236}">
                    <a16:creationId xmlns:a16="http://schemas.microsoft.com/office/drawing/2014/main" id="{A3619502-1E0B-478A-BF4C-6B19B2B60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237" y="3108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Q’</a:t>
                </a:r>
              </a:p>
            </p:txBody>
          </p:sp>
        </p:grpSp>
        <p:grpSp>
          <p:nvGrpSpPr>
            <p:cNvPr id="26658" name="Group 44">
              <a:extLst>
                <a:ext uri="{FF2B5EF4-FFF2-40B4-BE49-F238E27FC236}">
                  <a16:creationId xmlns:a16="http://schemas.microsoft.com/office/drawing/2014/main" id="{20A8E9CA-62BE-427D-84C7-8ED4F1A76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9" y="2778"/>
              <a:ext cx="646" cy="606"/>
              <a:chOff x="3129" y="2778"/>
              <a:chExt cx="646" cy="606"/>
            </a:xfrm>
          </p:grpSpPr>
          <p:sp>
            <p:nvSpPr>
              <p:cNvPr id="26667" name="Rectangle 45">
                <a:extLst>
                  <a:ext uri="{FF2B5EF4-FFF2-40B4-BE49-F238E27FC236}">
                    <a16:creationId xmlns:a16="http://schemas.microsoft.com/office/drawing/2014/main" id="{9F0F2593-7C1D-4A31-AE99-1854DAAF6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" y="3090"/>
                <a:ext cx="502" cy="231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6668" name="Line 46">
                <a:extLst>
                  <a:ext uri="{FF2B5EF4-FFF2-40B4-BE49-F238E27FC236}">
                    <a16:creationId xmlns:a16="http://schemas.microsoft.com/office/drawing/2014/main" id="{AE2878CD-6594-4C19-A082-3353DCEC0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29" y="2778"/>
                <a:ext cx="336" cy="3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9" name="Rectangle 47">
                <a:extLst>
                  <a:ext uri="{FF2B5EF4-FFF2-40B4-BE49-F238E27FC236}">
                    <a16:creationId xmlns:a16="http://schemas.microsoft.com/office/drawing/2014/main" id="{1368E98B-1A6E-446C-99DA-D96B41397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37" y="3096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L’</a:t>
                </a:r>
              </a:p>
            </p:txBody>
          </p:sp>
        </p:grpSp>
        <p:grpSp>
          <p:nvGrpSpPr>
            <p:cNvPr id="26659" name="Group 48">
              <a:extLst>
                <a:ext uri="{FF2B5EF4-FFF2-40B4-BE49-F238E27FC236}">
                  <a16:creationId xmlns:a16="http://schemas.microsoft.com/office/drawing/2014/main" id="{BF782B1D-04C7-44D9-8D68-53092A107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" y="2778"/>
              <a:ext cx="646" cy="606"/>
              <a:chOff x="733" y="2778"/>
              <a:chExt cx="646" cy="606"/>
            </a:xfrm>
          </p:grpSpPr>
          <p:sp>
            <p:nvSpPr>
              <p:cNvPr id="26664" name="Rectangle 49">
                <a:extLst>
                  <a:ext uri="{FF2B5EF4-FFF2-40B4-BE49-F238E27FC236}">
                    <a16:creationId xmlns:a16="http://schemas.microsoft.com/office/drawing/2014/main" id="{800E6270-1C0E-4F83-B2A3-5228952C2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" y="3090"/>
                <a:ext cx="502" cy="231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6665" name="Line 50">
                <a:extLst>
                  <a:ext uri="{FF2B5EF4-FFF2-40B4-BE49-F238E27FC236}">
                    <a16:creationId xmlns:a16="http://schemas.microsoft.com/office/drawing/2014/main" id="{E9C41149-E060-43C7-B17E-465BC61C9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3" y="2778"/>
                <a:ext cx="336" cy="3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Rectangle 51">
                <a:extLst>
                  <a:ext uri="{FF2B5EF4-FFF2-40B4-BE49-F238E27FC236}">
                    <a16:creationId xmlns:a16="http://schemas.microsoft.com/office/drawing/2014/main" id="{265E8770-8AFC-46C3-9992-A89535F14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3096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B’</a:t>
                </a:r>
              </a:p>
            </p:txBody>
          </p:sp>
        </p:grpSp>
        <p:grpSp>
          <p:nvGrpSpPr>
            <p:cNvPr id="26660" name="Group 52">
              <a:extLst>
                <a:ext uri="{FF2B5EF4-FFF2-40B4-BE49-F238E27FC236}">
                  <a16:creationId xmlns:a16="http://schemas.microsoft.com/office/drawing/2014/main" id="{AAB157E9-1E63-40CC-BAC8-EC1E3AEFB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7" y="3258"/>
              <a:ext cx="646" cy="606"/>
              <a:chOff x="4557" y="3258"/>
              <a:chExt cx="646" cy="606"/>
            </a:xfrm>
          </p:grpSpPr>
          <p:sp>
            <p:nvSpPr>
              <p:cNvPr id="26661" name="Rectangle 53">
                <a:extLst>
                  <a:ext uri="{FF2B5EF4-FFF2-40B4-BE49-F238E27FC236}">
                    <a16:creationId xmlns:a16="http://schemas.microsoft.com/office/drawing/2014/main" id="{9B8A0C5B-FFEF-486A-8CF4-A02DE385A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570"/>
                <a:ext cx="502" cy="231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6662" name="Line 54">
                <a:extLst>
                  <a:ext uri="{FF2B5EF4-FFF2-40B4-BE49-F238E27FC236}">
                    <a16:creationId xmlns:a16="http://schemas.microsoft.com/office/drawing/2014/main" id="{9680C5FC-C11E-4F0C-9832-0B522CD27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57" y="3258"/>
                <a:ext cx="336" cy="3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Rectangle 55">
                <a:extLst>
                  <a:ext uri="{FF2B5EF4-FFF2-40B4-BE49-F238E27FC236}">
                    <a16:creationId xmlns:a16="http://schemas.microsoft.com/office/drawing/2014/main" id="{713FBA73-075F-4FBD-929D-CC28ED4CC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765" y="3576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S’</a:t>
                </a:r>
              </a:p>
            </p:txBody>
          </p:sp>
        </p:grpSp>
      </p:grpSp>
      <p:sp>
        <p:nvSpPr>
          <p:cNvPr id="26629" name="Text Box 57">
            <a:extLst>
              <a:ext uri="{FF2B5EF4-FFF2-40B4-BE49-F238E27FC236}">
                <a16:creationId xmlns:a16="http://schemas.microsoft.com/office/drawing/2014/main" id="{D659BDDD-AF5A-4E63-A924-4B0CB1F8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9819057B-FEB1-41CC-8A55-79210C19E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AC3F89-1A04-4832-B080-D29EE8E1044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2290" name="Rectangle 2">
            <a:extLst>
              <a:ext uri="{FF2B5EF4-FFF2-40B4-BE49-F238E27FC236}">
                <a16:creationId xmlns:a16="http://schemas.microsoft.com/office/drawing/2014/main" id="{F59331A8-AD82-4D2A-95E9-FFCA47A8F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3563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Binary Search Tree Algorithm</a:t>
            </a:r>
          </a:p>
        </p:txBody>
      </p:sp>
      <p:sp>
        <p:nvSpPr>
          <p:cNvPr id="2572291" name="Rectangle 3">
            <a:extLst>
              <a:ext uri="{FF2B5EF4-FFF2-40B4-BE49-F238E27FC236}">
                <a16:creationId xmlns:a16="http://schemas.microsoft.com/office/drawing/2014/main" id="{390DFBCB-0CA0-4950-AEED-913D9C8F4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96975"/>
            <a:ext cx="8147050" cy="4895850"/>
          </a:xfrm>
          <a:noFill/>
          <a:ln w="2857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b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Algorithm 1  Locating and adding items to a binary search tree</a:t>
            </a:r>
            <a:endParaRPr lang="en-US" altLang="zh-CN" sz="180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Procedure insertion (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: binary search tree,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: item)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:=root of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≠null </a:t>
            </a: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 label(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) ≠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Begin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&lt;label(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if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left child of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≠null </a:t>
            </a: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:=left child of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else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add new vertex as a left child of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and set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:=null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if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right child of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≠null </a:t>
            </a: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:=right child of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else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add new vertex as a right child of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and set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:=null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end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root  of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=null </a:t>
            </a: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add a vertex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to the tree and label it with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else if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is null </a:t>
            </a: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label(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) ≠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label new vertex with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and let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be this new vertex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 v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= location of 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F748F1BB-6606-441D-A1B8-BC489EE49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7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2290" grpId="0"/>
      <p:bldP spid="25722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565A4359-A886-4AA2-8646-4F51ECA6C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CB3E0B6-0F58-4C41-AE14-49000CB0B28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F2FB36C-A269-43A1-AE18-D28F6D0FC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5000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The computational complexity</a:t>
            </a:r>
          </a:p>
        </p:txBody>
      </p:sp>
      <p:sp>
        <p:nvSpPr>
          <p:cNvPr id="2574339" name="Text Box 3">
            <a:extLst>
              <a:ext uri="{FF2B5EF4-FFF2-40B4-BE49-F238E27FC236}">
                <a16:creationId xmlns:a16="http://schemas.microsoft.com/office/drawing/2014/main" id="{472B7B75-11CE-4DD2-8BF4-6D4B0974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2063"/>
            <a:ext cx="78486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we have a binary search tree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for a list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items.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can form a full binary tree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by adding unlabeled vertices whenever necessary so that every vertex with a key has two children.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D8FD2A2-A01D-456A-AB4E-B858861A2BC1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500438"/>
            <a:ext cx="2592387" cy="2447925"/>
            <a:chOff x="431" y="2296"/>
            <a:chExt cx="1857" cy="1773"/>
          </a:xfrm>
        </p:grpSpPr>
        <p:sp>
          <p:nvSpPr>
            <p:cNvPr id="30773" name="Oval 5">
              <a:extLst>
                <a:ext uri="{FF2B5EF4-FFF2-40B4-BE49-F238E27FC236}">
                  <a16:creationId xmlns:a16="http://schemas.microsoft.com/office/drawing/2014/main" id="{75E37F7D-2453-4155-89CF-CE1596409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8"/>
              <a:ext cx="87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4" name="Line 6">
              <a:extLst>
                <a:ext uri="{FF2B5EF4-FFF2-40B4-BE49-F238E27FC236}">
                  <a16:creationId xmlns:a16="http://schemas.microsoft.com/office/drawing/2014/main" id="{C31465EF-936E-4C07-8C36-C8818C3A7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58"/>
              <a:ext cx="13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Oval 7">
              <a:extLst>
                <a:ext uri="{FF2B5EF4-FFF2-40B4-BE49-F238E27FC236}">
                  <a16:creationId xmlns:a16="http://schemas.microsoft.com/office/drawing/2014/main" id="{2631361C-3DCF-4646-8748-5833E234E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430"/>
              <a:ext cx="87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6" name="Oval 8">
              <a:extLst>
                <a:ext uri="{FF2B5EF4-FFF2-40B4-BE49-F238E27FC236}">
                  <a16:creationId xmlns:a16="http://schemas.microsoft.com/office/drawing/2014/main" id="{F4A24552-7148-41A1-B847-72FBF462A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296"/>
              <a:ext cx="88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7" name="Oval 9">
              <a:extLst>
                <a:ext uri="{FF2B5EF4-FFF2-40B4-BE49-F238E27FC236}">
                  <a16:creationId xmlns:a16="http://schemas.microsoft.com/office/drawing/2014/main" id="{982CCE39-BC2A-4EED-BDA8-43B0B04E38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12" y="3521"/>
              <a:ext cx="88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8" name="Line 10">
              <a:extLst>
                <a:ext uri="{FF2B5EF4-FFF2-40B4-BE49-F238E27FC236}">
                  <a16:creationId xmlns:a16="http://schemas.microsoft.com/office/drawing/2014/main" id="{656EA0BF-DAFF-42E2-A2D7-95F2A983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3203"/>
              <a:ext cx="182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Oval 11">
              <a:extLst>
                <a:ext uri="{FF2B5EF4-FFF2-40B4-BE49-F238E27FC236}">
                  <a16:creationId xmlns:a16="http://schemas.microsoft.com/office/drawing/2014/main" id="{C11246BE-9102-4362-9190-5BBBD55875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53" y="2708"/>
              <a:ext cx="88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0" name="Line 12">
              <a:extLst>
                <a:ext uri="{FF2B5EF4-FFF2-40B4-BE49-F238E27FC236}">
                  <a16:creationId xmlns:a16="http://schemas.microsoft.com/office/drawing/2014/main" id="{C1E5511E-6357-493A-96BA-B5B73653E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2359"/>
              <a:ext cx="292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1" name="Line 13">
              <a:extLst>
                <a:ext uri="{FF2B5EF4-FFF2-40B4-BE49-F238E27FC236}">
                  <a16:creationId xmlns:a16="http://schemas.microsoft.com/office/drawing/2014/main" id="{72719B96-CD69-4B8F-9A90-1754B8E17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8" y="2359"/>
              <a:ext cx="322" cy="4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2" name="Line 14">
              <a:extLst>
                <a:ext uri="{FF2B5EF4-FFF2-40B4-BE49-F238E27FC236}">
                  <a16:creationId xmlns:a16="http://schemas.microsoft.com/office/drawing/2014/main" id="{92809EFD-6614-4280-93D9-182B5046C6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12640">
              <a:off x="994" y="2774"/>
              <a:ext cx="0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3" name="Oval 15">
              <a:extLst>
                <a:ext uri="{FF2B5EF4-FFF2-40B4-BE49-F238E27FC236}">
                  <a16:creationId xmlns:a16="http://schemas.microsoft.com/office/drawing/2014/main" id="{0DA31635-72FF-4677-8AE1-63DE5DF608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2640">
              <a:off x="839" y="3098"/>
              <a:ext cx="88" cy="10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4" name="Line 16">
              <a:extLst>
                <a:ext uri="{FF2B5EF4-FFF2-40B4-BE49-F238E27FC236}">
                  <a16:creationId xmlns:a16="http://schemas.microsoft.com/office/drawing/2014/main" id="{597AD61B-E1D6-4940-B51E-5A8753F121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487360" flipH="1">
              <a:off x="1942" y="2758"/>
              <a:ext cx="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5" name="Oval 17">
              <a:extLst>
                <a:ext uri="{FF2B5EF4-FFF2-40B4-BE49-F238E27FC236}">
                  <a16:creationId xmlns:a16="http://schemas.microsoft.com/office/drawing/2014/main" id="{4D472FCD-7F57-4B6C-955C-281BAD173A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87360" flipH="1">
              <a:off x="2026" y="3092"/>
              <a:ext cx="79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6" name="Oval 18">
              <a:extLst>
                <a:ext uri="{FF2B5EF4-FFF2-40B4-BE49-F238E27FC236}">
                  <a16:creationId xmlns:a16="http://schemas.microsoft.com/office/drawing/2014/main" id="{68D43D37-CCA5-4282-B9B6-6F73A2A5DF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37" y="3521"/>
              <a:ext cx="88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7" name="Line 19">
              <a:extLst>
                <a:ext uri="{FF2B5EF4-FFF2-40B4-BE49-F238E27FC236}">
                  <a16:creationId xmlns:a16="http://schemas.microsoft.com/office/drawing/2014/main" id="{EFCE467D-4D53-473E-8553-79CDB210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4" y="3194"/>
              <a:ext cx="182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8" name="Line 20">
              <a:extLst>
                <a:ext uri="{FF2B5EF4-FFF2-40B4-BE49-F238E27FC236}">
                  <a16:creationId xmlns:a16="http://schemas.microsoft.com/office/drawing/2014/main" id="{335444D5-BF95-4410-ABC0-4808C1BF0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3612"/>
              <a:ext cx="182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9" name="Oval 21">
              <a:extLst>
                <a:ext uri="{FF2B5EF4-FFF2-40B4-BE49-F238E27FC236}">
                  <a16:creationId xmlns:a16="http://schemas.microsoft.com/office/drawing/2014/main" id="{DBBC15F3-5C5A-45C3-887E-EC59E50C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974"/>
              <a:ext cx="87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0" name="Line 22">
              <a:extLst>
                <a:ext uri="{FF2B5EF4-FFF2-40B4-BE49-F238E27FC236}">
                  <a16:creationId xmlns:a16="http://schemas.microsoft.com/office/drawing/2014/main" id="{F3BEAAFD-0021-4D9F-B1C2-5C9D5A29D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3158"/>
              <a:ext cx="13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1" name="Oval 23">
              <a:extLst>
                <a:ext uri="{FF2B5EF4-FFF2-40B4-BE49-F238E27FC236}">
                  <a16:creationId xmlns:a16="http://schemas.microsoft.com/office/drawing/2014/main" id="{367312C2-0B59-4213-B713-DF1801583C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0" y="3475"/>
              <a:ext cx="88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2" name="Line 24">
              <a:extLst>
                <a:ext uri="{FF2B5EF4-FFF2-40B4-BE49-F238E27FC236}">
                  <a16:creationId xmlns:a16="http://schemas.microsoft.com/office/drawing/2014/main" id="{5D83108F-83C6-432C-BAA0-55D3E74DF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3612"/>
              <a:ext cx="182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3" name="Oval 25">
              <a:extLst>
                <a:ext uri="{FF2B5EF4-FFF2-40B4-BE49-F238E27FC236}">
                  <a16:creationId xmlns:a16="http://schemas.microsoft.com/office/drawing/2014/main" id="{7B8BDC26-3098-406B-8BD0-41997B1B98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29" y="3929"/>
              <a:ext cx="88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7F03FE6C-A246-4F28-9CD1-00C1460D6538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924175"/>
            <a:ext cx="3144838" cy="3011488"/>
            <a:chOff x="2880" y="1979"/>
            <a:chExt cx="1981" cy="1897"/>
          </a:xfrm>
        </p:grpSpPr>
        <p:sp>
          <p:nvSpPr>
            <p:cNvPr id="30728" name="Oval 27">
              <a:extLst>
                <a:ext uri="{FF2B5EF4-FFF2-40B4-BE49-F238E27FC236}">
                  <a16:creationId xmlns:a16="http://schemas.microsoft.com/office/drawing/2014/main" id="{8F3C6935-58EF-43E2-B448-5EFAE8369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337"/>
              <a:ext cx="76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Line 28">
              <a:extLst>
                <a:ext uri="{FF2B5EF4-FFF2-40B4-BE49-F238E27FC236}">
                  <a16:creationId xmlns:a16="http://schemas.microsoft.com/office/drawing/2014/main" id="{B37D45C8-2DB9-4A38-B4E1-79D279404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729"/>
              <a:ext cx="119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Oval 29">
              <a:extLst>
                <a:ext uri="{FF2B5EF4-FFF2-40B4-BE49-F238E27FC236}">
                  <a16:creationId xmlns:a16="http://schemas.microsoft.com/office/drawing/2014/main" id="{4C6D0AB8-5D30-4979-8A6C-034DE3649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2965"/>
              <a:ext cx="76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Oval 30">
              <a:extLst>
                <a:ext uri="{FF2B5EF4-FFF2-40B4-BE49-F238E27FC236}">
                  <a16:creationId xmlns:a16="http://schemas.microsoft.com/office/drawing/2014/main" id="{7F7DD5D8-4A8C-476F-A78A-6AA52E3B5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1979"/>
              <a:ext cx="78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2" name="Oval 31">
              <a:extLst>
                <a:ext uri="{FF2B5EF4-FFF2-40B4-BE49-F238E27FC236}">
                  <a16:creationId xmlns:a16="http://schemas.microsoft.com/office/drawing/2014/main" id="{E3914F06-E40C-4D06-9CD2-5065161530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20" y="3044"/>
              <a:ext cx="78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3" name="Line 32">
              <a:extLst>
                <a:ext uri="{FF2B5EF4-FFF2-40B4-BE49-F238E27FC236}">
                  <a16:creationId xmlns:a16="http://schemas.microsoft.com/office/drawing/2014/main" id="{A8462CE3-9490-4ACE-B882-9F7C2E74C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0" y="2768"/>
              <a:ext cx="16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Oval 33">
              <a:extLst>
                <a:ext uri="{FF2B5EF4-FFF2-40B4-BE49-F238E27FC236}">
                  <a16:creationId xmlns:a16="http://schemas.microsoft.com/office/drawing/2014/main" id="{FBE4C6E8-32EE-48C1-B06A-387FE18673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24" y="2337"/>
              <a:ext cx="77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5" name="Line 34">
              <a:extLst>
                <a:ext uri="{FF2B5EF4-FFF2-40B4-BE49-F238E27FC236}">
                  <a16:creationId xmlns:a16="http://schemas.microsoft.com/office/drawing/2014/main" id="{267B64E5-85F7-4D39-B454-0FBF55A97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034"/>
              <a:ext cx="257" cy="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Line 35">
              <a:extLst>
                <a:ext uri="{FF2B5EF4-FFF2-40B4-BE49-F238E27FC236}">
                  <a16:creationId xmlns:a16="http://schemas.microsoft.com/office/drawing/2014/main" id="{16CE17AC-CE11-4FB2-8E1F-D5795B96A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3" y="2034"/>
              <a:ext cx="283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36">
              <a:extLst>
                <a:ext uri="{FF2B5EF4-FFF2-40B4-BE49-F238E27FC236}">
                  <a16:creationId xmlns:a16="http://schemas.microsoft.com/office/drawing/2014/main" id="{AEABD96D-91AC-47C6-A1E4-E56B9AD74C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12640">
              <a:off x="3556" y="2395"/>
              <a:ext cx="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Oval 37">
              <a:extLst>
                <a:ext uri="{FF2B5EF4-FFF2-40B4-BE49-F238E27FC236}">
                  <a16:creationId xmlns:a16="http://schemas.microsoft.com/office/drawing/2014/main" id="{B4A7A3FF-4567-43C9-BE79-B77B601C7A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2640">
              <a:off x="3420" y="2677"/>
              <a:ext cx="77" cy="9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Line 38">
              <a:extLst>
                <a:ext uri="{FF2B5EF4-FFF2-40B4-BE49-F238E27FC236}">
                  <a16:creationId xmlns:a16="http://schemas.microsoft.com/office/drawing/2014/main" id="{1990EAC4-F3D0-4C1B-A9C7-1EA3F25B83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487360" flipH="1">
              <a:off x="4390" y="2381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Oval 39">
              <a:extLst>
                <a:ext uri="{FF2B5EF4-FFF2-40B4-BE49-F238E27FC236}">
                  <a16:creationId xmlns:a16="http://schemas.microsoft.com/office/drawing/2014/main" id="{9145FD03-1237-42AF-A280-8BA8EE7A5A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87360" flipH="1">
              <a:off x="4464" y="2671"/>
              <a:ext cx="69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Oval 40">
              <a:extLst>
                <a:ext uri="{FF2B5EF4-FFF2-40B4-BE49-F238E27FC236}">
                  <a16:creationId xmlns:a16="http://schemas.microsoft.com/office/drawing/2014/main" id="{6AC744DA-1D20-4E74-BC1C-D716246CA0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97" y="3044"/>
              <a:ext cx="78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2" name="Line 41">
              <a:extLst>
                <a:ext uri="{FF2B5EF4-FFF2-40B4-BE49-F238E27FC236}">
                  <a16:creationId xmlns:a16="http://schemas.microsoft.com/office/drawing/2014/main" id="{C572003F-D737-42A9-9802-AD0C00545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1" y="2760"/>
              <a:ext cx="16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42">
              <a:extLst>
                <a:ext uri="{FF2B5EF4-FFF2-40B4-BE49-F238E27FC236}">
                  <a16:creationId xmlns:a16="http://schemas.microsoft.com/office/drawing/2014/main" id="{D9EB3015-1026-4061-82BC-A38FC6EC3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1" y="3124"/>
              <a:ext cx="16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Oval 43">
              <a:extLst>
                <a:ext uri="{FF2B5EF4-FFF2-40B4-BE49-F238E27FC236}">
                  <a16:creationId xmlns:a16="http://schemas.microsoft.com/office/drawing/2014/main" id="{4DD3E70B-6923-4421-9FDA-5A175F3AE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438"/>
              <a:ext cx="77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5" name="Line 44">
              <a:extLst>
                <a:ext uri="{FF2B5EF4-FFF2-40B4-BE49-F238E27FC236}">
                  <a16:creationId xmlns:a16="http://schemas.microsoft.com/office/drawing/2014/main" id="{6F757ADE-614B-49A4-9F01-28ADEA5C8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2729"/>
              <a:ext cx="119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Oval 45">
              <a:extLst>
                <a:ext uri="{FF2B5EF4-FFF2-40B4-BE49-F238E27FC236}">
                  <a16:creationId xmlns:a16="http://schemas.microsoft.com/office/drawing/2014/main" id="{900E255D-B5AA-4D7A-AE97-94BBA59003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17" y="3004"/>
              <a:ext cx="77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7" name="Line 46">
              <a:extLst>
                <a:ext uri="{FF2B5EF4-FFF2-40B4-BE49-F238E27FC236}">
                  <a16:creationId xmlns:a16="http://schemas.microsoft.com/office/drawing/2014/main" id="{935A5649-1098-48EE-B89D-6C0FE9E8E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8" y="3124"/>
              <a:ext cx="16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Oval 47">
              <a:extLst>
                <a:ext uri="{FF2B5EF4-FFF2-40B4-BE49-F238E27FC236}">
                  <a16:creationId xmlns:a16="http://schemas.microsoft.com/office/drawing/2014/main" id="{EB4445A8-E485-41D4-8869-90CAE9152D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14" y="3399"/>
              <a:ext cx="78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9" name="Line 48">
              <a:extLst>
                <a:ext uri="{FF2B5EF4-FFF2-40B4-BE49-F238E27FC236}">
                  <a16:creationId xmlns:a16="http://schemas.microsoft.com/office/drawing/2014/main" id="{6E9366B9-7603-4BC0-BE52-D4E8BDA32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32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Oval 49">
              <a:extLst>
                <a:ext uri="{FF2B5EF4-FFF2-40B4-BE49-F238E27FC236}">
                  <a16:creationId xmlns:a16="http://schemas.microsoft.com/office/drawing/2014/main" id="{11622F98-9408-4454-A485-774BB062C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704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1" name="Line 50">
              <a:extLst>
                <a:ext uri="{FF2B5EF4-FFF2-40B4-BE49-F238E27FC236}">
                  <a16:creationId xmlns:a16="http://schemas.microsoft.com/office/drawing/2014/main" id="{A5CED6E4-829E-4A29-BBD8-4C0241901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387"/>
              <a:ext cx="160" cy="30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Oval 51">
              <a:extLst>
                <a:ext uri="{FF2B5EF4-FFF2-40B4-BE49-F238E27FC236}">
                  <a16:creationId xmlns:a16="http://schemas.microsoft.com/office/drawing/2014/main" id="{99E5BA85-5409-4850-85D0-53CA0B559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704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3" name="Line 52">
              <a:extLst>
                <a:ext uri="{FF2B5EF4-FFF2-40B4-BE49-F238E27FC236}">
                  <a16:creationId xmlns:a16="http://schemas.microsoft.com/office/drawing/2014/main" id="{573F420E-B4F2-4D57-A1DA-42EBD06AC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3022"/>
              <a:ext cx="160" cy="30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53">
              <a:extLst>
                <a:ext uri="{FF2B5EF4-FFF2-40B4-BE49-F238E27FC236}">
                  <a16:creationId xmlns:a16="http://schemas.microsoft.com/office/drawing/2014/main" id="{73BFCBA7-494D-49EB-9F98-3C0FF9F27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3022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Oval 54">
              <a:extLst>
                <a:ext uri="{FF2B5EF4-FFF2-40B4-BE49-F238E27FC236}">
                  <a16:creationId xmlns:a16="http://schemas.microsoft.com/office/drawing/2014/main" id="{FA423CF2-9497-40BE-916C-167C32AC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294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6" name="Oval 55">
              <a:extLst>
                <a:ext uri="{FF2B5EF4-FFF2-40B4-BE49-F238E27FC236}">
                  <a16:creationId xmlns:a16="http://schemas.microsoft.com/office/drawing/2014/main" id="{26FD353B-93CE-4DF7-B500-E939B072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249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7" name="Line 56">
              <a:extLst>
                <a:ext uri="{FF2B5EF4-FFF2-40B4-BE49-F238E27FC236}">
                  <a16:creationId xmlns:a16="http://schemas.microsoft.com/office/drawing/2014/main" id="{FECE675C-600E-49B0-B1B9-D4D5DBC8D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" y="3113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Oval 57">
              <a:extLst>
                <a:ext uri="{FF2B5EF4-FFF2-40B4-BE49-F238E27FC236}">
                  <a16:creationId xmlns:a16="http://schemas.microsoft.com/office/drawing/2014/main" id="{6F20274D-AB8B-4E71-8C1E-A1A65C513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339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9" name="Line 58">
              <a:extLst>
                <a:ext uri="{FF2B5EF4-FFF2-40B4-BE49-F238E27FC236}">
                  <a16:creationId xmlns:a16="http://schemas.microsoft.com/office/drawing/2014/main" id="{42BDD094-CF29-4152-9249-C5CD9BC03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521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Oval 59">
              <a:extLst>
                <a:ext uri="{FF2B5EF4-FFF2-40B4-BE49-F238E27FC236}">
                  <a16:creationId xmlns:a16="http://schemas.microsoft.com/office/drawing/2014/main" id="{FD93056F-BC23-42AF-82B9-2BD268C06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793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1" name="Line 60">
              <a:extLst>
                <a:ext uri="{FF2B5EF4-FFF2-40B4-BE49-F238E27FC236}">
                  <a16:creationId xmlns:a16="http://schemas.microsoft.com/office/drawing/2014/main" id="{49A73C25-BEFA-46EA-A8A1-5523C349D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3521"/>
              <a:ext cx="160" cy="30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2" name="Oval 61">
              <a:extLst>
                <a:ext uri="{FF2B5EF4-FFF2-40B4-BE49-F238E27FC236}">
                  <a16:creationId xmlns:a16="http://schemas.microsoft.com/office/drawing/2014/main" id="{3ADD2536-66BC-41DB-9B4E-77B12C72B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93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3" name="Line 62">
              <a:extLst>
                <a:ext uri="{FF2B5EF4-FFF2-40B4-BE49-F238E27FC236}">
                  <a16:creationId xmlns:a16="http://schemas.microsoft.com/office/drawing/2014/main" id="{62CA2DDA-87BC-4DED-8B2D-E9089673D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475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Oval 63">
              <a:extLst>
                <a:ext uri="{FF2B5EF4-FFF2-40B4-BE49-F238E27FC236}">
                  <a16:creationId xmlns:a16="http://schemas.microsoft.com/office/drawing/2014/main" id="{EAA4016A-600C-44DF-8B53-ADDBE696B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747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5" name="Line 64">
              <a:extLst>
                <a:ext uri="{FF2B5EF4-FFF2-40B4-BE49-F238E27FC236}">
                  <a16:creationId xmlns:a16="http://schemas.microsoft.com/office/drawing/2014/main" id="{16B9BE0B-A3DE-4B2E-8822-C09D96D49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3465"/>
              <a:ext cx="158" cy="3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Oval 65">
              <a:extLst>
                <a:ext uri="{FF2B5EF4-FFF2-40B4-BE49-F238E27FC236}">
                  <a16:creationId xmlns:a16="http://schemas.microsoft.com/office/drawing/2014/main" id="{BC2C3475-482E-4610-8570-65892DBE4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747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Line 66">
              <a:extLst>
                <a:ext uri="{FF2B5EF4-FFF2-40B4-BE49-F238E27FC236}">
                  <a16:creationId xmlns:a16="http://schemas.microsoft.com/office/drawing/2014/main" id="{68DB32B6-20DB-430C-8692-882D56775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3067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8" name="Oval 67">
              <a:extLst>
                <a:ext uri="{FF2B5EF4-FFF2-40B4-BE49-F238E27FC236}">
                  <a16:creationId xmlns:a16="http://schemas.microsoft.com/office/drawing/2014/main" id="{6813690B-2716-40E8-9452-1D9479438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339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9" name="Line 68">
              <a:extLst>
                <a:ext uri="{FF2B5EF4-FFF2-40B4-BE49-F238E27FC236}">
                  <a16:creationId xmlns:a16="http://schemas.microsoft.com/office/drawing/2014/main" id="{5387CEB6-4A36-4E29-9F60-73F2E72E4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3057"/>
              <a:ext cx="158" cy="3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0" name="Oval 69">
              <a:extLst>
                <a:ext uri="{FF2B5EF4-FFF2-40B4-BE49-F238E27FC236}">
                  <a16:creationId xmlns:a16="http://schemas.microsoft.com/office/drawing/2014/main" id="{6DBDBCD9-2B23-43C1-AF45-FAD3B0E51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3339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1" name="Line 70">
              <a:extLst>
                <a:ext uri="{FF2B5EF4-FFF2-40B4-BE49-F238E27FC236}">
                  <a16:creationId xmlns:a16="http://schemas.microsoft.com/office/drawing/2014/main" id="{1F9DDBC5-6076-4641-99DC-C9C222755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113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Oval 71">
              <a:extLst>
                <a:ext uri="{FF2B5EF4-FFF2-40B4-BE49-F238E27FC236}">
                  <a16:creationId xmlns:a16="http://schemas.microsoft.com/office/drawing/2014/main" id="{3F1EDFD1-C720-4E26-8A2B-F01C69598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339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27" name="Text Box 73">
            <a:extLst>
              <a:ext uri="{FF2B5EF4-FFF2-40B4-BE49-F238E27FC236}">
                <a16:creationId xmlns:a16="http://schemas.microsoft.com/office/drawing/2014/main" id="{F1255A15-7CD4-4855-9920-FCA54EA09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2938F7FB-0B9C-476C-8F57-6F86B6871A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2E0B6D-9B3E-48DF-9304-47AA9F2B6F7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6387" name="Text Box 3">
            <a:extLst>
              <a:ext uri="{FF2B5EF4-FFF2-40B4-BE49-F238E27FC236}">
                <a16:creationId xmlns:a16="http://schemas.microsoft.com/office/drawing/2014/main" id="{63FF6C4B-E4B3-4604-AB79-0B1E3CD9E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2600"/>
            <a:ext cx="7993063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most comparisons needed to add a new item is the length of the longest path in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from the root to a leaf.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If a binary search tree is balanced, locating or adding an item requires no more than  </a:t>
            </a: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 </a:t>
            </a: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kumimoji="1" lang="en-US" altLang="zh-CN" sz="2200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 </a:t>
            </a: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kumimoji="1" lang="en-US" altLang="zh-CN" sz="22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comparisons.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CF5FFC01-CFFE-49F0-9E23-671BB65E9C35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1052513"/>
            <a:ext cx="3144837" cy="3011487"/>
            <a:chOff x="2880" y="1979"/>
            <a:chExt cx="1981" cy="1897"/>
          </a:xfrm>
        </p:grpSpPr>
        <p:sp>
          <p:nvSpPr>
            <p:cNvPr id="32774" name="Oval 5">
              <a:extLst>
                <a:ext uri="{FF2B5EF4-FFF2-40B4-BE49-F238E27FC236}">
                  <a16:creationId xmlns:a16="http://schemas.microsoft.com/office/drawing/2014/main" id="{FE99A780-12E6-45E6-98C1-4A495475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337"/>
              <a:ext cx="76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Line 6">
              <a:extLst>
                <a:ext uri="{FF2B5EF4-FFF2-40B4-BE49-F238E27FC236}">
                  <a16:creationId xmlns:a16="http://schemas.microsoft.com/office/drawing/2014/main" id="{607AF412-5149-4E52-9DF3-BBECEEB8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729"/>
              <a:ext cx="119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Oval 7">
              <a:extLst>
                <a:ext uri="{FF2B5EF4-FFF2-40B4-BE49-F238E27FC236}">
                  <a16:creationId xmlns:a16="http://schemas.microsoft.com/office/drawing/2014/main" id="{DE4BC678-6864-480E-946E-F05214B5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2965"/>
              <a:ext cx="76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Oval 8">
              <a:extLst>
                <a:ext uri="{FF2B5EF4-FFF2-40B4-BE49-F238E27FC236}">
                  <a16:creationId xmlns:a16="http://schemas.microsoft.com/office/drawing/2014/main" id="{607FF93B-1063-4E5D-A932-9245D030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1979"/>
              <a:ext cx="78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Oval 9">
              <a:extLst>
                <a:ext uri="{FF2B5EF4-FFF2-40B4-BE49-F238E27FC236}">
                  <a16:creationId xmlns:a16="http://schemas.microsoft.com/office/drawing/2014/main" id="{0B1F10F8-7021-4977-87C6-6E3D38470C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20" y="3044"/>
              <a:ext cx="78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Line 10">
              <a:extLst>
                <a:ext uri="{FF2B5EF4-FFF2-40B4-BE49-F238E27FC236}">
                  <a16:creationId xmlns:a16="http://schemas.microsoft.com/office/drawing/2014/main" id="{3DED1C56-3BA9-4204-9825-11588A2DA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0" y="2768"/>
              <a:ext cx="16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Oval 11">
              <a:extLst>
                <a:ext uri="{FF2B5EF4-FFF2-40B4-BE49-F238E27FC236}">
                  <a16:creationId xmlns:a16="http://schemas.microsoft.com/office/drawing/2014/main" id="{07809FE2-A249-4163-A056-0CE7AA0CD4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24" y="2337"/>
              <a:ext cx="77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Line 12">
              <a:extLst>
                <a:ext uri="{FF2B5EF4-FFF2-40B4-BE49-F238E27FC236}">
                  <a16:creationId xmlns:a16="http://schemas.microsoft.com/office/drawing/2014/main" id="{39188E2B-E782-4510-875A-F54FCCE40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034"/>
              <a:ext cx="257" cy="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13">
              <a:extLst>
                <a:ext uri="{FF2B5EF4-FFF2-40B4-BE49-F238E27FC236}">
                  <a16:creationId xmlns:a16="http://schemas.microsoft.com/office/drawing/2014/main" id="{66DE51A1-AB2D-4B04-8982-75324FD5E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3" y="2034"/>
              <a:ext cx="283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4">
              <a:extLst>
                <a:ext uri="{FF2B5EF4-FFF2-40B4-BE49-F238E27FC236}">
                  <a16:creationId xmlns:a16="http://schemas.microsoft.com/office/drawing/2014/main" id="{1F3D49DC-DBF3-4F3C-9971-6B9036AFCB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12640">
              <a:off x="3556" y="2395"/>
              <a:ext cx="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Oval 15">
              <a:extLst>
                <a:ext uri="{FF2B5EF4-FFF2-40B4-BE49-F238E27FC236}">
                  <a16:creationId xmlns:a16="http://schemas.microsoft.com/office/drawing/2014/main" id="{F2D7B1B8-E173-4E94-8B8F-131369923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2640">
              <a:off x="3420" y="2677"/>
              <a:ext cx="77" cy="9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5" name="Line 16">
              <a:extLst>
                <a:ext uri="{FF2B5EF4-FFF2-40B4-BE49-F238E27FC236}">
                  <a16:creationId xmlns:a16="http://schemas.microsoft.com/office/drawing/2014/main" id="{C0FF76F9-EFDD-4339-8233-D68D7D35A0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487360" flipH="1">
              <a:off x="4390" y="2381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Oval 17">
              <a:extLst>
                <a:ext uri="{FF2B5EF4-FFF2-40B4-BE49-F238E27FC236}">
                  <a16:creationId xmlns:a16="http://schemas.microsoft.com/office/drawing/2014/main" id="{F12CF4CB-7384-4440-B828-407B485BDD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87360" flipH="1">
              <a:off x="4464" y="2671"/>
              <a:ext cx="69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7" name="Oval 18">
              <a:extLst>
                <a:ext uri="{FF2B5EF4-FFF2-40B4-BE49-F238E27FC236}">
                  <a16:creationId xmlns:a16="http://schemas.microsoft.com/office/drawing/2014/main" id="{59CE497B-1EC5-4E1E-BCC9-4DEFE1F48E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97" y="3044"/>
              <a:ext cx="78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8" name="Line 19">
              <a:extLst>
                <a:ext uri="{FF2B5EF4-FFF2-40B4-BE49-F238E27FC236}">
                  <a16:creationId xmlns:a16="http://schemas.microsoft.com/office/drawing/2014/main" id="{56342E60-B0B5-484B-84E2-A7A9FEC7A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1" y="2760"/>
              <a:ext cx="16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Line 20">
              <a:extLst>
                <a:ext uri="{FF2B5EF4-FFF2-40B4-BE49-F238E27FC236}">
                  <a16:creationId xmlns:a16="http://schemas.microsoft.com/office/drawing/2014/main" id="{F76DD75A-8066-4626-95F8-05CFFCF15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1" y="3124"/>
              <a:ext cx="16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Oval 21">
              <a:extLst>
                <a:ext uri="{FF2B5EF4-FFF2-40B4-BE49-F238E27FC236}">
                  <a16:creationId xmlns:a16="http://schemas.microsoft.com/office/drawing/2014/main" id="{BB5DA4FE-7AAA-4C6F-AAEE-89A35BE15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438"/>
              <a:ext cx="77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Line 22">
              <a:extLst>
                <a:ext uri="{FF2B5EF4-FFF2-40B4-BE49-F238E27FC236}">
                  <a16:creationId xmlns:a16="http://schemas.microsoft.com/office/drawing/2014/main" id="{C981E5E1-6863-44F5-B921-00B52D419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2729"/>
              <a:ext cx="119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Oval 23">
              <a:extLst>
                <a:ext uri="{FF2B5EF4-FFF2-40B4-BE49-F238E27FC236}">
                  <a16:creationId xmlns:a16="http://schemas.microsoft.com/office/drawing/2014/main" id="{F8F1C20C-2C67-4E56-8DD1-9F1C462B5E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17" y="3004"/>
              <a:ext cx="77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3" name="Line 24">
              <a:extLst>
                <a:ext uri="{FF2B5EF4-FFF2-40B4-BE49-F238E27FC236}">
                  <a16:creationId xmlns:a16="http://schemas.microsoft.com/office/drawing/2014/main" id="{339D2B26-69B5-4874-8F64-EA2BC8F1F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8" y="3124"/>
              <a:ext cx="16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Oval 25">
              <a:extLst>
                <a:ext uri="{FF2B5EF4-FFF2-40B4-BE49-F238E27FC236}">
                  <a16:creationId xmlns:a16="http://schemas.microsoft.com/office/drawing/2014/main" id="{69624D23-AD8A-4EEB-80D6-BE9EBB63D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14" y="3399"/>
              <a:ext cx="78" cy="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5" name="Line 26">
              <a:extLst>
                <a:ext uri="{FF2B5EF4-FFF2-40B4-BE49-F238E27FC236}">
                  <a16:creationId xmlns:a16="http://schemas.microsoft.com/office/drawing/2014/main" id="{03F07789-7D1B-467F-B93B-9FDFDCE89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32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Oval 27">
              <a:extLst>
                <a:ext uri="{FF2B5EF4-FFF2-40B4-BE49-F238E27FC236}">
                  <a16:creationId xmlns:a16="http://schemas.microsoft.com/office/drawing/2014/main" id="{AE3DA1E4-14C1-47C2-8256-C93ED9C38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704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Line 28">
              <a:extLst>
                <a:ext uri="{FF2B5EF4-FFF2-40B4-BE49-F238E27FC236}">
                  <a16:creationId xmlns:a16="http://schemas.microsoft.com/office/drawing/2014/main" id="{5AF43107-128F-44A7-995C-22375F9C9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387"/>
              <a:ext cx="160" cy="30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Oval 29">
              <a:extLst>
                <a:ext uri="{FF2B5EF4-FFF2-40B4-BE49-F238E27FC236}">
                  <a16:creationId xmlns:a16="http://schemas.microsoft.com/office/drawing/2014/main" id="{BF970F9D-5567-4EB8-8D71-B06ED825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704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9" name="Line 30">
              <a:extLst>
                <a:ext uri="{FF2B5EF4-FFF2-40B4-BE49-F238E27FC236}">
                  <a16:creationId xmlns:a16="http://schemas.microsoft.com/office/drawing/2014/main" id="{76EB0ED6-6357-48BA-B4CD-D6F8D9D5F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3022"/>
              <a:ext cx="160" cy="30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Line 31">
              <a:extLst>
                <a:ext uri="{FF2B5EF4-FFF2-40B4-BE49-F238E27FC236}">
                  <a16:creationId xmlns:a16="http://schemas.microsoft.com/office/drawing/2014/main" id="{96643860-68B3-4DF8-B0F9-E58A5B9FE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3022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Oval 32">
              <a:extLst>
                <a:ext uri="{FF2B5EF4-FFF2-40B4-BE49-F238E27FC236}">
                  <a16:creationId xmlns:a16="http://schemas.microsoft.com/office/drawing/2014/main" id="{779F2469-CA88-4C56-8868-3EF6238B1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294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2" name="Oval 33">
              <a:extLst>
                <a:ext uri="{FF2B5EF4-FFF2-40B4-BE49-F238E27FC236}">
                  <a16:creationId xmlns:a16="http://schemas.microsoft.com/office/drawing/2014/main" id="{CB5081F4-BE27-45B6-AEB8-0EFCB33A8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249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Line 34">
              <a:extLst>
                <a:ext uri="{FF2B5EF4-FFF2-40B4-BE49-F238E27FC236}">
                  <a16:creationId xmlns:a16="http://schemas.microsoft.com/office/drawing/2014/main" id="{E4EF8F1A-2309-452A-AF25-A36A2C086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" y="3113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Oval 35">
              <a:extLst>
                <a:ext uri="{FF2B5EF4-FFF2-40B4-BE49-F238E27FC236}">
                  <a16:creationId xmlns:a16="http://schemas.microsoft.com/office/drawing/2014/main" id="{D9B9E932-401F-46F3-A3A3-E66C44CB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339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Line 36">
              <a:extLst>
                <a:ext uri="{FF2B5EF4-FFF2-40B4-BE49-F238E27FC236}">
                  <a16:creationId xmlns:a16="http://schemas.microsoft.com/office/drawing/2014/main" id="{32AEA1AE-F140-4B6D-AA01-8E0C717E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521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Oval 37">
              <a:extLst>
                <a:ext uri="{FF2B5EF4-FFF2-40B4-BE49-F238E27FC236}">
                  <a16:creationId xmlns:a16="http://schemas.microsoft.com/office/drawing/2014/main" id="{82911830-B590-416B-94D9-4B71C3FD0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793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7" name="Line 38">
              <a:extLst>
                <a:ext uri="{FF2B5EF4-FFF2-40B4-BE49-F238E27FC236}">
                  <a16:creationId xmlns:a16="http://schemas.microsoft.com/office/drawing/2014/main" id="{1236FF8D-3F0F-466A-9504-E29FF62A5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3521"/>
              <a:ext cx="160" cy="30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Oval 39">
              <a:extLst>
                <a:ext uri="{FF2B5EF4-FFF2-40B4-BE49-F238E27FC236}">
                  <a16:creationId xmlns:a16="http://schemas.microsoft.com/office/drawing/2014/main" id="{6FE07454-1ECD-4491-95AD-C4969BFD3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93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9" name="Line 40">
              <a:extLst>
                <a:ext uri="{FF2B5EF4-FFF2-40B4-BE49-F238E27FC236}">
                  <a16:creationId xmlns:a16="http://schemas.microsoft.com/office/drawing/2014/main" id="{177744C2-E4DF-4BC3-B7C7-DBF38F10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475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0" name="Oval 41">
              <a:extLst>
                <a:ext uri="{FF2B5EF4-FFF2-40B4-BE49-F238E27FC236}">
                  <a16:creationId xmlns:a16="http://schemas.microsoft.com/office/drawing/2014/main" id="{557DADC1-A953-47BA-B511-C2639A33A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747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1" name="Line 42">
              <a:extLst>
                <a:ext uri="{FF2B5EF4-FFF2-40B4-BE49-F238E27FC236}">
                  <a16:creationId xmlns:a16="http://schemas.microsoft.com/office/drawing/2014/main" id="{A41DF899-DDE5-40EE-BB69-3EFF12936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3465"/>
              <a:ext cx="158" cy="3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Oval 43">
              <a:extLst>
                <a:ext uri="{FF2B5EF4-FFF2-40B4-BE49-F238E27FC236}">
                  <a16:creationId xmlns:a16="http://schemas.microsoft.com/office/drawing/2014/main" id="{11784AD9-33BA-4220-91A8-A89E408D3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747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3" name="Line 44">
              <a:extLst>
                <a:ext uri="{FF2B5EF4-FFF2-40B4-BE49-F238E27FC236}">
                  <a16:creationId xmlns:a16="http://schemas.microsoft.com/office/drawing/2014/main" id="{1423C252-6679-4075-B63D-A125D5DF6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3067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4" name="Oval 45">
              <a:extLst>
                <a:ext uri="{FF2B5EF4-FFF2-40B4-BE49-F238E27FC236}">
                  <a16:creationId xmlns:a16="http://schemas.microsoft.com/office/drawing/2014/main" id="{6AD3CBC0-9B79-4255-8CBC-A0C530546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339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5" name="Line 46">
              <a:extLst>
                <a:ext uri="{FF2B5EF4-FFF2-40B4-BE49-F238E27FC236}">
                  <a16:creationId xmlns:a16="http://schemas.microsoft.com/office/drawing/2014/main" id="{E4ADDCC9-FB0A-4044-B248-AA25DDACE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3057"/>
              <a:ext cx="158" cy="3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6" name="Oval 47">
              <a:extLst>
                <a:ext uri="{FF2B5EF4-FFF2-40B4-BE49-F238E27FC236}">
                  <a16:creationId xmlns:a16="http://schemas.microsoft.com/office/drawing/2014/main" id="{6C7422E8-455C-4953-9D01-C9F040EA7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3339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7" name="Line 48">
              <a:extLst>
                <a:ext uri="{FF2B5EF4-FFF2-40B4-BE49-F238E27FC236}">
                  <a16:creationId xmlns:a16="http://schemas.microsoft.com/office/drawing/2014/main" id="{0A3B7B48-61B5-42A5-B471-E982D382A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113"/>
              <a:ext cx="119" cy="2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Oval 49">
              <a:extLst>
                <a:ext uri="{FF2B5EF4-FFF2-40B4-BE49-F238E27FC236}">
                  <a16:creationId xmlns:a16="http://schemas.microsoft.com/office/drawing/2014/main" id="{383BDD5C-BB4C-4034-9BDB-1E6AD48F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339"/>
              <a:ext cx="7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73" name="Text Box 52">
            <a:extLst>
              <a:ext uri="{FF2B5EF4-FFF2-40B4-BE49-F238E27FC236}">
                <a16:creationId xmlns:a16="http://schemas.microsoft.com/office/drawing/2014/main" id="{67E38D7A-D7A6-40C0-A3B1-481C38FA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FC1F40A5-F519-41AC-A539-1BB0D66A8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A9D7F6-61B2-453E-9A34-4762A00A1BA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8434" name="Rectangle 2">
            <a:extLst>
              <a:ext uri="{FF2B5EF4-FFF2-40B4-BE49-F238E27FC236}">
                <a16:creationId xmlns:a16="http://schemas.microsoft.com/office/drawing/2014/main" id="{4198F5FA-A092-4839-B82C-AB825DCC8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64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solidFill>
                  <a:srgbClr val="CC66FF"/>
                </a:solidFill>
                <a:ea typeface="宋体" panose="02010600030101010101" pitchFamily="2" charset="-122"/>
              </a:rPr>
              <a:t>2. Decision Trees</a:t>
            </a:r>
          </a:p>
        </p:txBody>
      </p:sp>
      <p:sp>
        <p:nvSpPr>
          <p:cNvPr id="2578435" name="Rectangle 3">
            <a:extLst>
              <a:ext uri="{FF2B5EF4-FFF2-40B4-BE49-F238E27FC236}">
                <a16:creationId xmlns:a16="http://schemas.microsoft.com/office/drawing/2014/main" id="{5562907D-A838-422D-A8FD-26280961A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290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Rooted trees can be used to model problems in which a series of decisions leads to a solution. 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 rooted tree in which each internal vertex corresponds to a decision, with a subtree at these vertices for each possible outcome of the decision, is called a </a:t>
            </a:r>
            <a:r>
              <a:rPr lang="en-US" altLang="zh-CN" sz="2800" b="1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decision tree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87153E9B-A9E2-4E04-B764-77299E76C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8434" grpId="0"/>
      <p:bldP spid="25784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11F876B2-D9AC-4FC7-A527-D9D183BBD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E5B51BA-DED1-4366-A152-CEB1109A66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FDCB409-3E96-44C6-A196-4F2297B76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620713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An example: Counterfeit coin detection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36285C0-AC45-48D0-87A4-3E23D257170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24000"/>
            <a:ext cx="8610600" cy="4648200"/>
            <a:chOff x="192" y="960"/>
            <a:chExt cx="5424" cy="2928"/>
          </a:xfrm>
        </p:grpSpPr>
        <p:sp>
          <p:nvSpPr>
            <p:cNvPr id="36870" name="Text Box 4">
              <a:extLst>
                <a:ext uri="{FF2B5EF4-FFF2-40B4-BE49-F238E27FC236}">
                  <a16:creationId xmlns:a16="http://schemas.microsoft.com/office/drawing/2014/main" id="{88E95493-5E63-4C57-AEE4-B55DE4234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824"/>
              <a:ext cx="2544" cy="249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Lighter (1,2,3) Balance (4,5,6) Lighter</a:t>
              </a:r>
            </a:p>
          </p:txBody>
        </p:sp>
        <p:sp>
          <p:nvSpPr>
            <p:cNvPr id="36871" name="AutoShape 5">
              <a:extLst>
                <a:ext uri="{FF2B5EF4-FFF2-40B4-BE49-F238E27FC236}">
                  <a16:creationId xmlns:a16="http://schemas.microsoft.com/office/drawing/2014/main" id="{4B303F49-2A16-452D-AB6B-9568E887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48"/>
              <a:ext cx="48" cy="57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72" name="Oval 6">
              <a:extLst>
                <a:ext uri="{FF2B5EF4-FFF2-40B4-BE49-F238E27FC236}">
                  <a16:creationId xmlns:a16="http://schemas.microsoft.com/office/drawing/2014/main" id="{CCBA6976-90A8-417C-9D01-44DFFC683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44"/>
              <a:ext cx="960" cy="38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73" name="Oval 7">
              <a:extLst>
                <a:ext uri="{FF2B5EF4-FFF2-40B4-BE49-F238E27FC236}">
                  <a16:creationId xmlns:a16="http://schemas.microsoft.com/office/drawing/2014/main" id="{ADDB173B-E976-4CC9-9A5F-DD731EE8A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74" name="Oval 8">
              <a:extLst>
                <a:ext uri="{FF2B5EF4-FFF2-40B4-BE49-F238E27FC236}">
                  <a16:creationId xmlns:a16="http://schemas.microsoft.com/office/drawing/2014/main" id="{2BB226A2-4B06-4129-A15F-8CA576BB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75" name="Oval 9">
              <a:extLst>
                <a:ext uri="{FF2B5EF4-FFF2-40B4-BE49-F238E27FC236}">
                  <a16:creationId xmlns:a16="http://schemas.microsoft.com/office/drawing/2014/main" id="{5DADA543-9796-44A2-B0BE-369054109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76" name="Oval 10">
              <a:extLst>
                <a:ext uri="{FF2B5EF4-FFF2-40B4-BE49-F238E27FC236}">
                  <a16:creationId xmlns:a16="http://schemas.microsoft.com/office/drawing/2014/main" id="{FECFE493-CC05-41A6-AA2E-3EE50412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344"/>
              <a:ext cx="960" cy="38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77" name="Oval 11">
              <a:extLst>
                <a:ext uri="{FF2B5EF4-FFF2-40B4-BE49-F238E27FC236}">
                  <a16:creationId xmlns:a16="http://schemas.microsoft.com/office/drawing/2014/main" id="{B0A98C33-BDA0-4405-A92C-A6E9D0DF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78" name="Oval 12">
              <a:extLst>
                <a:ext uri="{FF2B5EF4-FFF2-40B4-BE49-F238E27FC236}">
                  <a16:creationId xmlns:a16="http://schemas.microsoft.com/office/drawing/2014/main" id="{3C232D1D-458D-4515-B47B-3254031A8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4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79" name="Oval 13">
              <a:extLst>
                <a:ext uri="{FF2B5EF4-FFF2-40B4-BE49-F238E27FC236}">
                  <a16:creationId xmlns:a16="http://schemas.microsoft.com/office/drawing/2014/main" id="{F9C34AA6-6586-4E03-8F3F-2DC7995FA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80" name="Text Box 14">
              <a:extLst>
                <a:ext uri="{FF2B5EF4-FFF2-40B4-BE49-F238E27FC236}">
                  <a16:creationId xmlns:a16="http://schemas.microsoft.com/office/drawing/2014/main" id="{5C005FC4-AA0D-4CAF-848F-B88EBC455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96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1     2    3</a:t>
              </a:r>
            </a:p>
          </p:txBody>
        </p:sp>
        <p:sp>
          <p:nvSpPr>
            <p:cNvPr id="36881" name="Text Box 15">
              <a:extLst>
                <a:ext uri="{FF2B5EF4-FFF2-40B4-BE49-F238E27FC236}">
                  <a16:creationId xmlns:a16="http://schemas.microsoft.com/office/drawing/2014/main" id="{7FC66535-6C60-4B01-95A6-239A1A8D7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96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4     5    6</a:t>
              </a:r>
            </a:p>
          </p:txBody>
        </p:sp>
        <p:sp>
          <p:nvSpPr>
            <p:cNvPr id="36882" name="Text Box 16">
              <a:extLst>
                <a:ext uri="{FF2B5EF4-FFF2-40B4-BE49-F238E27FC236}">
                  <a16:creationId xmlns:a16="http://schemas.microsoft.com/office/drawing/2014/main" id="{A679E94F-4996-47B4-9C74-45046D7BF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216"/>
              <a:ext cx="1680" cy="21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0">
                  <a:latin typeface="Arial" panose="020B0604020202020204" pitchFamily="34" charset="0"/>
                  <a:ea typeface="宋体" panose="02010600030101010101" pitchFamily="2" charset="-122"/>
                </a:rPr>
                <a:t>Lighter (1) Balance (2) Lighter</a:t>
              </a:r>
            </a:p>
          </p:txBody>
        </p:sp>
        <p:sp>
          <p:nvSpPr>
            <p:cNvPr id="36883" name="Text Box 17">
              <a:extLst>
                <a:ext uri="{FF2B5EF4-FFF2-40B4-BE49-F238E27FC236}">
                  <a16:creationId xmlns:a16="http://schemas.microsoft.com/office/drawing/2014/main" id="{762EEC0F-ACE8-447F-90D1-4A3A08666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216"/>
              <a:ext cx="1632" cy="21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0">
                  <a:latin typeface="Arial" panose="020B0604020202020204" pitchFamily="34" charset="0"/>
                  <a:ea typeface="宋体" panose="02010600030101010101" pitchFamily="2" charset="-122"/>
                </a:rPr>
                <a:t>Lighter (1) Balance (2) Lighter</a:t>
              </a:r>
            </a:p>
          </p:txBody>
        </p:sp>
        <p:sp>
          <p:nvSpPr>
            <p:cNvPr id="36884" name="Text Box 18">
              <a:extLst>
                <a:ext uri="{FF2B5EF4-FFF2-40B4-BE49-F238E27FC236}">
                  <a16:creationId xmlns:a16="http://schemas.microsoft.com/office/drawing/2014/main" id="{76A95D25-F29A-42F2-86CA-A5D60F26E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1632" cy="21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400" b="0">
                  <a:latin typeface="Arial" panose="020B0604020202020204" pitchFamily="34" charset="0"/>
                  <a:ea typeface="宋体" panose="02010600030101010101" pitchFamily="2" charset="-122"/>
                </a:rPr>
                <a:t>Lighter (1) Balance (2) Lighter</a:t>
              </a:r>
            </a:p>
          </p:txBody>
        </p:sp>
        <p:sp>
          <p:nvSpPr>
            <p:cNvPr id="36885" name="AutoShape 19">
              <a:extLst>
                <a:ext uri="{FF2B5EF4-FFF2-40B4-BE49-F238E27FC236}">
                  <a16:creationId xmlns:a16="http://schemas.microsoft.com/office/drawing/2014/main" id="{94215822-3DAC-469E-892F-2229BCAFA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84"/>
              <a:ext cx="48" cy="43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86" name="AutoShape 20">
              <a:extLst>
                <a:ext uri="{FF2B5EF4-FFF2-40B4-BE49-F238E27FC236}">
                  <a16:creationId xmlns:a16="http://schemas.microsoft.com/office/drawing/2014/main" id="{8019783D-EA6B-465B-9B0F-377FA359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84"/>
              <a:ext cx="48" cy="43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87" name="AutoShape 21">
              <a:extLst>
                <a:ext uri="{FF2B5EF4-FFF2-40B4-BE49-F238E27FC236}">
                  <a16:creationId xmlns:a16="http://schemas.microsoft.com/office/drawing/2014/main" id="{AF12AB8E-ABE3-41FD-9A4A-8C6ABFF45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48" cy="43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88" name="Oval 22">
              <a:extLst>
                <a:ext uri="{FF2B5EF4-FFF2-40B4-BE49-F238E27FC236}">
                  <a16:creationId xmlns:a16="http://schemas.microsoft.com/office/drawing/2014/main" id="{FEECBF92-C58D-4909-AAC2-72B237C7D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32"/>
              <a:ext cx="672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89" name="Oval 23">
              <a:extLst>
                <a:ext uri="{FF2B5EF4-FFF2-40B4-BE49-F238E27FC236}">
                  <a16:creationId xmlns:a16="http://schemas.microsoft.com/office/drawing/2014/main" id="{BCAD1D5E-2577-48AA-B496-4440CF7B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32"/>
              <a:ext cx="672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90" name="Oval 24">
              <a:extLst>
                <a:ext uri="{FF2B5EF4-FFF2-40B4-BE49-F238E27FC236}">
                  <a16:creationId xmlns:a16="http://schemas.microsoft.com/office/drawing/2014/main" id="{F8B56E10-576B-40A9-8926-95EAD016D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32"/>
              <a:ext cx="672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91" name="Oval 25">
              <a:extLst>
                <a:ext uri="{FF2B5EF4-FFF2-40B4-BE49-F238E27FC236}">
                  <a16:creationId xmlns:a16="http://schemas.microsoft.com/office/drawing/2014/main" id="{F79C16B0-3BBC-4DC3-B2C6-BBF4C32AF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32"/>
              <a:ext cx="672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92" name="Oval 26">
              <a:extLst>
                <a:ext uri="{FF2B5EF4-FFF2-40B4-BE49-F238E27FC236}">
                  <a16:creationId xmlns:a16="http://schemas.microsoft.com/office/drawing/2014/main" id="{48F83FCB-C1A8-449B-8121-2EC9A3BF6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672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93" name="Oval 27">
              <a:extLst>
                <a:ext uri="{FF2B5EF4-FFF2-40B4-BE49-F238E27FC236}">
                  <a16:creationId xmlns:a16="http://schemas.microsoft.com/office/drawing/2014/main" id="{F7533663-EF94-46C8-BF8E-B90035AE4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32"/>
              <a:ext cx="672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94" name="Oval 28">
              <a:extLst>
                <a:ext uri="{FF2B5EF4-FFF2-40B4-BE49-F238E27FC236}">
                  <a16:creationId xmlns:a16="http://schemas.microsoft.com/office/drawing/2014/main" id="{EB6E9B47-92CF-49A4-BD0A-9290C261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95" name="Oval 29">
              <a:extLst>
                <a:ext uri="{FF2B5EF4-FFF2-40B4-BE49-F238E27FC236}">
                  <a16:creationId xmlns:a16="http://schemas.microsoft.com/office/drawing/2014/main" id="{50E41886-4D90-4AE0-9CA3-D791141C8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96" name="Oval 30">
              <a:extLst>
                <a:ext uri="{FF2B5EF4-FFF2-40B4-BE49-F238E27FC236}">
                  <a16:creationId xmlns:a16="http://schemas.microsoft.com/office/drawing/2014/main" id="{2618FAD9-BEDD-4D26-AB2D-CB941286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97" name="Oval 31">
              <a:extLst>
                <a:ext uri="{FF2B5EF4-FFF2-40B4-BE49-F238E27FC236}">
                  <a16:creationId xmlns:a16="http://schemas.microsoft.com/office/drawing/2014/main" id="{04A52402-0BFF-48F4-95F2-27D6D44B9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98" name="Oval 32">
              <a:extLst>
                <a:ext uri="{FF2B5EF4-FFF2-40B4-BE49-F238E27FC236}">
                  <a16:creationId xmlns:a16="http://schemas.microsoft.com/office/drawing/2014/main" id="{F4EBC495-5A28-4A6E-93D7-D6A29DFD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899" name="Oval 33">
              <a:extLst>
                <a:ext uri="{FF2B5EF4-FFF2-40B4-BE49-F238E27FC236}">
                  <a16:creationId xmlns:a16="http://schemas.microsoft.com/office/drawing/2014/main" id="{2597E973-30A4-4F4F-BCC9-12CF799DD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900" name="Text Box 34">
              <a:extLst>
                <a:ext uri="{FF2B5EF4-FFF2-40B4-BE49-F238E27FC236}">
                  <a16:creationId xmlns:a16="http://schemas.microsoft.com/office/drawing/2014/main" id="{0F4AC1A3-2E0B-420C-97F1-58658DC32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6901" name="Text Box 35">
              <a:extLst>
                <a:ext uri="{FF2B5EF4-FFF2-40B4-BE49-F238E27FC236}">
                  <a16:creationId xmlns:a16="http://schemas.microsoft.com/office/drawing/2014/main" id="{A6532B75-25E1-463D-8DF3-E00D97F6E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6902" name="Text Box 36">
              <a:extLst>
                <a:ext uri="{FF2B5EF4-FFF2-40B4-BE49-F238E27FC236}">
                  <a16:creationId xmlns:a16="http://schemas.microsoft.com/office/drawing/2014/main" id="{35D19941-00E3-4E59-A502-15E395DA8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6903" name="Text Box 37">
              <a:extLst>
                <a:ext uri="{FF2B5EF4-FFF2-40B4-BE49-F238E27FC236}">
                  <a16:creationId xmlns:a16="http://schemas.microsoft.com/office/drawing/2014/main" id="{829B9AA0-5F07-45CF-A981-C795BF6ED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6904" name="Text Box 38">
              <a:extLst>
                <a:ext uri="{FF2B5EF4-FFF2-40B4-BE49-F238E27FC236}">
                  <a16:creationId xmlns:a16="http://schemas.microsoft.com/office/drawing/2014/main" id="{A938E96E-A7C6-476A-BCDE-C13BC802F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6905" name="Text Box 39">
              <a:extLst>
                <a:ext uri="{FF2B5EF4-FFF2-40B4-BE49-F238E27FC236}">
                  <a16:creationId xmlns:a16="http://schemas.microsoft.com/office/drawing/2014/main" id="{A24F4E0B-2EEF-43E1-9567-AB03215B6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906" name="Text Box 40">
              <a:extLst>
                <a:ext uri="{FF2B5EF4-FFF2-40B4-BE49-F238E27FC236}">
                  <a16:creationId xmlns:a16="http://schemas.microsoft.com/office/drawing/2014/main" id="{61417FE8-2950-4792-BAE0-4333DDA58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00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1          3        2 </a:t>
              </a:r>
            </a:p>
          </p:txBody>
        </p:sp>
        <p:sp>
          <p:nvSpPr>
            <p:cNvPr id="36907" name="Text Box 41">
              <a:extLst>
                <a:ext uri="{FF2B5EF4-FFF2-40B4-BE49-F238E27FC236}">
                  <a16:creationId xmlns:a16="http://schemas.microsoft.com/office/drawing/2014/main" id="{5F2933EB-CBB1-445E-B931-93F1B16E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00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7    </a:t>
              </a:r>
              <a:r>
                <a:rPr kumimoji="1" lang="en-US" altLang="zh-CN" sz="1800" b="0">
                  <a:latin typeface="Times New Roman" panose="02020603050405020304" pitchFamily="18" charset="0"/>
                  <a:ea typeface="宋体" panose="02010600030101010101" pitchFamily="2" charset="-122"/>
                </a:rPr>
                <a:t>impossible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  8 </a:t>
              </a:r>
            </a:p>
          </p:txBody>
        </p:sp>
        <p:sp>
          <p:nvSpPr>
            <p:cNvPr id="36908" name="Text Box 42">
              <a:extLst>
                <a:ext uri="{FF2B5EF4-FFF2-40B4-BE49-F238E27FC236}">
                  <a16:creationId xmlns:a16="http://schemas.microsoft.com/office/drawing/2014/main" id="{3154A1CC-1E9D-4917-8D4E-18BA985C6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00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4          6        5 </a:t>
              </a:r>
            </a:p>
          </p:txBody>
        </p:sp>
        <p:sp>
          <p:nvSpPr>
            <p:cNvPr id="36909" name="Line 43">
              <a:extLst>
                <a:ext uri="{FF2B5EF4-FFF2-40B4-BE49-F238E27FC236}">
                  <a16:creationId xmlns:a16="http://schemas.microsoft.com/office/drawing/2014/main" id="{2E7A1C3A-E575-49A3-8629-82B511539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064"/>
              <a:ext cx="96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Line 44">
              <a:extLst>
                <a:ext uri="{FF2B5EF4-FFF2-40B4-BE49-F238E27FC236}">
                  <a16:creationId xmlns:a16="http://schemas.microsoft.com/office/drawing/2014/main" id="{11438020-84E2-4856-AA0E-6D9124BD1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64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Line 45">
              <a:extLst>
                <a:ext uri="{FF2B5EF4-FFF2-40B4-BE49-F238E27FC236}">
                  <a16:creationId xmlns:a16="http://schemas.microsoft.com/office/drawing/2014/main" id="{641A8730-8B17-4E4A-8242-CC14CEB81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064"/>
              <a:ext cx="91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69" name="Text Box 47">
            <a:extLst>
              <a:ext uri="{FF2B5EF4-FFF2-40B4-BE49-F238E27FC236}">
                <a16:creationId xmlns:a16="http://schemas.microsoft.com/office/drawing/2014/main" id="{92E7F201-0CFF-4CC9-ABA7-D64A40BB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3F117225-2761-47CF-A7AF-9A04F5B17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9FDC524-A29B-47D1-A664-5B0EF7F857D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D90B11C-62DB-4E1E-A8FE-2507DEA69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80740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solidFill>
                  <a:srgbClr val="CC66FF"/>
                </a:solidFill>
                <a:ea typeface="宋体" panose="02010600030101010101" pitchFamily="2" charset="-122"/>
              </a:rPr>
              <a:t>3. Prefix Codes</a:t>
            </a:r>
          </a:p>
        </p:txBody>
      </p:sp>
      <p:sp>
        <p:nvSpPr>
          <p:cNvPr id="2582531" name="Rectangle 3">
            <a:extLst>
              <a:ext uri="{FF2B5EF4-FFF2-40B4-BE49-F238E27FC236}">
                <a16:creationId xmlns:a16="http://schemas.microsoft.com/office/drawing/2014/main" id="{DB0C2D25-4A8F-41FA-B71F-BE206FC82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507412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problem of using bit strings to encode the letters of the English alphabet.</a:t>
            </a:r>
          </a:p>
          <a:p>
            <a:pPr>
              <a:lnSpc>
                <a:spcPct val="90000"/>
              </a:lnSpc>
              <a:spcBef>
                <a:spcPct val="7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How to improve coding efficiency?</a:t>
            </a:r>
          </a:p>
          <a:p>
            <a:pPr>
              <a:lnSpc>
                <a:spcPct val="90000"/>
              </a:lnSpc>
              <a:spcBef>
                <a:spcPct val="7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Using bit strings of different lengths to encode letters can improve coding efficiency.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How to ensure the code having the definite meaning? 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For example,  e: 0          a: 1           t:  01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0101:    eat, tea, eaea, tt?</a:t>
            </a:r>
          </a:p>
          <a:p>
            <a:pPr>
              <a:lnSpc>
                <a:spcPct val="90000"/>
              </a:lnSpc>
              <a:spcBef>
                <a:spcPct val="7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When letters are encoded using varying numbers of bits, some method must be used to determine where the bits for each character start and end.                          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A3E43661-949C-479A-BA79-85A95702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8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8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8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2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34B2FB0E-EE90-4C75-94F4-B8E9729E0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4F5881-5DEE-4B7C-9577-E6BF8B24981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0965D8A-7494-4BA5-8810-D59ECC5E0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633413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the Concept of Prefix Codes</a:t>
            </a:r>
          </a:p>
        </p:txBody>
      </p:sp>
      <p:sp>
        <p:nvSpPr>
          <p:cNvPr id="2584579" name="Rectangle 3">
            <a:extLst>
              <a:ext uri="{FF2B5EF4-FFF2-40B4-BE49-F238E27FC236}">
                <a16:creationId xmlns:a16="http://schemas.microsoft.com/office/drawing/2014/main" id="{ED591B11-B9BB-40CC-9537-C9B5465EF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412875"/>
            <a:ext cx="8435975" cy="324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To ensure that no bit string corresponds to more than one sequence of letters, the bit string for a letter must never occur as the first part of the bit string for another letter. Codes with this property are called </a:t>
            </a:r>
            <a:r>
              <a:rPr lang="en-US" altLang="zh-CN" sz="2400" b="1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prefix codes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10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e: 0         a: 10           t:  110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F61DC160-80C0-4B9B-B5E6-E0F3D739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45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B6443CEA-01DD-40C3-AB61-D8DB6F3621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F822ED-A0FC-42AE-9ECB-E1DA1DE5DE7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49762" name="Rectangle 2">
            <a:extLst>
              <a:ext uri="{FF2B5EF4-FFF2-40B4-BE49-F238E27FC236}">
                <a16:creationId xmlns:a16="http://schemas.microsoft.com/office/drawing/2014/main" id="{F9406FA6-1E7D-4096-AA3F-C432D48F4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836613"/>
            <a:ext cx="8353425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¯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How should items in a list be stored so that an item can be easily located?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</a:t>
            </a:r>
            <a:r>
              <a:rPr lang="en-US" altLang="zh-CN" sz="2400" b="1" i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Binary search trees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¯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What series of decisions should be made to find an object with a certain property in a collection of objects of a certain type?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en-US" altLang="zh-CN" sz="2400" b="1" i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Decision trees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¯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How should a set of characters be efficiently coded by bit strings?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</a:t>
            </a:r>
            <a:r>
              <a:rPr lang="en-US" altLang="zh-CN" sz="2400" b="1" i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Prefix codes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51EA58E6-B72E-4031-A972-03445208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9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49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49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49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49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6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3F85636B-33D4-4E38-B98D-683B0F321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5B12B6-9F1E-4358-B537-2AD87674F1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117927E-F36A-4191-B155-DA623A5C3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3413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How to Construct Prefix Codes</a:t>
            </a:r>
          </a:p>
        </p:txBody>
      </p:sp>
      <p:sp>
        <p:nvSpPr>
          <p:cNvPr id="2586627" name="Rectangle 3">
            <a:extLst>
              <a:ext uri="{FF2B5EF4-FFF2-40B4-BE49-F238E27FC236}">
                <a16:creationId xmlns:a16="http://schemas.microsoft.com/office/drawing/2014/main" id="{029014D5-AA36-4A6F-9090-BCB4469BC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268413"/>
            <a:ext cx="8135937" cy="324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Using a binary tree.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-- the left edge at each internal vertex is labeled by 0.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-- the right edge at each internal vertex is labeled by 1.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-- the leaves are labeled by characters which are encoded with the bit string constructed using the labels of the edges in the unique path from the root to the leaves.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3B5F549-641F-4624-944B-F41C209B9829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4365625"/>
            <a:ext cx="3887787" cy="1782763"/>
            <a:chOff x="1565" y="2579"/>
            <a:chExt cx="2449" cy="1123"/>
          </a:xfrm>
        </p:grpSpPr>
        <p:sp>
          <p:nvSpPr>
            <p:cNvPr id="43015" name="Text Box 5">
              <a:extLst>
                <a:ext uri="{FF2B5EF4-FFF2-40B4-BE49-F238E27FC236}">
                  <a16:creationId xmlns:a16="http://schemas.microsoft.com/office/drawing/2014/main" id="{D2421FFC-1E38-4A6A-8ABD-7231118F8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" y="3105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43016" name="Text Box 6">
              <a:extLst>
                <a:ext uri="{FF2B5EF4-FFF2-40B4-BE49-F238E27FC236}">
                  <a16:creationId xmlns:a16="http://schemas.microsoft.com/office/drawing/2014/main" id="{16C3D1E2-787F-41E0-A3A7-AFD0B39B8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314"/>
              <a:ext cx="4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</a:t>
              </a:r>
            </a:p>
          </p:txBody>
        </p:sp>
        <p:sp>
          <p:nvSpPr>
            <p:cNvPr id="43017" name="Text Box 7">
              <a:extLst>
                <a:ext uri="{FF2B5EF4-FFF2-40B4-BE49-F238E27FC236}">
                  <a16:creationId xmlns:a16="http://schemas.microsoft.com/office/drawing/2014/main" id="{2E5D9495-0776-4ED0-8BFD-E9A9CD6C9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307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18" name="Text Box 8">
              <a:extLst>
                <a:ext uri="{FF2B5EF4-FFF2-40B4-BE49-F238E27FC236}">
                  <a16:creationId xmlns:a16="http://schemas.microsoft.com/office/drawing/2014/main" id="{9ADE7AF9-A196-4D56-9936-21CA85615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286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19" name="Text Box 9">
              <a:extLst>
                <a:ext uri="{FF2B5EF4-FFF2-40B4-BE49-F238E27FC236}">
                  <a16:creationId xmlns:a16="http://schemas.microsoft.com/office/drawing/2014/main" id="{1297CD53-2712-4F06-B3EA-D410FD511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589"/>
              <a:ext cx="36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20" name="Text Box 10">
              <a:extLst>
                <a:ext uri="{FF2B5EF4-FFF2-40B4-BE49-F238E27FC236}">
                  <a16:creationId xmlns:a16="http://schemas.microsoft.com/office/drawing/2014/main" id="{F8542052-2BC0-4646-BCCC-FC39D50E0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3133"/>
              <a:ext cx="36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21" name="Text Box 11">
              <a:extLst>
                <a:ext uri="{FF2B5EF4-FFF2-40B4-BE49-F238E27FC236}">
                  <a16:creationId xmlns:a16="http://schemas.microsoft.com/office/drawing/2014/main" id="{373D18E8-996D-4104-81D4-5459B49A7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3092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22" name="Text Box 12">
              <a:extLst>
                <a:ext uri="{FF2B5EF4-FFF2-40B4-BE49-F238E27FC236}">
                  <a16:creationId xmlns:a16="http://schemas.microsoft.com/office/drawing/2014/main" id="{EE9F0C69-8C0B-42E5-9347-731839440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2804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23" name="Text Box 13">
              <a:extLst>
                <a:ext uri="{FF2B5EF4-FFF2-40B4-BE49-F238E27FC236}">
                  <a16:creationId xmlns:a16="http://schemas.microsoft.com/office/drawing/2014/main" id="{805B4D12-1068-46AF-B420-FE35BC5D4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" y="3092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3024" name="Text Box 14">
              <a:extLst>
                <a:ext uri="{FF2B5EF4-FFF2-40B4-BE49-F238E27FC236}">
                  <a16:creationId xmlns:a16="http://schemas.microsoft.com/office/drawing/2014/main" id="{44D82D48-C20D-4AF1-BC47-A5371FE07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894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3025" name="Text Box 15">
              <a:extLst>
                <a:ext uri="{FF2B5EF4-FFF2-40B4-BE49-F238E27FC236}">
                  <a16:creationId xmlns:a16="http://schemas.microsoft.com/office/drawing/2014/main" id="{48B1B427-F639-4FA4-9F90-AA7D248C3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" y="2795"/>
              <a:ext cx="36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3026" name="Text Box 16">
              <a:extLst>
                <a:ext uri="{FF2B5EF4-FFF2-40B4-BE49-F238E27FC236}">
                  <a16:creationId xmlns:a16="http://schemas.microsoft.com/office/drawing/2014/main" id="{F816A17E-05CE-46E5-A5AC-4C01F8F69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597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3027" name="Line 17">
              <a:extLst>
                <a:ext uri="{FF2B5EF4-FFF2-40B4-BE49-F238E27FC236}">
                  <a16:creationId xmlns:a16="http://schemas.microsoft.com/office/drawing/2014/main" id="{23D5AEDE-3408-4019-89A5-E779E82CA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7" y="2597"/>
              <a:ext cx="726" cy="7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18">
              <a:extLst>
                <a:ext uri="{FF2B5EF4-FFF2-40B4-BE49-F238E27FC236}">
                  <a16:creationId xmlns:a16="http://schemas.microsoft.com/office/drawing/2014/main" id="{885A257C-5C86-4BBA-BAB1-E0F3DDFA2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2597"/>
              <a:ext cx="1088" cy="7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19">
              <a:extLst>
                <a:ext uri="{FF2B5EF4-FFF2-40B4-BE49-F238E27FC236}">
                  <a16:creationId xmlns:a16="http://schemas.microsoft.com/office/drawing/2014/main" id="{02640974-C68B-4CD3-9E9E-EB315C782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2894"/>
              <a:ext cx="242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20">
              <a:extLst>
                <a:ext uri="{FF2B5EF4-FFF2-40B4-BE49-F238E27FC236}">
                  <a16:creationId xmlns:a16="http://schemas.microsoft.com/office/drawing/2014/main" id="{59A2F5E9-8652-41AD-8DF7-1F3FF51B3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3164"/>
              <a:ext cx="242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21">
              <a:extLst>
                <a:ext uri="{FF2B5EF4-FFF2-40B4-BE49-F238E27FC236}">
                  <a16:creationId xmlns:a16="http://schemas.microsoft.com/office/drawing/2014/main" id="{9C222CEB-25DA-411D-9932-4B07A644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4" y="2894"/>
              <a:ext cx="241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22">
              <a:extLst>
                <a:ext uri="{FF2B5EF4-FFF2-40B4-BE49-F238E27FC236}">
                  <a16:creationId xmlns:a16="http://schemas.microsoft.com/office/drawing/2014/main" id="{9AB11634-AF02-4987-B34D-142C8F245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3191"/>
              <a:ext cx="241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Text Box 23">
              <a:extLst>
                <a:ext uri="{FF2B5EF4-FFF2-40B4-BE49-F238E27FC236}">
                  <a16:creationId xmlns:a16="http://schemas.microsoft.com/office/drawing/2014/main" id="{6774EC27-18AC-4697-9E59-F9ED0E220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405"/>
              <a:ext cx="4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001</a:t>
              </a:r>
            </a:p>
          </p:txBody>
        </p:sp>
        <p:sp>
          <p:nvSpPr>
            <p:cNvPr id="43034" name="Text Box 24">
              <a:extLst>
                <a:ext uri="{FF2B5EF4-FFF2-40B4-BE49-F238E27FC236}">
                  <a16:creationId xmlns:a16="http://schemas.microsoft.com/office/drawing/2014/main" id="{99E9CB27-DD12-48B5-A68B-827E1E4D0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405"/>
              <a:ext cx="48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101</a:t>
              </a:r>
            </a:p>
          </p:txBody>
        </p:sp>
        <p:sp>
          <p:nvSpPr>
            <p:cNvPr id="43035" name="Text Box 25">
              <a:extLst>
                <a:ext uri="{FF2B5EF4-FFF2-40B4-BE49-F238E27FC236}">
                  <a16:creationId xmlns:a16="http://schemas.microsoft.com/office/drawing/2014/main" id="{CA0F64BE-70FF-45FB-9F90-69B8DA3D9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" y="3353"/>
              <a:ext cx="4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</a:t>
              </a:r>
            </a:p>
          </p:txBody>
        </p:sp>
        <p:sp>
          <p:nvSpPr>
            <p:cNvPr id="43036" name="Oval 26">
              <a:extLst>
                <a:ext uri="{FF2B5EF4-FFF2-40B4-BE49-F238E27FC236}">
                  <a16:creationId xmlns:a16="http://schemas.microsoft.com/office/drawing/2014/main" id="{2B1E0FA8-BB5C-4BB8-B38E-4AB8B286C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579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37" name="Oval 27">
              <a:extLst>
                <a:ext uri="{FF2B5EF4-FFF2-40B4-BE49-F238E27FC236}">
                  <a16:creationId xmlns:a16="http://schemas.microsoft.com/office/drawing/2014/main" id="{FD09F612-2FDE-409D-AF05-6F7F5AC22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2860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38" name="Oval 28">
              <a:extLst>
                <a:ext uri="{FF2B5EF4-FFF2-40B4-BE49-F238E27FC236}">
                  <a16:creationId xmlns:a16="http://schemas.microsoft.com/office/drawing/2014/main" id="{E35C3635-2CB7-4C63-A657-3D75FFFB3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133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39" name="Oval 29">
              <a:extLst>
                <a:ext uri="{FF2B5EF4-FFF2-40B4-BE49-F238E27FC236}">
                  <a16:creationId xmlns:a16="http://schemas.microsoft.com/office/drawing/2014/main" id="{E64579E2-1F5A-4D4C-A85B-D774682BF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332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40" name="Oval 30">
              <a:extLst>
                <a:ext uri="{FF2B5EF4-FFF2-40B4-BE49-F238E27FC236}">
                  <a16:creationId xmlns:a16="http://schemas.microsoft.com/office/drawing/2014/main" id="{13589D57-C6BF-4200-AE29-BCFDA093F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314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41" name="Oval 31">
              <a:extLst>
                <a:ext uri="{FF2B5EF4-FFF2-40B4-BE49-F238E27FC236}">
                  <a16:creationId xmlns:a16="http://schemas.microsoft.com/office/drawing/2014/main" id="{52FF47FB-47A1-4959-8549-B5F8FD008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069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42" name="Oval 32">
              <a:extLst>
                <a:ext uri="{FF2B5EF4-FFF2-40B4-BE49-F238E27FC236}">
                  <a16:creationId xmlns:a16="http://schemas.microsoft.com/office/drawing/2014/main" id="{90453627-9983-4AC9-9C02-264CD2D3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59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43" name="Oval 33">
              <a:extLst>
                <a:ext uri="{FF2B5EF4-FFF2-40B4-BE49-F238E27FC236}">
                  <a16:creationId xmlns:a16="http://schemas.microsoft.com/office/drawing/2014/main" id="{EA72FCF2-61C7-4CF4-9292-CCCF2ED3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178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44" name="Oval 34">
              <a:extLst>
                <a:ext uri="{FF2B5EF4-FFF2-40B4-BE49-F238E27FC236}">
                  <a16:creationId xmlns:a16="http://schemas.microsoft.com/office/drawing/2014/main" id="{D8C7195F-5274-4558-94E7-B6FCE3CE1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84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45" name="Oval 35">
              <a:extLst>
                <a:ext uri="{FF2B5EF4-FFF2-40B4-BE49-F238E27FC236}">
                  <a16:creationId xmlns:a16="http://schemas.microsoft.com/office/drawing/2014/main" id="{F9F3DEB4-94C0-44A8-A9B0-E6A35CA05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078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46" name="Oval 36">
              <a:extLst>
                <a:ext uri="{FF2B5EF4-FFF2-40B4-BE49-F238E27FC236}">
                  <a16:creationId xmlns:a16="http://schemas.microsoft.com/office/drawing/2014/main" id="{8B86C056-2948-4E5A-9BB3-44F5AD219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323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43014" name="Text Box 38">
            <a:extLst>
              <a:ext uri="{FF2B5EF4-FFF2-40B4-BE49-F238E27FC236}">
                <a16:creationId xmlns:a16="http://schemas.microsoft.com/office/drawing/2014/main" id="{E6B1603D-187F-4C5C-973C-CCD1E417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66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>
            <a:extLst>
              <a:ext uri="{FF2B5EF4-FFF2-40B4-BE49-F238E27FC236}">
                <a16:creationId xmlns:a16="http://schemas.microsoft.com/office/drawing/2014/main" id="{40397CB8-EB99-4279-886B-B0DE99EDE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DCD2CA-2221-4396-AE2D-1AC455A8E92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0398CEF-1E38-4FA3-BB13-BFC350456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44513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Huffman Coding</a:t>
            </a:r>
          </a:p>
        </p:txBody>
      </p:sp>
      <p:sp>
        <p:nvSpPr>
          <p:cNvPr id="2588675" name="Rectangle 3">
            <a:extLst>
              <a:ext uri="{FF2B5EF4-FFF2-40B4-BE49-F238E27FC236}">
                <a16:creationId xmlns:a16="http://schemas.microsoft.com/office/drawing/2014/main" id="{6E51D75B-5458-4D99-B404-2A3AAFA4B2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1135063"/>
            <a:ext cx="7931150" cy="3446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Problem: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How to produce efficient codes based on </a:t>
            </a: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frequencies of occurrences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of characters?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Character            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        b        c          d        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--------------------------------------------------------------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Frequences 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   0.30   0.14    0.28    0.38    0.13 ……</a:t>
            </a:r>
          </a:p>
        </p:txBody>
      </p:sp>
      <p:graphicFrame>
        <p:nvGraphicFramePr>
          <p:cNvPr id="2588676" name="Object 4">
            <a:extLst>
              <a:ext uri="{FF2B5EF4-FFF2-40B4-BE49-F238E27FC236}">
                <a16:creationId xmlns:a16="http://schemas.microsoft.com/office/drawing/2014/main" id="{50ACA23B-9BE5-4146-ADFC-F977D8D22DB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429000"/>
          <a:ext cx="24495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公式" r:id="rId4" imgW="1117600" imgH="431800" progId="Equation.3">
                  <p:embed/>
                </p:oleObj>
              </mc:Choice>
              <mc:Fallback>
                <p:oleObj name="公式" r:id="rId4" imgW="1117600" imgH="431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24495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8678" name="Rectangle 6">
            <a:extLst>
              <a:ext uri="{FF2B5EF4-FFF2-40B4-BE49-F238E27FC236}">
                <a16:creationId xmlns:a16="http://schemas.microsoft.com/office/drawing/2014/main" id="{C1C006C2-5DD9-4D7D-8803-4810B0AD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292600"/>
            <a:ext cx="79930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where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the length of prefix codes for character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5C127259-230E-415A-9F50-9D825E19D8B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97425"/>
            <a:ext cx="7931150" cy="1042988"/>
            <a:chOff x="295" y="3120"/>
            <a:chExt cx="4996" cy="657"/>
          </a:xfrm>
        </p:grpSpPr>
        <p:sp>
          <p:nvSpPr>
            <p:cNvPr id="45066" name="Rectangle 7">
              <a:extLst>
                <a:ext uri="{FF2B5EF4-FFF2-40B4-BE49-F238E27FC236}">
                  <a16:creationId xmlns:a16="http://schemas.microsoft.com/office/drawing/2014/main" id="{60A3F21F-D70E-45D6-83BF-F8146F33B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120"/>
              <a:ext cx="4996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General problem: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Tree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has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leaves,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, w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,…, w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are weights,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). Let the weight of tree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endPara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5067" name="Object 8">
              <a:extLst>
                <a:ext uri="{FF2B5EF4-FFF2-40B4-BE49-F238E27FC236}">
                  <a16:creationId xmlns:a16="http://schemas.microsoft.com/office/drawing/2014/main" id="{7F2AA5FB-CE92-4388-B358-25F36060AF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5" y="3278"/>
            <a:ext cx="1043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1" name="公式" r:id="rId6" imgW="901309" imgH="431613" progId="Equation.3">
                    <p:embed/>
                  </p:oleObj>
                </mc:Choice>
                <mc:Fallback>
                  <p:oleObj name="公式" r:id="rId6" imgW="901309" imgH="4316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278"/>
                          <a:ext cx="1043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88687" name="Object 15">
            <a:extLst>
              <a:ext uri="{FF2B5EF4-FFF2-40B4-BE49-F238E27FC236}">
                <a16:creationId xmlns:a16="http://schemas.microsoft.com/office/drawing/2014/main" id="{D46C58BF-6889-4BB1-8212-86202F66B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661025"/>
          <a:ext cx="22526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公式" r:id="rId8" imgW="1028254" imgH="215806" progId="Equation.3">
                  <p:embed/>
                </p:oleObj>
              </mc:Choice>
              <mc:Fallback>
                <p:oleObj name="公式" r:id="rId8" imgW="1028254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661025"/>
                        <a:ext cx="22526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16">
            <a:extLst>
              <a:ext uri="{FF2B5EF4-FFF2-40B4-BE49-F238E27FC236}">
                <a16:creationId xmlns:a16="http://schemas.microsoft.com/office/drawing/2014/main" id="{13A6920F-2583-41E7-A863-8FE6B59FA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8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8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8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8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8675" grpId="0" build="p"/>
      <p:bldP spid="258867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74B978D6-2D03-4452-B7E5-1649CD411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7F17873-EFDC-49B8-BB2C-6613C8E8753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41922" name="Rectangle 2">
            <a:extLst>
              <a:ext uri="{FF2B5EF4-FFF2-40B4-BE49-F238E27FC236}">
                <a16:creationId xmlns:a16="http://schemas.microsoft.com/office/drawing/2014/main" id="{FA9FB53F-DFEF-4FDF-B102-FBFB9DD0B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04813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Huffman Coding</a:t>
            </a:r>
          </a:p>
        </p:txBody>
      </p:sp>
      <p:sp>
        <p:nvSpPr>
          <p:cNvPr id="2641923" name="Rectangle 3">
            <a:extLst>
              <a:ext uri="{FF2B5EF4-FFF2-40B4-BE49-F238E27FC236}">
                <a16:creationId xmlns:a16="http://schemas.microsoft.com/office/drawing/2014/main" id="{55B3B5C2-295D-492F-A811-649F36FA4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48712" cy="5111750"/>
          </a:xfrm>
          <a:noFill/>
          <a:ln w="28575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b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Algorithm 2 Huffman Coding.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Procedure </a:t>
            </a:r>
            <a:r>
              <a:rPr lang="en-US" altLang="zh-CN" sz="2400" b="1" i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Huffman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 symbols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with frequencies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=1, …,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:=forest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rooted trees, each consisting of the single vertex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and assigned weight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While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is not a tree</a:t>
            </a:r>
            <a:endParaRPr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begin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Replace the rooted trees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’ of least weights from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>
                <a:ea typeface="宋体" panose="02010600030101010101" pitchFamily="2" charset="-122"/>
              </a:rPr>
              <a:t>≥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’) with a tree having a new root that has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as its left subtree and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’ as its right subtree. Label the new edge to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0 and the new edge to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’ with 1.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Assign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>
                <a:ea typeface="宋体" panose="02010600030101010101" pitchFamily="2" charset="-122"/>
              </a:rPr>
              <a:t>+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’) as the weight of the new tree.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{The Huffman coding for the symbol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the concatenation of the labels of the edges in the unique path from the root to the vertex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29150C24-CF0D-4FEF-9D3D-BED091903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4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22" grpId="0"/>
      <p:bldP spid="26419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EB7FF7E6-EF13-4950-B0D7-49E70393A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6FF3DE-DAB7-4469-8D9A-F096DD7F82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43971" name="Text Box 3">
            <a:extLst>
              <a:ext uri="{FF2B5EF4-FFF2-40B4-BE49-F238E27FC236}">
                <a16:creationId xmlns:a16="http://schemas.microsoft.com/office/drawing/2014/main" id="{F5A304C2-0A7B-4434-A687-C141938D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6563"/>
            <a:ext cx="87137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 Use Huffman coding to encode the following symbols with the frequencies listed: A:0.08, B:0.10, C:0.12, D:0.15, E:0.20, F:0.35. What is the average number of bits used to encode a character?</a:t>
            </a:r>
          </a:p>
        </p:txBody>
      </p:sp>
      <p:sp>
        <p:nvSpPr>
          <p:cNvPr id="2643972" name="Text Box 4">
            <a:extLst>
              <a:ext uri="{FF2B5EF4-FFF2-40B4-BE49-F238E27FC236}">
                <a16:creationId xmlns:a16="http://schemas.microsoft.com/office/drawing/2014/main" id="{B976D55D-BFDE-4059-9D16-BF1A7A1E1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542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r>
              <a:rPr kumimoji="1" lang="en-US" altLang="zh-CN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42">
            <a:extLst>
              <a:ext uri="{FF2B5EF4-FFF2-40B4-BE49-F238E27FC236}">
                <a16:creationId xmlns:a16="http://schemas.microsoft.com/office/drawing/2014/main" id="{A9821901-55A8-4887-85D7-1AD37EA1E2A8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276475"/>
            <a:ext cx="5354638" cy="846138"/>
            <a:chOff x="1020" y="1567"/>
            <a:chExt cx="3373" cy="533"/>
          </a:xfrm>
        </p:grpSpPr>
        <p:grpSp>
          <p:nvGrpSpPr>
            <p:cNvPr id="49218" name="Group 40">
              <a:extLst>
                <a:ext uri="{FF2B5EF4-FFF2-40B4-BE49-F238E27FC236}">
                  <a16:creationId xmlns:a16="http://schemas.microsoft.com/office/drawing/2014/main" id="{B22375C4-320F-4341-B0CA-9AB0BD0EE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567"/>
              <a:ext cx="363" cy="527"/>
              <a:chOff x="567" y="1658"/>
              <a:chExt cx="363" cy="527"/>
            </a:xfrm>
          </p:grpSpPr>
          <p:sp>
            <p:nvSpPr>
              <p:cNvPr id="49239" name="Oval 27">
                <a:extLst>
                  <a:ext uri="{FF2B5EF4-FFF2-40B4-BE49-F238E27FC236}">
                    <a16:creationId xmlns:a16="http://schemas.microsoft.com/office/drawing/2014/main" id="{0CD6DE1C-7541-4D60-ACC0-82E210B32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40" name="Text Box 38">
                <a:extLst>
                  <a:ext uri="{FF2B5EF4-FFF2-40B4-BE49-F238E27FC236}">
                    <a16:creationId xmlns:a16="http://schemas.microsoft.com/office/drawing/2014/main" id="{8AA0D6EB-5CE3-44F8-AD75-19E5D45A9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0.08</a:t>
                </a:r>
              </a:p>
            </p:txBody>
          </p:sp>
          <p:sp>
            <p:nvSpPr>
              <p:cNvPr id="49241" name="Text Box 39">
                <a:extLst>
                  <a:ext uri="{FF2B5EF4-FFF2-40B4-BE49-F238E27FC236}">
                    <a16:creationId xmlns:a16="http://schemas.microsoft.com/office/drawing/2014/main" id="{17005460-7392-4F3F-BCE3-6347F19A4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49219" name="Group 41">
              <a:extLst>
                <a:ext uri="{FF2B5EF4-FFF2-40B4-BE49-F238E27FC236}">
                  <a16:creationId xmlns:a16="http://schemas.microsoft.com/office/drawing/2014/main" id="{8E539596-1E24-49ED-BC6A-DC21D190F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570"/>
              <a:ext cx="363" cy="527"/>
              <a:chOff x="567" y="1658"/>
              <a:chExt cx="363" cy="527"/>
            </a:xfrm>
          </p:grpSpPr>
          <p:sp>
            <p:nvSpPr>
              <p:cNvPr id="49236" name="Oval 42">
                <a:extLst>
                  <a:ext uri="{FF2B5EF4-FFF2-40B4-BE49-F238E27FC236}">
                    <a16:creationId xmlns:a16="http://schemas.microsoft.com/office/drawing/2014/main" id="{906BBF5E-9017-42EA-96BD-7E0145F35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37" name="Text Box 43">
                <a:extLst>
                  <a:ext uri="{FF2B5EF4-FFF2-40B4-BE49-F238E27FC236}">
                    <a16:creationId xmlns:a16="http://schemas.microsoft.com/office/drawing/2014/main" id="{4049B06C-A26D-4152-91E9-CE5CD216F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0.10</a:t>
                </a:r>
              </a:p>
            </p:txBody>
          </p:sp>
          <p:sp>
            <p:nvSpPr>
              <p:cNvPr id="49238" name="Text Box 44">
                <a:extLst>
                  <a:ext uri="{FF2B5EF4-FFF2-40B4-BE49-F238E27FC236}">
                    <a16:creationId xmlns:a16="http://schemas.microsoft.com/office/drawing/2014/main" id="{3769472C-26F2-4A62-9828-03A472BA3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49220" name="Group 45">
              <a:extLst>
                <a:ext uri="{FF2B5EF4-FFF2-40B4-BE49-F238E27FC236}">
                  <a16:creationId xmlns:a16="http://schemas.microsoft.com/office/drawing/2014/main" id="{5659C8E3-25F2-49F4-980A-D4E575D34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1572"/>
              <a:ext cx="363" cy="527"/>
              <a:chOff x="567" y="1658"/>
              <a:chExt cx="363" cy="527"/>
            </a:xfrm>
          </p:grpSpPr>
          <p:sp>
            <p:nvSpPr>
              <p:cNvPr id="49233" name="Oval 46">
                <a:extLst>
                  <a:ext uri="{FF2B5EF4-FFF2-40B4-BE49-F238E27FC236}">
                    <a16:creationId xmlns:a16="http://schemas.microsoft.com/office/drawing/2014/main" id="{462A7FA4-C3C0-4FE4-BF85-A21BA75B1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34" name="Text Box 47">
                <a:extLst>
                  <a:ext uri="{FF2B5EF4-FFF2-40B4-BE49-F238E27FC236}">
                    <a16:creationId xmlns:a16="http://schemas.microsoft.com/office/drawing/2014/main" id="{D0D74BEE-FC47-4ADC-A1C6-97A9C5414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0.12</a:t>
                </a:r>
              </a:p>
            </p:txBody>
          </p:sp>
          <p:sp>
            <p:nvSpPr>
              <p:cNvPr id="49235" name="Text Box 48">
                <a:extLst>
                  <a:ext uri="{FF2B5EF4-FFF2-40B4-BE49-F238E27FC236}">
                    <a16:creationId xmlns:a16="http://schemas.microsoft.com/office/drawing/2014/main" id="{0583993F-6463-444B-A47C-DACBA0E39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49221" name="Group 49">
              <a:extLst>
                <a:ext uri="{FF2B5EF4-FFF2-40B4-BE49-F238E27FC236}">
                  <a16:creationId xmlns:a16="http://schemas.microsoft.com/office/drawing/2014/main" id="{1AF56148-B5DC-46E4-A6DA-BEEB2406F7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" y="1570"/>
              <a:ext cx="363" cy="527"/>
              <a:chOff x="567" y="1658"/>
              <a:chExt cx="363" cy="527"/>
            </a:xfrm>
          </p:grpSpPr>
          <p:sp>
            <p:nvSpPr>
              <p:cNvPr id="49230" name="Oval 50">
                <a:extLst>
                  <a:ext uri="{FF2B5EF4-FFF2-40B4-BE49-F238E27FC236}">
                    <a16:creationId xmlns:a16="http://schemas.microsoft.com/office/drawing/2014/main" id="{F9139D6C-BCB2-42B5-B917-3E3B51F18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31" name="Text Box 51">
                <a:extLst>
                  <a:ext uri="{FF2B5EF4-FFF2-40B4-BE49-F238E27FC236}">
                    <a16:creationId xmlns:a16="http://schemas.microsoft.com/office/drawing/2014/main" id="{C99074E0-1F49-4AEF-A745-94C5B320E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0.15</a:t>
                </a:r>
              </a:p>
            </p:txBody>
          </p:sp>
          <p:sp>
            <p:nvSpPr>
              <p:cNvPr id="49232" name="Text Box 52">
                <a:extLst>
                  <a:ext uri="{FF2B5EF4-FFF2-40B4-BE49-F238E27FC236}">
                    <a16:creationId xmlns:a16="http://schemas.microsoft.com/office/drawing/2014/main" id="{163AA92A-D944-4019-B09E-7F70C9308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49222" name="Group 53">
              <a:extLst>
                <a:ext uri="{FF2B5EF4-FFF2-40B4-BE49-F238E27FC236}">
                  <a16:creationId xmlns:a16="http://schemas.microsoft.com/office/drawing/2014/main" id="{12FA4E89-9132-4BA3-AF84-13AE30AB6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" y="1570"/>
              <a:ext cx="363" cy="527"/>
              <a:chOff x="567" y="1658"/>
              <a:chExt cx="363" cy="527"/>
            </a:xfrm>
          </p:grpSpPr>
          <p:sp>
            <p:nvSpPr>
              <p:cNvPr id="49227" name="Oval 54">
                <a:extLst>
                  <a:ext uri="{FF2B5EF4-FFF2-40B4-BE49-F238E27FC236}">
                    <a16:creationId xmlns:a16="http://schemas.microsoft.com/office/drawing/2014/main" id="{645D7BB5-2113-4CBD-889E-603C695CF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28" name="Text Box 55">
                <a:extLst>
                  <a:ext uri="{FF2B5EF4-FFF2-40B4-BE49-F238E27FC236}">
                    <a16:creationId xmlns:a16="http://schemas.microsoft.com/office/drawing/2014/main" id="{9181E346-2FDE-493B-A301-38CF49530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0.20</a:t>
                </a:r>
              </a:p>
            </p:txBody>
          </p:sp>
          <p:sp>
            <p:nvSpPr>
              <p:cNvPr id="49229" name="Text Box 56">
                <a:extLst>
                  <a:ext uri="{FF2B5EF4-FFF2-40B4-BE49-F238E27FC236}">
                    <a16:creationId xmlns:a16="http://schemas.microsoft.com/office/drawing/2014/main" id="{2F749C9A-AC79-4989-A137-52DABF412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49223" name="Group 57">
              <a:extLst>
                <a:ext uri="{FF2B5EF4-FFF2-40B4-BE49-F238E27FC236}">
                  <a16:creationId xmlns:a16="http://schemas.microsoft.com/office/drawing/2014/main" id="{0BF63F14-9D9E-47D6-8EA8-4FF605C4F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0" y="1573"/>
              <a:ext cx="363" cy="527"/>
              <a:chOff x="567" y="1658"/>
              <a:chExt cx="363" cy="527"/>
            </a:xfrm>
          </p:grpSpPr>
          <p:sp>
            <p:nvSpPr>
              <p:cNvPr id="49224" name="Oval 58">
                <a:extLst>
                  <a:ext uri="{FF2B5EF4-FFF2-40B4-BE49-F238E27FC236}">
                    <a16:creationId xmlns:a16="http://schemas.microsoft.com/office/drawing/2014/main" id="{B14BBC76-6D2A-486D-B3C1-A11A2C67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25" name="Text Box 59">
                <a:extLst>
                  <a:ext uri="{FF2B5EF4-FFF2-40B4-BE49-F238E27FC236}">
                    <a16:creationId xmlns:a16="http://schemas.microsoft.com/office/drawing/2014/main" id="{BE6ED15B-9F2D-4216-9DC7-DD0273685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0.35</a:t>
                </a:r>
              </a:p>
            </p:txBody>
          </p:sp>
          <p:sp>
            <p:nvSpPr>
              <p:cNvPr id="49226" name="Text Box 60">
                <a:extLst>
                  <a:ext uri="{FF2B5EF4-FFF2-40B4-BE49-F238E27FC236}">
                    <a16:creationId xmlns:a16="http://schemas.microsoft.com/office/drawing/2014/main" id="{F0204239-9B3A-4391-9FFE-46DF1A5F3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</p:grpSp>
      <p:grpSp>
        <p:nvGrpSpPr>
          <p:cNvPr id="9" name="Group 168">
            <a:extLst>
              <a:ext uri="{FF2B5EF4-FFF2-40B4-BE49-F238E27FC236}">
                <a16:creationId xmlns:a16="http://schemas.microsoft.com/office/drawing/2014/main" id="{77D09CB2-39A7-4BCD-A061-B21112C02555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4797425"/>
            <a:ext cx="4103688" cy="1223963"/>
            <a:chOff x="1701" y="2659"/>
            <a:chExt cx="2585" cy="771"/>
          </a:xfrm>
        </p:grpSpPr>
        <p:grpSp>
          <p:nvGrpSpPr>
            <p:cNvPr id="49188" name="Group 78">
              <a:extLst>
                <a:ext uri="{FF2B5EF4-FFF2-40B4-BE49-F238E27FC236}">
                  <a16:creationId xmlns:a16="http://schemas.microsoft.com/office/drawing/2014/main" id="{363A9215-161E-4713-A520-98300CE7B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2795"/>
              <a:ext cx="363" cy="527"/>
              <a:chOff x="567" y="1658"/>
              <a:chExt cx="363" cy="527"/>
            </a:xfrm>
          </p:grpSpPr>
          <p:sp>
            <p:nvSpPr>
              <p:cNvPr id="49215" name="Oval 79">
                <a:extLst>
                  <a:ext uri="{FF2B5EF4-FFF2-40B4-BE49-F238E27FC236}">
                    <a16:creationId xmlns:a16="http://schemas.microsoft.com/office/drawing/2014/main" id="{61F100BC-435A-4E58-A21D-5A7BCBBCE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16" name="Text Box 80">
                <a:extLst>
                  <a:ext uri="{FF2B5EF4-FFF2-40B4-BE49-F238E27FC236}">
                    <a16:creationId xmlns:a16="http://schemas.microsoft.com/office/drawing/2014/main" id="{924F84FA-A00F-483E-B64F-7AF979EDC0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0.20</a:t>
                </a:r>
              </a:p>
            </p:txBody>
          </p:sp>
          <p:sp>
            <p:nvSpPr>
              <p:cNvPr id="49217" name="Text Box 81">
                <a:extLst>
                  <a:ext uri="{FF2B5EF4-FFF2-40B4-BE49-F238E27FC236}">
                    <a16:creationId xmlns:a16="http://schemas.microsoft.com/office/drawing/2014/main" id="{A6C248B9-9196-438D-BC8F-BE54CB9E5C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49189" name="Group 94">
              <a:extLst>
                <a:ext uri="{FF2B5EF4-FFF2-40B4-BE49-F238E27FC236}">
                  <a16:creationId xmlns:a16="http://schemas.microsoft.com/office/drawing/2014/main" id="{66394358-6451-42D6-8919-AC3ED208E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659"/>
              <a:ext cx="840" cy="753"/>
              <a:chOff x="2312" y="2424"/>
              <a:chExt cx="840" cy="753"/>
            </a:xfrm>
          </p:grpSpPr>
          <p:sp>
            <p:nvSpPr>
              <p:cNvPr id="49205" name="Line 95">
                <a:extLst>
                  <a:ext uri="{FF2B5EF4-FFF2-40B4-BE49-F238E27FC236}">
                    <a16:creationId xmlns:a16="http://schemas.microsoft.com/office/drawing/2014/main" id="{547EB86A-545D-4A1D-90C9-FCFBA7E3C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658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6" name="Line 96">
                <a:extLst>
                  <a:ext uri="{FF2B5EF4-FFF2-40B4-BE49-F238E27FC236}">
                    <a16:creationId xmlns:a16="http://schemas.microsoft.com/office/drawing/2014/main" id="{571FF4D0-3995-4F49-B3DA-8A28E88B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7" y="2650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7" name="Oval 97">
                <a:extLst>
                  <a:ext uri="{FF2B5EF4-FFF2-40B4-BE49-F238E27FC236}">
                    <a16:creationId xmlns:a16="http://schemas.microsoft.com/office/drawing/2014/main" id="{5EB10D08-4875-40FF-B84F-49113A107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608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08" name="Text Box 98">
                <a:extLst>
                  <a:ext uri="{FF2B5EF4-FFF2-40B4-BE49-F238E27FC236}">
                    <a16:creationId xmlns:a16="http://schemas.microsoft.com/office/drawing/2014/main" id="{B88D4A39-FF61-4130-895E-6C403B21E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424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0.18</a:t>
                </a:r>
              </a:p>
            </p:txBody>
          </p:sp>
          <p:sp>
            <p:nvSpPr>
              <p:cNvPr id="49209" name="Text Box 99">
                <a:extLst>
                  <a:ext uri="{FF2B5EF4-FFF2-40B4-BE49-F238E27FC236}">
                    <a16:creationId xmlns:a16="http://schemas.microsoft.com/office/drawing/2014/main" id="{D308D50A-7C15-4A7A-97D4-EE83E07C2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875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9210" name="Text Box 100">
                <a:extLst>
                  <a:ext uri="{FF2B5EF4-FFF2-40B4-BE49-F238E27FC236}">
                    <a16:creationId xmlns:a16="http://schemas.microsoft.com/office/drawing/2014/main" id="{99E2173A-A2AC-4132-AF60-7EB43109B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4" y="2611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9211" name="Text Box 101">
                <a:extLst>
                  <a:ext uri="{FF2B5EF4-FFF2-40B4-BE49-F238E27FC236}">
                    <a16:creationId xmlns:a16="http://schemas.microsoft.com/office/drawing/2014/main" id="{4F8F98E8-307F-4164-B15B-78209ABFE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259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9212" name="Oval 102">
                <a:extLst>
                  <a:ext uri="{FF2B5EF4-FFF2-40B4-BE49-F238E27FC236}">
                    <a16:creationId xmlns:a16="http://schemas.microsoft.com/office/drawing/2014/main" id="{54B93878-3D02-4054-9193-B55DA47F6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3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13" name="Oval 103">
                <a:extLst>
                  <a:ext uri="{FF2B5EF4-FFF2-40B4-BE49-F238E27FC236}">
                    <a16:creationId xmlns:a16="http://schemas.microsoft.com/office/drawing/2014/main" id="{00A77F26-B87C-42AC-B22D-65BB2DAFF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14" name="Text Box 104">
                <a:extLst>
                  <a:ext uri="{FF2B5EF4-FFF2-40B4-BE49-F238E27FC236}">
                    <a16:creationId xmlns:a16="http://schemas.microsoft.com/office/drawing/2014/main" id="{B3B09B24-32D7-49D9-9E5A-255007EF8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2880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49190" name="Group 116">
              <a:extLst>
                <a:ext uri="{FF2B5EF4-FFF2-40B4-BE49-F238E27FC236}">
                  <a16:creationId xmlns:a16="http://schemas.microsoft.com/office/drawing/2014/main" id="{A9FC1D26-29C8-4B4C-AD06-A93C4E0627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2677"/>
              <a:ext cx="840" cy="753"/>
              <a:chOff x="2312" y="2424"/>
              <a:chExt cx="840" cy="753"/>
            </a:xfrm>
          </p:grpSpPr>
          <p:sp>
            <p:nvSpPr>
              <p:cNvPr id="49195" name="Line 117">
                <a:extLst>
                  <a:ext uri="{FF2B5EF4-FFF2-40B4-BE49-F238E27FC236}">
                    <a16:creationId xmlns:a16="http://schemas.microsoft.com/office/drawing/2014/main" id="{ED170543-CE85-473E-8306-CDA6A94B9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658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6" name="Line 118">
                <a:extLst>
                  <a:ext uri="{FF2B5EF4-FFF2-40B4-BE49-F238E27FC236}">
                    <a16:creationId xmlns:a16="http://schemas.microsoft.com/office/drawing/2014/main" id="{EEF7D591-FE1B-4461-9790-6F6E3A8D9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7" y="2650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7" name="Oval 119">
                <a:extLst>
                  <a:ext uri="{FF2B5EF4-FFF2-40B4-BE49-F238E27FC236}">
                    <a16:creationId xmlns:a16="http://schemas.microsoft.com/office/drawing/2014/main" id="{9327AE95-A57E-4215-99CB-4F05AFF3E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608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98" name="Text Box 120">
                <a:extLst>
                  <a:ext uri="{FF2B5EF4-FFF2-40B4-BE49-F238E27FC236}">
                    <a16:creationId xmlns:a16="http://schemas.microsoft.com/office/drawing/2014/main" id="{0E76306D-DEA3-4F67-B364-9CA9B4ADE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424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0.27</a:t>
                </a:r>
              </a:p>
            </p:txBody>
          </p:sp>
          <p:sp>
            <p:nvSpPr>
              <p:cNvPr id="49199" name="Text Box 121">
                <a:extLst>
                  <a:ext uri="{FF2B5EF4-FFF2-40B4-BE49-F238E27FC236}">
                    <a16:creationId xmlns:a16="http://schemas.microsoft.com/office/drawing/2014/main" id="{6FFDE1EC-7D59-49AD-A04B-440971819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875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9200" name="Text Box 122">
                <a:extLst>
                  <a:ext uri="{FF2B5EF4-FFF2-40B4-BE49-F238E27FC236}">
                    <a16:creationId xmlns:a16="http://schemas.microsoft.com/office/drawing/2014/main" id="{7C7FA4EF-1A1C-4935-B909-910967F38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4" y="2611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9201" name="Text Box 123">
                <a:extLst>
                  <a:ext uri="{FF2B5EF4-FFF2-40B4-BE49-F238E27FC236}">
                    <a16:creationId xmlns:a16="http://schemas.microsoft.com/office/drawing/2014/main" id="{45FE48F0-F42D-4671-A804-0A11A96D4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259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9202" name="Oval 124">
                <a:extLst>
                  <a:ext uri="{FF2B5EF4-FFF2-40B4-BE49-F238E27FC236}">
                    <a16:creationId xmlns:a16="http://schemas.microsoft.com/office/drawing/2014/main" id="{B1C055A6-B6C4-46C7-AA3A-65338698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3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03" name="Oval 125">
                <a:extLst>
                  <a:ext uri="{FF2B5EF4-FFF2-40B4-BE49-F238E27FC236}">
                    <a16:creationId xmlns:a16="http://schemas.microsoft.com/office/drawing/2014/main" id="{73E6EE6D-B23A-4C3A-961D-A943555EB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04" name="Text Box 126">
                <a:extLst>
                  <a:ext uri="{FF2B5EF4-FFF2-40B4-BE49-F238E27FC236}">
                    <a16:creationId xmlns:a16="http://schemas.microsoft.com/office/drawing/2014/main" id="{77CEBA09-58B6-4E42-8746-615B75D00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2880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49191" name="Group 127">
              <a:extLst>
                <a:ext uri="{FF2B5EF4-FFF2-40B4-BE49-F238E27FC236}">
                  <a16:creationId xmlns:a16="http://schemas.microsoft.com/office/drawing/2014/main" id="{0C0F4BDA-155C-4EE9-BD9C-89CC2A779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750"/>
              <a:ext cx="363" cy="527"/>
              <a:chOff x="567" y="1658"/>
              <a:chExt cx="363" cy="527"/>
            </a:xfrm>
          </p:grpSpPr>
          <p:sp>
            <p:nvSpPr>
              <p:cNvPr id="49192" name="Oval 128">
                <a:extLst>
                  <a:ext uri="{FF2B5EF4-FFF2-40B4-BE49-F238E27FC236}">
                    <a16:creationId xmlns:a16="http://schemas.microsoft.com/office/drawing/2014/main" id="{52BB7E12-2E9B-4F17-95BE-8EFB51BEE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93" name="Text Box 129">
                <a:extLst>
                  <a:ext uri="{FF2B5EF4-FFF2-40B4-BE49-F238E27FC236}">
                    <a16:creationId xmlns:a16="http://schemas.microsoft.com/office/drawing/2014/main" id="{35F40132-34E8-4C7D-9CDC-4C7E24CF96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0.35</a:t>
                </a:r>
              </a:p>
            </p:txBody>
          </p:sp>
          <p:sp>
            <p:nvSpPr>
              <p:cNvPr id="49194" name="Text Box 130">
                <a:extLst>
                  <a:ext uri="{FF2B5EF4-FFF2-40B4-BE49-F238E27FC236}">
                    <a16:creationId xmlns:a16="http://schemas.microsoft.com/office/drawing/2014/main" id="{59496659-C9E7-47C6-AA6F-72CA7AA0D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</p:grpSp>
      <p:grpSp>
        <p:nvGrpSpPr>
          <p:cNvPr id="14" name="Group 148">
            <a:extLst>
              <a:ext uri="{FF2B5EF4-FFF2-40B4-BE49-F238E27FC236}">
                <a16:creationId xmlns:a16="http://schemas.microsoft.com/office/drawing/2014/main" id="{AE777B5D-4CC2-4B72-A2C4-A3B106E51A3F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313113"/>
            <a:ext cx="4725987" cy="1195387"/>
            <a:chOff x="1267" y="1971"/>
            <a:chExt cx="2977" cy="753"/>
          </a:xfrm>
        </p:grpSpPr>
        <p:grpSp>
          <p:nvGrpSpPr>
            <p:cNvPr id="49161" name="Group 61">
              <a:extLst>
                <a:ext uri="{FF2B5EF4-FFF2-40B4-BE49-F238E27FC236}">
                  <a16:creationId xmlns:a16="http://schemas.microsoft.com/office/drawing/2014/main" id="{61AF3CB8-D5F3-4978-ACFC-7266B0A81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2114"/>
              <a:ext cx="363" cy="527"/>
              <a:chOff x="567" y="1658"/>
              <a:chExt cx="363" cy="527"/>
            </a:xfrm>
          </p:grpSpPr>
          <p:sp>
            <p:nvSpPr>
              <p:cNvPr id="49185" name="Oval 62">
                <a:extLst>
                  <a:ext uri="{FF2B5EF4-FFF2-40B4-BE49-F238E27FC236}">
                    <a16:creationId xmlns:a16="http://schemas.microsoft.com/office/drawing/2014/main" id="{C3C95F7B-5082-41AF-92D1-B794E8A1D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86" name="Text Box 63">
                <a:extLst>
                  <a:ext uri="{FF2B5EF4-FFF2-40B4-BE49-F238E27FC236}">
                    <a16:creationId xmlns:a16="http://schemas.microsoft.com/office/drawing/2014/main" id="{4EF36F6E-DD09-455A-9509-EF87DA32A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0.12</a:t>
                </a:r>
              </a:p>
            </p:txBody>
          </p:sp>
          <p:sp>
            <p:nvSpPr>
              <p:cNvPr id="49187" name="Text Box 64">
                <a:extLst>
                  <a:ext uri="{FF2B5EF4-FFF2-40B4-BE49-F238E27FC236}">
                    <a16:creationId xmlns:a16="http://schemas.microsoft.com/office/drawing/2014/main" id="{D4F64356-8F3C-4B7E-8135-D5751352C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49162" name="Group 65">
              <a:extLst>
                <a:ext uri="{FF2B5EF4-FFF2-40B4-BE49-F238E27FC236}">
                  <a16:creationId xmlns:a16="http://schemas.microsoft.com/office/drawing/2014/main" id="{7ED717D6-D613-4CFD-BDDE-61E44CD75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0" y="2112"/>
              <a:ext cx="363" cy="527"/>
              <a:chOff x="567" y="1658"/>
              <a:chExt cx="363" cy="527"/>
            </a:xfrm>
          </p:grpSpPr>
          <p:sp>
            <p:nvSpPr>
              <p:cNvPr id="49182" name="Oval 66">
                <a:extLst>
                  <a:ext uri="{FF2B5EF4-FFF2-40B4-BE49-F238E27FC236}">
                    <a16:creationId xmlns:a16="http://schemas.microsoft.com/office/drawing/2014/main" id="{B56430F6-9860-4EB8-80CA-9B5B8F13C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83" name="Text Box 67">
                <a:extLst>
                  <a:ext uri="{FF2B5EF4-FFF2-40B4-BE49-F238E27FC236}">
                    <a16:creationId xmlns:a16="http://schemas.microsoft.com/office/drawing/2014/main" id="{717FB81F-4FD1-4F22-B77A-088FB7939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0.15</a:t>
                </a:r>
              </a:p>
            </p:txBody>
          </p:sp>
          <p:sp>
            <p:nvSpPr>
              <p:cNvPr id="49184" name="Text Box 68">
                <a:extLst>
                  <a:ext uri="{FF2B5EF4-FFF2-40B4-BE49-F238E27FC236}">
                    <a16:creationId xmlns:a16="http://schemas.microsoft.com/office/drawing/2014/main" id="{43510D2C-A365-4ED9-9D94-224988E12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49163" name="Group 82">
              <a:extLst>
                <a:ext uri="{FF2B5EF4-FFF2-40B4-BE49-F238E27FC236}">
                  <a16:creationId xmlns:a16="http://schemas.microsoft.com/office/drawing/2014/main" id="{4A901C2A-C5B2-4C6F-9207-35FA7FD2A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1" y="2107"/>
              <a:ext cx="363" cy="527"/>
              <a:chOff x="567" y="1658"/>
              <a:chExt cx="363" cy="527"/>
            </a:xfrm>
          </p:grpSpPr>
          <p:sp>
            <p:nvSpPr>
              <p:cNvPr id="49179" name="Oval 83">
                <a:extLst>
                  <a:ext uri="{FF2B5EF4-FFF2-40B4-BE49-F238E27FC236}">
                    <a16:creationId xmlns:a16="http://schemas.microsoft.com/office/drawing/2014/main" id="{2F5B6B1B-5B3D-437D-9178-FFDFB97F0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80" name="Text Box 84">
                <a:extLst>
                  <a:ext uri="{FF2B5EF4-FFF2-40B4-BE49-F238E27FC236}">
                    <a16:creationId xmlns:a16="http://schemas.microsoft.com/office/drawing/2014/main" id="{928C4CE1-6ED9-4862-846E-5FD807E98D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0.35</a:t>
                </a:r>
              </a:p>
            </p:txBody>
          </p:sp>
          <p:sp>
            <p:nvSpPr>
              <p:cNvPr id="49181" name="Text Box 85">
                <a:extLst>
                  <a:ext uri="{FF2B5EF4-FFF2-40B4-BE49-F238E27FC236}">
                    <a16:creationId xmlns:a16="http://schemas.microsoft.com/office/drawing/2014/main" id="{CD2CF2DD-8C3D-47CA-B08C-05364BC5B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49164" name="Group 93">
              <a:extLst>
                <a:ext uri="{FF2B5EF4-FFF2-40B4-BE49-F238E27FC236}">
                  <a16:creationId xmlns:a16="http://schemas.microsoft.com/office/drawing/2014/main" id="{4B7E844D-31C3-46BF-BBF2-01B784980A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971"/>
              <a:ext cx="840" cy="753"/>
              <a:chOff x="2312" y="2424"/>
              <a:chExt cx="840" cy="753"/>
            </a:xfrm>
          </p:grpSpPr>
          <p:sp>
            <p:nvSpPr>
              <p:cNvPr id="49169" name="Line 20">
                <a:extLst>
                  <a:ext uri="{FF2B5EF4-FFF2-40B4-BE49-F238E27FC236}">
                    <a16:creationId xmlns:a16="http://schemas.microsoft.com/office/drawing/2014/main" id="{E90A7E4C-9050-4458-8F48-08A473FFC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658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0" name="Line 22">
                <a:extLst>
                  <a:ext uri="{FF2B5EF4-FFF2-40B4-BE49-F238E27FC236}">
                    <a16:creationId xmlns:a16="http://schemas.microsoft.com/office/drawing/2014/main" id="{51918FAB-4D06-4766-AD5D-E39DFFA1A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7" y="2650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1" name="Oval 70">
                <a:extLst>
                  <a:ext uri="{FF2B5EF4-FFF2-40B4-BE49-F238E27FC236}">
                    <a16:creationId xmlns:a16="http://schemas.microsoft.com/office/drawing/2014/main" id="{E054AD90-E950-4210-A36C-2FB87B44B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608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2" name="Text Box 71">
                <a:extLst>
                  <a:ext uri="{FF2B5EF4-FFF2-40B4-BE49-F238E27FC236}">
                    <a16:creationId xmlns:a16="http://schemas.microsoft.com/office/drawing/2014/main" id="{55F9EE49-DB8B-4533-A8A6-F0C730391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424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0.18</a:t>
                </a:r>
              </a:p>
            </p:txBody>
          </p:sp>
          <p:sp>
            <p:nvSpPr>
              <p:cNvPr id="49173" name="Text Box 73">
                <a:extLst>
                  <a:ext uri="{FF2B5EF4-FFF2-40B4-BE49-F238E27FC236}">
                    <a16:creationId xmlns:a16="http://schemas.microsoft.com/office/drawing/2014/main" id="{3E9D458E-1F37-437A-B2FA-2FBBE76E7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875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9174" name="Text Box 75">
                <a:extLst>
                  <a:ext uri="{FF2B5EF4-FFF2-40B4-BE49-F238E27FC236}">
                    <a16:creationId xmlns:a16="http://schemas.microsoft.com/office/drawing/2014/main" id="{1E633368-CEFA-4290-8D39-D15D71B9A2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4" y="2611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9175" name="Text Box 76">
                <a:extLst>
                  <a:ext uri="{FF2B5EF4-FFF2-40B4-BE49-F238E27FC236}">
                    <a16:creationId xmlns:a16="http://schemas.microsoft.com/office/drawing/2014/main" id="{D32A2AFB-0760-4C99-BCFA-2D850AF9F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259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9176" name="Oval 88">
                <a:extLst>
                  <a:ext uri="{FF2B5EF4-FFF2-40B4-BE49-F238E27FC236}">
                    <a16:creationId xmlns:a16="http://schemas.microsoft.com/office/drawing/2014/main" id="{1AD61589-7ABA-49BB-8EDF-44C92168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3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7" name="Oval 90">
                <a:extLst>
                  <a:ext uri="{FF2B5EF4-FFF2-40B4-BE49-F238E27FC236}">
                    <a16:creationId xmlns:a16="http://schemas.microsoft.com/office/drawing/2014/main" id="{A1536381-73E8-4953-9EDD-6067A4F5D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8" name="Text Box 92">
                <a:extLst>
                  <a:ext uri="{FF2B5EF4-FFF2-40B4-BE49-F238E27FC236}">
                    <a16:creationId xmlns:a16="http://schemas.microsoft.com/office/drawing/2014/main" id="{0F8C4790-DB0B-49AB-A185-F292AE849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2880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49165" name="Group 144">
              <a:extLst>
                <a:ext uri="{FF2B5EF4-FFF2-40B4-BE49-F238E27FC236}">
                  <a16:creationId xmlns:a16="http://schemas.microsoft.com/office/drawing/2014/main" id="{287E6741-C835-4B2E-BCD2-BF9ECE82D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0" y="2085"/>
              <a:ext cx="363" cy="527"/>
              <a:chOff x="567" y="1658"/>
              <a:chExt cx="363" cy="527"/>
            </a:xfrm>
          </p:grpSpPr>
          <p:sp>
            <p:nvSpPr>
              <p:cNvPr id="49166" name="Oval 145">
                <a:extLst>
                  <a:ext uri="{FF2B5EF4-FFF2-40B4-BE49-F238E27FC236}">
                    <a16:creationId xmlns:a16="http://schemas.microsoft.com/office/drawing/2014/main" id="{CEB5856C-6C97-4DD0-8C2E-122FDE335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67" name="Text Box 146">
                <a:extLst>
                  <a:ext uri="{FF2B5EF4-FFF2-40B4-BE49-F238E27FC236}">
                    <a16:creationId xmlns:a16="http://schemas.microsoft.com/office/drawing/2014/main" id="{E4237FCB-2101-4C9E-9FEB-6BBF9D821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0.20</a:t>
                </a:r>
              </a:p>
            </p:txBody>
          </p:sp>
          <p:sp>
            <p:nvSpPr>
              <p:cNvPr id="49168" name="Text Box 147">
                <a:extLst>
                  <a:ext uri="{FF2B5EF4-FFF2-40B4-BE49-F238E27FC236}">
                    <a16:creationId xmlns:a16="http://schemas.microsoft.com/office/drawing/2014/main" id="{6529F3EB-935D-4D1A-B0F9-3A58E689E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  <p:sp>
        <p:nvSpPr>
          <p:cNvPr id="49160" name="Text Box 169">
            <a:extLst>
              <a:ext uri="{FF2B5EF4-FFF2-40B4-BE49-F238E27FC236}">
                <a16:creationId xmlns:a16="http://schemas.microsoft.com/office/drawing/2014/main" id="{A879A9DC-58CD-43F7-9D14-639DC176C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3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971" grpId="0" autoUpdateAnimBg="0"/>
      <p:bldP spid="264397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E641BB72-C7B3-4822-9C7A-017606D24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6272F87-1F17-4190-9478-74208F6BC6B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C3A5256B-321C-4DCE-B5AF-809F6657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6563"/>
            <a:ext cx="83534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 Use Huffman coding to encode the following symbols with the frequencies listed: A:0.08, B:0.10, C:0.12, D:0.15, E:0.20, F:0.35. What is the average number of bits used to encode a character?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B589C183-5F03-4E94-A5A1-0D7B04A9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177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r>
              <a:rPr kumimoji="1" lang="en-US" altLang="zh-CN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80">
            <a:extLst>
              <a:ext uri="{FF2B5EF4-FFF2-40B4-BE49-F238E27FC236}">
                <a16:creationId xmlns:a16="http://schemas.microsoft.com/office/drawing/2014/main" id="{55FCB0B6-9D52-419E-9308-925BA55E2220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2205038"/>
            <a:ext cx="4500562" cy="1555750"/>
            <a:chOff x="1429" y="1389"/>
            <a:chExt cx="2835" cy="980"/>
          </a:xfrm>
        </p:grpSpPr>
        <p:grpSp>
          <p:nvGrpSpPr>
            <p:cNvPr id="51262" name="Group 60">
              <a:extLst>
                <a:ext uri="{FF2B5EF4-FFF2-40B4-BE49-F238E27FC236}">
                  <a16:creationId xmlns:a16="http://schemas.microsoft.com/office/drawing/2014/main" id="{4C319EF7-4807-4ED3-918F-E45D737C9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469"/>
              <a:ext cx="840" cy="753"/>
              <a:chOff x="2312" y="2424"/>
              <a:chExt cx="840" cy="753"/>
            </a:xfrm>
          </p:grpSpPr>
          <p:sp>
            <p:nvSpPr>
              <p:cNvPr id="51286" name="Line 61">
                <a:extLst>
                  <a:ext uri="{FF2B5EF4-FFF2-40B4-BE49-F238E27FC236}">
                    <a16:creationId xmlns:a16="http://schemas.microsoft.com/office/drawing/2014/main" id="{4303FF11-18E0-4F1B-9479-21B4BA1C7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658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7" name="Line 62">
                <a:extLst>
                  <a:ext uri="{FF2B5EF4-FFF2-40B4-BE49-F238E27FC236}">
                    <a16:creationId xmlns:a16="http://schemas.microsoft.com/office/drawing/2014/main" id="{BE172D80-0D17-4DF0-B70E-CD5DF96F8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7" y="2650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8" name="Oval 63">
                <a:extLst>
                  <a:ext uri="{FF2B5EF4-FFF2-40B4-BE49-F238E27FC236}">
                    <a16:creationId xmlns:a16="http://schemas.microsoft.com/office/drawing/2014/main" id="{0482F254-44FC-4CA5-94A2-FDD6BE04F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608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89" name="Text Box 64">
                <a:extLst>
                  <a:ext uri="{FF2B5EF4-FFF2-40B4-BE49-F238E27FC236}">
                    <a16:creationId xmlns:a16="http://schemas.microsoft.com/office/drawing/2014/main" id="{1C5BABC3-6C6C-4BDE-9B13-AFA0CBF43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424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0.27</a:t>
                </a:r>
              </a:p>
            </p:txBody>
          </p:sp>
          <p:sp>
            <p:nvSpPr>
              <p:cNvPr id="51290" name="Text Box 65">
                <a:extLst>
                  <a:ext uri="{FF2B5EF4-FFF2-40B4-BE49-F238E27FC236}">
                    <a16:creationId xmlns:a16="http://schemas.microsoft.com/office/drawing/2014/main" id="{D1742085-6F95-4B03-ACE0-85ADBB991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875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1291" name="Text Box 66">
                <a:extLst>
                  <a:ext uri="{FF2B5EF4-FFF2-40B4-BE49-F238E27FC236}">
                    <a16:creationId xmlns:a16="http://schemas.microsoft.com/office/drawing/2014/main" id="{77863DFC-E06F-48E1-B3EA-9642DCDDA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4" y="2611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1292" name="Text Box 67">
                <a:extLst>
                  <a:ext uri="{FF2B5EF4-FFF2-40B4-BE49-F238E27FC236}">
                    <a16:creationId xmlns:a16="http://schemas.microsoft.com/office/drawing/2014/main" id="{A9DD7760-B4EF-4ABC-B819-B3CD846C1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259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93" name="Oval 68">
                <a:extLst>
                  <a:ext uri="{FF2B5EF4-FFF2-40B4-BE49-F238E27FC236}">
                    <a16:creationId xmlns:a16="http://schemas.microsoft.com/office/drawing/2014/main" id="{AC35E41A-6D70-4894-94A6-731502934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3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94" name="Oval 69">
                <a:extLst>
                  <a:ext uri="{FF2B5EF4-FFF2-40B4-BE49-F238E27FC236}">
                    <a16:creationId xmlns:a16="http://schemas.microsoft.com/office/drawing/2014/main" id="{80CD5FCB-33E1-44A8-9319-C53295788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95" name="Text Box 70">
                <a:extLst>
                  <a:ext uri="{FF2B5EF4-FFF2-40B4-BE49-F238E27FC236}">
                    <a16:creationId xmlns:a16="http://schemas.microsoft.com/office/drawing/2014/main" id="{FBE0B3CE-4754-4936-B00B-D37D28826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2880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51263" name="Group 99">
              <a:extLst>
                <a:ext uri="{FF2B5EF4-FFF2-40B4-BE49-F238E27FC236}">
                  <a16:creationId xmlns:a16="http://schemas.microsoft.com/office/drawing/2014/main" id="{52FCF15A-B33D-469D-B690-BDD959649E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6" y="1570"/>
              <a:ext cx="363" cy="527"/>
              <a:chOff x="567" y="1658"/>
              <a:chExt cx="363" cy="527"/>
            </a:xfrm>
          </p:grpSpPr>
          <p:sp>
            <p:nvSpPr>
              <p:cNvPr id="51283" name="Oval 100">
                <a:extLst>
                  <a:ext uri="{FF2B5EF4-FFF2-40B4-BE49-F238E27FC236}">
                    <a16:creationId xmlns:a16="http://schemas.microsoft.com/office/drawing/2014/main" id="{BFE8EA83-6719-4DBB-94D6-104100F7F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84" name="Text Box 101">
                <a:extLst>
                  <a:ext uri="{FF2B5EF4-FFF2-40B4-BE49-F238E27FC236}">
                    <a16:creationId xmlns:a16="http://schemas.microsoft.com/office/drawing/2014/main" id="{EFE6D09F-226F-472F-8506-AB6AB1B3CE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0.35</a:t>
                </a:r>
              </a:p>
            </p:txBody>
          </p:sp>
          <p:sp>
            <p:nvSpPr>
              <p:cNvPr id="51285" name="Text Box 102">
                <a:extLst>
                  <a:ext uri="{FF2B5EF4-FFF2-40B4-BE49-F238E27FC236}">
                    <a16:creationId xmlns:a16="http://schemas.microsoft.com/office/drawing/2014/main" id="{1DB950D6-A26B-4B37-9891-C9DAF8F6F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51264" name="Group 119">
              <a:extLst>
                <a:ext uri="{FF2B5EF4-FFF2-40B4-BE49-F238E27FC236}">
                  <a16:creationId xmlns:a16="http://schemas.microsoft.com/office/drawing/2014/main" id="{09FD4945-EBAE-4F7E-8E2B-1E9EB8B66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1389"/>
              <a:ext cx="1112" cy="980"/>
              <a:chOff x="3198" y="1389"/>
              <a:chExt cx="1112" cy="980"/>
            </a:xfrm>
          </p:grpSpPr>
          <p:grpSp>
            <p:nvGrpSpPr>
              <p:cNvPr id="51265" name="Group 118">
                <a:extLst>
                  <a:ext uri="{FF2B5EF4-FFF2-40B4-BE49-F238E27FC236}">
                    <a16:creationId xmlns:a16="http://schemas.microsoft.com/office/drawing/2014/main" id="{2C0DC179-55F1-41A2-9EA9-672812A511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2" y="1389"/>
                <a:ext cx="728" cy="470"/>
                <a:chOff x="4348" y="1207"/>
                <a:chExt cx="728" cy="470"/>
              </a:xfrm>
            </p:grpSpPr>
            <p:sp>
              <p:nvSpPr>
                <p:cNvPr id="51277" name="Line 46">
                  <a:extLst>
                    <a:ext uri="{FF2B5EF4-FFF2-40B4-BE49-F238E27FC236}">
                      <a16:creationId xmlns:a16="http://schemas.microsoft.com/office/drawing/2014/main" id="{18B5D1B0-44D9-4A1B-B970-3E936B83D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7" y="1441"/>
                  <a:ext cx="242" cy="19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78" name="Line 47">
                  <a:extLst>
                    <a:ext uri="{FF2B5EF4-FFF2-40B4-BE49-F238E27FC236}">
                      <a16:creationId xmlns:a16="http://schemas.microsoft.com/office/drawing/2014/main" id="{F97FB470-3CD6-4194-BED1-3435C8F129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1" y="1433"/>
                  <a:ext cx="211" cy="2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79" name="Oval 48">
                  <a:extLst>
                    <a:ext uri="{FF2B5EF4-FFF2-40B4-BE49-F238E27FC236}">
                      <a16:creationId xmlns:a16="http://schemas.microsoft.com/office/drawing/2014/main" id="{A59088FD-E08E-49D7-B476-764999EDFC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9" y="1391"/>
                  <a:ext cx="68" cy="68"/>
                </a:xfrm>
                <a:prstGeom prst="ellipse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51280" name="Text Box 49">
                  <a:extLst>
                    <a:ext uri="{FF2B5EF4-FFF2-40B4-BE49-F238E27FC236}">
                      <a16:creationId xmlns:a16="http://schemas.microsoft.com/office/drawing/2014/main" id="{DD610A1A-316D-4564-8302-A1F17F76E9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91" y="1207"/>
                  <a:ext cx="363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0.38</a:t>
                  </a:r>
                </a:p>
              </p:txBody>
            </p:sp>
            <p:sp>
              <p:nvSpPr>
                <p:cNvPr id="51281" name="Text Box 51">
                  <a:extLst>
                    <a:ext uri="{FF2B5EF4-FFF2-40B4-BE49-F238E27FC236}">
                      <a16:creationId xmlns:a16="http://schemas.microsoft.com/office/drawing/2014/main" id="{CFC631AF-9C34-4522-AB2A-3563A9652B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8" y="1394"/>
                  <a:ext cx="363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51282" name="Text Box 52">
                  <a:extLst>
                    <a:ext uri="{FF2B5EF4-FFF2-40B4-BE49-F238E27FC236}">
                      <a16:creationId xmlns:a16="http://schemas.microsoft.com/office/drawing/2014/main" id="{F7216773-1ABD-4F3C-8997-F13907D24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3" y="1380"/>
                  <a:ext cx="363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sp>
            <p:nvSpPr>
              <p:cNvPr id="51266" name="Line 104">
                <a:extLst>
                  <a:ext uri="{FF2B5EF4-FFF2-40B4-BE49-F238E27FC236}">
                    <a16:creationId xmlns:a16="http://schemas.microsoft.com/office/drawing/2014/main" id="{3A6A611B-8EF6-4F58-BF00-8FAE182AC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1" y="1850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7" name="Line 105">
                <a:extLst>
                  <a:ext uri="{FF2B5EF4-FFF2-40B4-BE49-F238E27FC236}">
                    <a16:creationId xmlns:a16="http://schemas.microsoft.com/office/drawing/2014/main" id="{9C241961-DEE2-420F-B866-DE62FE431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5" y="1842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8" name="Oval 106">
                <a:extLst>
                  <a:ext uri="{FF2B5EF4-FFF2-40B4-BE49-F238E27FC236}">
                    <a16:creationId xmlns:a16="http://schemas.microsoft.com/office/drawing/2014/main" id="{F433F1D3-2A1D-423A-942D-2DDC1C0EC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180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69" name="Text Box 108">
                <a:extLst>
                  <a:ext uri="{FF2B5EF4-FFF2-40B4-BE49-F238E27FC236}">
                    <a16:creationId xmlns:a16="http://schemas.microsoft.com/office/drawing/2014/main" id="{CC8EE96C-7624-4F48-96B0-922C6491F2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206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51270" name="Text Box 109">
                <a:extLst>
                  <a:ext uri="{FF2B5EF4-FFF2-40B4-BE49-F238E27FC236}">
                    <a16:creationId xmlns:a16="http://schemas.microsoft.com/office/drawing/2014/main" id="{3A9CD5E6-60A6-4EB9-B11C-DFEA0E481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2" y="1803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1271" name="Text Box 110">
                <a:extLst>
                  <a:ext uri="{FF2B5EF4-FFF2-40B4-BE49-F238E27FC236}">
                    <a16:creationId xmlns:a16="http://schemas.microsoft.com/office/drawing/2014/main" id="{9D042A67-8633-4623-9EC9-DB08099D5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7" y="1789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72" name="Oval 111">
                <a:extLst>
                  <a:ext uri="{FF2B5EF4-FFF2-40B4-BE49-F238E27FC236}">
                    <a16:creationId xmlns:a16="http://schemas.microsoft.com/office/drawing/2014/main" id="{B0433A45-BBCD-4257-BC6B-965A0CFBE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027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73" name="Oval 112">
                <a:extLst>
                  <a:ext uri="{FF2B5EF4-FFF2-40B4-BE49-F238E27FC236}">
                    <a16:creationId xmlns:a16="http://schemas.microsoft.com/office/drawing/2014/main" id="{744C53A5-8544-4926-88CB-D579FAB5F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3" y="203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74" name="Text Box 113">
                <a:extLst>
                  <a:ext uri="{FF2B5EF4-FFF2-40B4-BE49-F238E27FC236}">
                    <a16:creationId xmlns:a16="http://schemas.microsoft.com/office/drawing/2014/main" id="{F34F1807-FD35-4CA2-B3DD-CCFA96C6F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7" y="2072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1275" name="Oval 115">
                <a:extLst>
                  <a:ext uri="{FF2B5EF4-FFF2-40B4-BE49-F238E27FC236}">
                    <a16:creationId xmlns:a16="http://schemas.microsoft.com/office/drawing/2014/main" id="{50036F35-29FA-4AE7-A6EB-FCBE432F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184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76" name="Text Box 117">
                <a:extLst>
                  <a:ext uri="{FF2B5EF4-FFF2-40B4-BE49-F238E27FC236}">
                    <a16:creationId xmlns:a16="http://schemas.microsoft.com/office/drawing/2014/main" id="{96ABB119-D9BB-44A2-99AD-DF6A41617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1891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  <p:sp>
        <p:nvSpPr>
          <p:cNvPr id="2646136" name="Text Box 120">
            <a:extLst>
              <a:ext uri="{FF2B5EF4-FFF2-40B4-BE49-F238E27FC236}">
                <a16:creationId xmlns:a16="http://schemas.microsoft.com/office/drawing/2014/main" id="{25729205-0D8D-4F4F-A4D5-C7173887E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789363"/>
            <a:ext cx="561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07">
            <a:extLst>
              <a:ext uri="{FF2B5EF4-FFF2-40B4-BE49-F238E27FC236}">
                <a16:creationId xmlns:a16="http://schemas.microsoft.com/office/drawing/2014/main" id="{2F6DF82D-8D41-4129-A50A-80B68ACB7641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149725"/>
            <a:ext cx="3421063" cy="2274888"/>
            <a:chOff x="1882" y="2614"/>
            <a:chExt cx="2155" cy="1433"/>
          </a:xfrm>
        </p:grpSpPr>
        <p:sp>
          <p:nvSpPr>
            <p:cNvPr id="51209" name="Line 172">
              <a:extLst>
                <a:ext uri="{FF2B5EF4-FFF2-40B4-BE49-F238E27FC236}">
                  <a16:creationId xmlns:a16="http://schemas.microsoft.com/office/drawing/2014/main" id="{C4FD6E25-40D6-4CFE-96C0-2C1158EDF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2840"/>
              <a:ext cx="453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173">
              <a:extLst>
                <a:ext uri="{FF2B5EF4-FFF2-40B4-BE49-F238E27FC236}">
                  <a16:creationId xmlns:a16="http://schemas.microsoft.com/office/drawing/2014/main" id="{8246F115-084E-433A-B950-D2A1AA6D8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840"/>
              <a:ext cx="545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11" name="Group 121">
              <a:extLst>
                <a:ext uri="{FF2B5EF4-FFF2-40B4-BE49-F238E27FC236}">
                  <a16:creationId xmlns:a16="http://schemas.microsoft.com/office/drawing/2014/main" id="{AA08CF33-DF57-4446-B4C2-FEFB5C996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067"/>
              <a:ext cx="1112" cy="980"/>
              <a:chOff x="3198" y="1389"/>
              <a:chExt cx="1112" cy="980"/>
            </a:xfrm>
          </p:grpSpPr>
          <p:grpSp>
            <p:nvGrpSpPr>
              <p:cNvPr id="51244" name="Group 122">
                <a:extLst>
                  <a:ext uri="{FF2B5EF4-FFF2-40B4-BE49-F238E27FC236}">
                    <a16:creationId xmlns:a16="http://schemas.microsoft.com/office/drawing/2014/main" id="{82D7C133-78EF-4F66-A0F8-F7AC7E4DDB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2" y="1389"/>
                <a:ext cx="728" cy="470"/>
                <a:chOff x="4348" y="1207"/>
                <a:chExt cx="728" cy="470"/>
              </a:xfrm>
            </p:grpSpPr>
            <p:sp>
              <p:nvSpPr>
                <p:cNvPr id="51256" name="Line 123">
                  <a:extLst>
                    <a:ext uri="{FF2B5EF4-FFF2-40B4-BE49-F238E27FC236}">
                      <a16:creationId xmlns:a16="http://schemas.microsoft.com/office/drawing/2014/main" id="{B8D41305-7BE2-4D03-B844-CDB6B6A9A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7" y="1441"/>
                  <a:ext cx="242" cy="19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57" name="Line 124">
                  <a:extLst>
                    <a:ext uri="{FF2B5EF4-FFF2-40B4-BE49-F238E27FC236}">
                      <a16:creationId xmlns:a16="http://schemas.microsoft.com/office/drawing/2014/main" id="{6974A25D-84AD-4BCF-BA3C-2A5644FC5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1" y="1433"/>
                  <a:ext cx="211" cy="2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58" name="Oval 125">
                  <a:extLst>
                    <a:ext uri="{FF2B5EF4-FFF2-40B4-BE49-F238E27FC236}">
                      <a16:creationId xmlns:a16="http://schemas.microsoft.com/office/drawing/2014/main" id="{E50E515B-9E90-408C-BC97-322192876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9" y="1391"/>
                  <a:ext cx="68" cy="68"/>
                </a:xfrm>
                <a:prstGeom prst="ellipse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51259" name="Text Box 126">
                  <a:extLst>
                    <a:ext uri="{FF2B5EF4-FFF2-40B4-BE49-F238E27FC236}">
                      <a16:creationId xmlns:a16="http://schemas.microsoft.com/office/drawing/2014/main" id="{175A641D-6F36-4695-82C5-01887B8B68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91" y="1207"/>
                  <a:ext cx="363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just" eaLnBrk="1" hangingPunct="1"/>
                  <a:endPara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60" name="Text Box 127">
                  <a:extLst>
                    <a:ext uri="{FF2B5EF4-FFF2-40B4-BE49-F238E27FC236}">
                      <a16:creationId xmlns:a16="http://schemas.microsoft.com/office/drawing/2014/main" id="{49DBCC23-D700-40EA-867C-86FD687303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8" y="1394"/>
                  <a:ext cx="363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51261" name="Text Box 128">
                  <a:extLst>
                    <a:ext uri="{FF2B5EF4-FFF2-40B4-BE49-F238E27FC236}">
                      <a16:creationId xmlns:a16="http://schemas.microsoft.com/office/drawing/2014/main" id="{4D76D16F-1FE7-4384-B45C-37915F29CF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3" y="1380"/>
                  <a:ext cx="363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sp>
            <p:nvSpPr>
              <p:cNvPr id="51245" name="Line 129">
                <a:extLst>
                  <a:ext uri="{FF2B5EF4-FFF2-40B4-BE49-F238E27FC236}">
                    <a16:creationId xmlns:a16="http://schemas.microsoft.com/office/drawing/2014/main" id="{C3FD5CA6-E731-4C3D-B15D-5999BB98A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1" y="1850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6" name="Line 130">
                <a:extLst>
                  <a:ext uri="{FF2B5EF4-FFF2-40B4-BE49-F238E27FC236}">
                    <a16:creationId xmlns:a16="http://schemas.microsoft.com/office/drawing/2014/main" id="{D3B1E5AC-3040-4320-B678-BD6EB4380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5" y="1842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7" name="Oval 131">
                <a:extLst>
                  <a:ext uri="{FF2B5EF4-FFF2-40B4-BE49-F238E27FC236}">
                    <a16:creationId xmlns:a16="http://schemas.microsoft.com/office/drawing/2014/main" id="{AE6D9D5F-036F-4CBF-997B-2F4CB5A8F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180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48" name="Text Box 132">
                <a:extLst>
                  <a:ext uri="{FF2B5EF4-FFF2-40B4-BE49-F238E27FC236}">
                    <a16:creationId xmlns:a16="http://schemas.microsoft.com/office/drawing/2014/main" id="{D346E0E2-3323-4A6F-A9F6-62A41B328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206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51249" name="Text Box 133">
                <a:extLst>
                  <a:ext uri="{FF2B5EF4-FFF2-40B4-BE49-F238E27FC236}">
                    <a16:creationId xmlns:a16="http://schemas.microsoft.com/office/drawing/2014/main" id="{20D898E9-DF5B-4486-A58A-57660FB39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2" y="1803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1250" name="Text Box 134">
                <a:extLst>
                  <a:ext uri="{FF2B5EF4-FFF2-40B4-BE49-F238E27FC236}">
                    <a16:creationId xmlns:a16="http://schemas.microsoft.com/office/drawing/2014/main" id="{54B3BDA4-91EE-45BF-A453-D8CE24C46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7" y="1789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1" name="Oval 135">
                <a:extLst>
                  <a:ext uri="{FF2B5EF4-FFF2-40B4-BE49-F238E27FC236}">
                    <a16:creationId xmlns:a16="http://schemas.microsoft.com/office/drawing/2014/main" id="{B9922861-3A50-46D3-A4C6-387E64700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027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52" name="Oval 136">
                <a:extLst>
                  <a:ext uri="{FF2B5EF4-FFF2-40B4-BE49-F238E27FC236}">
                    <a16:creationId xmlns:a16="http://schemas.microsoft.com/office/drawing/2014/main" id="{87516C2C-5A86-4A50-B4CD-A9BCDE9F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3" y="203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53" name="Text Box 137">
                <a:extLst>
                  <a:ext uri="{FF2B5EF4-FFF2-40B4-BE49-F238E27FC236}">
                    <a16:creationId xmlns:a16="http://schemas.microsoft.com/office/drawing/2014/main" id="{8E1632A9-0745-42CB-B973-B96758EB5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7" y="2072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1254" name="Oval 138">
                <a:extLst>
                  <a:ext uri="{FF2B5EF4-FFF2-40B4-BE49-F238E27FC236}">
                    <a16:creationId xmlns:a16="http://schemas.microsoft.com/office/drawing/2014/main" id="{4EFB825D-8F76-488C-B999-FE9536D0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184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55" name="Text Box 139">
                <a:extLst>
                  <a:ext uri="{FF2B5EF4-FFF2-40B4-BE49-F238E27FC236}">
                    <a16:creationId xmlns:a16="http://schemas.microsoft.com/office/drawing/2014/main" id="{C77B44FA-1628-4608-B80E-D30B5633E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1891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51212" name="Line 141">
              <a:extLst>
                <a:ext uri="{FF2B5EF4-FFF2-40B4-BE49-F238E27FC236}">
                  <a16:creationId xmlns:a16="http://schemas.microsoft.com/office/drawing/2014/main" id="{0C25A581-C9C2-4E88-AF40-AD6ED7D66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3528"/>
              <a:ext cx="242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Line 142">
              <a:extLst>
                <a:ext uri="{FF2B5EF4-FFF2-40B4-BE49-F238E27FC236}">
                  <a16:creationId xmlns:a16="http://schemas.microsoft.com/office/drawing/2014/main" id="{51B3CCCF-6E14-4E79-B0C3-7D05383EA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5" y="3520"/>
              <a:ext cx="211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Oval 143">
              <a:extLst>
                <a:ext uri="{FF2B5EF4-FFF2-40B4-BE49-F238E27FC236}">
                  <a16:creationId xmlns:a16="http://schemas.microsoft.com/office/drawing/2014/main" id="{6EFF2AB1-D704-42DF-812F-FD6759E59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3478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15" name="Text Box 145">
              <a:extLst>
                <a:ext uri="{FF2B5EF4-FFF2-40B4-BE49-F238E27FC236}">
                  <a16:creationId xmlns:a16="http://schemas.microsoft.com/office/drawing/2014/main" id="{4178FA2F-7F8E-4A4E-822E-980B92B90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745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216" name="Text Box 146">
              <a:extLst>
                <a:ext uri="{FF2B5EF4-FFF2-40B4-BE49-F238E27FC236}">
                  <a16:creationId xmlns:a16="http://schemas.microsoft.com/office/drawing/2014/main" id="{4AB798C3-C908-466D-B7F3-80D49655C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3481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17" name="Text Box 147">
              <a:extLst>
                <a:ext uri="{FF2B5EF4-FFF2-40B4-BE49-F238E27FC236}">
                  <a16:creationId xmlns:a16="http://schemas.microsoft.com/office/drawing/2014/main" id="{8ED795DB-F563-4265-9016-DD64AAC0D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3467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18" name="Oval 148">
              <a:extLst>
                <a:ext uri="{FF2B5EF4-FFF2-40B4-BE49-F238E27FC236}">
                  <a16:creationId xmlns:a16="http://schemas.microsoft.com/office/drawing/2014/main" id="{EFD45DFA-2150-4355-AF3E-592D0443E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3705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19" name="Oval 149">
              <a:extLst>
                <a:ext uri="{FF2B5EF4-FFF2-40B4-BE49-F238E27FC236}">
                  <a16:creationId xmlns:a16="http://schemas.microsoft.com/office/drawing/2014/main" id="{E563DCF4-C9B3-47A6-83CB-FFF49A4E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3710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20" name="Text Box 150">
              <a:extLst>
                <a:ext uri="{FF2B5EF4-FFF2-40B4-BE49-F238E27FC236}">
                  <a16:creationId xmlns:a16="http://schemas.microsoft.com/office/drawing/2014/main" id="{6FEB04C6-4AF5-42C3-A65D-A128DBC13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375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221" name="Line 152">
              <a:extLst>
                <a:ext uri="{FF2B5EF4-FFF2-40B4-BE49-F238E27FC236}">
                  <a16:creationId xmlns:a16="http://schemas.microsoft.com/office/drawing/2014/main" id="{11439F94-3CFA-41C3-A63F-25D1746A4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3528"/>
              <a:ext cx="242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153">
              <a:extLst>
                <a:ext uri="{FF2B5EF4-FFF2-40B4-BE49-F238E27FC236}">
                  <a16:creationId xmlns:a16="http://schemas.microsoft.com/office/drawing/2014/main" id="{09AB8E3B-62D8-4D63-BF00-5255EAA52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5" y="3520"/>
              <a:ext cx="211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Oval 154">
              <a:extLst>
                <a:ext uri="{FF2B5EF4-FFF2-40B4-BE49-F238E27FC236}">
                  <a16:creationId xmlns:a16="http://schemas.microsoft.com/office/drawing/2014/main" id="{37B1BF38-1BE6-4835-ABC8-465F764C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3478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24" name="Text Box 156">
              <a:extLst>
                <a:ext uri="{FF2B5EF4-FFF2-40B4-BE49-F238E27FC236}">
                  <a16:creationId xmlns:a16="http://schemas.microsoft.com/office/drawing/2014/main" id="{E542D02D-75B6-40BC-A2D1-99D8FC37C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745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225" name="Text Box 157">
              <a:extLst>
                <a:ext uri="{FF2B5EF4-FFF2-40B4-BE49-F238E27FC236}">
                  <a16:creationId xmlns:a16="http://schemas.microsoft.com/office/drawing/2014/main" id="{B1986632-7731-4FB9-A1C7-74C3B5FDC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3481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26" name="Text Box 158">
              <a:extLst>
                <a:ext uri="{FF2B5EF4-FFF2-40B4-BE49-F238E27FC236}">
                  <a16:creationId xmlns:a16="http://schemas.microsoft.com/office/drawing/2014/main" id="{D5100A8C-2511-4BF4-8365-77BD64D7A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3467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27" name="Oval 159">
              <a:extLst>
                <a:ext uri="{FF2B5EF4-FFF2-40B4-BE49-F238E27FC236}">
                  <a16:creationId xmlns:a16="http://schemas.microsoft.com/office/drawing/2014/main" id="{7EBBE644-0845-4C46-A84D-DCEDC47D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3705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28" name="Oval 160">
              <a:extLst>
                <a:ext uri="{FF2B5EF4-FFF2-40B4-BE49-F238E27FC236}">
                  <a16:creationId xmlns:a16="http://schemas.microsoft.com/office/drawing/2014/main" id="{53AD455D-C877-427C-8EA6-F2B435E0C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3710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29" name="Text Box 161">
              <a:extLst>
                <a:ext uri="{FF2B5EF4-FFF2-40B4-BE49-F238E27FC236}">
                  <a16:creationId xmlns:a16="http://schemas.microsoft.com/office/drawing/2014/main" id="{5AF75DB8-2B19-4DFC-BAEA-F71C58531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375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230" name="Line 162">
              <a:extLst>
                <a:ext uri="{FF2B5EF4-FFF2-40B4-BE49-F238E27FC236}">
                  <a16:creationId xmlns:a16="http://schemas.microsoft.com/office/drawing/2014/main" id="{E65E84AE-3DBD-4A1F-8C27-6DDADA481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297"/>
              <a:ext cx="242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165">
              <a:extLst>
                <a:ext uri="{FF2B5EF4-FFF2-40B4-BE49-F238E27FC236}">
                  <a16:creationId xmlns:a16="http://schemas.microsoft.com/office/drawing/2014/main" id="{15AC2B04-CAA8-4036-B524-318A012F0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5" y="3315"/>
              <a:ext cx="211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Oval 166">
              <a:extLst>
                <a:ext uri="{FF2B5EF4-FFF2-40B4-BE49-F238E27FC236}">
                  <a16:creationId xmlns:a16="http://schemas.microsoft.com/office/drawing/2014/main" id="{71B78B9D-997A-4EAC-BDB4-F6850A720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3278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33" name="Text Box 167">
              <a:extLst>
                <a:ext uri="{FF2B5EF4-FFF2-40B4-BE49-F238E27FC236}">
                  <a16:creationId xmlns:a16="http://schemas.microsoft.com/office/drawing/2014/main" id="{A225BDF4-9FD1-4435-B959-FC1D64860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521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1234" name="Text Box 168">
              <a:extLst>
                <a:ext uri="{FF2B5EF4-FFF2-40B4-BE49-F238E27FC236}">
                  <a16:creationId xmlns:a16="http://schemas.microsoft.com/office/drawing/2014/main" id="{53349857-F0F9-4C5E-9B94-51210F3C2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294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35" name="Text Box 169">
              <a:extLst>
                <a:ext uri="{FF2B5EF4-FFF2-40B4-BE49-F238E27FC236}">
                  <a16:creationId xmlns:a16="http://schemas.microsoft.com/office/drawing/2014/main" id="{35F83A57-81D6-4363-9948-DA88A47DA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249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36" name="Text Box 170">
              <a:extLst>
                <a:ext uri="{FF2B5EF4-FFF2-40B4-BE49-F238E27FC236}">
                  <a16:creationId xmlns:a16="http://schemas.microsoft.com/office/drawing/2014/main" id="{AC119522-AC88-48BB-A150-940F8FC6A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3467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37" name="Text Box 171">
              <a:extLst>
                <a:ext uri="{FF2B5EF4-FFF2-40B4-BE49-F238E27FC236}">
                  <a16:creationId xmlns:a16="http://schemas.microsoft.com/office/drawing/2014/main" id="{2C11B0AF-A668-4209-9EF8-6088836A0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294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38" name="Text Box 174">
              <a:extLst>
                <a:ext uri="{FF2B5EF4-FFF2-40B4-BE49-F238E27FC236}">
                  <a16:creationId xmlns:a16="http://schemas.microsoft.com/office/drawing/2014/main" id="{99D91125-BE55-49F9-B63E-60C592F6C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294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39" name="Oval 175">
              <a:extLst>
                <a:ext uri="{FF2B5EF4-FFF2-40B4-BE49-F238E27FC236}">
                  <a16:creationId xmlns:a16="http://schemas.microsoft.com/office/drawing/2014/main" id="{5C5EF447-FA66-45CE-A34B-6924C4A3C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795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40" name="Text Box 176">
              <a:extLst>
                <a:ext uri="{FF2B5EF4-FFF2-40B4-BE49-F238E27FC236}">
                  <a16:creationId xmlns:a16="http://schemas.microsoft.com/office/drawing/2014/main" id="{6225A0AA-EE5D-4D97-9AB4-EF8D20966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931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41" name="Text Box 177">
              <a:extLst>
                <a:ext uri="{FF2B5EF4-FFF2-40B4-BE49-F238E27FC236}">
                  <a16:creationId xmlns:a16="http://schemas.microsoft.com/office/drawing/2014/main" id="{C0174249-A90E-400C-85C5-1DFB0F998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2848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42" name="Text Box 178">
              <a:extLst>
                <a:ext uri="{FF2B5EF4-FFF2-40B4-BE49-F238E27FC236}">
                  <a16:creationId xmlns:a16="http://schemas.microsoft.com/office/drawing/2014/main" id="{8DC00338-7E0D-4BF0-A7CE-0658547A6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" y="2614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1.00</a:t>
              </a:r>
            </a:p>
          </p:txBody>
        </p:sp>
        <p:sp>
          <p:nvSpPr>
            <p:cNvPr id="51243" name="Oval 206">
              <a:extLst>
                <a:ext uri="{FF2B5EF4-FFF2-40B4-BE49-F238E27FC236}">
                  <a16:creationId xmlns:a16="http://schemas.microsoft.com/office/drawing/2014/main" id="{DE9FFD50-9B1F-4357-82E1-27B7BBD3F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497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51208" name="Text Box 208">
            <a:extLst>
              <a:ext uri="{FF2B5EF4-FFF2-40B4-BE49-F238E27FC236}">
                <a16:creationId xmlns:a16="http://schemas.microsoft.com/office/drawing/2014/main" id="{5E16A618-4A48-4371-9EF3-E49E93101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10.2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613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DF13DF85-C67C-4A1B-AF64-69594A6B6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8E569E-6D79-4539-9974-3740907DD0B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1361F08A-AD1C-44A0-BDB1-679811CC3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June 9th 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Sec.11.2 </a:t>
            </a:r>
            <a:r>
              <a:rPr kumimoji="1" lang="en-US" altLang="zh-CN">
                <a:latin typeface="Times New Roman" panose="02020603050405020304" pitchFamily="18" charset="0"/>
              </a:rPr>
              <a:t>1, 20, 23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1B0E94A7-5982-4BEC-BF6C-3FE559C42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B5BA8F7-F035-4F5A-8583-30A3E97C864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50114" name="Text Box 2">
            <a:extLst>
              <a:ext uri="{FF2B5EF4-FFF2-40B4-BE49-F238E27FC236}">
                <a16:creationId xmlns:a16="http://schemas.microsoft.com/office/drawing/2014/main" id="{D6C347BD-2466-4FFB-899F-07E2CF441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39775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11    Trees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  <p:sp>
        <p:nvSpPr>
          <p:cNvPr id="2650115" name="Text Box 3">
            <a:extLst>
              <a:ext uri="{FF2B5EF4-FFF2-40B4-BE49-F238E27FC236}">
                <a16:creationId xmlns:a16="http://schemas.microsoft.com/office/drawing/2014/main" id="{1888B40B-07BF-44F9-A599-27E1ABEF5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35125"/>
            <a:ext cx="7685088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11.1 Introduction to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11.2 Applications of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11.3 Tree Traversal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11.4 Spanning Trees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11.5 Minimum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5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0115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0FAAF162-60A9-4DD6-AB6D-35E3671F2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66E6F0-DC67-4008-911C-85191D7415C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F381E32-9648-4521-AF29-6EEE54CB8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58813"/>
            <a:ext cx="84391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solidFill>
                  <a:srgbClr val="CC66FF"/>
                </a:solidFill>
                <a:ea typeface="宋体" panose="02010600030101010101" pitchFamily="2" charset="-122"/>
              </a:rPr>
              <a:t>1. Traversal Algorithms</a:t>
            </a:r>
          </a:p>
        </p:txBody>
      </p:sp>
      <p:sp>
        <p:nvSpPr>
          <p:cNvPr id="2596867" name="Rectangle 3">
            <a:extLst>
              <a:ext uri="{FF2B5EF4-FFF2-40B4-BE49-F238E27FC236}">
                <a16:creationId xmlns:a16="http://schemas.microsoft.com/office/drawing/2014/main" id="{B8B4BEE1-8415-4F6D-B9FD-5CA49D2A3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484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 i="1">
                <a:solidFill>
                  <a:srgbClr val="339933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A traversal algorithm</a:t>
            </a:r>
            <a:r>
              <a:rPr lang="en-US" altLang="zh-CN" sz="2400" b="1">
                <a:latin typeface="Times New Roman" panose="02020603050405020304" pitchFamily="18" charset="0"/>
                <a:ea typeface="新宋体" panose="02010609030101010101" pitchFamily="49" charset="-122"/>
              </a:rPr>
              <a:t> is a procedure for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systematically visiting every vertex</a:t>
            </a:r>
            <a:r>
              <a:rPr lang="en-US" altLang="zh-CN" sz="2400" b="1">
                <a:latin typeface="Times New Roman" panose="02020603050405020304" pitchFamily="18" charset="0"/>
                <a:ea typeface="新宋体" panose="02010609030101010101" pitchFamily="49" charset="-122"/>
              </a:rPr>
              <a:t> of an ordered rooted tree.  </a:t>
            </a: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新宋体" panose="02010609030101010101" pitchFamily="49" charset="-122"/>
              </a:rPr>
              <a:t>Tree traversals are defined recursively.  </a:t>
            </a: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新宋体" panose="02010609030101010101" pitchFamily="49" charset="-122"/>
              </a:rPr>
              <a:t>Three traversals are named: </a:t>
            </a:r>
          </a:p>
          <a:p>
            <a:pPr lvl="3"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新宋体" panose="02010609030101010101" pitchFamily="49" charset="-122"/>
              </a:rPr>
              <a:t>  </a:t>
            </a:r>
            <a:r>
              <a:rPr lang="en-US" altLang="zh-CN" sz="2400" b="1">
                <a:solidFill>
                  <a:srgbClr val="9900FF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preorder</a:t>
            </a:r>
            <a:r>
              <a:rPr lang="en-US" altLang="zh-CN" sz="2400" b="1">
                <a:latin typeface="Times New Roman" panose="02020603050405020304" pitchFamily="18" charset="0"/>
                <a:ea typeface="新宋体" panose="02010609030101010101" pitchFamily="49" charset="-122"/>
              </a:rPr>
              <a:t>, </a:t>
            </a:r>
          </a:p>
          <a:p>
            <a:pPr lvl="3"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新宋体" panose="02010609030101010101" pitchFamily="49" charset="-122"/>
              </a:rPr>
              <a:t>  </a:t>
            </a:r>
            <a:r>
              <a:rPr lang="en-US" altLang="zh-CN" sz="2400" b="1">
                <a:solidFill>
                  <a:srgbClr val="9900FF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inorder</a:t>
            </a:r>
            <a:r>
              <a:rPr lang="en-US" altLang="zh-CN" sz="2400" b="1">
                <a:latin typeface="Times New Roman" panose="02020603050405020304" pitchFamily="18" charset="0"/>
                <a:ea typeface="新宋体" panose="02010609030101010101" pitchFamily="49" charset="-122"/>
              </a:rPr>
              <a:t>, </a:t>
            </a:r>
          </a:p>
          <a:p>
            <a:pPr lvl="3"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新宋体" panose="02010609030101010101" pitchFamily="49" charset="-122"/>
              </a:rPr>
              <a:t>  </a:t>
            </a:r>
            <a:r>
              <a:rPr lang="en-US" altLang="zh-CN" sz="2400" b="1">
                <a:solidFill>
                  <a:srgbClr val="9900FF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postorder</a:t>
            </a:r>
            <a:r>
              <a:rPr lang="en-US" altLang="zh-CN" sz="2400" b="1">
                <a:latin typeface="Times New Roman" panose="02020603050405020304" pitchFamily="18" charset="0"/>
                <a:ea typeface="新宋体" panose="02010609030101010101" pitchFamily="49" charset="-122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8A2DC534-7392-4CF7-A4EA-5A7FCBB9E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9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6867" grpId="0" build="p" bldLvl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>
            <a:extLst>
              <a:ext uri="{FF2B5EF4-FFF2-40B4-BE49-F238E27FC236}">
                <a16:creationId xmlns:a16="http://schemas.microsoft.com/office/drawing/2014/main" id="{117CC3B1-3EF0-4670-92FE-C2A7CF74F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99B63D-8025-4963-BDBE-EC6540C8143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98914" name="Rectangle 2">
            <a:extLst>
              <a:ext uri="{FF2B5EF4-FFF2-40B4-BE49-F238E27FC236}">
                <a16:creationId xmlns:a16="http://schemas.microsoft.com/office/drawing/2014/main" id="{E1CBBBDA-A8FE-4D33-954C-23A33CD15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001000" cy="2447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buSzPct val="65000"/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be an ordered tree with root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If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has only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sz="2400" b="1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preorder traversal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 Otherwise, suppose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, …,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are the subtrees at r from left to right in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 The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preorder traversal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begins by visiting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 Then traverses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 preorder, then traverses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 preorder, and so on, until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traversed in preorder.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4BFBB1C-65F3-4772-950B-8EAD6E617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4391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PREORDER Traversal Algorithm</a:t>
            </a:r>
          </a:p>
        </p:txBody>
      </p:sp>
      <p:sp>
        <p:nvSpPr>
          <p:cNvPr id="2598917" name="Rectangle 5">
            <a:extLst>
              <a:ext uri="{FF2B5EF4-FFF2-40B4-BE49-F238E27FC236}">
                <a16:creationId xmlns:a16="http://schemas.microsoft.com/office/drawing/2014/main" id="{AB4B0775-4484-413F-BBEE-4AC4E926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57563"/>
            <a:ext cx="8001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404938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Preorder traversal of an binary ordered tree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Visit the root.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Visit the left subtree, using preorder.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Visit the right subtree, using preorder.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A533B00A-22D9-4D3E-ADD3-E4BF1670C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8914" grpId="0" build="p"/>
      <p:bldP spid="2598917" grpId="0" bldLvl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:a16="http://schemas.microsoft.com/office/drawing/2014/main" id="{FE5E9E5D-16ED-4304-AC97-45A15F7DEB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772B33-3221-47BB-B495-760EF013730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BEC4685-8BBC-4AA4-8FE1-0BF868F55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713" y="1958975"/>
            <a:ext cx="7913687" cy="431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8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BB95DCA-5863-477A-8535-AA690F8FD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04813"/>
            <a:ext cx="8509000" cy="598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Preorder Traversal:</a:t>
            </a:r>
            <a:endParaRPr lang="en-US" altLang="zh-CN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EADA761-ED63-4C81-A384-31BCFC8D0190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778000"/>
            <a:ext cx="8197850" cy="4030663"/>
            <a:chOff x="250" y="1120"/>
            <a:chExt cx="5164" cy="2539"/>
          </a:xfrm>
        </p:grpSpPr>
        <p:sp>
          <p:nvSpPr>
            <p:cNvPr id="61451" name="Oval 5">
              <a:extLst>
                <a:ext uri="{FF2B5EF4-FFF2-40B4-BE49-F238E27FC236}">
                  <a16:creationId xmlns:a16="http://schemas.microsoft.com/office/drawing/2014/main" id="{5C8BF791-E6F7-42B4-9424-EE7F3509E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102"/>
              <a:ext cx="2393" cy="1557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2" name="Oval 6">
              <a:extLst>
                <a:ext uri="{FF2B5EF4-FFF2-40B4-BE49-F238E27FC236}">
                  <a16:creationId xmlns:a16="http://schemas.microsoft.com/office/drawing/2014/main" id="{F969FE45-DCFB-4778-B4AB-B056A5AC9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1120"/>
              <a:ext cx="2214" cy="1113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3" name="Oval 7">
              <a:extLst>
                <a:ext uri="{FF2B5EF4-FFF2-40B4-BE49-F238E27FC236}">
                  <a16:creationId xmlns:a16="http://schemas.microsoft.com/office/drawing/2014/main" id="{481FBFFA-9C80-4C05-8B79-CBB7EEF17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2171"/>
              <a:ext cx="2393" cy="1488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4" name="Rectangle 8">
              <a:extLst>
                <a:ext uri="{FF2B5EF4-FFF2-40B4-BE49-F238E27FC236}">
                  <a16:creationId xmlns:a16="http://schemas.microsoft.com/office/drawing/2014/main" id="{B89F4AD7-CC07-47E2-9F64-9B02F080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2328"/>
              <a:ext cx="603" cy="2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5" name="Rectangle 9">
              <a:extLst>
                <a:ext uri="{FF2B5EF4-FFF2-40B4-BE49-F238E27FC236}">
                  <a16:creationId xmlns:a16="http://schemas.microsoft.com/office/drawing/2014/main" id="{6667FAF5-13C5-4FCF-9B40-253188C27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820"/>
              <a:ext cx="533" cy="23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6" name="Rectangle 10">
              <a:extLst>
                <a:ext uri="{FF2B5EF4-FFF2-40B4-BE49-F238E27FC236}">
                  <a16:creationId xmlns:a16="http://schemas.microsoft.com/office/drawing/2014/main" id="{A131BE14-0798-4505-BE84-26B5FBF5A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809"/>
              <a:ext cx="545" cy="2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grpSp>
          <p:nvGrpSpPr>
            <p:cNvPr id="61457" name="Group 11">
              <a:extLst>
                <a:ext uri="{FF2B5EF4-FFF2-40B4-BE49-F238E27FC236}">
                  <a16:creationId xmlns:a16="http://schemas.microsoft.com/office/drawing/2014/main" id="{96B8D692-CEAC-4554-AA2C-A19BFC7EA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1812"/>
              <a:ext cx="584" cy="288"/>
              <a:chOff x="2622" y="1812"/>
              <a:chExt cx="584" cy="288"/>
            </a:xfrm>
          </p:grpSpPr>
          <p:sp>
            <p:nvSpPr>
              <p:cNvPr id="61474" name="Rectangle 12">
                <a:extLst>
                  <a:ext uri="{FF2B5EF4-FFF2-40B4-BE49-F238E27FC236}">
                    <a16:creationId xmlns:a16="http://schemas.microsoft.com/office/drawing/2014/main" id="{20FBB546-AB19-494B-8B6E-A7D64858A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2" y="1815"/>
                <a:ext cx="584" cy="24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475" name="Rectangle 13">
                <a:extLst>
                  <a:ext uri="{FF2B5EF4-FFF2-40B4-BE49-F238E27FC236}">
                    <a16:creationId xmlns:a16="http://schemas.microsoft.com/office/drawing/2014/main" id="{220BCEC8-75F9-414E-8EB8-227415136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1812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J’</a:t>
                </a:r>
              </a:p>
            </p:txBody>
          </p:sp>
        </p:grpSp>
        <p:sp>
          <p:nvSpPr>
            <p:cNvPr id="61458" name="Line 14">
              <a:extLst>
                <a:ext uri="{FF2B5EF4-FFF2-40B4-BE49-F238E27FC236}">
                  <a16:creationId xmlns:a16="http://schemas.microsoft.com/office/drawing/2014/main" id="{F05D5BBF-D7F4-4222-860A-A598F9F7D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85" y="1958"/>
              <a:ext cx="939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Line 15">
              <a:extLst>
                <a:ext uri="{FF2B5EF4-FFF2-40B4-BE49-F238E27FC236}">
                  <a16:creationId xmlns:a16="http://schemas.microsoft.com/office/drawing/2014/main" id="{DDE34365-8243-4928-BEC2-1B414B06C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5" y="2499"/>
              <a:ext cx="342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0" name="Line 16">
              <a:extLst>
                <a:ext uri="{FF2B5EF4-FFF2-40B4-BE49-F238E27FC236}">
                  <a16:creationId xmlns:a16="http://schemas.microsoft.com/office/drawing/2014/main" id="{7297E4BB-7DDA-4BC1-AF5D-AEB6C03AF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5" y="2507"/>
              <a:ext cx="358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1" name="Line 17">
              <a:extLst>
                <a:ext uri="{FF2B5EF4-FFF2-40B4-BE49-F238E27FC236}">
                  <a16:creationId xmlns:a16="http://schemas.microsoft.com/office/drawing/2014/main" id="{3F5F6B24-DD57-4FCF-9C9B-FEFD79E26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1966"/>
              <a:ext cx="993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2" name="Rectangle 18">
              <a:extLst>
                <a:ext uri="{FF2B5EF4-FFF2-40B4-BE49-F238E27FC236}">
                  <a16:creationId xmlns:a16="http://schemas.microsoft.com/office/drawing/2014/main" id="{0E91BCAC-F448-4E89-86A8-A0A199CC1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322"/>
              <a:ext cx="6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E’</a:t>
              </a:r>
            </a:p>
          </p:txBody>
        </p:sp>
        <p:sp>
          <p:nvSpPr>
            <p:cNvPr id="61463" name="Rectangle 19">
              <a:extLst>
                <a:ext uri="{FF2B5EF4-FFF2-40B4-BE49-F238E27FC236}">
                  <a16:creationId xmlns:a16="http://schemas.microsoft.com/office/drawing/2014/main" id="{92704FA6-7C25-489C-A233-051026537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2821"/>
              <a:ext cx="5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A’</a:t>
              </a:r>
            </a:p>
          </p:txBody>
        </p:sp>
        <p:sp>
          <p:nvSpPr>
            <p:cNvPr id="61464" name="Rectangle 20">
              <a:extLst>
                <a:ext uri="{FF2B5EF4-FFF2-40B4-BE49-F238E27FC236}">
                  <a16:creationId xmlns:a16="http://schemas.microsoft.com/office/drawing/2014/main" id="{463C4016-33DF-44E4-8226-1B760F3E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824"/>
              <a:ext cx="5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H’</a:t>
              </a:r>
            </a:p>
          </p:txBody>
        </p:sp>
        <p:sp>
          <p:nvSpPr>
            <p:cNvPr id="61465" name="Rectangle 21">
              <a:extLst>
                <a:ext uri="{FF2B5EF4-FFF2-40B4-BE49-F238E27FC236}">
                  <a16:creationId xmlns:a16="http://schemas.microsoft.com/office/drawing/2014/main" id="{CC2AD903-5EE2-409B-AD5C-1FC5DF65B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2324"/>
              <a:ext cx="55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66" name="Rectangle 22">
              <a:extLst>
                <a:ext uri="{FF2B5EF4-FFF2-40B4-BE49-F238E27FC236}">
                  <a16:creationId xmlns:a16="http://schemas.microsoft.com/office/drawing/2014/main" id="{A7EC0E8B-49EE-4329-9C5E-8DCC8CD45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2819"/>
              <a:ext cx="566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67" name="Rectangle 23">
              <a:extLst>
                <a:ext uri="{FF2B5EF4-FFF2-40B4-BE49-F238E27FC236}">
                  <a16:creationId xmlns:a16="http://schemas.microsoft.com/office/drawing/2014/main" id="{3A1A9F6F-6879-4884-970A-7EED68B8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839"/>
              <a:ext cx="518" cy="2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68" name="Rectangle 24">
              <a:extLst>
                <a:ext uri="{FF2B5EF4-FFF2-40B4-BE49-F238E27FC236}">
                  <a16:creationId xmlns:a16="http://schemas.microsoft.com/office/drawing/2014/main" id="{0DA0712D-9FC2-4497-8ED5-7735AD022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306"/>
              <a:ext cx="6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T’</a:t>
              </a:r>
            </a:p>
          </p:txBody>
        </p:sp>
        <p:sp>
          <p:nvSpPr>
            <p:cNvPr id="61469" name="Line 25">
              <a:extLst>
                <a:ext uri="{FF2B5EF4-FFF2-40B4-BE49-F238E27FC236}">
                  <a16:creationId xmlns:a16="http://schemas.microsoft.com/office/drawing/2014/main" id="{849FEECC-CECD-4C44-84B5-571B66D23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6" y="2515"/>
              <a:ext cx="324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0" name="Line 26">
              <a:extLst>
                <a:ext uri="{FF2B5EF4-FFF2-40B4-BE49-F238E27FC236}">
                  <a16:creationId xmlns:a16="http://schemas.microsoft.com/office/drawing/2014/main" id="{912B56E7-D52C-49E4-B223-A28B81E74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68"/>
              <a:ext cx="374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Rectangle 27">
              <a:extLst>
                <a:ext uri="{FF2B5EF4-FFF2-40B4-BE49-F238E27FC236}">
                  <a16:creationId xmlns:a16="http://schemas.microsoft.com/office/drawing/2014/main" id="{7238902B-CEB8-4CE8-A314-5E4CE6E3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2826"/>
              <a:ext cx="6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M’</a:t>
              </a:r>
            </a:p>
          </p:txBody>
        </p:sp>
        <p:sp>
          <p:nvSpPr>
            <p:cNvPr id="61472" name="Rectangle 28">
              <a:extLst>
                <a:ext uri="{FF2B5EF4-FFF2-40B4-BE49-F238E27FC236}">
                  <a16:creationId xmlns:a16="http://schemas.microsoft.com/office/drawing/2014/main" id="{CEC777EC-00A9-4BA5-84C3-107B12242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2826"/>
              <a:ext cx="5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Y’</a:t>
              </a:r>
            </a:p>
          </p:txBody>
        </p:sp>
        <p:sp>
          <p:nvSpPr>
            <p:cNvPr id="61473" name="Rectangle 29">
              <a:extLst>
                <a:ext uri="{FF2B5EF4-FFF2-40B4-BE49-F238E27FC236}">
                  <a16:creationId xmlns:a16="http://schemas.microsoft.com/office/drawing/2014/main" id="{B06C95CE-0089-4D9F-A1CA-86AC62BD7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92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ROOT</a:t>
              </a:r>
            </a:p>
          </p:txBody>
        </p:sp>
      </p:grpSp>
      <p:sp>
        <p:nvSpPr>
          <p:cNvPr id="2603038" name="Rectangle 30">
            <a:extLst>
              <a:ext uri="{FF2B5EF4-FFF2-40B4-BE49-F238E27FC236}">
                <a16:creationId xmlns:a16="http://schemas.microsoft.com/office/drawing/2014/main" id="{40B7105E-06CE-4604-BA7A-E14DA05C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5834063"/>
            <a:ext cx="370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Visit left subtree second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03039" name="Rectangle 31">
            <a:extLst>
              <a:ext uri="{FF2B5EF4-FFF2-40B4-BE49-F238E27FC236}">
                <a16:creationId xmlns:a16="http://schemas.microsoft.com/office/drawing/2014/main" id="{2C08EE00-31BB-4E89-BC5C-00DE1442C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5834063"/>
            <a:ext cx="338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00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Visit right subtree last</a:t>
            </a:r>
          </a:p>
        </p:txBody>
      </p:sp>
      <p:sp>
        <p:nvSpPr>
          <p:cNvPr id="2603040" name="Rectangle 32">
            <a:extLst>
              <a:ext uri="{FF2B5EF4-FFF2-40B4-BE49-F238E27FC236}">
                <a16:creationId xmlns:a16="http://schemas.microsoft.com/office/drawing/2014/main" id="{BF64C5C0-0B43-464F-B1F5-6686FFD4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65735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Visit first.</a:t>
            </a:r>
            <a:endParaRPr lang="en-US" altLang="zh-CN">
              <a:solidFill>
                <a:srgbClr val="33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21F844-9A75-4195-A006-7B4CB09966A8}"/>
              </a:ext>
            </a:extLst>
          </p:cNvPr>
          <p:cNvSpPr txBox="1"/>
          <p:nvPr/>
        </p:nvSpPr>
        <p:spPr>
          <a:xfrm>
            <a:off x="6011863" y="476250"/>
            <a:ext cx="24844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solidFill>
                  <a:srgbClr val="000000"/>
                </a:solidFill>
                <a:latin typeface="Arial"/>
                <a:ea typeface="宋体" pitchFamily="2" charset="-122"/>
                <a:cs typeface="+mj-cs"/>
              </a:rPr>
              <a:t>J E A H T M Y</a:t>
            </a:r>
            <a:endParaRPr lang="zh-CN" altLang="en-US" dirty="0"/>
          </a:p>
        </p:txBody>
      </p:sp>
      <p:sp>
        <p:nvSpPr>
          <p:cNvPr id="61450" name="Text Box 4">
            <a:extLst>
              <a:ext uri="{FF2B5EF4-FFF2-40B4-BE49-F238E27FC236}">
                <a16:creationId xmlns:a16="http://schemas.microsoft.com/office/drawing/2014/main" id="{8DC68832-2529-428B-A3D7-4BAE29F3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0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0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0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3038" grpId="0"/>
      <p:bldP spid="2603039" grpId="0"/>
      <p:bldP spid="2603040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94DAF201-F64A-49D2-AB2F-7E69FD613E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F3E2426-5E85-461B-87A0-1A7DEE69B75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51810" name="Rectangle 2">
            <a:extLst>
              <a:ext uri="{FF2B5EF4-FFF2-40B4-BE49-F238E27FC236}">
                <a16:creationId xmlns:a16="http://schemas.microsoft.com/office/drawing/2014/main" id="{CC0897D6-EC71-4712-BF8F-AD2C51096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solidFill>
                  <a:srgbClr val="CC66FF"/>
                </a:solidFill>
                <a:ea typeface="宋体" panose="02010600030101010101" pitchFamily="2" charset="-122"/>
              </a:rPr>
              <a:t>1. Binary Search Trees</a:t>
            </a:r>
          </a:p>
        </p:txBody>
      </p:sp>
      <p:sp>
        <p:nvSpPr>
          <p:cNvPr id="2551811" name="Rectangle 3">
            <a:extLst>
              <a:ext uri="{FF2B5EF4-FFF2-40B4-BE49-F238E27FC236}">
                <a16:creationId xmlns:a16="http://schemas.microsoft.com/office/drawing/2014/main" id="{3EA8237E-E3FE-473C-A19A-8DAF023B8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700213"/>
            <a:ext cx="7354888" cy="2808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problem of search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concept of binary search tree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How to construct a binary search tree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Binary search tree algorithm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The computational complexity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BA1912A2-8B03-4849-BBFC-CE8817D5D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5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5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5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1810" grpId="0"/>
      <p:bldP spid="2551811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>
            <a:extLst>
              <a:ext uri="{FF2B5EF4-FFF2-40B4-BE49-F238E27FC236}">
                <a16:creationId xmlns:a16="http://schemas.microsoft.com/office/drawing/2014/main" id="{3D59F5C0-5542-4BA9-8167-2EC811850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F0E8F2-9ABE-42EE-8CFA-C3A2C73D2C0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05058" name="Rectangle 2">
            <a:extLst>
              <a:ext uri="{FF2B5EF4-FFF2-40B4-BE49-F238E27FC236}">
                <a16:creationId xmlns:a16="http://schemas.microsoft.com/office/drawing/2014/main" id="{2704EADE-7047-4D0A-B418-6360328B5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25538"/>
            <a:ext cx="8001000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buSzPct val="65000"/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be an ordered tree with root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If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has only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sz="2400" b="1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inorder traversal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 Otherwise, suppose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,…,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are the left to right subtrees at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 The </a:t>
            </a:r>
            <a:r>
              <a:rPr lang="en-US" altLang="zh-CN" sz="2400" b="1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inorder traversal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begins by traversing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 inorder.  Then visits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then traverses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 inorder, and so on, until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traversed in inorder.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87C2042-84B2-4FCB-AB90-699351E67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04813"/>
            <a:ext cx="84391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INORDER Traversal Algorithm</a:t>
            </a:r>
          </a:p>
        </p:txBody>
      </p:sp>
      <p:sp>
        <p:nvSpPr>
          <p:cNvPr id="2605061" name="Rectangle 5">
            <a:extLst>
              <a:ext uri="{FF2B5EF4-FFF2-40B4-BE49-F238E27FC236}">
                <a16:creationId xmlns:a16="http://schemas.microsoft.com/office/drawing/2014/main" id="{403504C0-360E-4A3E-AEC7-5B446C9F8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73463"/>
            <a:ext cx="8001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004888" indent="-5334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Inorder traversal of an binary ordered tree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Visit the left subtree, using inorder.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Visit the root.</a:t>
            </a: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Visit the right subtree, using inorder.</a:t>
            </a:r>
          </a:p>
        </p:txBody>
      </p:sp>
      <p:sp>
        <p:nvSpPr>
          <p:cNvPr id="63494" name="Text Box 4">
            <a:extLst>
              <a:ext uri="{FF2B5EF4-FFF2-40B4-BE49-F238E27FC236}">
                <a16:creationId xmlns:a16="http://schemas.microsoft.com/office/drawing/2014/main" id="{35D0A8B6-6624-4980-A2F6-C4B1D5924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5058" grpId="0" build="p"/>
      <p:bldP spid="2605061" grpId="0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94E815BB-163F-4A00-85C7-4A3E764DFF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57650E0-DD39-4AE6-A7E6-25DAE4BF18F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96B684D-19DA-4939-8ACD-01021448D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713" y="1958975"/>
            <a:ext cx="7913687" cy="431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8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9F971B7-944E-4DB4-83A6-9A1DDBEAD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549275"/>
            <a:ext cx="6840537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z="3200" b="0">
                <a:solidFill>
                  <a:srgbClr val="0000FF"/>
                </a:solidFill>
                <a:ea typeface="宋体" panose="02010600030101010101" pitchFamily="2" charset="-122"/>
              </a:rPr>
              <a:t>Inorder Traversal</a:t>
            </a:r>
            <a:r>
              <a:rPr lang="en-US" altLang="zh-CN" sz="3200" b="0">
                <a:ea typeface="宋体" panose="02010600030101010101" pitchFamily="2" charset="-122"/>
              </a:rPr>
              <a:t>: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752677A-342B-489E-8602-7BF4C291C184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778000"/>
            <a:ext cx="8197850" cy="4030663"/>
            <a:chOff x="250" y="1120"/>
            <a:chExt cx="5164" cy="2539"/>
          </a:xfrm>
        </p:grpSpPr>
        <p:sp>
          <p:nvSpPr>
            <p:cNvPr id="65547" name="Oval 5">
              <a:extLst>
                <a:ext uri="{FF2B5EF4-FFF2-40B4-BE49-F238E27FC236}">
                  <a16:creationId xmlns:a16="http://schemas.microsoft.com/office/drawing/2014/main" id="{9510D78E-CD02-4B39-AE69-235FF39E6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102"/>
              <a:ext cx="2393" cy="1557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5548" name="Oval 6">
              <a:extLst>
                <a:ext uri="{FF2B5EF4-FFF2-40B4-BE49-F238E27FC236}">
                  <a16:creationId xmlns:a16="http://schemas.microsoft.com/office/drawing/2014/main" id="{EE3AA4DD-9F32-48A4-B834-3D548E0DE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1120"/>
              <a:ext cx="2214" cy="1113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5549" name="Oval 7">
              <a:extLst>
                <a:ext uri="{FF2B5EF4-FFF2-40B4-BE49-F238E27FC236}">
                  <a16:creationId xmlns:a16="http://schemas.microsoft.com/office/drawing/2014/main" id="{AEBCF328-3BC6-46BF-9A72-E8D3472F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2171"/>
              <a:ext cx="2393" cy="1488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5550" name="Rectangle 8">
              <a:extLst>
                <a:ext uri="{FF2B5EF4-FFF2-40B4-BE49-F238E27FC236}">
                  <a16:creationId xmlns:a16="http://schemas.microsoft.com/office/drawing/2014/main" id="{AE24CAC1-9ED9-4812-A019-196FDAC4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2328"/>
              <a:ext cx="603" cy="2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5551" name="Rectangle 9">
              <a:extLst>
                <a:ext uri="{FF2B5EF4-FFF2-40B4-BE49-F238E27FC236}">
                  <a16:creationId xmlns:a16="http://schemas.microsoft.com/office/drawing/2014/main" id="{FD1BF433-1813-4D0A-AE2D-B5E5A2148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820"/>
              <a:ext cx="533" cy="23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5552" name="Rectangle 10">
              <a:extLst>
                <a:ext uri="{FF2B5EF4-FFF2-40B4-BE49-F238E27FC236}">
                  <a16:creationId xmlns:a16="http://schemas.microsoft.com/office/drawing/2014/main" id="{46EEC8CC-DD22-4800-8997-F970F7704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809"/>
              <a:ext cx="545" cy="2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grpSp>
          <p:nvGrpSpPr>
            <p:cNvPr id="65553" name="Group 11">
              <a:extLst>
                <a:ext uri="{FF2B5EF4-FFF2-40B4-BE49-F238E27FC236}">
                  <a16:creationId xmlns:a16="http://schemas.microsoft.com/office/drawing/2014/main" id="{820D326D-78FC-49D5-A3C3-21776D497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1812"/>
              <a:ext cx="584" cy="288"/>
              <a:chOff x="2622" y="1812"/>
              <a:chExt cx="584" cy="288"/>
            </a:xfrm>
          </p:grpSpPr>
          <p:sp>
            <p:nvSpPr>
              <p:cNvPr id="65570" name="Rectangle 12">
                <a:extLst>
                  <a:ext uri="{FF2B5EF4-FFF2-40B4-BE49-F238E27FC236}">
                    <a16:creationId xmlns:a16="http://schemas.microsoft.com/office/drawing/2014/main" id="{5EAF38A6-8596-4A67-AECB-DC556768E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2" y="1815"/>
                <a:ext cx="584" cy="24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5571" name="Rectangle 13">
                <a:extLst>
                  <a:ext uri="{FF2B5EF4-FFF2-40B4-BE49-F238E27FC236}">
                    <a16:creationId xmlns:a16="http://schemas.microsoft.com/office/drawing/2014/main" id="{9EEDC86F-B961-4C09-8689-8F1EC9C8F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1812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J’</a:t>
                </a:r>
              </a:p>
            </p:txBody>
          </p:sp>
        </p:grpSp>
        <p:sp>
          <p:nvSpPr>
            <p:cNvPr id="65554" name="Line 14">
              <a:extLst>
                <a:ext uri="{FF2B5EF4-FFF2-40B4-BE49-F238E27FC236}">
                  <a16:creationId xmlns:a16="http://schemas.microsoft.com/office/drawing/2014/main" id="{C28E63A3-52E9-4759-88B6-29752666A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85" y="1958"/>
              <a:ext cx="939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Line 15">
              <a:extLst>
                <a:ext uri="{FF2B5EF4-FFF2-40B4-BE49-F238E27FC236}">
                  <a16:creationId xmlns:a16="http://schemas.microsoft.com/office/drawing/2014/main" id="{F7C70826-5DB0-4CE4-B779-0CA50EFB8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5" y="2499"/>
              <a:ext cx="342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Line 16">
              <a:extLst>
                <a:ext uri="{FF2B5EF4-FFF2-40B4-BE49-F238E27FC236}">
                  <a16:creationId xmlns:a16="http://schemas.microsoft.com/office/drawing/2014/main" id="{8A26A894-7841-4BDA-88FF-3E6464A3B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5" y="2507"/>
              <a:ext cx="358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Line 17">
              <a:extLst>
                <a:ext uri="{FF2B5EF4-FFF2-40B4-BE49-F238E27FC236}">
                  <a16:creationId xmlns:a16="http://schemas.microsoft.com/office/drawing/2014/main" id="{C6344D90-40E0-46C3-80CB-0C80F3098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1966"/>
              <a:ext cx="993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Rectangle 18">
              <a:extLst>
                <a:ext uri="{FF2B5EF4-FFF2-40B4-BE49-F238E27FC236}">
                  <a16:creationId xmlns:a16="http://schemas.microsoft.com/office/drawing/2014/main" id="{52628076-6E39-4D61-BE9F-F000CFF4F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322"/>
              <a:ext cx="6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E’</a:t>
              </a:r>
            </a:p>
          </p:txBody>
        </p:sp>
        <p:sp>
          <p:nvSpPr>
            <p:cNvPr id="65559" name="Rectangle 19">
              <a:extLst>
                <a:ext uri="{FF2B5EF4-FFF2-40B4-BE49-F238E27FC236}">
                  <a16:creationId xmlns:a16="http://schemas.microsoft.com/office/drawing/2014/main" id="{58B7F1D3-02A8-4232-9103-EA361007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2821"/>
              <a:ext cx="6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A’</a:t>
              </a:r>
            </a:p>
          </p:txBody>
        </p:sp>
        <p:sp>
          <p:nvSpPr>
            <p:cNvPr id="65560" name="Rectangle 20">
              <a:extLst>
                <a:ext uri="{FF2B5EF4-FFF2-40B4-BE49-F238E27FC236}">
                  <a16:creationId xmlns:a16="http://schemas.microsoft.com/office/drawing/2014/main" id="{E9DD1426-FF31-4B06-AFD3-10A0D9B03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824"/>
              <a:ext cx="6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H’</a:t>
              </a:r>
            </a:p>
          </p:txBody>
        </p:sp>
        <p:sp>
          <p:nvSpPr>
            <p:cNvPr id="65561" name="Rectangle 21">
              <a:extLst>
                <a:ext uri="{FF2B5EF4-FFF2-40B4-BE49-F238E27FC236}">
                  <a16:creationId xmlns:a16="http://schemas.microsoft.com/office/drawing/2014/main" id="{5908B669-2A81-4C98-B741-547848D25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2324"/>
              <a:ext cx="55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5562" name="Rectangle 22">
              <a:extLst>
                <a:ext uri="{FF2B5EF4-FFF2-40B4-BE49-F238E27FC236}">
                  <a16:creationId xmlns:a16="http://schemas.microsoft.com/office/drawing/2014/main" id="{6E02C322-CD11-4AA6-8B9A-7CFC82747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2819"/>
              <a:ext cx="566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5563" name="Rectangle 23">
              <a:extLst>
                <a:ext uri="{FF2B5EF4-FFF2-40B4-BE49-F238E27FC236}">
                  <a16:creationId xmlns:a16="http://schemas.microsoft.com/office/drawing/2014/main" id="{D3EBB5D5-D293-4521-ABF3-385CF36D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839"/>
              <a:ext cx="518" cy="2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5564" name="Rectangle 24">
              <a:extLst>
                <a:ext uri="{FF2B5EF4-FFF2-40B4-BE49-F238E27FC236}">
                  <a16:creationId xmlns:a16="http://schemas.microsoft.com/office/drawing/2014/main" id="{FCEF1250-73C9-4173-ACE5-DB23BF630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306"/>
              <a:ext cx="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T’</a:t>
              </a:r>
            </a:p>
          </p:txBody>
        </p:sp>
        <p:sp>
          <p:nvSpPr>
            <p:cNvPr id="65565" name="Line 25">
              <a:extLst>
                <a:ext uri="{FF2B5EF4-FFF2-40B4-BE49-F238E27FC236}">
                  <a16:creationId xmlns:a16="http://schemas.microsoft.com/office/drawing/2014/main" id="{AABA97E0-0A38-4363-9C4E-D99990C11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6" y="2515"/>
              <a:ext cx="324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Line 26">
              <a:extLst>
                <a:ext uri="{FF2B5EF4-FFF2-40B4-BE49-F238E27FC236}">
                  <a16:creationId xmlns:a16="http://schemas.microsoft.com/office/drawing/2014/main" id="{9B0DCBAE-820A-45AC-9814-295DF7DC9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68"/>
              <a:ext cx="374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Rectangle 27">
              <a:extLst>
                <a:ext uri="{FF2B5EF4-FFF2-40B4-BE49-F238E27FC236}">
                  <a16:creationId xmlns:a16="http://schemas.microsoft.com/office/drawing/2014/main" id="{D2A1A097-D5EA-4FD6-9F43-5593784CA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2826"/>
              <a:ext cx="6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M’</a:t>
              </a:r>
            </a:p>
          </p:txBody>
        </p:sp>
        <p:sp>
          <p:nvSpPr>
            <p:cNvPr id="65568" name="Rectangle 28">
              <a:extLst>
                <a:ext uri="{FF2B5EF4-FFF2-40B4-BE49-F238E27FC236}">
                  <a16:creationId xmlns:a16="http://schemas.microsoft.com/office/drawing/2014/main" id="{4B163A96-FD06-432F-915F-A50B4871F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2826"/>
              <a:ext cx="5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Y’</a:t>
              </a:r>
            </a:p>
          </p:txBody>
        </p:sp>
        <p:sp>
          <p:nvSpPr>
            <p:cNvPr id="65569" name="Rectangle 29">
              <a:extLst>
                <a:ext uri="{FF2B5EF4-FFF2-40B4-BE49-F238E27FC236}">
                  <a16:creationId xmlns:a16="http://schemas.microsoft.com/office/drawing/2014/main" id="{DEF71FBD-DA73-485E-97A1-D9EAADF09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44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ROOT</a:t>
              </a:r>
            </a:p>
          </p:txBody>
        </p:sp>
      </p:grpSp>
      <p:sp>
        <p:nvSpPr>
          <p:cNvPr id="2609182" name="Rectangle 30">
            <a:extLst>
              <a:ext uri="{FF2B5EF4-FFF2-40B4-BE49-F238E27FC236}">
                <a16:creationId xmlns:a16="http://schemas.microsoft.com/office/drawing/2014/main" id="{511F654C-60FE-49B4-BDEF-FA86D4C84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5834063"/>
            <a:ext cx="321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Visit left subtree first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09183" name="Rectangle 31">
            <a:extLst>
              <a:ext uri="{FF2B5EF4-FFF2-40B4-BE49-F238E27FC236}">
                <a16:creationId xmlns:a16="http://schemas.microsoft.com/office/drawing/2014/main" id="{4590BB19-6BED-4FAD-9FA4-E91E33D4D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5834063"/>
            <a:ext cx="338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00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Visit right subtree last</a:t>
            </a:r>
          </a:p>
        </p:txBody>
      </p:sp>
      <p:sp>
        <p:nvSpPr>
          <p:cNvPr id="2609184" name="Rectangle 32">
            <a:extLst>
              <a:ext uri="{FF2B5EF4-FFF2-40B4-BE49-F238E27FC236}">
                <a16:creationId xmlns:a16="http://schemas.microsoft.com/office/drawing/2014/main" id="{60B8B237-D24C-4E2C-8AE6-1906B2BB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657350"/>
            <a:ext cx="197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Visit second</a:t>
            </a:r>
            <a:endParaRPr lang="en-US" altLang="zh-CN">
              <a:solidFill>
                <a:srgbClr val="33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894708-A04F-4BFA-B53B-550E9EF8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49275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E H J M T Y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46" name="Text Box 4">
            <a:extLst>
              <a:ext uri="{FF2B5EF4-FFF2-40B4-BE49-F238E27FC236}">
                <a16:creationId xmlns:a16="http://schemas.microsoft.com/office/drawing/2014/main" id="{9193820E-54A0-48B2-BB75-0FA34A08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0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0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0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9182" grpId="0"/>
      <p:bldP spid="2609183" grpId="0"/>
      <p:bldP spid="2609184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>
            <a:extLst>
              <a:ext uri="{FF2B5EF4-FFF2-40B4-BE49-F238E27FC236}">
                <a16:creationId xmlns:a16="http://schemas.microsoft.com/office/drawing/2014/main" id="{E91286E9-61EB-44E5-89AB-668C62724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01CFA2-1BD0-49D4-AA19-2C639074979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1202" name="Rectangle 2">
            <a:extLst>
              <a:ext uri="{FF2B5EF4-FFF2-40B4-BE49-F238E27FC236}">
                <a16:creationId xmlns:a16="http://schemas.microsoft.com/office/drawing/2014/main" id="{98DCF51E-CF73-4A16-9F35-2ADD9532A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305800" cy="254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buSzPct val="65000"/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be an ordered tree with root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If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has only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sz="2400" b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 traversal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 Otherwise, suppose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,…,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are the left to right subtrees at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 The </a:t>
            </a:r>
            <a:r>
              <a:rPr lang="en-US" altLang="zh-CN" sz="2400" b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 traversal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begins by traversing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 postorder. Then traverses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in postorder, until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is traversed in postorder, finally ends by visiting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3B9936D-E119-4748-8997-396666ED1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43915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POSTORDER Traversal Algorithm</a:t>
            </a:r>
          </a:p>
        </p:txBody>
      </p:sp>
      <p:sp>
        <p:nvSpPr>
          <p:cNvPr id="2611205" name="Rectangle 5">
            <a:extLst>
              <a:ext uri="{FF2B5EF4-FFF2-40B4-BE49-F238E27FC236}">
                <a16:creationId xmlns:a16="http://schemas.microsoft.com/office/drawing/2014/main" id="{1711161D-BF40-4FD3-B1C7-C98EFFC04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00438"/>
            <a:ext cx="8001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404938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>
              <a:spcBef>
                <a:spcPct val="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Postorder traversal of an binary ordered tree</a:t>
            </a:r>
          </a:p>
          <a:p>
            <a:pPr lvl="2">
              <a:spcBef>
                <a:spcPct val="5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Visit the left subtree, using postorder.</a:t>
            </a:r>
          </a:p>
          <a:p>
            <a:pPr lvl="2">
              <a:spcBef>
                <a:spcPct val="5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Visit the right subtree, using postorder.</a:t>
            </a:r>
          </a:p>
          <a:p>
            <a:pPr lvl="2">
              <a:spcBef>
                <a:spcPct val="5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Visit the root.</a:t>
            </a:r>
          </a:p>
        </p:txBody>
      </p:sp>
      <p:sp>
        <p:nvSpPr>
          <p:cNvPr id="67590" name="Text Box 4">
            <a:extLst>
              <a:ext uri="{FF2B5EF4-FFF2-40B4-BE49-F238E27FC236}">
                <a16:creationId xmlns:a16="http://schemas.microsoft.com/office/drawing/2014/main" id="{E9562695-0E24-4AAA-8D11-53977EC9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02" grpId="0" build="p"/>
      <p:bldP spid="2611205" grpId="0" bldLvl="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>
            <a:extLst>
              <a:ext uri="{FF2B5EF4-FFF2-40B4-BE49-F238E27FC236}">
                <a16:creationId xmlns:a16="http://schemas.microsoft.com/office/drawing/2014/main" id="{C52A48D5-FDB1-425C-A757-22FAB373FC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CDAEFC6-4872-4F47-A5F0-0042C5E63A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DC12C99-91A4-483E-9385-191694EE0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713" y="1958975"/>
            <a:ext cx="7913687" cy="431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8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1316CD9-7CA2-479D-AE97-69EFCA762F37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778000"/>
            <a:ext cx="8197850" cy="4030663"/>
            <a:chOff x="250" y="1120"/>
            <a:chExt cx="5164" cy="2539"/>
          </a:xfrm>
        </p:grpSpPr>
        <p:sp>
          <p:nvSpPr>
            <p:cNvPr id="69643" name="Oval 4">
              <a:extLst>
                <a:ext uri="{FF2B5EF4-FFF2-40B4-BE49-F238E27FC236}">
                  <a16:creationId xmlns:a16="http://schemas.microsoft.com/office/drawing/2014/main" id="{211BED58-52C8-4AD1-9FEB-DDFE56714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102"/>
              <a:ext cx="2393" cy="1557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9644" name="Oval 5">
              <a:extLst>
                <a:ext uri="{FF2B5EF4-FFF2-40B4-BE49-F238E27FC236}">
                  <a16:creationId xmlns:a16="http://schemas.microsoft.com/office/drawing/2014/main" id="{BB78B676-13B2-4A72-970A-9C911B55F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1120"/>
              <a:ext cx="2214" cy="1113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9645" name="Oval 6">
              <a:extLst>
                <a:ext uri="{FF2B5EF4-FFF2-40B4-BE49-F238E27FC236}">
                  <a16:creationId xmlns:a16="http://schemas.microsoft.com/office/drawing/2014/main" id="{B68F466C-34E7-434A-8B5A-968A27957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2171"/>
              <a:ext cx="2393" cy="1488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9646" name="Rectangle 7">
              <a:extLst>
                <a:ext uri="{FF2B5EF4-FFF2-40B4-BE49-F238E27FC236}">
                  <a16:creationId xmlns:a16="http://schemas.microsoft.com/office/drawing/2014/main" id="{4ACED08D-217E-462C-9548-DC2B0122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2328"/>
              <a:ext cx="603" cy="2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9647" name="Rectangle 8">
              <a:extLst>
                <a:ext uri="{FF2B5EF4-FFF2-40B4-BE49-F238E27FC236}">
                  <a16:creationId xmlns:a16="http://schemas.microsoft.com/office/drawing/2014/main" id="{9FDBB2DA-9311-4AA8-8ED2-9EC810209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820"/>
              <a:ext cx="533" cy="23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9648" name="Rectangle 9">
              <a:extLst>
                <a:ext uri="{FF2B5EF4-FFF2-40B4-BE49-F238E27FC236}">
                  <a16:creationId xmlns:a16="http://schemas.microsoft.com/office/drawing/2014/main" id="{796C8706-A941-476E-82F2-52FE7FDF1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809"/>
              <a:ext cx="545" cy="2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grpSp>
          <p:nvGrpSpPr>
            <p:cNvPr id="69649" name="Group 10">
              <a:extLst>
                <a:ext uri="{FF2B5EF4-FFF2-40B4-BE49-F238E27FC236}">
                  <a16:creationId xmlns:a16="http://schemas.microsoft.com/office/drawing/2014/main" id="{3EF3A74C-5F0E-44BB-A6C8-D18432D12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1812"/>
              <a:ext cx="584" cy="288"/>
              <a:chOff x="2622" y="1812"/>
              <a:chExt cx="584" cy="288"/>
            </a:xfrm>
          </p:grpSpPr>
          <p:sp>
            <p:nvSpPr>
              <p:cNvPr id="69666" name="Rectangle 11">
                <a:extLst>
                  <a:ext uri="{FF2B5EF4-FFF2-40B4-BE49-F238E27FC236}">
                    <a16:creationId xmlns:a16="http://schemas.microsoft.com/office/drawing/2014/main" id="{47932AE6-C90D-4F5C-869A-F73601AD5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2" y="1815"/>
                <a:ext cx="584" cy="24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9667" name="Rectangle 12">
                <a:extLst>
                  <a:ext uri="{FF2B5EF4-FFF2-40B4-BE49-F238E27FC236}">
                    <a16:creationId xmlns:a16="http://schemas.microsoft.com/office/drawing/2014/main" id="{9FB57F28-1A41-4B02-875F-9779C5EC5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" y="1812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</a:rPr>
                  <a:t>‘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J’</a:t>
                </a:r>
              </a:p>
            </p:txBody>
          </p:sp>
        </p:grpSp>
        <p:sp>
          <p:nvSpPr>
            <p:cNvPr id="69650" name="Line 13">
              <a:extLst>
                <a:ext uri="{FF2B5EF4-FFF2-40B4-BE49-F238E27FC236}">
                  <a16:creationId xmlns:a16="http://schemas.microsoft.com/office/drawing/2014/main" id="{4F080C9D-C2AF-4125-9CE5-C10F70EEF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85" y="1958"/>
              <a:ext cx="939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Line 14">
              <a:extLst>
                <a:ext uri="{FF2B5EF4-FFF2-40B4-BE49-F238E27FC236}">
                  <a16:creationId xmlns:a16="http://schemas.microsoft.com/office/drawing/2014/main" id="{CD05EA32-F746-4D23-9054-5AE717DD3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5" y="2499"/>
              <a:ext cx="342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2" name="Line 15">
              <a:extLst>
                <a:ext uri="{FF2B5EF4-FFF2-40B4-BE49-F238E27FC236}">
                  <a16:creationId xmlns:a16="http://schemas.microsoft.com/office/drawing/2014/main" id="{63C34783-FC8B-4BCF-85BD-483E8A1ED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5" y="2507"/>
              <a:ext cx="358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Line 16">
              <a:extLst>
                <a:ext uri="{FF2B5EF4-FFF2-40B4-BE49-F238E27FC236}">
                  <a16:creationId xmlns:a16="http://schemas.microsoft.com/office/drawing/2014/main" id="{DB4CF93C-0487-43F8-AF0F-C62E89362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" y="1966"/>
              <a:ext cx="993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Rectangle 17">
              <a:extLst>
                <a:ext uri="{FF2B5EF4-FFF2-40B4-BE49-F238E27FC236}">
                  <a16:creationId xmlns:a16="http://schemas.microsoft.com/office/drawing/2014/main" id="{DBD8EFC5-ADCF-465E-AF14-0E3C9986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322"/>
              <a:ext cx="66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E’</a:t>
              </a:r>
            </a:p>
          </p:txBody>
        </p:sp>
        <p:sp>
          <p:nvSpPr>
            <p:cNvPr id="69655" name="Rectangle 18">
              <a:extLst>
                <a:ext uri="{FF2B5EF4-FFF2-40B4-BE49-F238E27FC236}">
                  <a16:creationId xmlns:a16="http://schemas.microsoft.com/office/drawing/2014/main" id="{CCFFE270-A5D3-466D-B391-554F7E309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2821"/>
              <a:ext cx="6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A’</a:t>
              </a:r>
            </a:p>
          </p:txBody>
        </p:sp>
        <p:sp>
          <p:nvSpPr>
            <p:cNvPr id="69656" name="Rectangle 19">
              <a:extLst>
                <a:ext uri="{FF2B5EF4-FFF2-40B4-BE49-F238E27FC236}">
                  <a16:creationId xmlns:a16="http://schemas.microsoft.com/office/drawing/2014/main" id="{DFC1D19A-6E29-44B0-A7FA-20172F140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824"/>
              <a:ext cx="53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H’</a:t>
              </a:r>
            </a:p>
          </p:txBody>
        </p:sp>
        <p:sp>
          <p:nvSpPr>
            <p:cNvPr id="69657" name="Rectangle 20">
              <a:extLst>
                <a:ext uri="{FF2B5EF4-FFF2-40B4-BE49-F238E27FC236}">
                  <a16:creationId xmlns:a16="http://schemas.microsoft.com/office/drawing/2014/main" id="{EE63320F-7803-41DA-8F06-DB5E10A99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2324"/>
              <a:ext cx="55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9658" name="Rectangle 21">
              <a:extLst>
                <a:ext uri="{FF2B5EF4-FFF2-40B4-BE49-F238E27FC236}">
                  <a16:creationId xmlns:a16="http://schemas.microsoft.com/office/drawing/2014/main" id="{833C6A8C-43DF-4F8B-8A08-61F1C1399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2819"/>
              <a:ext cx="566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9659" name="Rectangle 22">
              <a:extLst>
                <a:ext uri="{FF2B5EF4-FFF2-40B4-BE49-F238E27FC236}">
                  <a16:creationId xmlns:a16="http://schemas.microsoft.com/office/drawing/2014/main" id="{50E4537F-7E3D-4CB5-8868-60FBB7F0D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2839"/>
              <a:ext cx="518" cy="2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9660" name="Rectangle 23">
              <a:extLst>
                <a:ext uri="{FF2B5EF4-FFF2-40B4-BE49-F238E27FC236}">
                  <a16:creationId xmlns:a16="http://schemas.microsoft.com/office/drawing/2014/main" id="{C790C883-B85E-4F9E-9CB9-95ACFE59A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306"/>
              <a:ext cx="5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T’</a:t>
              </a:r>
            </a:p>
          </p:txBody>
        </p:sp>
        <p:sp>
          <p:nvSpPr>
            <p:cNvPr id="69661" name="Line 24">
              <a:extLst>
                <a:ext uri="{FF2B5EF4-FFF2-40B4-BE49-F238E27FC236}">
                  <a16:creationId xmlns:a16="http://schemas.microsoft.com/office/drawing/2014/main" id="{A355B007-41A8-4B07-9819-D3B585CE4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6" y="2515"/>
              <a:ext cx="324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Line 25">
              <a:extLst>
                <a:ext uri="{FF2B5EF4-FFF2-40B4-BE49-F238E27FC236}">
                  <a16:creationId xmlns:a16="http://schemas.microsoft.com/office/drawing/2014/main" id="{CD894662-738C-473D-8AA7-479D47335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2" y="2468"/>
              <a:ext cx="374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Rectangle 26">
              <a:extLst>
                <a:ext uri="{FF2B5EF4-FFF2-40B4-BE49-F238E27FC236}">
                  <a16:creationId xmlns:a16="http://schemas.microsoft.com/office/drawing/2014/main" id="{609ACC6F-9141-4EB7-8732-9476FB807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2826"/>
              <a:ext cx="6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M’</a:t>
              </a:r>
            </a:p>
          </p:txBody>
        </p:sp>
        <p:sp>
          <p:nvSpPr>
            <p:cNvPr id="69664" name="Rectangle 27">
              <a:extLst>
                <a:ext uri="{FF2B5EF4-FFF2-40B4-BE49-F238E27FC236}">
                  <a16:creationId xmlns:a16="http://schemas.microsoft.com/office/drawing/2014/main" id="{5D370AD2-175B-4C34-B701-7FAE30EEA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2826"/>
              <a:ext cx="4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Y’</a:t>
              </a:r>
            </a:p>
          </p:txBody>
        </p:sp>
        <p:sp>
          <p:nvSpPr>
            <p:cNvPr id="69665" name="Rectangle 28">
              <a:extLst>
                <a:ext uri="{FF2B5EF4-FFF2-40B4-BE49-F238E27FC236}">
                  <a16:creationId xmlns:a16="http://schemas.microsoft.com/office/drawing/2014/main" id="{485C31DC-9A02-4781-AF63-84E7CE4D3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44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ROOT</a:t>
              </a:r>
            </a:p>
          </p:txBody>
        </p:sp>
      </p:grpSp>
      <p:sp>
        <p:nvSpPr>
          <p:cNvPr id="2615325" name="Rectangle 29">
            <a:extLst>
              <a:ext uri="{FF2B5EF4-FFF2-40B4-BE49-F238E27FC236}">
                <a16:creationId xmlns:a16="http://schemas.microsoft.com/office/drawing/2014/main" id="{2B6E40E4-8DC5-4925-98C7-673017C9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5834063"/>
            <a:ext cx="321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Visit left subtree first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5326" name="Rectangle 30">
            <a:extLst>
              <a:ext uri="{FF2B5EF4-FFF2-40B4-BE49-F238E27FC236}">
                <a16:creationId xmlns:a16="http://schemas.microsoft.com/office/drawing/2014/main" id="{37BB28C4-3CD5-4900-AEAA-A63655AB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5834063"/>
            <a:ext cx="392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Visit right subtree second</a:t>
            </a:r>
          </a:p>
        </p:txBody>
      </p:sp>
      <p:sp>
        <p:nvSpPr>
          <p:cNvPr id="2615327" name="Rectangle 31">
            <a:extLst>
              <a:ext uri="{FF2B5EF4-FFF2-40B4-BE49-F238E27FC236}">
                <a16:creationId xmlns:a16="http://schemas.microsoft.com/office/drawing/2014/main" id="{9CB315AF-D768-4130-B2EA-8B29E97C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657350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00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Visit last</a:t>
            </a:r>
            <a:endParaRPr lang="en-US" altLang="zh-CN">
              <a:solidFill>
                <a:srgbClr val="33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40" name="Rectangle 32">
            <a:extLst>
              <a:ext uri="{FF2B5EF4-FFF2-40B4-BE49-F238E27FC236}">
                <a16:creationId xmlns:a16="http://schemas.microsoft.com/office/drawing/2014/main" id="{95C79D28-37D8-4E52-8A4D-2520D144B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66595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kumimoji="1" lang="en-US" altLang="zh-CN" sz="320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 Traversal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187FA9-50CF-40B3-AB2D-E0670F6D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49275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H E M Y T J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9642" name="Text Box 4">
            <a:extLst>
              <a:ext uri="{FF2B5EF4-FFF2-40B4-BE49-F238E27FC236}">
                <a16:creationId xmlns:a16="http://schemas.microsoft.com/office/drawing/2014/main" id="{84EB5B90-7739-466B-89F3-C2CBB794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1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1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1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5325" grpId="0"/>
      <p:bldP spid="2615326" grpId="0"/>
      <p:bldP spid="2615327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>
            <a:extLst>
              <a:ext uri="{FF2B5EF4-FFF2-40B4-BE49-F238E27FC236}">
                <a16:creationId xmlns:a16="http://schemas.microsoft.com/office/drawing/2014/main" id="{90D62575-B182-471E-B01C-77615C8EA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EFF45F-604D-4395-8097-48408EB2997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A2FF035-2D77-4C77-85A4-1C7850922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713" y="1958975"/>
            <a:ext cx="7913687" cy="431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8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17348" name="Rectangle 4">
            <a:extLst>
              <a:ext uri="{FF2B5EF4-FFF2-40B4-BE49-F238E27FC236}">
                <a16:creationId xmlns:a16="http://schemas.microsoft.com/office/drawing/2014/main" id="{EE1B289D-70DB-41C9-A1E5-2AA927CD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93738"/>
            <a:ext cx="82089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〖Example 1〗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 which order does a preorder, inorder or postorder traversal visit the vertices in the ordered rooted tree shown in the following figure?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3301A86-CD77-4B48-AB59-8675BB885735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2133600"/>
            <a:ext cx="3095625" cy="1584325"/>
            <a:chOff x="2109" y="1706"/>
            <a:chExt cx="1950" cy="998"/>
          </a:xfrm>
        </p:grpSpPr>
        <p:sp>
          <p:nvSpPr>
            <p:cNvPr id="71688" name="Text Box 6">
              <a:extLst>
                <a:ext uri="{FF2B5EF4-FFF2-40B4-BE49-F238E27FC236}">
                  <a16:creationId xmlns:a16="http://schemas.microsoft.com/office/drawing/2014/main" id="{3668F1E9-C75C-4150-B5AE-C07EF02D3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2474"/>
              <a:ext cx="32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71689" name="Text Box 7">
              <a:extLst>
                <a:ext uri="{FF2B5EF4-FFF2-40B4-BE49-F238E27FC236}">
                  <a16:creationId xmlns:a16="http://schemas.microsoft.com/office/drawing/2014/main" id="{1F5A8AD3-44E4-4E2C-BD1C-8D5E0DF79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2090"/>
              <a:ext cx="32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1690" name="Text Box 8">
              <a:extLst>
                <a:ext uri="{FF2B5EF4-FFF2-40B4-BE49-F238E27FC236}">
                  <a16:creationId xmlns:a16="http://schemas.microsoft.com/office/drawing/2014/main" id="{CDD83EB6-3903-4F27-AAFC-43A426933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2397"/>
              <a:ext cx="32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691" name="Text Box 9">
              <a:extLst>
                <a:ext uri="{FF2B5EF4-FFF2-40B4-BE49-F238E27FC236}">
                  <a16:creationId xmlns:a16="http://schemas.microsoft.com/office/drawing/2014/main" id="{51B74C64-9CE9-4409-9EE5-7C9378FB1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706"/>
              <a:ext cx="32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1692" name="Text Box 10">
              <a:extLst>
                <a:ext uri="{FF2B5EF4-FFF2-40B4-BE49-F238E27FC236}">
                  <a16:creationId xmlns:a16="http://schemas.microsoft.com/office/drawing/2014/main" id="{B0856E13-DC04-47DB-911B-1D9A79866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1936"/>
              <a:ext cx="3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1693" name="Text Box 11">
              <a:extLst>
                <a:ext uri="{FF2B5EF4-FFF2-40B4-BE49-F238E27FC236}">
                  <a16:creationId xmlns:a16="http://schemas.microsoft.com/office/drawing/2014/main" id="{4E0466BD-F75A-4C6B-A798-1024BD587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167"/>
              <a:ext cx="32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694" name="Text Box 12">
              <a:extLst>
                <a:ext uri="{FF2B5EF4-FFF2-40B4-BE49-F238E27FC236}">
                  <a16:creationId xmlns:a16="http://schemas.microsoft.com/office/drawing/2014/main" id="{F0A47F32-121E-47A1-BBE2-46CCFD381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2243"/>
              <a:ext cx="3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695" name="Text Box 13">
              <a:extLst>
                <a:ext uri="{FF2B5EF4-FFF2-40B4-BE49-F238E27FC236}">
                  <a16:creationId xmlns:a16="http://schemas.microsoft.com/office/drawing/2014/main" id="{F5FBBDF5-D637-4992-9D84-F905453B2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" y="1936"/>
              <a:ext cx="3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696" name="Line 14">
              <a:extLst>
                <a:ext uri="{FF2B5EF4-FFF2-40B4-BE49-F238E27FC236}">
                  <a16:creationId xmlns:a16="http://schemas.microsoft.com/office/drawing/2014/main" id="{556E845E-E8F4-401B-A120-36DCF6BF9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6" y="1860"/>
              <a:ext cx="433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Line 15">
              <a:extLst>
                <a:ext uri="{FF2B5EF4-FFF2-40B4-BE49-F238E27FC236}">
                  <a16:creationId xmlns:a16="http://schemas.microsoft.com/office/drawing/2014/main" id="{DD9B5FAD-51ED-4BCA-9D9F-4266C4BC6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9" y="1860"/>
              <a:ext cx="975" cy="6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16">
              <a:extLst>
                <a:ext uri="{FF2B5EF4-FFF2-40B4-BE49-F238E27FC236}">
                  <a16:creationId xmlns:a16="http://schemas.microsoft.com/office/drawing/2014/main" id="{11082606-158D-4616-A525-9EECFDDAB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7" y="2072"/>
              <a:ext cx="217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17">
              <a:extLst>
                <a:ext uri="{FF2B5EF4-FFF2-40B4-BE49-F238E27FC236}">
                  <a16:creationId xmlns:a16="http://schemas.microsoft.com/office/drawing/2014/main" id="{3F4EDF06-729B-4743-AE92-AA628EEAD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2296"/>
              <a:ext cx="217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Text Box 18">
              <a:extLst>
                <a:ext uri="{FF2B5EF4-FFF2-40B4-BE49-F238E27FC236}">
                  <a16:creationId xmlns:a16="http://schemas.microsoft.com/office/drawing/2014/main" id="{ED22EDCA-E421-4BF1-BBDD-22490AFD2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" y="2474"/>
              <a:ext cx="4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71701" name="Line 19">
              <a:extLst>
                <a:ext uri="{FF2B5EF4-FFF2-40B4-BE49-F238E27FC236}">
                  <a16:creationId xmlns:a16="http://schemas.microsoft.com/office/drawing/2014/main" id="{77C8A69D-6416-4676-B9F4-5B82E9614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2302"/>
              <a:ext cx="217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17364" name="Rectangle 20">
            <a:extLst>
              <a:ext uri="{FF2B5EF4-FFF2-40B4-BE49-F238E27FC236}">
                <a16:creationId xmlns:a16="http://schemas.microsoft.com/office/drawing/2014/main" id="{BB980DC0-4FE3-4C2E-BCBD-D01AAE3D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76700"/>
            <a:ext cx="62642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Preorder traversal :  a, b, d, c, e, g, f, h, i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Inorder traversal :   d, b, a, e, g, c, h, f, i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Postorder traversal :  d, b, g, e, h, i, f, c, a </a:t>
            </a:r>
          </a:p>
        </p:txBody>
      </p:sp>
      <p:sp>
        <p:nvSpPr>
          <p:cNvPr id="71687" name="Text Box 4">
            <a:extLst>
              <a:ext uri="{FF2B5EF4-FFF2-40B4-BE49-F238E27FC236}">
                <a16:creationId xmlns:a16="http://schemas.microsoft.com/office/drawing/2014/main" id="{CB7D4797-D15F-4399-8A33-3915748A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1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1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1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7348" grpId="0" build="allAtOnce"/>
      <p:bldP spid="261736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>
            <a:extLst>
              <a:ext uri="{FF2B5EF4-FFF2-40B4-BE49-F238E27FC236}">
                <a16:creationId xmlns:a16="http://schemas.microsoft.com/office/drawing/2014/main" id="{389272B4-A798-43DF-99D7-B1B10E4CAE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93D71D-BB70-4C15-ABDD-4C0B8CED9CF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9394" name="Rectangle 2">
            <a:extLst>
              <a:ext uri="{FF2B5EF4-FFF2-40B4-BE49-F238E27FC236}">
                <a16:creationId xmlns:a16="http://schemas.microsoft.com/office/drawing/2014/main" id="{9D51F603-FF3D-4ABF-B852-78E85A013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135938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Complicated expressions can be represented using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ordered rooted trees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such as</a:t>
            </a:r>
          </a:p>
          <a:p>
            <a:pPr marL="1752600" lvl="3" indent="-3810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Compound propositions</a:t>
            </a:r>
          </a:p>
          <a:p>
            <a:pPr marL="1752600" lvl="3" indent="-3810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Combinations of sets</a:t>
            </a:r>
          </a:p>
          <a:p>
            <a:pPr marL="1752600" lvl="3" indent="-3810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Arithmetic expressions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36CF7D9-17C2-4742-8ACC-C17E90601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82613"/>
            <a:ext cx="84391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rgbClr val="CC66FF"/>
                </a:solidFill>
                <a:ea typeface="宋体" panose="02010600030101010101" pitchFamily="2" charset="-122"/>
              </a:rPr>
              <a:t>2. Infix, prefix, and postfix notation</a:t>
            </a: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03045853-F668-47C8-AB09-1A5AA4BA4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9394" grpId="0" build="p" bldLvl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>
            <a:extLst>
              <a:ext uri="{FF2B5EF4-FFF2-40B4-BE49-F238E27FC236}">
                <a16:creationId xmlns:a16="http://schemas.microsoft.com/office/drawing/2014/main" id="{8B1AF4DD-FD3F-4A0E-969C-A8F3F9F618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04D062-EA96-476F-AB9D-394A841B887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21442" name="Rectangle 2">
            <a:extLst>
              <a:ext uri="{FF2B5EF4-FFF2-40B4-BE49-F238E27FC236}">
                <a16:creationId xmlns:a16="http://schemas.microsoft.com/office/drawing/2014/main" id="{6F18F585-1F98-4B8D-8580-1BE3C9C99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76400"/>
            <a:ext cx="8115300" cy="3552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 special kind of binary tree in which:</a:t>
            </a:r>
          </a:p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1.  Each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leaf node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contains a single operand,</a:t>
            </a:r>
          </a:p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2.  Each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nonleaf node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contains a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single operator, and</a:t>
            </a:r>
          </a:p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3.  The left and right subtrees of an operator node represent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subexpressions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that must be evaluated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before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applying the operator at the root of the subtree.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CFBDFFD-A2FF-488D-8078-8EF957DDC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49275"/>
            <a:ext cx="80010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A Binary Expression Tree is . . .</a:t>
            </a: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0C109FF7-DAA3-4E36-936F-A9C23363E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2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4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>
            <a:extLst>
              <a:ext uri="{FF2B5EF4-FFF2-40B4-BE49-F238E27FC236}">
                <a16:creationId xmlns:a16="http://schemas.microsoft.com/office/drawing/2014/main" id="{DEF9E4EB-B28D-4E05-B3D5-E6EF521C4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70CE19B-80E4-4A7D-BB09-F417461C89C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5D9A3E1-9FF5-4456-B755-85BD78A99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713" y="1958975"/>
            <a:ext cx="7913687" cy="431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8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E67EE34-04D2-4B3A-BC91-332C8B37602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76250"/>
            <a:ext cx="8208962" cy="936625"/>
            <a:chOff x="249" y="391"/>
            <a:chExt cx="5171" cy="590"/>
          </a:xfrm>
        </p:grpSpPr>
        <p:sp>
          <p:nvSpPr>
            <p:cNvPr id="77860" name="Rectangle 4">
              <a:extLst>
                <a:ext uri="{FF2B5EF4-FFF2-40B4-BE49-F238E27FC236}">
                  <a16:creationId xmlns:a16="http://schemas.microsoft.com/office/drawing/2014/main" id="{E79F26E6-BB66-4A65-9078-1ECC8904E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91"/>
              <a:ext cx="5171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609600" indent="-609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〖Example 2〗</a:t>
              </a: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What is the ordered tree that represents the expression</a:t>
              </a: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?</a:t>
              </a:r>
            </a:p>
          </p:txBody>
        </p:sp>
        <p:graphicFrame>
          <p:nvGraphicFramePr>
            <p:cNvPr id="77861" name="Object 5">
              <a:extLst>
                <a:ext uri="{FF2B5EF4-FFF2-40B4-BE49-F238E27FC236}">
                  <a16:creationId xmlns:a16="http://schemas.microsoft.com/office/drawing/2014/main" id="{8D8C97A2-DEB3-4523-8A83-7F9DD4D52B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0" y="618"/>
            <a:ext cx="149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6" name="公式" r:id="rId4" imgW="1143000" imgH="228600" progId="Equation.3">
                    <p:embed/>
                  </p:oleObj>
                </mc:Choice>
                <mc:Fallback>
                  <p:oleObj name="公式" r:id="rId4" imgW="11430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618"/>
                          <a:ext cx="149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71AE61DD-7ADE-4A38-8132-5D565F72F35B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2678113"/>
            <a:ext cx="1006475" cy="841375"/>
            <a:chOff x="2109" y="2004"/>
            <a:chExt cx="634" cy="530"/>
          </a:xfrm>
        </p:grpSpPr>
        <p:sp>
          <p:nvSpPr>
            <p:cNvPr id="77856" name="Text Box 7">
              <a:extLst>
                <a:ext uri="{FF2B5EF4-FFF2-40B4-BE49-F238E27FC236}">
                  <a16:creationId xmlns:a16="http://schemas.microsoft.com/office/drawing/2014/main" id="{7B491C1E-260C-4E6F-9CE3-24A3C07DB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307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7857" name="Text Box 8">
              <a:extLst>
                <a:ext uri="{FF2B5EF4-FFF2-40B4-BE49-F238E27FC236}">
                  <a16:creationId xmlns:a16="http://schemas.microsoft.com/office/drawing/2014/main" id="{B69D73EE-2B27-4ABA-BF96-CDD8F829B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004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77858" name="Line 9">
              <a:extLst>
                <a:ext uri="{FF2B5EF4-FFF2-40B4-BE49-F238E27FC236}">
                  <a16:creationId xmlns:a16="http://schemas.microsoft.com/office/drawing/2014/main" id="{FCB6D2E6-F449-4D08-ACC7-513C0F87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5" y="2143"/>
              <a:ext cx="185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10">
              <a:extLst>
                <a:ext uri="{FF2B5EF4-FFF2-40B4-BE49-F238E27FC236}">
                  <a16:creationId xmlns:a16="http://schemas.microsoft.com/office/drawing/2014/main" id="{87ABE499-3136-43CA-A977-95FF158D4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2143"/>
              <a:ext cx="277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5A0E44CE-EFBA-4FF6-AFD4-2D5EC59003B9}"/>
              </a:ext>
            </a:extLst>
          </p:cNvPr>
          <p:cNvGrpSpPr>
            <a:grpSpLocks/>
          </p:cNvGrpSpPr>
          <p:nvPr/>
        </p:nvGrpSpPr>
        <p:grpSpPr bwMode="auto">
          <a:xfrm>
            <a:off x="3970338" y="2205038"/>
            <a:ext cx="879475" cy="673100"/>
            <a:chOff x="2501" y="1706"/>
            <a:chExt cx="554" cy="424"/>
          </a:xfrm>
        </p:grpSpPr>
        <p:sp>
          <p:nvSpPr>
            <p:cNvPr id="77853" name="Text Box 12">
              <a:extLst>
                <a:ext uri="{FF2B5EF4-FFF2-40B4-BE49-F238E27FC236}">
                  <a16:creationId xmlns:a16="http://schemas.microsoft.com/office/drawing/2014/main" id="{35AA510C-FFD4-4B77-9637-09FF1B86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706"/>
              <a:ext cx="27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77854" name="Line 13">
              <a:extLst>
                <a:ext uri="{FF2B5EF4-FFF2-40B4-BE49-F238E27FC236}">
                  <a16:creationId xmlns:a16="http://schemas.microsoft.com/office/drawing/2014/main" id="{B5284BE6-11F1-4F92-9EFF-F7DD2AC3A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" y="1903"/>
              <a:ext cx="277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14">
              <a:extLst>
                <a:ext uri="{FF2B5EF4-FFF2-40B4-BE49-F238E27FC236}">
                  <a16:creationId xmlns:a16="http://schemas.microsoft.com/office/drawing/2014/main" id="{73B9EF26-A9BE-42D6-96D3-8FC417646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1" y="1903"/>
              <a:ext cx="277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FB92FCE6-2E88-4930-8BD5-15580382CEF2}"/>
              </a:ext>
            </a:extLst>
          </p:cNvPr>
          <p:cNvGrpSpPr>
            <a:grpSpLocks/>
          </p:cNvGrpSpPr>
          <p:nvPr/>
        </p:nvGrpSpPr>
        <p:grpSpPr bwMode="auto">
          <a:xfrm>
            <a:off x="4410075" y="2787650"/>
            <a:ext cx="879475" cy="942975"/>
            <a:chOff x="2778" y="2073"/>
            <a:chExt cx="554" cy="594"/>
          </a:xfrm>
        </p:grpSpPr>
        <p:sp>
          <p:nvSpPr>
            <p:cNvPr id="77849" name="Text Box 16">
              <a:extLst>
                <a:ext uri="{FF2B5EF4-FFF2-40B4-BE49-F238E27FC236}">
                  <a16:creationId xmlns:a16="http://schemas.microsoft.com/office/drawing/2014/main" id="{2180CBDB-CFA8-4DB4-9107-A95EE0FBB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2440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7850" name="Text Box 17">
              <a:extLst>
                <a:ext uri="{FF2B5EF4-FFF2-40B4-BE49-F238E27FC236}">
                  <a16:creationId xmlns:a16="http://schemas.microsoft.com/office/drawing/2014/main" id="{4EAE36DB-4CDD-4504-9076-073D47D8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2073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</a:p>
          </p:txBody>
        </p:sp>
        <p:sp>
          <p:nvSpPr>
            <p:cNvPr id="77851" name="Line 18">
              <a:extLst>
                <a:ext uri="{FF2B5EF4-FFF2-40B4-BE49-F238E27FC236}">
                  <a16:creationId xmlns:a16="http://schemas.microsoft.com/office/drawing/2014/main" id="{1856DF71-B2AC-4880-A4C6-5C42C74B4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0" y="2282"/>
              <a:ext cx="185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2" name="Line 19">
              <a:extLst>
                <a:ext uri="{FF2B5EF4-FFF2-40B4-BE49-F238E27FC236}">
                  <a16:creationId xmlns:a16="http://schemas.microsoft.com/office/drawing/2014/main" id="{A6E8FF22-5F4C-493C-A923-DB06A7647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2282"/>
              <a:ext cx="277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65840A29-BE9F-44C9-8344-AA54D2440CA0}"/>
              </a:ext>
            </a:extLst>
          </p:cNvPr>
          <p:cNvGrpSpPr>
            <a:grpSpLocks/>
          </p:cNvGrpSpPr>
          <p:nvPr/>
        </p:nvGrpSpPr>
        <p:grpSpPr bwMode="auto">
          <a:xfrm>
            <a:off x="4851400" y="3479800"/>
            <a:ext cx="1233488" cy="1020763"/>
            <a:chOff x="3056" y="2509"/>
            <a:chExt cx="777" cy="643"/>
          </a:xfrm>
        </p:grpSpPr>
        <p:sp>
          <p:nvSpPr>
            <p:cNvPr id="77844" name="Text Box 21">
              <a:extLst>
                <a:ext uri="{FF2B5EF4-FFF2-40B4-BE49-F238E27FC236}">
                  <a16:creationId xmlns:a16="http://schemas.microsoft.com/office/drawing/2014/main" id="{2E94C745-DD83-4523-872F-62107EA2E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2913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7845" name="Text Box 22">
              <a:extLst>
                <a:ext uri="{FF2B5EF4-FFF2-40B4-BE49-F238E27FC236}">
                  <a16:creationId xmlns:a16="http://schemas.microsoft.com/office/drawing/2014/main" id="{A6E88EF4-9C4E-451C-A398-9A5B54AE8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2925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7846" name="Text Box 23">
              <a:extLst>
                <a:ext uri="{FF2B5EF4-FFF2-40B4-BE49-F238E27FC236}">
                  <a16:creationId xmlns:a16="http://schemas.microsoft.com/office/drawing/2014/main" id="{F56A5890-6CF1-40AC-8E0E-A330214AD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2509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  <a:endParaRPr kumimoji="1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7" name="Line 24">
              <a:extLst>
                <a:ext uri="{FF2B5EF4-FFF2-40B4-BE49-F238E27FC236}">
                  <a16:creationId xmlns:a16="http://schemas.microsoft.com/office/drawing/2014/main" id="{F721449F-E497-4B13-A21B-DC72EA245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4" y="2736"/>
              <a:ext cx="185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8" name="Line 25">
              <a:extLst>
                <a:ext uri="{FF2B5EF4-FFF2-40B4-BE49-F238E27FC236}">
                  <a16:creationId xmlns:a16="http://schemas.microsoft.com/office/drawing/2014/main" id="{70F6AAC6-7230-4C69-B0A5-2F6FD2D7A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736"/>
              <a:ext cx="277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FB103E8B-D73C-4972-AEC2-E7A4D7B4C0FC}"/>
              </a:ext>
            </a:extLst>
          </p:cNvPr>
          <p:cNvGrpSpPr>
            <a:grpSpLocks/>
          </p:cNvGrpSpPr>
          <p:nvPr/>
        </p:nvGrpSpPr>
        <p:grpSpPr bwMode="auto">
          <a:xfrm>
            <a:off x="4092575" y="3140075"/>
            <a:ext cx="439738" cy="781050"/>
            <a:chOff x="2578" y="2295"/>
            <a:chExt cx="277" cy="492"/>
          </a:xfrm>
        </p:grpSpPr>
        <p:sp>
          <p:nvSpPr>
            <p:cNvPr id="77842" name="Text Box 27">
              <a:extLst>
                <a:ext uri="{FF2B5EF4-FFF2-40B4-BE49-F238E27FC236}">
                  <a16:creationId xmlns:a16="http://schemas.microsoft.com/office/drawing/2014/main" id="{A179F9EB-2AAF-4643-9952-52FA2C48B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295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ln</a:t>
              </a:r>
            </a:p>
          </p:txBody>
        </p:sp>
        <p:sp>
          <p:nvSpPr>
            <p:cNvPr id="77843" name="Line 28">
              <a:extLst>
                <a:ext uri="{FF2B5EF4-FFF2-40B4-BE49-F238E27FC236}">
                  <a16:creationId xmlns:a16="http://schemas.microsoft.com/office/drawing/2014/main" id="{D3018160-23CB-4FE5-B997-A099852B2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484"/>
              <a:ext cx="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7C802382-910E-47BA-AF19-53BC79451187}"/>
              </a:ext>
            </a:extLst>
          </p:cNvPr>
          <p:cNvGrpSpPr>
            <a:grpSpLocks/>
          </p:cNvGrpSpPr>
          <p:nvPr/>
        </p:nvGrpSpPr>
        <p:grpSpPr bwMode="auto">
          <a:xfrm>
            <a:off x="3822700" y="3900488"/>
            <a:ext cx="1233488" cy="1041400"/>
            <a:chOff x="2408" y="2774"/>
            <a:chExt cx="777" cy="656"/>
          </a:xfrm>
        </p:grpSpPr>
        <p:sp>
          <p:nvSpPr>
            <p:cNvPr id="77837" name="Text Box 30">
              <a:extLst>
                <a:ext uri="{FF2B5EF4-FFF2-40B4-BE49-F238E27FC236}">
                  <a16:creationId xmlns:a16="http://schemas.microsoft.com/office/drawing/2014/main" id="{E74AA42D-2350-402A-B26C-B7793D75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74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77838" name="Text Box 31">
              <a:extLst>
                <a:ext uri="{FF2B5EF4-FFF2-40B4-BE49-F238E27FC236}">
                  <a16:creationId xmlns:a16="http://schemas.microsoft.com/office/drawing/2014/main" id="{64E8511B-83AF-43C2-B946-A368B32AB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" y="3190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77839" name="Text Box 32">
              <a:extLst>
                <a:ext uri="{FF2B5EF4-FFF2-40B4-BE49-F238E27FC236}">
                  <a16:creationId xmlns:a16="http://schemas.microsoft.com/office/drawing/2014/main" id="{FB1E68A4-0056-47BB-917C-B5B5759CC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8" y="3203"/>
              <a:ext cx="27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7840" name="Line 33">
              <a:extLst>
                <a:ext uri="{FF2B5EF4-FFF2-40B4-BE49-F238E27FC236}">
                  <a16:creationId xmlns:a16="http://schemas.microsoft.com/office/drawing/2014/main" id="{87444EE0-43F2-49A0-A153-7E5ED5CB5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6" y="3014"/>
              <a:ext cx="185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34">
              <a:extLst>
                <a:ext uri="{FF2B5EF4-FFF2-40B4-BE49-F238E27FC236}">
                  <a16:creationId xmlns:a16="http://schemas.microsoft.com/office/drawing/2014/main" id="{EA5DBDE0-E5DF-4863-8D70-E868BFCC4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" y="3014"/>
              <a:ext cx="277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23523" name="Rectangle 35">
            <a:extLst>
              <a:ext uri="{FF2B5EF4-FFF2-40B4-BE49-F238E27FC236}">
                <a16:creationId xmlns:a16="http://schemas.microsoft.com/office/drawing/2014/main" id="{11BE5D3E-5C38-4BE9-8941-33515F22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89138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77836" name="Text Box 4">
            <a:extLst>
              <a:ext uri="{FF2B5EF4-FFF2-40B4-BE49-F238E27FC236}">
                <a16:creationId xmlns:a16="http://schemas.microsoft.com/office/drawing/2014/main" id="{8950CB24-7A9E-4F58-BEB7-5D60D7CD8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35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>
            <a:extLst>
              <a:ext uri="{FF2B5EF4-FFF2-40B4-BE49-F238E27FC236}">
                <a16:creationId xmlns:a16="http://schemas.microsoft.com/office/drawing/2014/main" id="{A0F82ED6-D2E4-40D5-B6CA-D081273A06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A63F883-4568-47F2-BDBF-CE99782A106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9875" name="Picture 3" descr="10_3_11">
            <a:extLst>
              <a:ext uri="{FF2B5EF4-FFF2-40B4-BE49-F238E27FC236}">
                <a16:creationId xmlns:a16="http://schemas.microsoft.com/office/drawing/2014/main" id="{6185E543-2BDC-4B55-B545-39DB05CB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930400"/>
            <a:ext cx="9117012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>
            <a:extLst>
              <a:ext uri="{FF2B5EF4-FFF2-40B4-BE49-F238E27FC236}">
                <a16:creationId xmlns:a16="http://schemas.microsoft.com/office/drawing/2014/main" id="{D60029CF-31A1-4885-AEDC-3B48E51DC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E43371-B150-4802-A673-B7A1D957104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25538" name="Rectangle 2">
            <a:extLst>
              <a:ext uri="{FF2B5EF4-FFF2-40B4-BE49-F238E27FC236}">
                <a16:creationId xmlns:a16="http://schemas.microsoft.com/office/drawing/2014/main" id="{8790C2B2-E5B7-49FD-BDD2-8BC29758F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341438"/>
            <a:ext cx="8115300" cy="1439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100000"/>
              </a:spcBef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fully parenthesized expression obtained by an inorder traversal of the binary tree is said to be in </a:t>
            </a:r>
            <a:r>
              <a:rPr lang="en-US" altLang="zh-CN" sz="2400" b="1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infix form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For example,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9F39556-5C22-4A8B-9660-7CDDBA06E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49275"/>
            <a:ext cx="80010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Infix Form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340E519-394C-4415-94D1-E01353E92FFC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492375"/>
            <a:ext cx="2736850" cy="2736850"/>
            <a:chOff x="2109" y="1615"/>
            <a:chExt cx="1724" cy="1724"/>
          </a:xfrm>
        </p:grpSpPr>
        <p:grpSp>
          <p:nvGrpSpPr>
            <p:cNvPr id="81930" name="Group 5">
              <a:extLst>
                <a:ext uri="{FF2B5EF4-FFF2-40B4-BE49-F238E27FC236}">
                  <a16:creationId xmlns:a16="http://schemas.microsoft.com/office/drawing/2014/main" id="{ADE31565-B4DC-489B-87FB-EB9408FF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913"/>
              <a:ext cx="634" cy="530"/>
              <a:chOff x="2109" y="2004"/>
              <a:chExt cx="634" cy="530"/>
            </a:xfrm>
          </p:grpSpPr>
          <p:sp>
            <p:nvSpPr>
              <p:cNvPr id="81955" name="Text Box 6">
                <a:extLst>
                  <a:ext uri="{FF2B5EF4-FFF2-40B4-BE49-F238E27FC236}">
                    <a16:creationId xmlns:a16="http://schemas.microsoft.com/office/drawing/2014/main" id="{59CC39E8-01A0-45F8-8C37-FB50215D1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2307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81956" name="Text Box 7">
                <a:extLst>
                  <a:ext uri="{FF2B5EF4-FFF2-40B4-BE49-F238E27FC236}">
                    <a16:creationId xmlns:a16="http://schemas.microsoft.com/office/drawing/2014/main" id="{640645F0-176A-4262-9AB3-54273D7D7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8" y="2004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</a:p>
            </p:txBody>
          </p:sp>
          <p:sp>
            <p:nvSpPr>
              <p:cNvPr id="81957" name="Line 8">
                <a:extLst>
                  <a:ext uri="{FF2B5EF4-FFF2-40B4-BE49-F238E27FC236}">
                    <a16:creationId xmlns:a16="http://schemas.microsoft.com/office/drawing/2014/main" id="{231F18F2-26E5-4572-9731-D479BED17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5" y="2143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8" name="Line 9">
                <a:extLst>
                  <a:ext uri="{FF2B5EF4-FFF2-40B4-BE49-F238E27FC236}">
                    <a16:creationId xmlns:a16="http://schemas.microsoft.com/office/drawing/2014/main" id="{9925CCA5-83A9-428E-89E1-26B1FE11C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6" y="2143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31" name="Group 10">
              <a:extLst>
                <a:ext uri="{FF2B5EF4-FFF2-40B4-BE49-F238E27FC236}">
                  <a16:creationId xmlns:a16="http://schemas.microsoft.com/office/drawing/2014/main" id="{7D613593-E2A3-4CE6-AE92-DC855E17E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1" y="1615"/>
              <a:ext cx="554" cy="424"/>
              <a:chOff x="2501" y="1706"/>
              <a:chExt cx="554" cy="424"/>
            </a:xfrm>
          </p:grpSpPr>
          <p:sp>
            <p:nvSpPr>
              <p:cNvPr id="81952" name="Text Box 11">
                <a:extLst>
                  <a:ext uri="{FF2B5EF4-FFF2-40B4-BE49-F238E27FC236}">
                    <a16:creationId xmlns:a16="http://schemas.microsoft.com/office/drawing/2014/main" id="{23A845BD-6ABC-4B5E-A659-8C22BF38C5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" y="1706"/>
                <a:ext cx="278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1953" name="Line 12">
                <a:extLst>
                  <a:ext uri="{FF2B5EF4-FFF2-40B4-BE49-F238E27FC236}">
                    <a16:creationId xmlns:a16="http://schemas.microsoft.com/office/drawing/2014/main" id="{A7E6556B-64BF-4662-8B7D-A41863C31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" y="1903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4" name="Line 13">
                <a:extLst>
                  <a:ext uri="{FF2B5EF4-FFF2-40B4-BE49-F238E27FC236}">
                    <a16:creationId xmlns:a16="http://schemas.microsoft.com/office/drawing/2014/main" id="{950A3B2C-447A-490D-A447-06BACB6D8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1" y="1903"/>
                <a:ext cx="277" cy="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32" name="Group 14">
              <a:extLst>
                <a:ext uri="{FF2B5EF4-FFF2-40B4-BE49-F238E27FC236}">
                  <a16:creationId xmlns:a16="http://schemas.microsoft.com/office/drawing/2014/main" id="{1940495B-C0DF-47C0-91FA-C05AE52D6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1982"/>
              <a:ext cx="554" cy="594"/>
              <a:chOff x="2778" y="2073"/>
              <a:chExt cx="554" cy="594"/>
            </a:xfrm>
          </p:grpSpPr>
          <p:sp>
            <p:nvSpPr>
              <p:cNvPr id="81948" name="Text Box 15">
                <a:extLst>
                  <a:ext uri="{FF2B5EF4-FFF2-40B4-BE49-F238E27FC236}">
                    <a16:creationId xmlns:a16="http://schemas.microsoft.com/office/drawing/2014/main" id="{E2FDA268-81CD-4AB3-9E8E-76D6D78FB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8" y="2440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81949" name="Text Box 16">
                <a:extLst>
                  <a:ext uri="{FF2B5EF4-FFF2-40B4-BE49-F238E27FC236}">
                    <a16:creationId xmlns:a16="http://schemas.microsoft.com/office/drawing/2014/main" id="{054F30B9-1417-47DA-AB66-5E3463934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2073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</a:p>
            </p:txBody>
          </p:sp>
          <p:sp>
            <p:nvSpPr>
              <p:cNvPr id="81950" name="Line 17">
                <a:extLst>
                  <a:ext uri="{FF2B5EF4-FFF2-40B4-BE49-F238E27FC236}">
                    <a16:creationId xmlns:a16="http://schemas.microsoft.com/office/drawing/2014/main" id="{6AE4577E-149F-4CDC-B9EB-D9A2AFCC1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0" y="2282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1" name="Line 18">
                <a:extLst>
                  <a:ext uri="{FF2B5EF4-FFF2-40B4-BE49-F238E27FC236}">
                    <a16:creationId xmlns:a16="http://schemas.microsoft.com/office/drawing/2014/main" id="{87326F87-314F-414A-AE91-35A0E2369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5" y="2282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33" name="Group 19">
              <a:extLst>
                <a:ext uri="{FF2B5EF4-FFF2-40B4-BE49-F238E27FC236}">
                  <a16:creationId xmlns:a16="http://schemas.microsoft.com/office/drawing/2014/main" id="{6606B9FA-96CC-467F-A54E-34BFB8C4E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2418"/>
              <a:ext cx="777" cy="643"/>
              <a:chOff x="3056" y="2509"/>
              <a:chExt cx="777" cy="643"/>
            </a:xfrm>
          </p:grpSpPr>
          <p:sp>
            <p:nvSpPr>
              <p:cNvPr id="81943" name="Text Box 20">
                <a:extLst>
                  <a:ext uri="{FF2B5EF4-FFF2-40B4-BE49-F238E27FC236}">
                    <a16:creationId xmlns:a16="http://schemas.microsoft.com/office/drawing/2014/main" id="{EAAE9A3C-E7E3-4CB4-82BD-B0A2059EE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6" y="2913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81944" name="Text Box 21">
                <a:extLst>
                  <a:ext uri="{FF2B5EF4-FFF2-40B4-BE49-F238E27FC236}">
                    <a16:creationId xmlns:a16="http://schemas.microsoft.com/office/drawing/2014/main" id="{E50AA8AB-312C-48F2-AD5E-68E81E05C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6" y="2925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81945" name="Text Box 22">
                <a:extLst>
                  <a:ext uri="{FF2B5EF4-FFF2-40B4-BE49-F238E27FC236}">
                    <a16:creationId xmlns:a16="http://schemas.microsoft.com/office/drawing/2014/main" id="{ACA2BE1C-C1FB-4F6E-8057-ACB1E6F5F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2509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</a:t>
                </a:r>
                <a:endPara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46" name="Line 23">
                <a:extLst>
                  <a:ext uri="{FF2B5EF4-FFF2-40B4-BE49-F238E27FC236}">
                    <a16:creationId xmlns:a16="http://schemas.microsoft.com/office/drawing/2014/main" id="{7E0CB0AA-B264-4FB7-BFD9-52E355264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4" y="2736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7" name="Line 24">
                <a:extLst>
                  <a:ext uri="{FF2B5EF4-FFF2-40B4-BE49-F238E27FC236}">
                    <a16:creationId xmlns:a16="http://schemas.microsoft.com/office/drawing/2014/main" id="{CD84CD8B-29A2-458A-BB82-AD1A9C7B3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736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34" name="Group 25">
              <a:extLst>
                <a:ext uri="{FF2B5EF4-FFF2-40B4-BE49-F238E27FC236}">
                  <a16:creationId xmlns:a16="http://schemas.microsoft.com/office/drawing/2014/main" id="{B5AD996F-118C-477E-BE15-0AFAE36FB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8" y="2204"/>
              <a:ext cx="277" cy="492"/>
              <a:chOff x="2578" y="2295"/>
              <a:chExt cx="277" cy="492"/>
            </a:xfrm>
          </p:grpSpPr>
          <p:sp>
            <p:nvSpPr>
              <p:cNvPr id="81941" name="Text Box 26">
                <a:extLst>
                  <a:ext uri="{FF2B5EF4-FFF2-40B4-BE49-F238E27FC236}">
                    <a16:creationId xmlns:a16="http://schemas.microsoft.com/office/drawing/2014/main" id="{38BBF2AE-568B-45DF-AE44-D0B531040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2295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ln</a:t>
                </a:r>
              </a:p>
            </p:txBody>
          </p:sp>
          <p:sp>
            <p:nvSpPr>
              <p:cNvPr id="81942" name="Line 27">
                <a:extLst>
                  <a:ext uri="{FF2B5EF4-FFF2-40B4-BE49-F238E27FC236}">
                    <a16:creationId xmlns:a16="http://schemas.microsoft.com/office/drawing/2014/main" id="{86F43D7C-DDFC-434C-86D0-C352FC1E4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2484"/>
                <a:ext cx="0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35" name="Group 28">
              <a:extLst>
                <a:ext uri="{FF2B5EF4-FFF2-40B4-BE49-F238E27FC236}">
                  <a16:creationId xmlns:a16="http://schemas.microsoft.com/office/drawing/2014/main" id="{81579814-A2CB-4664-8538-E902A0460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" y="2683"/>
              <a:ext cx="777" cy="656"/>
              <a:chOff x="2408" y="2774"/>
              <a:chExt cx="777" cy="656"/>
            </a:xfrm>
          </p:grpSpPr>
          <p:sp>
            <p:nvSpPr>
              <p:cNvPr id="81936" name="Text Box 29">
                <a:extLst>
                  <a:ext uri="{FF2B5EF4-FFF2-40B4-BE49-F238E27FC236}">
                    <a16:creationId xmlns:a16="http://schemas.microsoft.com/office/drawing/2014/main" id="{42F7BFAA-6E31-4D30-97F9-D41A2B217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" y="2774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1937" name="Text Box 30">
                <a:extLst>
                  <a:ext uri="{FF2B5EF4-FFF2-40B4-BE49-F238E27FC236}">
                    <a16:creationId xmlns:a16="http://schemas.microsoft.com/office/drawing/2014/main" id="{1788BE2A-9F98-4467-B607-CAB26631F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" y="3190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81938" name="Text Box 31">
                <a:extLst>
                  <a:ext uri="{FF2B5EF4-FFF2-40B4-BE49-F238E27FC236}">
                    <a16:creationId xmlns:a16="http://schemas.microsoft.com/office/drawing/2014/main" id="{1BBB36A4-5BA0-4E18-94AC-341D00A0A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8" y="3203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1939" name="Line 32">
                <a:extLst>
                  <a:ext uri="{FF2B5EF4-FFF2-40B4-BE49-F238E27FC236}">
                    <a16:creationId xmlns:a16="http://schemas.microsoft.com/office/drawing/2014/main" id="{7377E7CF-F3B7-4115-BBB3-3A9583ABD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6" y="3014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0" name="Line 33">
                <a:extLst>
                  <a:ext uri="{FF2B5EF4-FFF2-40B4-BE49-F238E27FC236}">
                    <a16:creationId xmlns:a16="http://schemas.microsoft.com/office/drawing/2014/main" id="{4FD28967-73EF-4B82-8F54-C9D3ADFB0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3014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1926" name="Rectangle 34">
            <a:extLst>
              <a:ext uri="{FF2B5EF4-FFF2-40B4-BE49-F238E27FC236}">
                <a16:creationId xmlns:a16="http://schemas.microsoft.com/office/drawing/2014/main" id="{60310D69-0FCA-4AB0-9826-213238791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625571" name="Object 35">
            <a:extLst>
              <a:ext uri="{FF2B5EF4-FFF2-40B4-BE49-F238E27FC236}">
                <a16:creationId xmlns:a16="http://schemas.microsoft.com/office/drawing/2014/main" id="{15AF5847-F999-4AB8-BD32-2ABC512FA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5788" y="5667375"/>
          <a:ext cx="35861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公式" r:id="rId4" imgW="1612900" imgH="228600" progId="Equation.3">
                  <p:embed/>
                </p:oleObj>
              </mc:Choice>
              <mc:Fallback>
                <p:oleObj name="公式" r:id="rId4" imgW="16129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5667375"/>
                        <a:ext cx="35861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5572" name="Rectangle 36">
            <a:extLst>
              <a:ext uri="{FF2B5EF4-FFF2-40B4-BE49-F238E27FC236}">
                <a16:creationId xmlns:a16="http://schemas.microsoft.com/office/drawing/2014/main" id="{5A461817-F920-4C5B-980F-42ED79214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5661025"/>
            <a:ext cx="25352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>
              <a:spcBef>
                <a:spcPct val="10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Infix form:</a:t>
            </a:r>
          </a:p>
        </p:txBody>
      </p:sp>
      <p:sp>
        <p:nvSpPr>
          <p:cNvPr id="81929" name="Text Box 4">
            <a:extLst>
              <a:ext uri="{FF2B5EF4-FFF2-40B4-BE49-F238E27FC236}">
                <a16:creationId xmlns:a16="http://schemas.microsoft.com/office/drawing/2014/main" id="{82AE0B6D-3431-4CBA-8704-861FB7E7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2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2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5538" grpId="0" build="p"/>
      <p:bldP spid="262557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9E705DC6-2002-4D6F-B7AE-DE002E02BB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B8567C-1102-4564-88BC-7E118CDD77F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53858" name="Rectangle 2">
            <a:extLst>
              <a:ext uri="{FF2B5EF4-FFF2-40B4-BE49-F238E27FC236}">
                <a16:creationId xmlns:a16="http://schemas.microsoft.com/office/drawing/2014/main" id="{9757B53E-DA7C-4C8A-83E9-38F6F754A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The Concept of Binary Search Trees</a:t>
            </a:r>
          </a:p>
        </p:txBody>
      </p:sp>
      <p:sp>
        <p:nvSpPr>
          <p:cNvPr id="2553859" name="Rectangle 3">
            <a:extLst>
              <a:ext uri="{FF2B5EF4-FFF2-40B4-BE49-F238E27FC236}">
                <a16:creationId xmlns:a16="http://schemas.microsoft.com/office/drawing/2014/main" id="{9C877310-FBD7-4221-B005-AB06FD870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A binary search tree can be used to store items in its vertices.</a:t>
            </a:r>
            <a:r>
              <a:rPr lang="en-US" altLang="zh-CN" sz="2400" b="1">
                <a:latin typeface="Times New Roman" panose="02020603050405020304" pitchFamily="18" charset="0"/>
                <a:ea typeface="宋体-方正超大字符集" pitchFamily="65" charset="-122"/>
              </a:rPr>
              <a:t>  It enables efficient searches.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400" b="1" i="1">
                <a:solidFill>
                  <a:srgbClr val="33CC33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Binary search tree</a:t>
            </a:r>
            <a:r>
              <a:rPr lang="en-US" altLang="zh-CN" sz="2400" b="1">
                <a:latin typeface="Times New Roman" panose="02020603050405020304" pitchFamily="18" charset="0"/>
                <a:ea typeface="宋体-方正超大字符集" pitchFamily="65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-方正超大字符集" pitchFamily="65" charset="-122"/>
              </a:rPr>
              <a:t>An ordered rooted binary tree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-方正超大字符集" pitchFamily="65" charset="-122"/>
              </a:rPr>
              <a:t>Each vertex contains a distinct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key value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-方正超大字符集" pitchFamily="65" charset="-122"/>
              </a:rPr>
              <a:t>The key values in the tree can be compared using “greater than” and “less than”, and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宋体-方正超大字符集" pitchFamily="65" charset="-122"/>
              </a:rPr>
              <a:t>The key value of each vertex in the tree is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less than every key value in its right subtree</a:t>
            </a:r>
            <a:r>
              <a:rPr lang="en-US" altLang="zh-CN" sz="2400" b="1">
                <a:latin typeface="Times New Roman" panose="02020603050405020304" pitchFamily="18" charset="0"/>
                <a:ea typeface="宋体-方正超大字符集" pitchFamily="65" charset="-122"/>
              </a:rPr>
              <a:t>, and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greater than every key value in its left subtree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.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E838BA9A-4F18-4595-BCD4-F27D30FAC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5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5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5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5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3858" grpId="0"/>
      <p:bldP spid="2553859" grpId="0" build="p" bldLvl="5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>
            <a:extLst>
              <a:ext uri="{FF2B5EF4-FFF2-40B4-BE49-F238E27FC236}">
                <a16:creationId xmlns:a16="http://schemas.microsoft.com/office/drawing/2014/main" id="{98587076-41BF-47AC-8526-64171D085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1CD86D-49AA-47C6-9D91-6615623EAF3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27586" name="Rectangle 2">
            <a:extLst>
              <a:ext uri="{FF2B5EF4-FFF2-40B4-BE49-F238E27FC236}">
                <a16:creationId xmlns:a16="http://schemas.microsoft.com/office/drawing/2014/main" id="{001CAF07-8D17-415F-B79A-B7B5A389D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341438"/>
            <a:ext cx="8115300" cy="172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100000"/>
              </a:spcBef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expression obtained by an preorder traversal of the binary tree is said to be in </a:t>
            </a:r>
            <a:r>
              <a:rPr lang="en-US" altLang="zh-CN" sz="2400" b="1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prefix form (Polish notation ).</a:t>
            </a:r>
          </a:p>
          <a:p>
            <a:pPr algn="just"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For example,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336CFCF-D7F8-4E53-B762-D68346A35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49275"/>
            <a:ext cx="80010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Prefix Form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D5789A3-D884-4967-9510-FE8F102375B0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492375"/>
            <a:ext cx="2736850" cy="2736850"/>
            <a:chOff x="2109" y="1615"/>
            <a:chExt cx="1724" cy="1724"/>
          </a:xfrm>
        </p:grpSpPr>
        <p:grpSp>
          <p:nvGrpSpPr>
            <p:cNvPr id="83979" name="Group 5">
              <a:extLst>
                <a:ext uri="{FF2B5EF4-FFF2-40B4-BE49-F238E27FC236}">
                  <a16:creationId xmlns:a16="http://schemas.microsoft.com/office/drawing/2014/main" id="{6570EC61-8286-4B02-BAD4-161566E28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913"/>
              <a:ext cx="634" cy="530"/>
              <a:chOff x="2109" y="2004"/>
              <a:chExt cx="634" cy="530"/>
            </a:xfrm>
          </p:grpSpPr>
          <p:sp>
            <p:nvSpPr>
              <p:cNvPr id="84004" name="Text Box 6">
                <a:extLst>
                  <a:ext uri="{FF2B5EF4-FFF2-40B4-BE49-F238E27FC236}">
                    <a16:creationId xmlns:a16="http://schemas.microsoft.com/office/drawing/2014/main" id="{491CDC32-70E3-4C3B-ABFD-F9F0ACBDE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2307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84005" name="Text Box 7">
                <a:extLst>
                  <a:ext uri="{FF2B5EF4-FFF2-40B4-BE49-F238E27FC236}">
                    <a16:creationId xmlns:a16="http://schemas.microsoft.com/office/drawing/2014/main" id="{317FAC2E-DDDA-46B7-BF1C-249DC127E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8" y="2004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</a:p>
            </p:txBody>
          </p:sp>
          <p:sp>
            <p:nvSpPr>
              <p:cNvPr id="84006" name="Line 8">
                <a:extLst>
                  <a:ext uri="{FF2B5EF4-FFF2-40B4-BE49-F238E27FC236}">
                    <a16:creationId xmlns:a16="http://schemas.microsoft.com/office/drawing/2014/main" id="{A0C5CD31-5E4A-41EF-BCDA-79D2A25D8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5" y="2143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7" name="Line 9">
                <a:extLst>
                  <a:ext uri="{FF2B5EF4-FFF2-40B4-BE49-F238E27FC236}">
                    <a16:creationId xmlns:a16="http://schemas.microsoft.com/office/drawing/2014/main" id="{C5DF2DC9-A926-4A8A-9D87-1998FF35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6" y="2143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980" name="Group 10">
              <a:extLst>
                <a:ext uri="{FF2B5EF4-FFF2-40B4-BE49-F238E27FC236}">
                  <a16:creationId xmlns:a16="http://schemas.microsoft.com/office/drawing/2014/main" id="{82644352-10AE-4DFB-BADD-2EE753658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1" y="1615"/>
              <a:ext cx="554" cy="424"/>
              <a:chOff x="2501" y="1706"/>
              <a:chExt cx="554" cy="424"/>
            </a:xfrm>
          </p:grpSpPr>
          <p:sp>
            <p:nvSpPr>
              <p:cNvPr id="84001" name="Text Box 11">
                <a:extLst>
                  <a:ext uri="{FF2B5EF4-FFF2-40B4-BE49-F238E27FC236}">
                    <a16:creationId xmlns:a16="http://schemas.microsoft.com/office/drawing/2014/main" id="{22D36136-6695-417E-8C72-D5695F604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" y="1706"/>
                <a:ext cx="278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4002" name="Line 12">
                <a:extLst>
                  <a:ext uri="{FF2B5EF4-FFF2-40B4-BE49-F238E27FC236}">
                    <a16:creationId xmlns:a16="http://schemas.microsoft.com/office/drawing/2014/main" id="{F5B98A0C-B07D-4863-BFDC-917B9DB1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" y="1903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3" name="Line 13">
                <a:extLst>
                  <a:ext uri="{FF2B5EF4-FFF2-40B4-BE49-F238E27FC236}">
                    <a16:creationId xmlns:a16="http://schemas.microsoft.com/office/drawing/2014/main" id="{8F5E4433-FCE1-406E-A2DA-6F363085E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1" y="1903"/>
                <a:ext cx="277" cy="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981" name="Group 14">
              <a:extLst>
                <a:ext uri="{FF2B5EF4-FFF2-40B4-BE49-F238E27FC236}">
                  <a16:creationId xmlns:a16="http://schemas.microsoft.com/office/drawing/2014/main" id="{398F5821-94F1-4ADA-9C80-E8D3E04C0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1982"/>
              <a:ext cx="554" cy="594"/>
              <a:chOff x="2778" y="2073"/>
              <a:chExt cx="554" cy="594"/>
            </a:xfrm>
          </p:grpSpPr>
          <p:sp>
            <p:nvSpPr>
              <p:cNvPr id="83997" name="Text Box 15">
                <a:extLst>
                  <a:ext uri="{FF2B5EF4-FFF2-40B4-BE49-F238E27FC236}">
                    <a16:creationId xmlns:a16="http://schemas.microsoft.com/office/drawing/2014/main" id="{336632FE-AB08-4C57-9B5C-EA5BF3C7D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8" y="2440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83998" name="Text Box 16">
                <a:extLst>
                  <a:ext uri="{FF2B5EF4-FFF2-40B4-BE49-F238E27FC236}">
                    <a16:creationId xmlns:a16="http://schemas.microsoft.com/office/drawing/2014/main" id="{98374C03-459E-426A-9E87-31F1CC808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2073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</a:p>
            </p:txBody>
          </p:sp>
          <p:sp>
            <p:nvSpPr>
              <p:cNvPr id="83999" name="Line 17">
                <a:extLst>
                  <a:ext uri="{FF2B5EF4-FFF2-40B4-BE49-F238E27FC236}">
                    <a16:creationId xmlns:a16="http://schemas.microsoft.com/office/drawing/2014/main" id="{8A5C84AF-3D11-47D3-88B0-A759BCB9A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0" y="2282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0" name="Line 18">
                <a:extLst>
                  <a:ext uri="{FF2B5EF4-FFF2-40B4-BE49-F238E27FC236}">
                    <a16:creationId xmlns:a16="http://schemas.microsoft.com/office/drawing/2014/main" id="{A3EC814B-9469-4CF4-86EA-7C222AA9D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5" y="2282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982" name="Group 19">
              <a:extLst>
                <a:ext uri="{FF2B5EF4-FFF2-40B4-BE49-F238E27FC236}">
                  <a16:creationId xmlns:a16="http://schemas.microsoft.com/office/drawing/2014/main" id="{495D1678-0C35-4648-A0E3-6271ADE97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2418"/>
              <a:ext cx="777" cy="643"/>
              <a:chOff x="3056" y="2509"/>
              <a:chExt cx="777" cy="643"/>
            </a:xfrm>
          </p:grpSpPr>
          <p:sp>
            <p:nvSpPr>
              <p:cNvPr id="83992" name="Text Box 20">
                <a:extLst>
                  <a:ext uri="{FF2B5EF4-FFF2-40B4-BE49-F238E27FC236}">
                    <a16:creationId xmlns:a16="http://schemas.microsoft.com/office/drawing/2014/main" id="{D6E1E2B3-5B2E-4D5F-91B8-9086F01BE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6" y="2913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83993" name="Text Box 21">
                <a:extLst>
                  <a:ext uri="{FF2B5EF4-FFF2-40B4-BE49-F238E27FC236}">
                    <a16:creationId xmlns:a16="http://schemas.microsoft.com/office/drawing/2014/main" id="{4F898F8B-ACF1-4D6A-B148-6F8A9953D0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6" y="2925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83994" name="Text Box 22">
                <a:extLst>
                  <a:ext uri="{FF2B5EF4-FFF2-40B4-BE49-F238E27FC236}">
                    <a16:creationId xmlns:a16="http://schemas.microsoft.com/office/drawing/2014/main" id="{D29C4ED4-E4F8-4D9E-90CF-3D11BF1AC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2509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</a:t>
                </a:r>
                <a:endPara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995" name="Line 23">
                <a:extLst>
                  <a:ext uri="{FF2B5EF4-FFF2-40B4-BE49-F238E27FC236}">
                    <a16:creationId xmlns:a16="http://schemas.microsoft.com/office/drawing/2014/main" id="{56099657-E449-4B02-81CA-2931791B3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4" y="2736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6" name="Line 24">
                <a:extLst>
                  <a:ext uri="{FF2B5EF4-FFF2-40B4-BE49-F238E27FC236}">
                    <a16:creationId xmlns:a16="http://schemas.microsoft.com/office/drawing/2014/main" id="{A6A79517-91EF-4516-9FD2-C3255160B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736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983" name="Group 25">
              <a:extLst>
                <a:ext uri="{FF2B5EF4-FFF2-40B4-BE49-F238E27FC236}">
                  <a16:creationId xmlns:a16="http://schemas.microsoft.com/office/drawing/2014/main" id="{D5B8F0CD-1187-4DC2-9D31-9DA3A44C3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8" y="2204"/>
              <a:ext cx="277" cy="492"/>
              <a:chOff x="2578" y="2295"/>
              <a:chExt cx="277" cy="492"/>
            </a:xfrm>
          </p:grpSpPr>
          <p:sp>
            <p:nvSpPr>
              <p:cNvPr id="83990" name="Text Box 26">
                <a:extLst>
                  <a:ext uri="{FF2B5EF4-FFF2-40B4-BE49-F238E27FC236}">
                    <a16:creationId xmlns:a16="http://schemas.microsoft.com/office/drawing/2014/main" id="{08490668-3B93-47E7-B551-E9D17FD3CD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2295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ln</a:t>
                </a:r>
              </a:p>
            </p:txBody>
          </p:sp>
          <p:sp>
            <p:nvSpPr>
              <p:cNvPr id="83991" name="Line 27">
                <a:extLst>
                  <a:ext uri="{FF2B5EF4-FFF2-40B4-BE49-F238E27FC236}">
                    <a16:creationId xmlns:a16="http://schemas.microsoft.com/office/drawing/2014/main" id="{3F958734-4C24-4E6A-9450-C262E079F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2484"/>
                <a:ext cx="0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984" name="Group 28">
              <a:extLst>
                <a:ext uri="{FF2B5EF4-FFF2-40B4-BE49-F238E27FC236}">
                  <a16:creationId xmlns:a16="http://schemas.microsoft.com/office/drawing/2014/main" id="{002CBD62-C277-44E8-BAAA-1155E5CD5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" y="2683"/>
              <a:ext cx="777" cy="656"/>
              <a:chOff x="2408" y="2774"/>
              <a:chExt cx="777" cy="656"/>
            </a:xfrm>
          </p:grpSpPr>
          <p:sp>
            <p:nvSpPr>
              <p:cNvPr id="83985" name="Text Box 29">
                <a:extLst>
                  <a:ext uri="{FF2B5EF4-FFF2-40B4-BE49-F238E27FC236}">
                    <a16:creationId xmlns:a16="http://schemas.microsoft.com/office/drawing/2014/main" id="{F0361641-124B-45EF-9BB4-0625BB9E1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" y="2774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3986" name="Text Box 30">
                <a:extLst>
                  <a:ext uri="{FF2B5EF4-FFF2-40B4-BE49-F238E27FC236}">
                    <a16:creationId xmlns:a16="http://schemas.microsoft.com/office/drawing/2014/main" id="{956A1469-5BB0-459E-BF06-1E56E0D0F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" y="3190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83987" name="Text Box 31">
                <a:extLst>
                  <a:ext uri="{FF2B5EF4-FFF2-40B4-BE49-F238E27FC236}">
                    <a16:creationId xmlns:a16="http://schemas.microsoft.com/office/drawing/2014/main" id="{F57CA33E-ABAF-4F48-ABBA-2B5AC83E6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8" y="3203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3988" name="Line 32">
                <a:extLst>
                  <a:ext uri="{FF2B5EF4-FFF2-40B4-BE49-F238E27FC236}">
                    <a16:creationId xmlns:a16="http://schemas.microsoft.com/office/drawing/2014/main" id="{5FC8E815-3413-48E2-8D72-02C6B34C6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6" y="3014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89" name="Line 33">
                <a:extLst>
                  <a:ext uri="{FF2B5EF4-FFF2-40B4-BE49-F238E27FC236}">
                    <a16:creationId xmlns:a16="http://schemas.microsoft.com/office/drawing/2014/main" id="{BEA342E3-F2C8-43E2-93AD-9E3AD8BA1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3014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3974" name="Rectangle 34">
            <a:extLst>
              <a:ext uri="{FF2B5EF4-FFF2-40B4-BE49-F238E27FC236}">
                <a16:creationId xmlns:a16="http://schemas.microsoft.com/office/drawing/2014/main" id="{D9C9696D-1C02-431E-867E-DAAF16A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627619" name="Rectangle 35">
            <a:extLst>
              <a:ext uri="{FF2B5EF4-FFF2-40B4-BE49-F238E27FC236}">
                <a16:creationId xmlns:a16="http://schemas.microsoft.com/office/drawing/2014/main" id="{5DCA2677-36B7-46DE-89A9-2BF4AC6BC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5302250"/>
            <a:ext cx="25352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>
              <a:spcBef>
                <a:spcPct val="10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Prefix form:</a:t>
            </a:r>
          </a:p>
        </p:txBody>
      </p:sp>
      <p:sp>
        <p:nvSpPr>
          <p:cNvPr id="83976" name="Rectangle 36">
            <a:extLst>
              <a:ext uri="{FF2B5EF4-FFF2-40B4-BE49-F238E27FC236}">
                <a16:creationId xmlns:a16="http://schemas.microsoft.com/office/drawing/2014/main" id="{E01F7CA0-A22E-42D7-A35C-59AC6022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627621" name="Object 37">
            <a:extLst>
              <a:ext uri="{FF2B5EF4-FFF2-40B4-BE49-F238E27FC236}">
                <a16:creationId xmlns:a16="http://schemas.microsoft.com/office/drawing/2014/main" id="{171629B7-2C11-47CC-A70D-57EA71482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1713" y="5300663"/>
          <a:ext cx="2490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2" name="公式" r:id="rId4" imgW="1155700" imgH="203200" progId="Equation.3">
                  <p:embed/>
                </p:oleObj>
              </mc:Choice>
              <mc:Fallback>
                <p:oleObj name="公式" r:id="rId4" imgW="1155700" imgH="203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5300663"/>
                        <a:ext cx="24907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8" name="Text Box 39">
            <a:extLst>
              <a:ext uri="{FF2B5EF4-FFF2-40B4-BE49-F238E27FC236}">
                <a16:creationId xmlns:a16="http://schemas.microsoft.com/office/drawing/2014/main" id="{4E6F495D-F4CE-4344-B53D-F7B1B986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2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2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7586" grpId="0" build="p"/>
      <p:bldP spid="26276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>
            <a:extLst>
              <a:ext uri="{FF2B5EF4-FFF2-40B4-BE49-F238E27FC236}">
                <a16:creationId xmlns:a16="http://schemas.microsoft.com/office/drawing/2014/main" id="{686BCCF3-CDB2-4959-BF86-8F89D2FC5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C028DEB-BA5E-4729-BB7A-1DE58EA8B99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29634" name="Rectangle 2">
            <a:extLst>
              <a:ext uri="{FF2B5EF4-FFF2-40B4-BE49-F238E27FC236}">
                <a16:creationId xmlns:a16="http://schemas.microsoft.com/office/drawing/2014/main" id="{C8A8DF2A-FE96-45A7-968A-AFC9EDC7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25538"/>
            <a:ext cx="8280400" cy="172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80000"/>
              </a:lnSpc>
              <a:spcBef>
                <a:spcPct val="100000"/>
              </a:spcBef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expression obtained by an postorder traversal of the binary tree is said to be in </a:t>
            </a:r>
            <a:r>
              <a:rPr lang="en-US" altLang="zh-CN" sz="2400" b="1" i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postfix form (reverse Polish notation ).</a:t>
            </a:r>
          </a:p>
          <a:p>
            <a:pPr algn="just">
              <a:lnSpc>
                <a:spcPct val="80000"/>
              </a:lnSpc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For example,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38A6330-B389-4C69-9739-6B915FA22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49275"/>
            <a:ext cx="80010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Postfix Form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B888F3D-36AA-4AB2-892E-97E078C66352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492375"/>
            <a:ext cx="2736850" cy="2736850"/>
            <a:chOff x="2109" y="1615"/>
            <a:chExt cx="1724" cy="1724"/>
          </a:xfrm>
        </p:grpSpPr>
        <p:grpSp>
          <p:nvGrpSpPr>
            <p:cNvPr id="86028" name="Group 5">
              <a:extLst>
                <a:ext uri="{FF2B5EF4-FFF2-40B4-BE49-F238E27FC236}">
                  <a16:creationId xmlns:a16="http://schemas.microsoft.com/office/drawing/2014/main" id="{090B2845-A732-402F-91D9-A7A280A9B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913"/>
              <a:ext cx="634" cy="530"/>
              <a:chOff x="2109" y="2004"/>
              <a:chExt cx="634" cy="530"/>
            </a:xfrm>
          </p:grpSpPr>
          <p:sp>
            <p:nvSpPr>
              <p:cNvPr id="86053" name="Text Box 6">
                <a:extLst>
                  <a:ext uri="{FF2B5EF4-FFF2-40B4-BE49-F238E27FC236}">
                    <a16:creationId xmlns:a16="http://schemas.microsoft.com/office/drawing/2014/main" id="{0B2CD2AE-7933-4686-A655-10BD39B21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2307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86054" name="Text Box 7">
                <a:extLst>
                  <a:ext uri="{FF2B5EF4-FFF2-40B4-BE49-F238E27FC236}">
                    <a16:creationId xmlns:a16="http://schemas.microsoft.com/office/drawing/2014/main" id="{7969D850-0D66-49E1-92EF-FE4A3A521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8" y="2004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</a:p>
            </p:txBody>
          </p:sp>
          <p:sp>
            <p:nvSpPr>
              <p:cNvPr id="86055" name="Line 8">
                <a:extLst>
                  <a:ext uri="{FF2B5EF4-FFF2-40B4-BE49-F238E27FC236}">
                    <a16:creationId xmlns:a16="http://schemas.microsoft.com/office/drawing/2014/main" id="{5369ECCD-D063-4B95-9FE3-8EABD1707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5" y="2143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Line 9">
                <a:extLst>
                  <a:ext uri="{FF2B5EF4-FFF2-40B4-BE49-F238E27FC236}">
                    <a16:creationId xmlns:a16="http://schemas.microsoft.com/office/drawing/2014/main" id="{0143CE78-18E3-4350-B56A-DA1BDCDB2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6" y="2143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29" name="Group 10">
              <a:extLst>
                <a:ext uri="{FF2B5EF4-FFF2-40B4-BE49-F238E27FC236}">
                  <a16:creationId xmlns:a16="http://schemas.microsoft.com/office/drawing/2014/main" id="{492DCE68-67A2-4E35-8ADA-E859A4D0A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1" y="1615"/>
              <a:ext cx="554" cy="424"/>
              <a:chOff x="2501" y="1706"/>
              <a:chExt cx="554" cy="424"/>
            </a:xfrm>
          </p:grpSpPr>
          <p:sp>
            <p:nvSpPr>
              <p:cNvPr id="86050" name="Text Box 11">
                <a:extLst>
                  <a:ext uri="{FF2B5EF4-FFF2-40B4-BE49-F238E27FC236}">
                    <a16:creationId xmlns:a16="http://schemas.microsoft.com/office/drawing/2014/main" id="{CC662206-BD30-47C2-9A9F-88C8369BA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" y="1706"/>
                <a:ext cx="278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6051" name="Line 12">
                <a:extLst>
                  <a:ext uri="{FF2B5EF4-FFF2-40B4-BE49-F238E27FC236}">
                    <a16:creationId xmlns:a16="http://schemas.microsoft.com/office/drawing/2014/main" id="{E198317E-5F8C-40A8-B2CA-32D4B1D09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" y="1903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Line 13">
                <a:extLst>
                  <a:ext uri="{FF2B5EF4-FFF2-40B4-BE49-F238E27FC236}">
                    <a16:creationId xmlns:a16="http://schemas.microsoft.com/office/drawing/2014/main" id="{33F35F67-C8D8-470B-B5FC-8BD358D7B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1" y="1903"/>
                <a:ext cx="277" cy="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30" name="Group 14">
              <a:extLst>
                <a:ext uri="{FF2B5EF4-FFF2-40B4-BE49-F238E27FC236}">
                  <a16:creationId xmlns:a16="http://schemas.microsoft.com/office/drawing/2014/main" id="{0280F1F0-3586-49A5-95D6-8541C91AB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1982"/>
              <a:ext cx="554" cy="594"/>
              <a:chOff x="2778" y="2073"/>
              <a:chExt cx="554" cy="594"/>
            </a:xfrm>
          </p:grpSpPr>
          <p:sp>
            <p:nvSpPr>
              <p:cNvPr id="86046" name="Text Box 15">
                <a:extLst>
                  <a:ext uri="{FF2B5EF4-FFF2-40B4-BE49-F238E27FC236}">
                    <a16:creationId xmlns:a16="http://schemas.microsoft.com/office/drawing/2014/main" id="{0364C027-2458-48CB-9A3D-130519C10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8" y="2440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86047" name="Text Box 16">
                <a:extLst>
                  <a:ext uri="{FF2B5EF4-FFF2-40B4-BE49-F238E27FC236}">
                    <a16:creationId xmlns:a16="http://schemas.microsoft.com/office/drawing/2014/main" id="{3C6AF7A0-B4E0-42CB-BFE5-CBF76F851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2073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</a:p>
            </p:txBody>
          </p:sp>
          <p:sp>
            <p:nvSpPr>
              <p:cNvPr id="86048" name="Line 17">
                <a:extLst>
                  <a:ext uri="{FF2B5EF4-FFF2-40B4-BE49-F238E27FC236}">
                    <a16:creationId xmlns:a16="http://schemas.microsoft.com/office/drawing/2014/main" id="{D56AA559-DFB7-4C44-87D9-05740713A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0" y="2282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9" name="Line 18">
                <a:extLst>
                  <a:ext uri="{FF2B5EF4-FFF2-40B4-BE49-F238E27FC236}">
                    <a16:creationId xmlns:a16="http://schemas.microsoft.com/office/drawing/2014/main" id="{EC365D4C-D7CA-4F69-9DE7-5F1C4927B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5" y="2282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31" name="Group 19">
              <a:extLst>
                <a:ext uri="{FF2B5EF4-FFF2-40B4-BE49-F238E27FC236}">
                  <a16:creationId xmlns:a16="http://schemas.microsoft.com/office/drawing/2014/main" id="{43D36F46-C23C-44B4-AA85-7CC13616F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2418"/>
              <a:ext cx="777" cy="643"/>
              <a:chOff x="3056" y="2509"/>
              <a:chExt cx="777" cy="643"/>
            </a:xfrm>
          </p:grpSpPr>
          <p:sp>
            <p:nvSpPr>
              <p:cNvPr id="86041" name="Text Box 20">
                <a:extLst>
                  <a:ext uri="{FF2B5EF4-FFF2-40B4-BE49-F238E27FC236}">
                    <a16:creationId xmlns:a16="http://schemas.microsoft.com/office/drawing/2014/main" id="{A263E668-A981-495A-87C5-D128D0400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6" y="2913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86042" name="Text Box 21">
                <a:extLst>
                  <a:ext uri="{FF2B5EF4-FFF2-40B4-BE49-F238E27FC236}">
                    <a16:creationId xmlns:a16="http://schemas.microsoft.com/office/drawing/2014/main" id="{D3A474A3-0035-4892-A11D-067AC5F71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6" y="2925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86043" name="Text Box 22">
                <a:extLst>
                  <a:ext uri="{FF2B5EF4-FFF2-40B4-BE49-F238E27FC236}">
                    <a16:creationId xmlns:a16="http://schemas.microsoft.com/office/drawing/2014/main" id="{CB3D968D-A0C0-47DA-8928-E5617BF2D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2509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</a:t>
                </a:r>
                <a:endParaRPr kumimoji="1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44" name="Line 23">
                <a:extLst>
                  <a:ext uri="{FF2B5EF4-FFF2-40B4-BE49-F238E27FC236}">
                    <a16:creationId xmlns:a16="http://schemas.microsoft.com/office/drawing/2014/main" id="{6146A50A-01C5-4A11-8E72-51BB4A5FD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4" y="2736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5" name="Line 24">
                <a:extLst>
                  <a:ext uri="{FF2B5EF4-FFF2-40B4-BE49-F238E27FC236}">
                    <a16:creationId xmlns:a16="http://schemas.microsoft.com/office/drawing/2014/main" id="{CB0B7CB5-2C66-401B-82CC-32EB5B2B5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736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32" name="Group 25">
              <a:extLst>
                <a:ext uri="{FF2B5EF4-FFF2-40B4-BE49-F238E27FC236}">
                  <a16:creationId xmlns:a16="http://schemas.microsoft.com/office/drawing/2014/main" id="{21F6D50E-D159-4B38-8735-B819664A53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8" y="2204"/>
              <a:ext cx="277" cy="492"/>
              <a:chOff x="2578" y="2295"/>
              <a:chExt cx="277" cy="492"/>
            </a:xfrm>
          </p:grpSpPr>
          <p:sp>
            <p:nvSpPr>
              <p:cNvPr id="86039" name="Text Box 26">
                <a:extLst>
                  <a:ext uri="{FF2B5EF4-FFF2-40B4-BE49-F238E27FC236}">
                    <a16:creationId xmlns:a16="http://schemas.microsoft.com/office/drawing/2014/main" id="{CE0AA7EB-627F-4AFC-B05E-D7A11F605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2295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ln</a:t>
                </a:r>
              </a:p>
            </p:txBody>
          </p:sp>
          <p:sp>
            <p:nvSpPr>
              <p:cNvPr id="86040" name="Line 27">
                <a:extLst>
                  <a:ext uri="{FF2B5EF4-FFF2-40B4-BE49-F238E27FC236}">
                    <a16:creationId xmlns:a16="http://schemas.microsoft.com/office/drawing/2014/main" id="{330A737E-A150-4510-863A-F8235357A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2484"/>
                <a:ext cx="0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6033" name="Group 28">
              <a:extLst>
                <a:ext uri="{FF2B5EF4-FFF2-40B4-BE49-F238E27FC236}">
                  <a16:creationId xmlns:a16="http://schemas.microsoft.com/office/drawing/2014/main" id="{3239D7CA-DA2C-42EE-BD77-4523CBB1CC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" y="2683"/>
              <a:ext cx="777" cy="656"/>
              <a:chOff x="2408" y="2774"/>
              <a:chExt cx="777" cy="656"/>
            </a:xfrm>
          </p:grpSpPr>
          <p:sp>
            <p:nvSpPr>
              <p:cNvPr id="86034" name="Text Box 29">
                <a:extLst>
                  <a:ext uri="{FF2B5EF4-FFF2-40B4-BE49-F238E27FC236}">
                    <a16:creationId xmlns:a16="http://schemas.microsoft.com/office/drawing/2014/main" id="{8404D6C7-C58C-41B4-9C0B-CE96AB72FF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" y="2774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6035" name="Text Box 30">
                <a:extLst>
                  <a:ext uri="{FF2B5EF4-FFF2-40B4-BE49-F238E27FC236}">
                    <a16:creationId xmlns:a16="http://schemas.microsoft.com/office/drawing/2014/main" id="{D3C741C6-B75D-40C3-9664-7761DD667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" y="3190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86036" name="Text Box 31">
                <a:extLst>
                  <a:ext uri="{FF2B5EF4-FFF2-40B4-BE49-F238E27FC236}">
                    <a16:creationId xmlns:a16="http://schemas.microsoft.com/office/drawing/2014/main" id="{0299D861-56E4-4F6C-A370-F742A0800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8" y="3203"/>
                <a:ext cx="27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6037" name="Line 32">
                <a:extLst>
                  <a:ext uri="{FF2B5EF4-FFF2-40B4-BE49-F238E27FC236}">
                    <a16:creationId xmlns:a16="http://schemas.microsoft.com/office/drawing/2014/main" id="{FDABD5BD-8BFD-4F85-9EE6-9524543BD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6" y="3014"/>
                <a:ext cx="185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8" name="Line 33">
                <a:extLst>
                  <a:ext uri="{FF2B5EF4-FFF2-40B4-BE49-F238E27FC236}">
                    <a16:creationId xmlns:a16="http://schemas.microsoft.com/office/drawing/2014/main" id="{27FBE834-0FDC-4276-970C-A20CA78DB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3014"/>
                <a:ext cx="27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6022" name="Rectangle 34">
            <a:extLst>
              <a:ext uri="{FF2B5EF4-FFF2-40B4-BE49-F238E27FC236}">
                <a16:creationId xmlns:a16="http://schemas.microsoft.com/office/drawing/2014/main" id="{3613198A-84EE-458A-8CDF-D51B62770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629667" name="Rectangle 35">
            <a:extLst>
              <a:ext uri="{FF2B5EF4-FFF2-40B4-BE49-F238E27FC236}">
                <a16:creationId xmlns:a16="http://schemas.microsoft.com/office/drawing/2014/main" id="{EF55A2F8-228D-46E4-A936-72F75F93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5411788"/>
            <a:ext cx="25352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>
              <a:spcBef>
                <a:spcPct val="10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Postfix form:</a:t>
            </a:r>
          </a:p>
        </p:txBody>
      </p:sp>
      <p:sp>
        <p:nvSpPr>
          <p:cNvPr id="86024" name="Rectangle 36">
            <a:extLst>
              <a:ext uri="{FF2B5EF4-FFF2-40B4-BE49-F238E27FC236}">
                <a16:creationId xmlns:a16="http://schemas.microsoft.com/office/drawing/2014/main" id="{2540768F-1F60-4499-855D-4FDEB4EA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86025" name="Rectangle 37">
            <a:extLst>
              <a:ext uri="{FF2B5EF4-FFF2-40B4-BE49-F238E27FC236}">
                <a16:creationId xmlns:a16="http://schemas.microsoft.com/office/drawing/2014/main" id="{414443EE-37BD-4D81-84D4-E2D04657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629670" name="Object 38">
            <a:extLst>
              <a:ext uri="{FF2B5EF4-FFF2-40B4-BE49-F238E27FC236}">
                <a16:creationId xmlns:a16="http://schemas.microsoft.com/office/drawing/2014/main" id="{7AB8367A-102D-419A-B4AC-361C88CBD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373688"/>
          <a:ext cx="2592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name="公式" r:id="rId4" imgW="1104900" imgH="203200" progId="Equation.3">
                  <p:embed/>
                </p:oleObj>
              </mc:Choice>
              <mc:Fallback>
                <p:oleObj name="公式" r:id="rId4" imgW="1104900" imgH="203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373688"/>
                        <a:ext cx="25923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Text Box 40">
            <a:extLst>
              <a:ext uri="{FF2B5EF4-FFF2-40B4-BE49-F238E27FC236}">
                <a16:creationId xmlns:a16="http://schemas.microsoft.com/office/drawing/2014/main" id="{D8BB554B-5C7C-4A4E-BDBF-04D93DB43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2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2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9634" grpId="0" build="p"/>
      <p:bldP spid="26296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>
            <a:extLst>
              <a:ext uri="{FF2B5EF4-FFF2-40B4-BE49-F238E27FC236}">
                <a16:creationId xmlns:a16="http://schemas.microsoft.com/office/drawing/2014/main" id="{3D6664D5-4F5D-4D48-B2D0-2FD21AB59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53F4704-889C-486F-9793-4A24E01303C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12B683D-8C18-47F4-8627-3E8CB80D9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06413"/>
            <a:ext cx="8359775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Evaluate the binary expression tree</a:t>
            </a:r>
          </a:p>
        </p:txBody>
      </p:sp>
      <p:sp>
        <p:nvSpPr>
          <p:cNvPr id="2631683" name="Rectangle 3">
            <a:extLst>
              <a:ext uri="{FF2B5EF4-FFF2-40B4-BE49-F238E27FC236}">
                <a16:creationId xmlns:a16="http://schemas.microsoft.com/office/drawing/2014/main" id="{C7C4292B-C092-4AB3-AF03-B9E865AE2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81075"/>
            <a:ext cx="7910513" cy="3198813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  <a:defRPr/>
            </a:pPr>
            <a:endParaRPr lang="en-US" altLang="zh-CN" sz="2400" b="1" u="sng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p"/>
              <a:defRPr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  When a binary expression tree is used to represent an expression, the levels of the nodes in the tree indicate their relative precedence of evaluation.</a:t>
            </a:r>
          </a:p>
          <a:p>
            <a:pPr marL="0" inden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p"/>
              <a:defRPr/>
            </a:pP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Operations at higher levels of the tree are evaluated later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than those below them.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The operation at the root is always the last operation performed.</a:t>
            </a:r>
          </a:p>
        </p:txBody>
      </p:sp>
      <p:sp>
        <p:nvSpPr>
          <p:cNvPr id="88069" name="Text Box 4">
            <a:extLst>
              <a:ext uri="{FF2B5EF4-FFF2-40B4-BE49-F238E27FC236}">
                <a16:creationId xmlns:a16="http://schemas.microsoft.com/office/drawing/2014/main" id="{0C90970B-3CBE-42C8-9B0C-8B52909C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6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>
            <a:extLst>
              <a:ext uri="{FF2B5EF4-FFF2-40B4-BE49-F238E27FC236}">
                <a16:creationId xmlns:a16="http://schemas.microsoft.com/office/drawing/2014/main" id="{FD924FE2-E5AA-486B-9FB3-8AC3879B5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AA5D3B-998B-4751-B7F5-5970F81D93B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76DE1BF-0527-446C-80CA-1B9FF4FA0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447800"/>
            <a:ext cx="7867650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8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6DE4CBA-4BBA-4103-9AE8-4C4A6E5D5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77838"/>
            <a:ext cx="85153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z="3200" b="0">
                <a:solidFill>
                  <a:schemeClr val="tx1"/>
                </a:solidFill>
                <a:ea typeface="宋体" panose="02010600030101010101" pitchFamily="2" charset="-122"/>
              </a:rPr>
              <a:t>Evaluate this binary expression tree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515AB04-4A2B-407D-B012-E6C217A55AAC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1268413"/>
            <a:ext cx="6654800" cy="2879725"/>
            <a:chOff x="736" y="1100"/>
            <a:chExt cx="4192" cy="1814"/>
          </a:xfrm>
        </p:grpSpPr>
        <p:sp>
          <p:nvSpPr>
            <p:cNvPr id="90120" name="Rectangle 5">
              <a:extLst>
                <a:ext uri="{FF2B5EF4-FFF2-40B4-BE49-F238E27FC236}">
                  <a16:creationId xmlns:a16="http://schemas.microsoft.com/office/drawing/2014/main" id="{36824905-0595-4F85-AFD9-4471E868D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1115"/>
              <a:ext cx="581" cy="237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21" name="Rectangle 6">
              <a:extLst>
                <a:ext uri="{FF2B5EF4-FFF2-40B4-BE49-F238E27FC236}">
                  <a16:creationId xmlns:a16="http://schemas.microsoft.com/office/drawing/2014/main" id="{8AF036D2-E0C9-4FDD-AB77-65CAEA23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628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22" name="Rectangle 7">
              <a:extLst>
                <a:ext uri="{FF2B5EF4-FFF2-40B4-BE49-F238E27FC236}">
                  <a16:creationId xmlns:a16="http://schemas.microsoft.com/office/drawing/2014/main" id="{9A57B236-630D-4E01-868E-A0FDC66EA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2120"/>
              <a:ext cx="530" cy="23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23" name="Rectangle 8">
              <a:extLst>
                <a:ext uri="{FF2B5EF4-FFF2-40B4-BE49-F238E27FC236}">
                  <a16:creationId xmlns:a16="http://schemas.microsoft.com/office/drawing/2014/main" id="{F74D3C7A-BBB5-4DFD-9127-BBCB9E6D5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09"/>
              <a:ext cx="542" cy="25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24" name="Rectangle 9">
              <a:extLst>
                <a:ext uri="{FF2B5EF4-FFF2-40B4-BE49-F238E27FC236}">
                  <a16:creationId xmlns:a16="http://schemas.microsoft.com/office/drawing/2014/main" id="{F313584E-B6B9-44B2-AA4C-ADD56AF7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100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Courier New" panose="02070309020205020404" pitchFamily="49" charset="0"/>
                  <a:ea typeface="宋体" panose="02010600030101010101" pitchFamily="2" charset="-122"/>
                </a:rPr>
                <a:t>‘*’</a:t>
              </a:r>
            </a:p>
          </p:txBody>
        </p:sp>
        <p:sp>
          <p:nvSpPr>
            <p:cNvPr id="90125" name="Line 10">
              <a:extLst>
                <a:ext uri="{FF2B5EF4-FFF2-40B4-BE49-F238E27FC236}">
                  <a16:creationId xmlns:a16="http://schemas.microsoft.com/office/drawing/2014/main" id="{AC9503C3-C0B8-442A-BA5F-966F4CB6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9" y="1259"/>
              <a:ext cx="933" cy="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6" name="Line 11">
              <a:extLst>
                <a:ext uri="{FF2B5EF4-FFF2-40B4-BE49-F238E27FC236}">
                  <a16:creationId xmlns:a16="http://schemas.microsoft.com/office/drawing/2014/main" id="{4CB65F76-E5A8-4773-9675-CB9F9D63F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6" y="1799"/>
              <a:ext cx="339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7" name="Line 12">
              <a:extLst>
                <a:ext uri="{FF2B5EF4-FFF2-40B4-BE49-F238E27FC236}">
                  <a16:creationId xmlns:a16="http://schemas.microsoft.com/office/drawing/2014/main" id="{A1EC2CD5-4719-4B98-838A-11D5A1A67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1808"/>
              <a:ext cx="355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8" name="Line 13">
              <a:extLst>
                <a:ext uri="{FF2B5EF4-FFF2-40B4-BE49-F238E27FC236}">
                  <a16:creationId xmlns:a16="http://schemas.microsoft.com/office/drawing/2014/main" id="{A157B3E3-340D-4220-9262-6D9FD22C0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8" y="1266"/>
              <a:ext cx="986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9" name="Rectangle 14">
              <a:extLst>
                <a:ext uri="{FF2B5EF4-FFF2-40B4-BE49-F238E27FC236}">
                  <a16:creationId xmlns:a16="http://schemas.microsoft.com/office/drawing/2014/main" id="{81738932-4320-41C8-B3F6-1C77B606C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1617"/>
              <a:ext cx="3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-’</a:t>
              </a:r>
            </a:p>
          </p:txBody>
        </p:sp>
        <p:sp>
          <p:nvSpPr>
            <p:cNvPr id="90130" name="Rectangle 15">
              <a:extLst>
                <a:ext uri="{FF2B5EF4-FFF2-40B4-BE49-F238E27FC236}">
                  <a16:creationId xmlns:a16="http://schemas.microsoft.com/office/drawing/2014/main" id="{A0642BA7-8323-4559-BC4D-DE7448E3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092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8’</a:t>
              </a:r>
            </a:p>
          </p:txBody>
        </p:sp>
        <p:sp>
          <p:nvSpPr>
            <p:cNvPr id="90131" name="Rectangle 16">
              <a:extLst>
                <a:ext uri="{FF2B5EF4-FFF2-40B4-BE49-F238E27FC236}">
                  <a16:creationId xmlns:a16="http://schemas.microsoft.com/office/drawing/2014/main" id="{22B67D13-C964-4C04-9D19-7381E133E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095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5’</a:t>
              </a:r>
            </a:p>
          </p:txBody>
        </p:sp>
        <p:sp>
          <p:nvSpPr>
            <p:cNvPr id="90132" name="Rectangle 17">
              <a:extLst>
                <a:ext uri="{FF2B5EF4-FFF2-40B4-BE49-F238E27FC236}">
                  <a16:creationId xmlns:a16="http://schemas.microsoft.com/office/drawing/2014/main" id="{9CC61181-E0FC-4EFE-BDD5-69CD816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1624"/>
              <a:ext cx="553" cy="236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33" name="Rectangle 18">
              <a:extLst>
                <a:ext uri="{FF2B5EF4-FFF2-40B4-BE49-F238E27FC236}">
                  <a16:creationId xmlns:a16="http://schemas.microsoft.com/office/drawing/2014/main" id="{88E24EB9-09D3-4347-9702-CA1829A2C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2119"/>
              <a:ext cx="563" cy="24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34" name="Rectangle 19">
              <a:extLst>
                <a:ext uri="{FF2B5EF4-FFF2-40B4-BE49-F238E27FC236}">
                  <a16:creationId xmlns:a16="http://schemas.microsoft.com/office/drawing/2014/main" id="{684C92A8-16AF-4746-A4C5-5B3C57AED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115"/>
              <a:ext cx="529" cy="24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35" name="Rectangle 20">
              <a:extLst>
                <a:ext uri="{FF2B5EF4-FFF2-40B4-BE49-F238E27FC236}">
                  <a16:creationId xmlns:a16="http://schemas.microsoft.com/office/drawing/2014/main" id="{02D043FE-F21B-4864-BB09-83447BA3C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2610"/>
              <a:ext cx="502" cy="23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36" name="Rectangle 21">
              <a:extLst>
                <a:ext uri="{FF2B5EF4-FFF2-40B4-BE49-F238E27FC236}">
                  <a16:creationId xmlns:a16="http://schemas.microsoft.com/office/drawing/2014/main" id="{0E5788B0-62A2-4621-9FFA-C66F8C57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601"/>
              <a:ext cx="515" cy="25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0137" name="Rectangle 22">
              <a:extLst>
                <a:ext uri="{FF2B5EF4-FFF2-40B4-BE49-F238E27FC236}">
                  <a16:creationId xmlns:a16="http://schemas.microsoft.com/office/drawing/2014/main" id="{CFA52FDC-CECA-4AC3-BA63-1D128A6B8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606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Courier New" panose="02070309020205020404" pitchFamily="49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/’</a:t>
              </a:r>
            </a:p>
          </p:txBody>
        </p:sp>
        <p:sp>
          <p:nvSpPr>
            <p:cNvPr id="90138" name="Line 23">
              <a:extLst>
                <a:ext uri="{FF2B5EF4-FFF2-40B4-BE49-F238E27FC236}">
                  <a16:creationId xmlns:a16="http://schemas.microsoft.com/office/drawing/2014/main" id="{830D86D5-8C2E-4F2A-8157-17C7FF0F7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2" y="1765"/>
              <a:ext cx="488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9" name="Line 24">
              <a:extLst>
                <a:ext uri="{FF2B5EF4-FFF2-40B4-BE49-F238E27FC236}">
                  <a16:creationId xmlns:a16="http://schemas.microsoft.com/office/drawing/2014/main" id="{9F88CE53-FF8D-4184-B9F7-DEF8502DA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7" y="2289"/>
              <a:ext cx="321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0" name="Line 25">
              <a:extLst>
                <a:ext uri="{FF2B5EF4-FFF2-40B4-BE49-F238E27FC236}">
                  <a16:creationId xmlns:a16="http://schemas.microsoft.com/office/drawing/2014/main" id="{4C80B3CB-C995-476A-973C-4AEED6D77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4" y="2299"/>
              <a:ext cx="335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1" name="Line 26">
              <a:extLst>
                <a:ext uri="{FF2B5EF4-FFF2-40B4-BE49-F238E27FC236}">
                  <a16:creationId xmlns:a16="http://schemas.microsoft.com/office/drawing/2014/main" id="{BBC58E94-ECEC-4694-91BA-4359B686A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3" y="1769"/>
              <a:ext cx="371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2" name="Rectangle 27">
              <a:extLst>
                <a:ext uri="{FF2B5EF4-FFF2-40B4-BE49-F238E27FC236}">
                  <a16:creationId xmlns:a16="http://schemas.microsoft.com/office/drawing/2014/main" id="{DA717429-4883-4DA2-AF64-5CFE56954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121"/>
              <a:ext cx="4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+’</a:t>
              </a:r>
            </a:p>
          </p:txBody>
        </p:sp>
        <p:sp>
          <p:nvSpPr>
            <p:cNvPr id="90143" name="Rectangle 28">
              <a:extLst>
                <a:ext uri="{FF2B5EF4-FFF2-40B4-BE49-F238E27FC236}">
                  <a16:creationId xmlns:a16="http://schemas.microsoft.com/office/drawing/2014/main" id="{EBDD86CD-9424-4A9D-B8F3-D2D6192E7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587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4’</a:t>
              </a:r>
            </a:p>
          </p:txBody>
        </p:sp>
        <p:sp>
          <p:nvSpPr>
            <p:cNvPr id="90144" name="Rectangle 29">
              <a:extLst>
                <a:ext uri="{FF2B5EF4-FFF2-40B4-BE49-F238E27FC236}">
                  <a16:creationId xmlns:a16="http://schemas.microsoft.com/office/drawing/2014/main" id="{F4068596-2A5B-465A-9DC2-F858BA7FA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098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3’</a:t>
              </a:r>
            </a:p>
          </p:txBody>
        </p:sp>
        <p:sp>
          <p:nvSpPr>
            <p:cNvPr id="90145" name="Rectangle 30">
              <a:extLst>
                <a:ext uri="{FF2B5EF4-FFF2-40B4-BE49-F238E27FC236}">
                  <a16:creationId xmlns:a16="http://schemas.microsoft.com/office/drawing/2014/main" id="{1D37DC93-88DF-4096-AA7F-0FC06B4FB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585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2’</a:t>
              </a:r>
            </a:p>
          </p:txBody>
        </p:sp>
      </p:grpSp>
      <p:sp>
        <p:nvSpPr>
          <p:cNvPr id="2633759" name="Rectangle 31">
            <a:extLst>
              <a:ext uri="{FF2B5EF4-FFF2-40B4-BE49-F238E27FC236}">
                <a16:creationId xmlns:a16="http://schemas.microsoft.com/office/drawing/2014/main" id="{6C26F303-1977-443A-9EE6-48C0373E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92600"/>
            <a:ext cx="8281987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Prefix form: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* - 8 5  / + 4 2 3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We can evaluate this expression from right to left.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0119" name="Text Box 4">
            <a:extLst>
              <a:ext uri="{FF2B5EF4-FFF2-40B4-BE49-F238E27FC236}">
                <a16:creationId xmlns:a16="http://schemas.microsoft.com/office/drawing/2014/main" id="{E0B4CEF3-0B45-4207-90B1-325A4D894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3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33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3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37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>
            <a:extLst>
              <a:ext uri="{FF2B5EF4-FFF2-40B4-BE49-F238E27FC236}">
                <a16:creationId xmlns:a16="http://schemas.microsoft.com/office/drawing/2014/main" id="{5516BB22-9110-4974-8FAC-A61147520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1519EF-9164-4743-A205-DAD302FA260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35257CAF-A860-4EC1-8F60-FDE5461C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447800"/>
            <a:ext cx="7867650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8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3D4F7BD-02EC-4635-B858-B1E3F609F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77838"/>
            <a:ext cx="85153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z="3200" b="0">
                <a:ea typeface="宋体" panose="02010600030101010101" pitchFamily="2" charset="-122"/>
              </a:rPr>
              <a:t>Evaluate this binary expression tree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14328EF-33FD-4A95-B827-CE764AD02537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1268413"/>
            <a:ext cx="6654800" cy="2879725"/>
            <a:chOff x="736" y="1100"/>
            <a:chExt cx="4192" cy="1814"/>
          </a:xfrm>
        </p:grpSpPr>
        <p:sp>
          <p:nvSpPr>
            <p:cNvPr id="92168" name="Rectangle 5">
              <a:extLst>
                <a:ext uri="{FF2B5EF4-FFF2-40B4-BE49-F238E27FC236}">
                  <a16:creationId xmlns:a16="http://schemas.microsoft.com/office/drawing/2014/main" id="{31E02685-2897-4B2D-81F7-8833BD88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1115"/>
              <a:ext cx="581" cy="237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69" name="Rectangle 6">
              <a:extLst>
                <a:ext uri="{FF2B5EF4-FFF2-40B4-BE49-F238E27FC236}">
                  <a16:creationId xmlns:a16="http://schemas.microsoft.com/office/drawing/2014/main" id="{F80FFAD8-15A0-4779-BBF1-6AE53250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628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70" name="Rectangle 7">
              <a:extLst>
                <a:ext uri="{FF2B5EF4-FFF2-40B4-BE49-F238E27FC236}">
                  <a16:creationId xmlns:a16="http://schemas.microsoft.com/office/drawing/2014/main" id="{243428B9-B552-490C-967B-B1465B4B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2120"/>
              <a:ext cx="530" cy="23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71" name="Rectangle 8">
              <a:extLst>
                <a:ext uri="{FF2B5EF4-FFF2-40B4-BE49-F238E27FC236}">
                  <a16:creationId xmlns:a16="http://schemas.microsoft.com/office/drawing/2014/main" id="{F1C497C4-11D7-49EE-95A4-DDAE0241A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09"/>
              <a:ext cx="542" cy="25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72" name="Rectangle 9">
              <a:extLst>
                <a:ext uri="{FF2B5EF4-FFF2-40B4-BE49-F238E27FC236}">
                  <a16:creationId xmlns:a16="http://schemas.microsoft.com/office/drawing/2014/main" id="{0D063ACA-C143-474F-B29B-7A88990E3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100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Courier New" panose="02070309020205020404" pitchFamily="49" charset="0"/>
                  <a:ea typeface="宋体" panose="02010600030101010101" pitchFamily="2" charset="-122"/>
                </a:rPr>
                <a:t>‘*’</a:t>
              </a:r>
            </a:p>
          </p:txBody>
        </p:sp>
        <p:sp>
          <p:nvSpPr>
            <p:cNvPr id="92173" name="Line 10">
              <a:extLst>
                <a:ext uri="{FF2B5EF4-FFF2-40B4-BE49-F238E27FC236}">
                  <a16:creationId xmlns:a16="http://schemas.microsoft.com/office/drawing/2014/main" id="{EF34507D-9B68-4F01-8659-2172FA081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9" y="1259"/>
              <a:ext cx="933" cy="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4" name="Line 11">
              <a:extLst>
                <a:ext uri="{FF2B5EF4-FFF2-40B4-BE49-F238E27FC236}">
                  <a16:creationId xmlns:a16="http://schemas.microsoft.com/office/drawing/2014/main" id="{EDB19ED0-F06C-4EA9-8D78-7B442FDD5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6" y="1799"/>
              <a:ext cx="339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5" name="Line 12">
              <a:extLst>
                <a:ext uri="{FF2B5EF4-FFF2-40B4-BE49-F238E27FC236}">
                  <a16:creationId xmlns:a16="http://schemas.microsoft.com/office/drawing/2014/main" id="{6D6BAEF8-D783-4D58-BE67-CEC861348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1808"/>
              <a:ext cx="355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6" name="Line 13">
              <a:extLst>
                <a:ext uri="{FF2B5EF4-FFF2-40B4-BE49-F238E27FC236}">
                  <a16:creationId xmlns:a16="http://schemas.microsoft.com/office/drawing/2014/main" id="{27013C64-57AC-4140-B4B4-469EA1F54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8" y="1266"/>
              <a:ext cx="986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7" name="Rectangle 14">
              <a:extLst>
                <a:ext uri="{FF2B5EF4-FFF2-40B4-BE49-F238E27FC236}">
                  <a16:creationId xmlns:a16="http://schemas.microsoft.com/office/drawing/2014/main" id="{B830B699-9939-41DF-A990-7367CC94D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1617"/>
              <a:ext cx="3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-’</a:t>
              </a:r>
            </a:p>
          </p:txBody>
        </p:sp>
        <p:sp>
          <p:nvSpPr>
            <p:cNvPr id="92178" name="Rectangle 15">
              <a:extLst>
                <a:ext uri="{FF2B5EF4-FFF2-40B4-BE49-F238E27FC236}">
                  <a16:creationId xmlns:a16="http://schemas.microsoft.com/office/drawing/2014/main" id="{2ACB359F-EE0E-4A4D-9C7A-16ED67184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092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8’</a:t>
              </a:r>
            </a:p>
          </p:txBody>
        </p:sp>
        <p:sp>
          <p:nvSpPr>
            <p:cNvPr id="92179" name="Rectangle 16">
              <a:extLst>
                <a:ext uri="{FF2B5EF4-FFF2-40B4-BE49-F238E27FC236}">
                  <a16:creationId xmlns:a16="http://schemas.microsoft.com/office/drawing/2014/main" id="{89BB24AB-4DD4-4213-88ED-D41AA9979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095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5’</a:t>
              </a:r>
            </a:p>
          </p:txBody>
        </p:sp>
        <p:sp>
          <p:nvSpPr>
            <p:cNvPr id="92180" name="Rectangle 17">
              <a:extLst>
                <a:ext uri="{FF2B5EF4-FFF2-40B4-BE49-F238E27FC236}">
                  <a16:creationId xmlns:a16="http://schemas.microsoft.com/office/drawing/2014/main" id="{B4167112-AB96-45F3-9855-2062C3D8D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1624"/>
              <a:ext cx="553" cy="236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1" name="Rectangle 18">
              <a:extLst>
                <a:ext uri="{FF2B5EF4-FFF2-40B4-BE49-F238E27FC236}">
                  <a16:creationId xmlns:a16="http://schemas.microsoft.com/office/drawing/2014/main" id="{76C40E05-320D-468A-A96E-CEDC29F75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2119"/>
              <a:ext cx="563" cy="24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2" name="Rectangle 19">
              <a:extLst>
                <a:ext uri="{FF2B5EF4-FFF2-40B4-BE49-F238E27FC236}">
                  <a16:creationId xmlns:a16="http://schemas.microsoft.com/office/drawing/2014/main" id="{FFD7060D-0933-479F-BB97-8817240F8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115"/>
              <a:ext cx="529" cy="24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3" name="Rectangle 20">
              <a:extLst>
                <a:ext uri="{FF2B5EF4-FFF2-40B4-BE49-F238E27FC236}">
                  <a16:creationId xmlns:a16="http://schemas.microsoft.com/office/drawing/2014/main" id="{4E9D58CF-49FD-40EF-B791-459D7C0F1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2610"/>
              <a:ext cx="502" cy="23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4" name="Rectangle 21">
              <a:extLst>
                <a:ext uri="{FF2B5EF4-FFF2-40B4-BE49-F238E27FC236}">
                  <a16:creationId xmlns:a16="http://schemas.microsoft.com/office/drawing/2014/main" id="{8D90DD73-5B8D-4662-B693-ACB0F213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601"/>
              <a:ext cx="515" cy="25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185" name="Rectangle 22">
              <a:extLst>
                <a:ext uri="{FF2B5EF4-FFF2-40B4-BE49-F238E27FC236}">
                  <a16:creationId xmlns:a16="http://schemas.microsoft.com/office/drawing/2014/main" id="{1AD36EBC-5B69-4016-8DD7-47ACFDD9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606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Courier New" panose="02070309020205020404" pitchFamily="49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Courier New" panose="02070309020205020404" pitchFamily="49" charset="0"/>
                  <a:ea typeface="宋体" panose="02010600030101010101" pitchFamily="2" charset="-122"/>
                </a:rPr>
                <a:t>/’</a:t>
              </a:r>
            </a:p>
          </p:txBody>
        </p:sp>
        <p:sp>
          <p:nvSpPr>
            <p:cNvPr id="92186" name="Line 23">
              <a:extLst>
                <a:ext uri="{FF2B5EF4-FFF2-40B4-BE49-F238E27FC236}">
                  <a16:creationId xmlns:a16="http://schemas.microsoft.com/office/drawing/2014/main" id="{3AD4BAD8-4A85-43E5-90D0-51C52A8C3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2" y="1765"/>
              <a:ext cx="488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7" name="Line 24">
              <a:extLst>
                <a:ext uri="{FF2B5EF4-FFF2-40B4-BE49-F238E27FC236}">
                  <a16:creationId xmlns:a16="http://schemas.microsoft.com/office/drawing/2014/main" id="{A8C4365A-A769-426A-ABDD-25C3DB618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7" y="2289"/>
              <a:ext cx="321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8" name="Line 25">
              <a:extLst>
                <a:ext uri="{FF2B5EF4-FFF2-40B4-BE49-F238E27FC236}">
                  <a16:creationId xmlns:a16="http://schemas.microsoft.com/office/drawing/2014/main" id="{F942489A-A097-40F7-9471-90449C833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4" y="2299"/>
              <a:ext cx="335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9" name="Line 26">
              <a:extLst>
                <a:ext uri="{FF2B5EF4-FFF2-40B4-BE49-F238E27FC236}">
                  <a16:creationId xmlns:a16="http://schemas.microsoft.com/office/drawing/2014/main" id="{1AE376E6-FC66-4651-9EBB-B61424A31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3" y="1769"/>
              <a:ext cx="371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0" name="Rectangle 27">
              <a:extLst>
                <a:ext uri="{FF2B5EF4-FFF2-40B4-BE49-F238E27FC236}">
                  <a16:creationId xmlns:a16="http://schemas.microsoft.com/office/drawing/2014/main" id="{09B3CDFA-9A80-4577-8A44-4C7E8F429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121"/>
              <a:ext cx="4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+’</a:t>
              </a:r>
            </a:p>
          </p:txBody>
        </p:sp>
        <p:sp>
          <p:nvSpPr>
            <p:cNvPr id="92191" name="Rectangle 28">
              <a:extLst>
                <a:ext uri="{FF2B5EF4-FFF2-40B4-BE49-F238E27FC236}">
                  <a16:creationId xmlns:a16="http://schemas.microsoft.com/office/drawing/2014/main" id="{B6A8A539-531F-4BDE-B06A-634C53F82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587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4’</a:t>
              </a:r>
            </a:p>
          </p:txBody>
        </p:sp>
        <p:sp>
          <p:nvSpPr>
            <p:cNvPr id="92192" name="Rectangle 29">
              <a:extLst>
                <a:ext uri="{FF2B5EF4-FFF2-40B4-BE49-F238E27FC236}">
                  <a16:creationId xmlns:a16="http://schemas.microsoft.com/office/drawing/2014/main" id="{4D9097FF-02A8-4EFC-90BA-4C078F6A1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098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3’</a:t>
              </a:r>
            </a:p>
          </p:txBody>
        </p:sp>
        <p:sp>
          <p:nvSpPr>
            <p:cNvPr id="92193" name="Rectangle 30">
              <a:extLst>
                <a:ext uri="{FF2B5EF4-FFF2-40B4-BE49-F238E27FC236}">
                  <a16:creationId xmlns:a16="http://schemas.microsoft.com/office/drawing/2014/main" id="{88E2E854-C7B9-416E-BFB7-84363E887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585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2’</a:t>
              </a:r>
            </a:p>
          </p:txBody>
        </p:sp>
      </p:grpSp>
      <p:sp>
        <p:nvSpPr>
          <p:cNvPr id="2635807" name="Rectangle 31">
            <a:extLst>
              <a:ext uri="{FF2B5EF4-FFF2-40B4-BE49-F238E27FC236}">
                <a16:creationId xmlns:a16="http://schemas.microsoft.com/office/drawing/2014/main" id="{D2DDED41-6777-4AB7-9406-F06D63DD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92600"/>
            <a:ext cx="8281987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Postfix form: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8 5 -  4 2 + 3 / *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We can evaluate this expression from left to right. </a:t>
            </a:r>
          </a:p>
        </p:txBody>
      </p:sp>
      <p:sp>
        <p:nvSpPr>
          <p:cNvPr id="92167" name="Text Box 4">
            <a:extLst>
              <a:ext uri="{FF2B5EF4-FFF2-40B4-BE49-F238E27FC236}">
                <a16:creationId xmlns:a16="http://schemas.microsoft.com/office/drawing/2014/main" id="{A3A04862-BE86-4F84-A8D2-ED2F0C5C9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35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35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5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58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F4B158D0-8BDC-4081-ADCB-B8705B1E1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8BBE762-0912-4ACE-9455-291A5E38599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1" name="Text Box 2">
            <a:extLst>
              <a:ext uri="{FF2B5EF4-FFF2-40B4-BE49-F238E27FC236}">
                <a16:creationId xmlns:a16="http://schemas.microsoft.com/office/drawing/2014/main" id="{89657968-6CBA-4CF8-B96F-5443A08F1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484313"/>
            <a:ext cx="6781800" cy="157003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(Due on June 9th):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11.3 </a:t>
            </a:r>
            <a:r>
              <a:rPr kumimoji="1" lang="en-US" altLang="zh-CN" dirty="0">
                <a:latin typeface="Times New Roman" panose="02020603050405020304" pitchFamily="18" charset="0"/>
              </a:rPr>
              <a:t>8, 16</a:t>
            </a:r>
            <a:endParaRPr kumimoji="1"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26570C5B-34B6-4BDC-8683-1158F5C709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2C4AC3-77FF-4733-A13B-6662450908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55906" name="Rectangle 2">
            <a:extLst>
              <a:ext uri="{FF2B5EF4-FFF2-40B4-BE49-F238E27FC236}">
                <a16:creationId xmlns:a16="http://schemas.microsoft.com/office/drawing/2014/main" id="{6B31E691-E557-4694-AC24-622AC9D09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96975"/>
            <a:ext cx="8208962" cy="2232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 shape of a binary search tree depends on its key values and their order of insertion.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For example,  Insert the elements   ‘J’   ‘E’   ‘F’  ‘T’  ‘A’    in that order.</a:t>
            </a:r>
          </a:p>
          <a:p>
            <a:pPr>
              <a:lnSpc>
                <a:spcPct val="11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-- The first value to be inserted is put into the root.</a:t>
            </a:r>
          </a:p>
        </p:txBody>
      </p:sp>
      <p:sp>
        <p:nvSpPr>
          <p:cNvPr id="2555907" name="Rectangle 3">
            <a:extLst>
              <a:ext uri="{FF2B5EF4-FFF2-40B4-BE49-F238E27FC236}">
                <a16:creationId xmlns:a16="http://schemas.microsoft.com/office/drawing/2014/main" id="{88C669B3-AA9C-4F97-A11E-CFB58963C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Construct the binary search tree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2495214-800D-48C6-AEC4-685F728ABD5B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3657600"/>
            <a:ext cx="922337" cy="457200"/>
            <a:chOff x="2421" y="2420"/>
            <a:chExt cx="581" cy="288"/>
          </a:xfrm>
        </p:grpSpPr>
        <p:sp>
          <p:nvSpPr>
            <p:cNvPr id="12295" name="Rectangle 5">
              <a:extLst>
                <a:ext uri="{FF2B5EF4-FFF2-40B4-BE49-F238E27FC236}">
                  <a16:creationId xmlns:a16="http://schemas.microsoft.com/office/drawing/2014/main" id="{BCD7D1C3-85FB-4741-9AFF-B65DE1C59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423"/>
              <a:ext cx="581" cy="237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296" name="Rectangle 6">
              <a:extLst>
                <a:ext uri="{FF2B5EF4-FFF2-40B4-BE49-F238E27FC236}">
                  <a16:creationId xmlns:a16="http://schemas.microsoft.com/office/drawing/2014/main" id="{460A7996-11A8-425A-B89D-9721C52A5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42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J’</a:t>
              </a:r>
            </a:p>
          </p:txBody>
        </p:sp>
      </p:grpSp>
      <p:sp>
        <p:nvSpPr>
          <p:cNvPr id="12294" name="Text Box 9">
            <a:extLst>
              <a:ext uri="{FF2B5EF4-FFF2-40B4-BE49-F238E27FC236}">
                <a16:creationId xmlns:a16="http://schemas.microsoft.com/office/drawing/2014/main" id="{B72EF380-4CB9-4C27-97CD-FCD06A1D8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55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55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5906" grpId="0" build="p"/>
      <p:bldP spid="25559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07B7AD21-B885-479D-AA59-A3580859E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81C867-4FF8-44E4-AD08-93136CF3D90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11565306-757F-4291-95C8-98B491CDFCDB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933825"/>
            <a:ext cx="1501775" cy="822325"/>
            <a:chOff x="1538" y="2592"/>
            <a:chExt cx="946" cy="518"/>
          </a:xfrm>
        </p:grpSpPr>
        <p:sp>
          <p:nvSpPr>
            <p:cNvPr id="14346" name="Rectangle 3">
              <a:extLst>
                <a:ext uri="{FF2B5EF4-FFF2-40B4-BE49-F238E27FC236}">
                  <a16:creationId xmlns:a16="http://schemas.microsoft.com/office/drawing/2014/main" id="{668749C0-D87B-4B7B-9CDF-9F00DE299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2828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7" name="Line 4">
              <a:extLst>
                <a:ext uri="{FF2B5EF4-FFF2-40B4-BE49-F238E27FC236}">
                  <a16:creationId xmlns:a16="http://schemas.microsoft.com/office/drawing/2014/main" id="{71BF5505-52F6-4CC2-94E8-FC176F75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2" y="2592"/>
              <a:ext cx="562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Rectangle 5">
              <a:extLst>
                <a:ext uri="{FF2B5EF4-FFF2-40B4-BE49-F238E27FC236}">
                  <a16:creationId xmlns:a16="http://schemas.microsoft.com/office/drawing/2014/main" id="{BD56B513-6744-47D7-B3E3-A7E828B5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822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E’</a:t>
              </a:r>
            </a:p>
          </p:txBody>
        </p:sp>
      </p:grpSp>
      <p:sp>
        <p:nvSpPr>
          <p:cNvPr id="2557958" name="Rectangle 6">
            <a:extLst>
              <a:ext uri="{FF2B5EF4-FFF2-40B4-BE49-F238E27FC236}">
                <a16:creationId xmlns:a16="http://schemas.microsoft.com/office/drawing/2014/main" id="{FC702DB6-E9C6-4EC2-A573-E31A78F8E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35075"/>
            <a:ext cx="8223250" cy="2049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Thereafter, each value to be inserted begins by comparing itself to the value in the root, moving left it is less, or moving right if it is greater. 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This continues at each level until it can be inserted as a new leaf.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57959" name="Rectangle 7">
            <a:extLst>
              <a:ext uri="{FF2B5EF4-FFF2-40B4-BE49-F238E27FC236}">
                <a16:creationId xmlns:a16="http://schemas.microsoft.com/office/drawing/2014/main" id="{F3796803-E760-422B-9746-38033A43D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01638"/>
            <a:ext cx="83820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-- Inserting ‘E’ into the BST</a:t>
            </a:r>
          </a:p>
        </p:txBody>
      </p:sp>
      <p:grpSp>
        <p:nvGrpSpPr>
          <p:cNvPr id="14342" name="Group 8">
            <a:extLst>
              <a:ext uri="{FF2B5EF4-FFF2-40B4-BE49-F238E27FC236}">
                <a16:creationId xmlns:a16="http://schemas.microsoft.com/office/drawing/2014/main" id="{29D3C194-C178-4097-94A1-E15CE186DF25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3657600"/>
            <a:ext cx="922337" cy="457200"/>
            <a:chOff x="2421" y="2420"/>
            <a:chExt cx="581" cy="288"/>
          </a:xfrm>
        </p:grpSpPr>
        <p:sp>
          <p:nvSpPr>
            <p:cNvPr id="14344" name="Rectangle 9">
              <a:extLst>
                <a:ext uri="{FF2B5EF4-FFF2-40B4-BE49-F238E27FC236}">
                  <a16:creationId xmlns:a16="http://schemas.microsoft.com/office/drawing/2014/main" id="{47709393-D54D-4421-B8C8-527131D24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423"/>
              <a:ext cx="581" cy="237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5" name="Rectangle 10">
              <a:extLst>
                <a:ext uri="{FF2B5EF4-FFF2-40B4-BE49-F238E27FC236}">
                  <a16:creationId xmlns:a16="http://schemas.microsoft.com/office/drawing/2014/main" id="{AA4AC9A3-ABBD-4A70-80AA-9225007A5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42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J’</a:t>
              </a:r>
            </a:p>
          </p:txBody>
        </p:sp>
      </p:grpSp>
      <p:sp>
        <p:nvSpPr>
          <p:cNvPr id="14343" name="Text Box 12">
            <a:extLst>
              <a:ext uri="{FF2B5EF4-FFF2-40B4-BE49-F238E27FC236}">
                <a16:creationId xmlns:a16="http://schemas.microsoft.com/office/drawing/2014/main" id="{A26A55D0-1E05-4AAC-BAAB-F6B072DD4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5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5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7958" grpId="0" build="p"/>
      <p:bldP spid="25579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94E47212-625F-47FE-84F6-CB9714A57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55F5403-975C-4B16-8E4E-CB83D6DDA17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003" name="Rectangle 3">
            <a:extLst>
              <a:ext uri="{FF2B5EF4-FFF2-40B4-BE49-F238E27FC236}">
                <a16:creationId xmlns:a16="http://schemas.microsoft.com/office/drawing/2014/main" id="{06BB2E34-9568-45DD-8C6C-CBEB17087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96875"/>
            <a:ext cx="83820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-- Inserting ‘F’ into the BST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F6637DDF-7531-4DFB-A31B-71D4A541AFE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916113"/>
            <a:ext cx="922338" cy="457200"/>
            <a:chOff x="2421" y="2420"/>
            <a:chExt cx="581" cy="288"/>
          </a:xfrm>
        </p:grpSpPr>
        <p:sp>
          <p:nvSpPr>
            <p:cNvPr id="16399" name="Rectangle 5">
              <a:extLst>
                <a:ext uri="{FF2B5EF4-FFF2-40B4-BE49-F238E27FC236}">
                  <a16:creationId xmlns:a16="http://schemas.microsoft.com/office/drawing/2014/main" id="{D4188BE0-C7F2-412B-9928-E16F9409B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423"/>
              <a:ext cx="581" cy="237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400" name="Rectangle 6">
              <a:extLst>
                <a:ext uri="{FF2B5EF4-FFF2-40B4-BE49-F238E27FC236}">
                  <a16:creationId xmlns:a16="http://schemas.microsoft.com/office/drawing/2014/main" id="{4D50E4F3-99A7-48A8-B998-F6095899C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42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J’</a:t>
              </a:r>
            </a:p>
          </p:txBody>
        </p:sp>
      </p:grpSp>
      <p:grpSp>
        <p:nvGrpSpPr>
          <p:cNvPr id="16389" name="Group 7">
            <a:extLst>
              <a:ext uri="{FF2B5EF4-FFF2-40B4-BE49-F238E27FC236}">
                <a16:creationId xmlns:a16="http://schemas.microsoft.com/office/drawing/2014/main" id="{7B07751B-D9C4-468C-AE23-BB9048F0F65C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2189163"/>
            <a:ext cx="1501775" cy="822325"/>
            <a:chOff x="1538" y="2592"/>
            <a:chExt cx="946" cy="518"/>
          </a:xfrm>
        </p:grpSpPr>
        <p:sp>
          <p:nvSpPr>
            <p:cNvPr id="16396" name="Rectangle 8">
              <a:extLst>
                <a:ext uri="{FF2B5EF4-FFF2-40B4-BE49-F238E27FC236}">
                  <a16:creationId xmlns:a16="http://schemas.microsoft.com/office/drawing/2014/main" id="{45812A77-E7DD-48D6-A26F-A2AF48E4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2828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397" name="Line 9">
              <a:extLst>
                <a:ext uri="{FF2B5EF4-FFF2-40B4-BE49-F238E27FC236}">
                  <a16:creationId xmlns:a16="http://schemas.microsoft.com/office/drawing/2014/main" id="{F2880594-187A-4E75-A418-A03BC58E2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2" y="2592"/>
              <a:ext cx="562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Rectangle 10">
              <a:extLst>
                <a:ext uri="{FF2B5EF4-FFF2-40B4-BE49-F238E27FC236}">
                  <a16:creationId xmlns:a16="http://schemas.microsoft.com/office/drawing/2014/main" id="{C53D4314-3B37-4708-8EAD-863A79145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822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E’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E0010BDF-DFF5-4441-A006-723B45141407}"/>
              </a:ext>
            </a:extLst>
          </p:cNvPr>
          <p:cNvGrpSpPr>
            <a:grpSpLocks/>
          </p:cNvGrpSpPr>
          <p:nvPr/>
        </p:nvGrpSpPr>
        <p:grpSpPr bwMode="auto">
          <a:xfrm>
            <a:off x="3224213" y="2836863"/>
            <a:ext cx="1136650" cy="784225"/>
            <a:chOff x="2098" y="2788"/>
            <a:chExt cx="716" cy="494"/>
          </a:xfrm>
        </p:grpSpPr>
        <p:grpSp>
          <p:nvGrpSpPr>
            <p:cNvPr id="16392" name="Group 12">
              <a:extLst>
                <a:ext uri="{FF2B5EF4-FFF2-40B4-BE49-F238E27FC236}">
                  <a16:creationId xmlns:a16="http://schemas.microsoft.com/office/drawing/2014/main" id="{C3A4B86B-1F22-489E-83E0-2C32B8E2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8" y="2788"/>
              <a:ext cx="716" cy="452"/>
              <a:chOff x="2098" y="2788"/>
              <a:chExt cx="716" cy="452"/>
            </a:xfrm>
          </p:grpSpPr>
          <p:sp>
            <p:nvSpPr>
              <p:cNvPr id="16394" name="Rectangle 13">
                <a:extLst>
                  <a:ext uri="{FF2B5EF4-FFF2-40B4-BE49-F238E27FC236}">
                    <a16:creationId xmlns:a16="http://schemas.microsoft.com/office/drawing/2014/main" id="{FEB38DEC-4B3B-4D4A-98F6-DAF5D2B82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3000"/>
                <a:ext cx="599" cy="240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395" name="Line 14">
                <a:extLst>
                  <a:ext uri="{FF2B5EF4-FFF2-40B4-BE49-F238E27FC236}">
                    <a16:creationId xmlns:a16="http://schemas.microsoft.com/office/drawing/2014/main" id="{C4410CBB-BC54-417A-8307-012635DD8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98" y="2788"/>
                <a:ext cx="452" cy="2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93" name="Rectangle 15">
              <a:extLst>
                <a:ext uri="{FF2B5EF4-FFF2-40B4-BE49-F238E27FC236}">
                  <a16:creationId xmlns:a16="http://schemas.microsoft.com/office/drawing/2014/main" id="{A5DE113F-3285-49E5-94B4-1F01C65B5F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16" y="2994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F’</a:t>
              </a:r>
            </a:p>
          </p:txBody>
        </p:sp>
      </p:grpSp>
      <p:sp>
        <p:nvSpPr>
          <p:cNvPr id="16391" name="Text Box 17">
            <a:extLst>
              <a:ext uri="{FF2B5EF4-FFF2-40B4-BE49-F238E27FC236}">
                <a16:creationId xmlns:a16="http://schemas.microsoft.com/office/drawing/2014/main" id="{880D4C73-1053-4254-9EF4-D1AD944A6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AB3BAF7D-7A0E-421E-9503-914E90B33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5B28D9-E327-4921-ACA8-1FDB9E3F139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2051" name="Rectangle 3">
            <a:extLst>
              <a:ext uri="{FF2B5EF4-FFF2-40B4-BE49-F238E27FC236}">
                <a16:creationId xmlns:a16="http://schemas.microsoft.com/office/drawing/2014/main" id="{10669423-C79C-4807-A59C-F279BE3C2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3820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-- Inserting ‘T’ into the BST</a:t>
            </a: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1935835F-4744-4BDA-B2A9-F9B36A8A4367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2060575"/>
            <a:ext cx="922337" cy="457200"/>
            <a:chOff x="2421" y="2420"/>
            <a:chExt cx="581" cy="288"/>
          </a:xfrm>
        </p:grpSpPr>
        <p:sp>
          <p:nvSpPr>
            <p:cNvPr id="18449" name="Rectangle 5">
              <a:extLst>
                <a:ext uri="{FF2B5EF4-FFF2-40B4-BE49-F238E27FC236}">
                  <a16:creationId xmlns:a16="http://schemas.microsoft.com/office/drawing/2014/main" id="{C238FA84-7014-46FA-AE49-99249E60B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423"/>
              <a:ext cx="581" cy="237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8450" name="Rectangle 6">
              <a:extLst>
                <a:ext uri="{FF2B5EF4-FFF2-40B4-BE49-F238E27FC236}">
                  <a16:creationId xmlns:a16="http://schemas.microsoft.com/office/drawing/2014/main" id="{F4E27972-4835-49DE-B08F-A0699437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42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J’</a:t>
              </a:r>
            </a:p>
          </p:txBody>
        </p:sp>
      </p:grpSp>
      <p:grpSp>
        <p:nvGrpSpPr>
          <p:cNvPr id="18437" name="Group 7">
            <a:extLst>
              <a:ext uri="{FF2B5EF4-FFF2-40B4-BE49-F238E27FC236}">
                <a16:creationId xmlns:a16="http://schemas.microsoft.com/office/drawing/2014/main" id="{3E8C9D04-2121-45E1-8EA7-6B2D299D2781}"/>
              </a:ext>
            </a:extLst>
          </p:cNvPr>
          <p:cNvGrpSpPr>
            <a:grpSpLocks/>
          </p:cNvGrpSpPr>
          <p:nvPr/>
        </p:nvGrpSpPr>
        <p:grpSpPr bwMode="auto">
          <a:xfrm>
            <a:off x="2441575" y="2333625"/>
            <a:ext cx="1501775" cy="822325"/>
            <a:chOff x="1538" y="2592"/>
            <a:chExt cx="946" cy="518"/>
          </a:xfrm>
        </p:grpSpPr>
        <p:sp>
          <p:nvSpPr>
            <p:cNvPr id="18446" name="Rectangle 8">
              <a:extLst>
                <a:ext uri="{FF2B5EF4-FFF2-40B4-BE49-F238E27FC236}">
                  <a16:creationId xmlns:a16="http://schemas.microsoft.com/office/drawing/2014/main" id="{5BCDFA6F-A5E7-49A7-96DA-412F7319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2828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8447" name="Line 9">
              <a:extLst>
                <a:ext uri="{FF2B5EF4-FFF2-40B4-BE49-F238E27FC236}">
                  <a16:creationId xmlns:a16="http://schemas.microsoft.com/office/drawing/2014/main" id="{10DBBCDA-CE3A-48DA-8F0B-53CA0AC58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2" y="2592"/>
              <a:ext cx="562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Rectangle 10">
              <a:extLst>
                <a:ext uri="{FF2B5EF4-FFF2-40B4-BE49-F238E27FC236}">
                  <a16:creationId xmlns:a16="http://schemas.microsoft.com/office/drawing/2014/main" id="{17A713F0-4D25-4016-A10E-1454313A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822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E’</a:t>
              </a:r>
            </a:p>
          </p:txBody>
        </p:sp>
      </p:grpSp>
      <p:sp>
        <p:nvSpPr>
          <p:cNvPr id="18438" name="Rectangle 11">
            <a:extLst>
              <a:ext uri="{FF2B5EF4-FFF2-40B4-BE49-F238E27FC236}">
                <a16:creationId xmlns:a16="http://schemas.microsoft.com/office/drawing/2014/main" id="{F5651289-002B-4682-973C-8846F94C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3317875"/>
            <a:ext cx="950912" cy="381000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39" name="Line 12">
            <a:extLst>
              <a:ext uri="{FF2B5EF4-FFF2-40B4-BE49-F238E27FC236}">
                <a16:creationId xmlns:a16="http://schemas.microsoft.com/office/drawing/2014/main" id="{EAB35F8E-B36D-4CEA-8B99-6C3FAED607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1350" y="2981325"/>
            <a:ext cx="71755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13">
            <a:extLst>
              <a:ext uri="{FF2B5EF4-FFF2-40B4-BE49-F238E27FC236}">
                <a16:creationId xmlns:a16="http://schemas.microsoft.com/office/drawing/2014/main" id="{3596CE05-1ECB-4B92-A6E6-769FCD68C2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27425" y="3308350"/>
            <a:ext cx="62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F’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ED490DF9-5EAF-493A-820A-39BCBB052FCF}"/>
              </a:ext>
            </a:extLst>
          </p:cNvPr>
          <p:cNvGrpSpPr>
            <a:grpSpLocks/>
          </p:cNvGrpSpPr>
          <p:nvPr/>
        </p:nvGrpSpPr>
        <p:grpSpPr bwMode="auto">
          <a:xfrm>
            <a:off x="4629150" y="2333625"/>
            <a:ext cx="1136650" cy="784225"/>
            <a:chOff x="2916" y="2592"/>
            <a:chExt cx="716" cy="494"/>
          </a:xfrm>
        </p:grpSpPr>
        <p:sp>
          <p:nvSpPr>
            <p:cNvPr id="18443" name="Rectangle 15">
              <a:extLst>
                <a:ext uri="{FF2B5EF4-FFF2-40B4-BE49-F238E27FC236}">
                  <a16:creationId xmlns:a16="http://schemas.microsoft.com/office/drawing/2014/main" id="{24C4EFCE-5CD3-4C84-A403-73D09E32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2804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8444" name="Line 16">
              <a:extLst>
                <a:ext uri="{FF2B5EF4-FFF2-40B4-BE49-F238E27FC236}">
                  <a16:creationId xmlns:a16="http://schemas.microsoft.com/office/drawing/2014/main" id="{AAF891D3-CCFD-498A-A708-ACA45CA4D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6" y="2592"/>
              <a:ext cx="452" cy="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Rectangle 17">
              <a:extLst>
                <a:ext uri="{FF2B5EF4-FFF2-40B4-BE49-F238E27FC236}">
                  <a16:creationId xmlns:a16="http://schemas.microsoft.com/office/drawing/2014/main" id="{1A618A0D-F325-4D42-A416-E0F65302FE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4" y="2798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T’</a:t>
              </a:r>
            </a:p>
          </p:txBody>
        </p:sp>
      </p:grpSp>
      <p:sp>
        <p:nvSpPr>
          <p:cNvPr id="18442" name="Text Box 20">
            <a:extLst>
              <a:ext uri="{FF2B5EF4-FFF2-40B4-BE49-F238E27FC236}">
                <a16:creationId xmlns:a16="http://schemas.microsoft.com/office/drawing/2014/main" id="{32874907-0A8A-4D96-A726-93B14B55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0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0D2FB2C2-3A45-48F5-AB05-A16E3227D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CA10EB-39CF-4F8E-9E2D-6A01F623D79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4099" name="Rectangle 3">
            <a:extLst>
              <a:ext uri="{FF2B5EF4-FFF2-40B4-BE49-F238E27FC236}">
                <a16:creationId xmlns:a16="http://schemas.microsoft.com/office/drawing/2014/main" id="{E7573AD7-8C59-437C-870F-CE058047E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620713"/>
            <a:ext cx="83820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solidFill>
                  <a:srgbClr val="CC00CC"/>
                </a:solidFill>
                <a:ea typeface="宋体" panose="02010600030101010101" pitchFamily="2" charset="-122"/>
              </a:rPr>
              <a:t>--Inserting ‘A’ into the BST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F4B30F27-AE92-458E-A7FA-56523FEAF722}"/>
              </a:ext>
            </a:extLst>
          </p:cNvPr>
          <p:cNvGrpSpPr>
            <a:grpSpLocks/>
          </p:cNvGrpSpPr>
          <p:nvPr/>
        </p:nvGrpSpPr>
        <p:grpSpPr bwMode="auto">
          <a:xfrm>
            <a:off x="3944938" y="1795463"/>
            <a:ext cx="922337" cy="457200"/>
            <a:chOff x="2421" y="2420"/>
            <a:chExt cx="581" cy="288"/>
          </a:xfrm>
        </p:grpSpPr>
        <p:sp>
          <p:nvSpPr>
            <p:cNvPr id="20501" name="Rectangle 5">
              <a:extLst>
                <a:ext uri="{FF2B5EF4-FFF2-40B4-BE49-F238E27FC236}">
                  <a16:creationId xmlns:a16="http://schemas.microsoft.com/office/drawing/2014/main" id="{43299213-D823-4AEE-B3D7-7C19D5CFC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423"/>
              <a:ext cx="581" cy="237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2" name="Rectangle 6">
              <a:extLst>
                <a:ext uri="{FF2B5EF4-FFF2-40B4-BE49-F238E27FC236}">
                  <a16:creationId xmlns:a16="http://schemas.microsoft.com/office/drawing/2014/main" id="{EFBA08C7-D280-4F14-85AE-AE4BE1245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420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J’</a:t>
              </a:r>
            </a:p>
          </p:txBody>
        </p:sp>
      </p:grpSp>
      <p:grpSp>
        <p:nvGrpSpPr>
          <p:cNvPr id="20485" name="Group 7">
            <a:extLst>
              <a:ext uri="{FF2B5EF4-FFF2-40B4-BE49-F238E27FC236}">
                <a16:creationId xmlns:a16="http://schemas.microsoft.com/office/drawing/2014/main" id="{5887F451-C572-43A8-84A0-7270DD8246AA}"/>
              </a:ext>
            </a:extLst>
          </p:cNvPr>
          <p:cNvGrpSpPr>
            <a:grpSpLocks/>
          </p:cNvGrpSpPr>
          <p:nvPr/>
        </p:nvGrpSpPr>
        <p:grpSpPr bwMode="auto">
          <a:xfrm>
            <a:off x="2543175" y="2068513"/>
            <a:ext cx="1501775" cy="822325"/>
            <a:chOff x="1538" y="2592"/>
            <a:chExt cx="946" cy="518"/>
          </a:xfrm>
        </p:grpSpPr>
        <p:sp>
          <p:nvSpPr>
            <p:cNvPr id="20498" name="Rectangle 8">
              <a:extLst>
                <a:ext uri="{FF2B5EF4-FFF2-40B4-BE49-F238E27FC236}">
                  <a16:creationId xmlns:a16="http://schemas.microsoft.com/office/drawing/2014/main" id="{F1AACA75-7732-4973-9668-790CE1EF6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2828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9" name="Line 9">
              <a:extLst>
                <a:ext uri="{FF2B5EF4-FFF2-40B4-BE49-F238E27FC236}">
                  <a16:creationId xmlns:a16="http://schemas.microsoft.com/office/drawing/2014/main" id="{902A0014-E099-4DCD-A714-04CC0EDC4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2" y="2592"/>
              <a:ext cx="562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Rectangle 10">
              <a:extLst>
                <a:ext uri="{FF2B5EF4-FFF2-40B4-BE49-F238E27FC236}">
                  <a16:creationId xmlns:a16="http://schemas.microsoft.com/office/drawing/2014/main" id="{418C0458-446F-4A70-AF77-6B8E21C40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822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E’</a:t>
              </a:r>
            </a:p>
          </p:txBody>
        </p:sp>
      </p:grpSp>
      <p:sp>
        <p:nvSpPr>
          <p:cNvPr id="20486" name="Rectangle 11">
            <a:extLst>
              <a:ext uri="{FF2B5EF4-FFF2-40B4-BE49-F238E27FC236}">
                <a16:creationId xmlns:a16="http://schemas.microsoft.com/office/drawing/2014/main" id="{E29E14F5-98CB-4260-BF7D-189D62B4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3052763"/>
            <a:ext cx="950912" cy="381000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487" name="Line 12">
            <a:extLst>
              <a:ext uri="{FF2B5EF4-FFF2-40B4-BE49-F238E27FC236}">
                <a16:creationId xmlns:a16="http://schemas.microsoft.com/office/drawing/2014/main" id="{0CF1939B-F157-42B3-8944-E4A1312628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82950" y="2716213"/>
            <a:ext cx="717550" cy="331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Rectangle 13">
            <a:extLst>
              <a:ext uri="{FF2B5EF4-FFF2-40B4-BE49-F238E27FC236}">
                <a16:creationId xmlns:a16="http://schemas.microsoft.com/office/drawing/2014/main" id="{FC57128F-65F2-4C34-93B0-3B488240CC4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27438" y="3043238"/>
            <a:ext cx="62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F’</a:t>
            </a:r>
          </a:p>
        </p:txBody>
      </p:sp>
      <p:grpSp>
        <p:nvGrpSpPr>
          <p:cNvPr id="20489" name="Group 14">
            <a:extLst>
              <a:ext uri="{FF2B5EF4-FFF2-40B4-BE49-F238E27FC236}">
                <a16:creationId xmlns:a16="http://schemas.microsoft.com/office/drawing/2014/main" id="{5326BF94-8001-48E0-B8D3-5B74D0CF6C57}"/>
              </a:ext>
            </a:extLst>
          </p:cNvPr>
          <p:cNvGrpSpPr>
            <a:grpSpLocks/>
          </p:cNvGrpSpPr>
          <p:nvPr/>
        </p:nvGrpSpPr>
        <p:grpSpPr bwMode="auto">
          <a:xfrm>
            <a:off x="4730750" y="2068513"/>
            <a:ext cx="1136650" cy="784225"/>
            <a:chOff x="2916" y="2592"/>
            <a:chExt cx="716" cy="494"/>
          </a:xfrm>
        </p:grpSpPr>
        <p:sp>
          <p:nvSpPr>
            <p:cNvPr id="20495" name="Rectangle 15">
              <a:extLst>
                <a:ext uri="{FF2B5EF4-FFF2-40B4-BE49-F238E27FC236}">
                  <a16:creationId xmlns:a16="http://schemas.microsoft.com/office/drawing/2014/main" id="{B7EB739F-F26F-44E5-A4C0-AF42D02A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2804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AB22C466-EDB4-4E5A-BD07-E023EDCE7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6" y="2592"/>
              <a:ext cx="452" cy="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Rectangle 17">
              <a:extLst>
                <a:ext uri="{FF2B5EF4-FFF2-40B4-BE49-F238E27FC236}">
                  <a16:creationId xmlns:a16="http://schemas.microsoft.com/office/drawing/2014/main" id="{ABAB2B1B-5ABA-4744-AB11-23C9CC260E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3" y="2798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T’</a:t>
              </a: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AF7D53CB-F53C-4318-8476-6C61DF02D2DB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2716213"/>
            <a:ext cx="1136650" cy="784225"/>
            <a:chOff x="940" y="3000"/>
            <a:chExt cx="716" cy="494"/>
          </a:xfrm>
        </p:grpSpPr>
        <p:sp>
          <p:nvSpPr>
            <p:cNvPr id="20492" name="Rectangle 19">
              <a:extLst>
                <a:ext uri="{FF2B5EF4-FFF2-40B4-BE49-F238E27FC236}">
                  <a16:creationId xmlns:a16="http://schemas.microsoft.com/office/drawing/2014/main" id="{13AE2832-88E1-4A98-AD1E-C4DE41100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3212"/>
              <a:ext cx="599" cy="240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3" name="Line 20">
              <a:extLst>
                <a:ext uri="{FF2B5EF4-FFF2-40B4-BE49-F238E27FC236}">
                  <a16:creationId xmlns:a16="http://schemas.microsoft.com/office/drawing/2014/main" id="{F61A893A-16D1-41DE-868E-8FC605088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3000"/>
              <a:ext cx="452" cy="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Rectangle 21">
              <a:extLst>
                <a:ext uri="{FF2B5EF4-FFF2-40B4-BE49-F238E27FC236}">
                  <a16:creationId xmlns:a16="http://schemas.microsoft.com/office/drawing/2014/main" id="{8BBEA6C4-D1D1-4ED8-82F9-97F0AD636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3206"/>
              <a:ext cx="4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latin typeface="Arial" panose="020B0604020202020204" pitchFamily="34" charset="0"/>
                  <a:ea typeface="宋体" panose="02010600030101010101" pitchFamily="2" charset="-122"/>
                </a:rPr>
                <a:t> ‘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A’</a:t>
              </a:r>
            </a:p>
          </p:txBody>
        </p:sp>
      </p:grpSp>
      <p:sp>
        <p:nvSpPr>
          <p:cNvPr id="20491" name="Text Box 23">
            <a:extLst>
              <a:ext uri="{FF2B5EF4-FFF2-40B4-BE49-F238E27FC236}">
                <a16:creationId xmlns:a16="http://schemas.microsoft.com/office/drawing/2014/main" id="{0CDD07F0-D314-479D-9069-237C2099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11.2 Applications of Trees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099" grpId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2882</Words>
  <Application>Microsoft Office PowerPoint</Application>
  <PresentationFormat>全屏显示(4:3)</PresentationFormat>
  <Paragraphs>654</Paragraphs>
  <Slides>45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Monotype Sorts</vt:lpstr>
      <vt:lpstr>楷体_GB2312</vt:lpstr>
      <vt:lpstr>宋体</vt:lpstr>
      <vt:lpstr>宋体-方正超大字符集</vt:lpstr>
      <vt:lpstr>新宋体</vt:lpstr>
      <vt:lpstr>Arial</vt:lpstr>
      <vt:lpstr>Courier New</vt:lpstr>
      <vt:lpstr>Symbol</vt:lpstr>
      <vt:lpstr>Times New Roman</vt:lpstr>
      <vt:lpstr>Wingdings</vt:lpstr>
      <vt:lpstr>Double Lines</vt:lpstr>
      <vt:lpstr>Clip</vt:lpstr>
      <vt:lpstr>公式</vt:lpstr>
      <vt:lpstr>PowerPoint 演示文稿</vt:lpstr>
      <vt:lpstr>PowerPoint 演示文稿</vt:lpstr>
      <vt:lpstr>1. Binary Search Trees</vt:lpstr>
      <vt:lpstr>The Concept of Binary Search Trees</vt:lpstr>
      <vt:lpstr> Construct the binary search tree</vt:lpstr>
      <vt:lpstr>-- Inserting ‘E’ into the BST</vt:lpstr>
      <vt:lpstr>-- Inserting ‘F’ into the BST</vt:lpstr>
      <vt:lpstr>-- Inserting ‘T’ into the BST</vt:lpstr>
      <vt:lpstr>--Inserting ‘A’ into the BST</vt:lpstr>
      <vt:lpstr>What binary search tree . . .</vt:lpstr>
      <vt:lpstr>Another binary search tree</vt:lpstr>
      <vt:lpstr>Is ‘F’ in the binary search tree?</vt:lpstr>
      <vt:lpstr> Binary Search Tree Algorithm</vt:lpstr>
      <vt:lpstr> The computational complexity</vt:lpstr>
      <vt:lpstr>PowerPoint 演示文稿</vt:lpstr>
      <vt:lpstr>2. Decision Trees</vt:lpstr>
      <vt:lpstr> An example: Counterfeit coin detection</vt:lpstr>
      <vt:lpstr>3. Prefix Codes</vt:lpstr>
      <vt:lpstr> the Concept of Prefix Codes</vt:lpstr>
      <vt:lpstr> How to Construct Prefix Codes</vt:lpstr>
      <vt:lpstr> Huffman Coding</vt:lpstr>
      <vt:lpstr> Huffman Coding</vt:lpstr>
      <vt:lpstr>PowerPoint 演示文稿</vt:lpstr>
      <vt:lpstr>PowerPoint 演示文稿</vt:lpstr>
      <vt:lpstr>PowerPoint 演示文稿</vt:lpstr>
      <vt:lpstr>PowerPoint 演示文稿</vt:lpstr>
      <vt:lpstr>1. Traversal Algorithms</vt:lpstr>
      <vt:lpstr> PREORDER Traversal Algorithm</vt:lpstr>
      <vt:lpstr>Preorder Traversal:</vt:lpstr>
      <vt:lpstr> INORDER Traversal Algorithm</vt:lpstr>
      <vt:lpstr>Inorder Traversal:</vt:lpstr>
      <vt:lpstr> POSTORDER Traversal Algorithm</vt:lpstr>
      <vt:lpstr>PowerPoint 演示文稿</vt:lpstr>
      <vt:lpstr>PowerPoint 演示文稿</vt:lpstr>
      <vt:lpstr>2. Infix, prefix, and postfix notation</vt:lpstr>
      <vt:lpstr> A Binary Expression Tree is . . .</vt:lpstr>
      <vt:lpstr>PowerPoint 演示文稿</vt:lpstr>
      <vt:lpstr>PowerPoint 演示文稿</vt:lpstr>
      <vt:lpstr> Infix Form </vt:lpstr>
      <vt:lpstr> Prefix Form </vt:lpstr>
      <vt:lpstr> Postfix Form </vt:lpstr>
      <vt:lpstr> Evaluate the binary expression tree</vt:lpstr>
      <vt:lpstr>Evaluate this binary expression tree</vt:lpstr>
      <vt:lpstr>Evaluate this binary expression tree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2023-06-06T07:40:29Z</dcterms:created>
  <dcterms:modified xsi:type="dcterms:W3CDTF">2023-06-06T07:43:17Z</dcterms:modified>
</cp:coreProperties>
</file>