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48" r:id="rId2"/>
    <p:sldId id="416" r:id="rId3"/>
    <p:sldId id="417" r:id="rId4"/>
    <p:sldId id="418" r:id="rId5"/>
    <p:sldId id="419" r:id="rId6"/>
    <p:sldId id="449" r:id="rId7"/>
    <p:sldId id="465" r:id="rId8"/>
    <p:sldId id="450" r:id="rId9"/>
    <p:sldId id="452" r:id="rId10"/>
    <p:sldId id="470" r:id="rId11"/>
    <p:sldId id="471" r:id="rId12"/>
    <p:sldId id="420" r:id="rId13"/>
    <p:sldId id="421" r:id="rId14"/>
    <p:sldId id="422" r:id="rId15"/>
    <p:sldId id="423" r:id="rId16"/>
    <p:sldId id="444" r:id="rId17"/>
    <p:sldId id="445" r:id="rId18"/>
    <p:sldId id="441" r:id="rId19"/>
    <p:sldId id="442" r:id="rId20"/>
    <p:sldId id="443" r:id="rId21"/>
    <p:sldId id="427" r:id="rId22"/>
    <p:sldId id="428" r:id="rId23"/>
    <p:sldId id="468" r:id="rId24"/>
    <p:sldId id="429" r:id="rId25"/>
    <p:sldId id="467" r:id="rId26"/>
    <p:sldId id="438" r:id="rId27"/>
    <p:sldId id="439" r:id="rId28"/>
    <p:sldId id="469" r:id="rId29"/>
    <p:sldId id="440" r:id="rId30"/>
    <p:sldId id="472" r:id="rId31"/>
    <p:sldId id="473" r:id="rId32"/>
    <p:sldId id="474" r:id="rId33"/>
    <p:sldId id="475" r:id="rId34"/>
    <p:sldId id="476" r:id="rId35"/>
    <p:sldId id="477" r:id="rId36"/>
    <p:sldId id="478" r:id="rId37"/>
    <p:sldId id="479" r:id="rId38"/>
    <p:sldId id="481" r:id="rId39"/>
    <p:sldId id="480" r:id="rId40"/>
    <p:sldId id="482" r:id="rId41"/>
    <p:sldId id="484" r:id="rId42"/>
    <p:sldId id="483" r:id="rId43"/>
    <p:sldId id="459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CC00FF"/>
    <a:srgbClr val="3366FF"/>
    <a:srgbClr val="6666FF"/>
    <a:srgbClr val="008000"/>
    <a:srgbClr val="000066"/>
    <a:srgbClr val="66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 autoAdjust="0"/>
    <p:restoredTop sz="95897" autoAdjust="0"/>
  </p:normalViewPr>
  <p:slideViewPr>
    <p:cSldViewPr>
      <p:cViewPr varScale="1">
        <p:scale>
          <a:sx n="103" d="100"/>
          <a:sy n="103" d="100"/>
        </p:scale>
        <p:origin x="88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F1B66AA-E433-4968-82F0-F8A15BE0C5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DF046F-C103-4F1E-9965-EEEBC04C25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5F75F3-D10D-4276-99D1-F00F9FA422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C8800EA-7727-4FB6-BFE1-0693DA3205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BC86753-1E46-4415-9504-989C72B28E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8A7D756-3087-42F6-A273-6C437DB30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EE7DA2-32F2-4E5C-94D8-FA8A69A216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9D75B84-58D1-4014-A723-CFEE6E1CD7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343629-5596-49DE-BE88-69EF08BA7B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0B3EE13-F244-4368-99E4-9DFE69BDA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FA15F73-DBB1-4F40-ACB3-061FFC8B7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732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1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362EB1B-7640-4B3E-A6EA-487E9360C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0FE2A-E565-4285-AB64-2106D7C71D3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FF32FC6-5436-4B59-90F0-3124F41911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61C1EFB-5F35-4C48-A1F7-1766C710E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1BA486DF-5309-4A7C-8B0C-72A1A68F31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DA8899-7EF0-4B6C-83DF-08D5A099C47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0250C6E-83A7-4C5A-BC5F-E739822AE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781AFC4-E1CF-4E91-9BED-ED0015D34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541E6D0-C422-4D8C-BD2B-CC5C260A6E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9F2DBF-D7BE-4B9D-933D-FA8AA905E9E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1933E56-0FA6-4970-9508-2953CA4F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7E6A638-5C08-44A0-BEA0-B980C5A5F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0B172F0-D369-4675-9D5A-1ABD2E5E9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1B2311E-232B-442F-BE11-11CF0DBB4AF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19E849-61A9-411F-842A-49430685F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340EDE-B4AC-435C-8DD1-B7A1803B0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C152FF34-1A6B-45DB-995F-C4678034E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2318A4-BD66-423A-A04A-5210C9B5C2A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F71ADCB-407E-4CBE-91B2-CB2DE8774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22BF192-045A-4B0F-8D63-806EF4812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B6B4211-B782-4283-BE23-AB88D82485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02A107-60BE-47C1-A091-AFA673329B8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A360B07-5A65-46DD-A894-E96711F9B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AE91F80-293E-44F1-AF0C-3BF5099E2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F01D983-0D4A-459C-B7A1-0AB8804B7F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BEA470-09BF-4C1A-A6E5-DBADF71C8ED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B3D881A-7803-4545-8610-B6C9D1B07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D241B7-DE49-4124-BF5D-C4A26A2A9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29C7FF1-8CB0-4027-93EC-2D9BC88DDA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0A00BA-B4F1-449A-9DAE-0556176B4A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4BAC6A-5E5F-41B7-8E2B-8D2AF723B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638FF4B-DE36-47DB-B458-076DF3932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02FE462-B9B9-4A9F-99E9-0C05C01F7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AF0359-09D6-40BD-BB20-0FFC1745D7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D8F4A31E-BD36-4D40-AF82-8525244D9D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4CEC763-F330-44A2-AAC4-B0AC74E9F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68572E61-FDA5-4AD3-B2E8-3AC7BB35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637AD9-A1F0-4532-B65E-8BA9FF7DEE0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A20A60-FB5D-435B-8759-4E6D1C39A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61DCDE-E66F-4108-8751-7293C0E0E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26A21D40-7244-49FB-BB5E-56479F35A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E74C2E-3688-4DFB-8C8F-B36AEBDFB2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B2CAB77-40F4-4968-97CD-F9372C8796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CA52E3F-FAA6-4BFF-AA9F-83B55B6E5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BAB4D7C-FB74-43F1-92DA-E5C00914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B9E7FD-B01D-4899-A641-9771B6089CF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6400A424-438D-4018-B1A6-8E91B03B4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96F3B9A1-F6BE-4407-8D2A-339B2791E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5FC1982-3747-4025-ABC0-75AB7E14FB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807735-2D49-4E47-8B13-2E67FEDFC84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95B10188-CD0B-43C9-A369-A3189B934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B036C6E-5A47-48E5-9EA5-2B321DB29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0CF5DB01-F91C-44EB-A70D-F67EEFDE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5EA9AD-1ABC-4A40-95E4-9D723B6B97D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2F71FF3-594A-4AD4-ADC0-08422A382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F1C04BD-BE06-4ED6-94E2-B8E5A049C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E1721347-BE1B-4631-9FFC-25FC96E1C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C28138-4C43-4717-AD2B-F6F8077C31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E26CF2D3-2391-4B87-9D8C-9CC5B3BE8D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2C5CECD7-FA61-4735-94FD-FDC5E23E4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11452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9756090-7044-4095-8C55-9649E37293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93802B-9C16-4690-90BC-BC64E4842D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520F62C-5AFB-47AF-9D0C-07F7DB779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665D2CA-4946-4A11-9594-CC40D84AB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91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B718587-B43F-40E7-9917-B2BB3E63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A6BED-4B1C-4AD1-B402-EBA3AA01CD3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1E2F939-A82E-4D17-A771-0E3B35FAA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1DB637-F0CD-4A65-B42A-B021F3EE3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44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B26DB7-5FA6-44EE-93C7-CDE79D905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1215B2-F68B-4E45-AA33-BD076B5E09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1BF90C5-8EF1-4A91-AF9F-7F1C75FA9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61CD610-C059-4DEA-A035-F62CC8523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946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A23408C-DD3C-4CC0-BCD1-A9286D806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A6FC22-08A7-4C39-AEE2-60D8855069B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08EF249-51DB-4D1E-A632-6047B19060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7DDE7CE-F238-4F25-8E54-A542F9166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9064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839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583667B-76B4-4F2B-94CB-3A66AB620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BCC57E-765B-459E-A1ED-5A9531BAF2F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E6A103FF-93B6-4043-903D-5EE7F1FBC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0DE81AB-48D8-44CA-86FC-7FEAB52D3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621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7952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072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240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36B1295C-C5C1-4713-91BD-F23281B31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AD88EA-BB0C-4BBC-94FC-E484E386742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7C29D50-8DF6-4D49-8C51-555C6741D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490701-B642-4843-A8B5-849B14D99D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499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36331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EE7DA2-32F2-4E5C-94D8-FA8A69A2168C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4436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EF2FD77-D4C0-4BA0-8B40-542E34219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756DA7-6D94-4FBB-A9A9-84B7DA25D4A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F2DA9A3-915D-4876-9CC7-637CE06581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78AE05CF-4F0A-4D3A-8722-6E2C40041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F9F2BD1-EA75-4AE4-8641-52D0B8799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78D04A-7E6E-4AF4-8F48-E362EC43F9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415AA0E-634A-4F16-94DB-75F31206C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FF062C4-9E98-4003-9215-BEBBAEA27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D1A0184C-0D68-4A1F-B653-03C5EA8C8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28EC83-4483-498A-AB74-C398D16FBA4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4FB7EA8-ED9D-40A8-8787-65A79C49A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B057576-F275-4F9E-898A-4E4603CDE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1EA0F62-58DA-40E0-9176-C100FDCE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92F09FB-7788-4401-8FC2-74D9460F3B5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2401028-8D47-45AE-A0D0-08A0186F8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193C026-BE15-4E90-9D5A-0907BC6DF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4B5F5B8-4C3F-4F35-A2D4-B6D50DC8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44ECF70-B9EA-4332-8301-0549B549DBC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DA9EE21-89E2-425C-BDE7-6D1E9B05F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CB2813E-0616-4802-80C7-B02B9547B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04D20B-212E-46B2-91C9-4DE30A1B7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35FE74-BBCB-40D9-99F8-D165D6717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01139DB-BA0D-43C7-B074-A16AF1A93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B674F9F-3584-424A-95A4-C633C5627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0B4F6C11-8BF5-4EA2-8B60-020485096AD5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10AA5FD-2C9B-4CCE-861A-0D206B9E00C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8AAD1CA-70E9-4AD3-915E-3533336E415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9D8EC0-3017-4069-8D41-45E05E280D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B563CF-313D-4385-93CC-A937F4B4A1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7073B28-6A72-4630-87F8-46E6B1FDF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E6AC5-B4D3-4DA5-9C8F-164972FA8A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69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DBBD488-77A5-4A02-8CD5-F28626A7D1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11D7C-EE44-47CD-B994-46F0A11D0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96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FDDB5FD-FC14-47DB-9EA7-1C7A511151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B31C9-D55B-4ED6-A6CA-549971E156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54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D4BF4AA-B946-4CE1-A0D1-F818359A3D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57098-B9FC-491D-B174-FEABA8B28F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1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59F7D5C-39A6-4291-AAA1-7C65552F68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B778E-D4EB-4823-AB13-495FD8EDAB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4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1400010-CA77-40D6-979C-E9B45848C2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41D12-9434-4C93-AA4C-ED6EA0156E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22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1E137F8-AD72-4DED-B1B7-C549941237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1C0E3-1907-41C9-A268-D54FB600B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19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50F8AB9-3327-44B6-8613-9236E05E8D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6FD61-3FB0-4EE8-B169-34468F4231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08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A21CC30-D64E-4CA2-B79A-6340AB3444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2CA-C2F7-4596-BE66-5C32AE0C9C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61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B68B6A-9DA0-4EDF-B738-B5D9EA80B5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03E0-336C-4D0B-822B-B01E426A0D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4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153190E-8163-4E19-9BCD-70B62469E2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D4B33-BDC5-43F9-9E75-C802CE7DA3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21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99AC2D4D-F7C9-4BB6-B1C2-4C4B4BC4D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91606714-2DB2-4A2B-AD1F-640AB70338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F24BD4-FAE6-4AF1-A7DE-12B3549A28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55ACDADF-D451-40F5-925A-4191A1B063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A4DC5C1-5C05-404C-9E5D-4D2F83EFE57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8A4C0EE0-B8D7-48A7-81FC-50E3259A0130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2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FAB864C-8866-4530-8F78-5294DD9D5D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FC980E9-F2E4-440E-AC42-D0E86470510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698" name="Text Box 2">
            <a:extLst>
              <a:ext uri="{FF2B5EF4-FFF2-40B4-BE49-F238E27FC236}">
                <a16:creationId xmlns:a16="http://schemas.microsoft.com/office/drawing/2014/main" id="{E495702C-0A08-4929-8BB1-8E28FB65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0413"/>
            <a:ext cx="83058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4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Number Theory and Cryptography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1E46B7F-E416-4FE2-964F-6ECD55CC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/>
            <a:fld id="{F515057E-123C-496D-B04B-83482BD77E5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 algn="r"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3700" name="Text Box 4">
            <a:extLst>
              <a:ext uri="{FF2B5EF4-FFF2-40B4-BE49-F238E27FC236}">
                <a16:creationId xmlns:a16="http://schemas.microsoft.com/office/drawing/2014/main" id="{3306F47F-C4A1-4BAF-8A58-95FE87C5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3152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4.1 Divisibility and Modular Arithmetic</a:t>
            </a:r>
          </a:p>
          <a:p>
            <a:pPr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latin typeface="Arial" charset="0"/>
                <a:ea typeface="宋体" pitchFamily="2" charset="-122"/>
              </a:rPr>
              <a:t>4.3 Primes and Greatest Common Divisors</a:t>
            </a:r>
          </a:p>
          <a:p>
            <a:pPr algn="just" eaLnBrk="1" hangingPunct="1">
              <a:spcBef>
                <a:spcPct val="8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4.4 Solving Congruences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03" y="926008"/>
            <a:ext cx="8153400" cy="2808536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Corollary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Let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be a positive integer and let 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and </a:t>
            </a:r>
            <a:r>
              <a:rPr kumimoji="1" lang="en-US" altLang="zh-CN" i="1" dirty="0">
                <a:latin typeface="Times New Roman" pitchFamily="18" charset="0"/>
              </a:rPr>
              <a:t>b </a:t>
            </a:r>
            <a:r>
              <a:rPr kumimoji="1" lang="en-US" altLang="zh-CN" dirty="0">
                <a:latin typeface="Times New Roman" pitchFamily="18" charset="0"/>
              </a:rPr>
              <a:t>be integers.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Then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+ 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) (mod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</a:t>
            </a:r>
            <a:r>
              <a:rPr kumimoji="1" lang="en-US" altLang="zh-CN" i="1" dirty="0">
                <a:latin typeface="Times New Roman" pitchFamily="18" charset="0"/>
              </a:rPr>
              <a:t> m</a:t>
            </a:r>
            <a:r>
              <a:rPr kumimoji="1" lang="en-US" altLang="zh-CN" dirty="0">
                <a:latin typeface="Times New Roman" pitchFamily="18" charset="0"/>
              </a:rPr>
              <a:t>) +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dirty="0">
                <a:latin typeface="Times New Roman" pitchFamily="18" charset="0"/>
              </a:rPr>
              <a:t>and</a:t>
            </a:r>
            <a:br>
              <a:rPr kumimoji="1" lang="en-US" altLang="zh-CN" dirty="0">
                <a:latin typeface="Times New Roman" pitchFamily="18" charset="0"/>
              </a:rPr>
            </a:br>
            <a:r>
              <a:rPr kumimoji="1" lang="en-US" altLang="zh-CN" i="1" dirty="0">
                <a:latin typeface="Times New Roman" pitchFamily="18" charset="0"/>
              </a:rPr>
              <a:t>ab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 = ((</a:t>
            </a:r>
            <a:r>
              <a:rPr kumimoji="1" lang="en-US" altLang="zh-CN" i="1" dirty="0">
                <a:latin typeface="Times New Roman" pitchFamily="18" charset="0"/>
              </a:rPr>
              <a:t>a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 (</a:t>
            </a:r>
            <a:r>
              <a:rPr kumimoji="1" lang="en-US" altLang="zh-CN" i="1" dirty="0">
                <a:latin typeface="Times New Roman" pitchFamily="18" charset="0"/>
              </a:rPr>
              <a:t>b</a:t>
            </a:r>
            <a:r>
              <a:rPr kumimoji="1" lang="en-US" altLang="zh-CN" dirty="0">
                <a:latin typeface="Times New Roman" pitchFamily="18" charset="0"/>
              </a:rPr>
              <a:t>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)) mod </a:t>
            </a:r>
            <a:r>
              <a:rPr kumimoji="1" lang="en-US" altLang="zh-CN" i="1" dirty="0">
                <a:latin typeface="Times New Roman" pitchFamily="18" charset="0"/>
              </a:rPr>
              <a:t>m</a:t>
            </a:r>
            <a:r>
              <a:rPr kumimoji="1" lang="en-US" altLang="zh-CN" dirty="0">
                <a:latin typeface="Times New Roman" pitchFamily="18" charset="0"/>
              </a:rPr>
              <a:t>. 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490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Arithmetic Modulo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 the set of nonnegative integers less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than m: {0, 1, ….,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−1}, we can define two operations on 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addition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+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multiplication modulo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</a:t>
            </a:r>
            <a:r>
              <a:rPr kumimoji="1" lang="en-US" altLang="zh-CN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= 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∙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76030"/>
            <a:ext cx="3098304" cy="980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D09C48-F97C-4FC6-96C9-C3E1C7BFFB14}"/>
              </a:ext>
            </a:extLst>
          </p:cNvPr>
          <p:cNvSpPr txBox="1"/>
          <p:nvPr/>
        </p:nvSpPr>
        <p:spPr>
          <a:xfrm>
            <a:off x="754807" y="4780918"/>
            <a:ext cx="6624736" cy="1156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+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+ 9)  mod 11 = 16 mod 11 = 5</a:t>
            </a:r>
          </a:p>
          <a:p>
            <a:pPr lvl="2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 = (7 </a:t>
            </a:r>
            <a:r>
              <a:rPr lang="en-US" altLang="zh-CN" sz="20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</a:t>
            </a:r>
            <a:r>
              <a:rPr lang="en-US" altLang="zh-CN" sz="2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 9)  mod 11 = 63 mod 11 = 8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981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FDB21C56-3EEF-497C-B048-68E5E6A62F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57E95-0A9F-45E6-937F-7383E74FF6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6355" name="Text Box 3">
            <a:extLst>
              <a:ext uri="{FF2B5EF4-FFF2-40B4-BE49-F238E27FC236}">
                <a16:creationId xmlns:a16="http://schemas.microsoft.com/office/drawing/2014/main" id="{17B6DFF0-5D5F-4894-82F9-DDF0BF03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Primes </a:t>
            </a:r>
          </a:p>
        </p:txBody>
      </p:sp>
      <p:sp>
        <p:nvSpPr>
          <p:cNvPr id="1636356" name="Line 4">
            <a:extLst>
              <a:ext uri="{FF2B5EF4-FFF2-40B4-BE49-F238E27FC236}">
                <a16:creationId xmlns:a16="http://schemas.microsoft.com/office/drawing/2014/main" id="{9EDAEBB9-0DE1-4EC5-8F5E-2F21792F9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" y="10620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6357" name="Text Box 5">
            <a:extLst>
              <a:ext uri="{FF2B5EF4-FFF2-40B4-BE49-F238E27FC236}">
                <a16:creationId xmlns:a16="http://schemas.microsoft.com/office/drawing/2014/main" id="{4B416EDF-65A4-4ABD-A3BF-06573F6F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2954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latin typeface="Times New Roman" pitchFamily="18" charset="0"/>
              </a:rPr>
              <a:t>Definition 1】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positive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greater than 1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prime</a:t>
            </a:r>
            <a:r>
              <a:rPr kumimoji="1"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 only positive factors of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are 1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A positive integer that is greater than 1 and is not prime is called </a:t>
            </a:r>
            <a:r>
              <a:rPr kumimoji="1"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composite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.</a:t>
            </a:r>
          </a:p>
        </p:txBody>
      </p:sp>
      <p:sp>
        <p:nvSpPr>
          <p:cNvPr id="1636359" name="Text Box 7">
            <a:extLst>
              <a:ext uri="{FF2B5EF4-FFF2-40B4-BE49-F238E27FC236}">
                <a16:creationId xmlns:a16="http://schemas.microsoft.com/office/drawing/2014/main" id="{FBB79408-7F6D-4DA7-AF1A-092921B26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63925"/>
            <a:ext cx="81534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primes less than 100 are 2,3,5,7,11,13,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,97.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CC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The sieve of Eratosthenes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can be used to find all the primes not exceeding an integer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6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5" grpId="0" autoUpdateAnimBg="0"/>
      <p:bldP spid="1636357" grpId="0" build="p" bldLvl="3" autoUpdateAnimBg="0"/>
      <p:bldP spid="1636359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422B2C49-58E3-44E4-81CD-3BED327C3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45E7E4-04E9-4BD2-BC2E-C3F5645214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03" name="Text Box 3">
            <a:extLst>
              <a:ext uri="{FF2B5EF4-FFF2-40B4-BE49-F238E27FC236}">
                <a16:creationId xmlns:a16="http://schemas.microsoft.com/office/drawing/2014/main" id="{731C5204-7D40-498B-9BED-469862D07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40113"/>
            <a:ext cx="81534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Example 1〗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prime factorizations of 100, 641, 999,and 1024 are given by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100=2·2·5·5=2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2,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641=641,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999=3·3·3·37=3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·37,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1024=2·2·2·2·2·2·2·2·2·2=2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38404" name="AutoShape 4">
            <a:extLst>
              <a:ext uri="{FF2B5EF4-FFF2-40B4-BE49-F238E27FC236}">
                <a16:creationId xmlns:a16="http://schemas.microsoft.com/office/drawing/2014/main" id="{29B411FC-03BE-46FA-8677-D159D3A9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7063"/>
            <a:ext cx="7924800" cy="2514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Theorem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dirty="0"/>
              <a:t>】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THE</a:t>
            </a:r>
            <a:r>
              <a:rPr kumimoji="1" lang="en-US" altLang="zh-CN" sz="2000" dirty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FUNDAMENTAL THEOREM OF ARITHMETIC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Every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positive integer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kumimoji="1" lang="en-US" altLang="zh-CN" i="1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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kumimoji="1" lang="zh-CN" altLang="en-US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can be written 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uniquely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</a:rPr>
              <a:t>as a prime or as the product of two or more primes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,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where the prime factors are written in order of </a:t>
            </a:r>
          </a:p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nondecreasing size.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3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3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3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03" grpId="0" build="p" bldLvl="3" autoUpdateAnimBg="0"/>
      <p:bldP spid="163840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847DC852-4D3A-4414-9917-C6256FC49A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A178055-19F0-43F0-8857-D1143198A2A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2A88313-9511-49BB-A884-79E7CC12DBC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714375"/>
            <a:ext cx="7924800" cy="914400"/>
            <a:chOff x="288" y="432"/>
            <a:chExt cx="4992" cy="576"/>
          </a:xfrm>
        </p:grpSpPr>
        <p:sp>
          <p:nvSpPr>
            <p:cNvPr id="1640454" name="AutoShape 6">
              <a:extLst>
                <a:ext uri="{FF2B5EF4-FFF2-40B4-BE49-F238E27FC236}">
                  <a16:creationId xmlns:a16="http://schemas.microsoft.com/office/drawing/2014/main" id="{76BB8962-9C84-4E3A-B7F9-D1466FE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2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If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is a composite integer, then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n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has prime </a:t>
              </a:r>
            </a:p>
            <a:p>
              <a:pPr eaLnBrk="1" hangingPunct="1"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divisor less than or equal to         .</a:t>
              </a:r>
            </a:p>
          </p:txBody>
        </p:sp>
        <p:graphicFrame>
          <p:nvGraphicFramePr>
            <p:cNvPr id="61458" name="Object 7">
              <a:extLst>
                <a:ext uri="{FF2B5EF4-FFF2-40B4-BE49-F238E27FC236}">
                  <a16:creationId xmlns:a16="http://schemas.microsoft.com/office/drawing/2014/main" id="{B9D7286D-0D48-4854-9D3C-C3F194E10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699"/>
            <a:ext cx="2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4" name="Microsoft 公式 3.0" r:id="rId5" imgW="241300" imgH="228600" progId="Equation.3">
                    <p:embed/>
                  </p:oleObj>
                </mc:Choice>
                <mc:Fallback>
                  <p:oleObj name="Microsoft 公式 3.0" r:id="rId5" imgW="2413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99"/>
                          <a:ext cx="28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56" name="AutoShape 8">
            <a:extLst>
              <a:ext uri="{FF2B5EF4-FFF2-40B4-BE49-F238E27FC236}">
                <a16:creationId xmlns:a16="http://schemas.microsoft.com/office/drawing/2014/main" id="{4E429014-D40B-4117-B80F-1F8582CA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28825"/>
            <a:ext cx="7391400" cy="3200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composite, it must has a factor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1&lt;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Hence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5B3D6C7-DF6C-4ED7-9E7B-43CCED1821EC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3248025"/>
            <a:ext cx="6858000" cy="457200"/>
            <a:chOff x="576" y="1680"/>
            <a:chExt cx="4320" cy="288"/>
          </a:xfrm>
        </p:grpSpPr>
        <p:sp>
          <p:nvSpPr>
            <p:cNvPr id="61454" name="Text Box 10">
              <a:extLst>
                <a:ext uri="{FF2B5EF4-FFF2-40B4-BE49-F238E27FC236}">
                  <a16:creationId xmlns:a16="http://schemas.microsoft.com/office/drawing/2014/main" id="{4DE93793-E78A-4AA8-9E14-8255B2AC7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80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We see that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or 1&lt;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       , otherwise,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ab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&gt;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61455" name="Object 11">
              <a:extLst>
                <a:ext uri="{FF2B5EF4-FFF2-40B4-BE49-F238E27FC236}">
                  <a16:creationId xmlns:a16="http://schemas.microsoft.com/office/drawing/2014/main" id="{1D09D419-D2C7-46B3-B681-DCBDB751D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8" y="1710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5" name="Microsoft 公式 3.0" r:id="rId7" imgW="241300" imgH="228600" progId="Equation.3">
                    <p:embed/>
                  </p:oleObj>
                </mc:Choice>
                <mc:Fallback>
                  <p:oleObj name="Microsoft 公式 3.0" r:id="rId7" imgW="2413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710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12">
              <a:extLst>
                <a:ext uri="{FF2B5EF4-FFF2-40B4-BE49-F238E27FC236}">
                  <a16:creationId xmlns:a16="http://schemas.microsoft.com/office/drawing/2014/main" id="{84EBA7D8-B33E-4179-9197-80F90641A3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0" y="1716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6" name="Microsoft 公式 3.0" r:id="rId8" imgW="241300" imgH="228600" progId="Equation.3">
                    <p:embed/>
                  </p:oleObj>
                </mc:Choice>
                <mc:Fallback>
                  <p:oleObj name="Microsoft 公式 3.0" r:id="rId8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1716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8DC46E99-F0EB-4DEF-9B79-8E841A2C140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629025"/>
            <a:ext cx="6858000" cy="404813"/>
            <a:chOff x="576" y="2463"/>
            <a:chExt cx="4320" cy="255"/>
          </a:xfrm>
        </p:grpSpPr>
        <p:sp>
          <p:nvSpPr>
            <p:cNvPr id="61452" name="Text Box 14">
              <a:extLst>
                <a:ext uri="{FF2B5EF4-FFF2-40B4-BE49-F238E27FC236}">
                  <a16:creationId xmlns:a16="http://schemas.microsoft.com/office/drawing/2014/main" id="{73413DE1-653B-4F50-B3A9-2DE7579EC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63"/>
              <a:ext cx="4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 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positive divisor not exceeding 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3" name="Object 15">
              <a:extLst>
                <a:ext uri="{FF2B5EF4-FFF2-40B4-BE49-F238E27FC236}">
                  <a16:creationId xmlns:a16="http://schemas.microsoft.com/office/drawing/2014/main" id="{D4BC2774-4134-45E3-A639-0D2E2E2D4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1" y="249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7" name="Microsoft 公式 3.0" r:id="rId9" imgW="241300" imgH="228600" progId="Equation.3">
                    <p:embed/>
                  </p:oleObj>
                </mc:Choice>
                <mc:Fallback>
                  <p:oleObj name="Microsoft 公式 3.0" r:id="rId9" imgW="2413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249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64" name="Text Box 16">
            <a:extLst>
              <a:ext uri="{FF2B5EF4-FFF2-40B4-BE49-F238E27FC236}">
                <a16:creationId xmlns:a16="http://schemas.microsoft.com/office/drawing/2014/main" id="{17B9C0F6-7307-4866-B682-3010BC81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0025"/>
            <a:ext cx="685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This divisor is either prime or, by the fundamental Theorem of Arithmetic, has a prime divisor.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712B6507-B2B3-4045-AFD3-B4F0EF0C1A6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4695825"/>
            <a:ext cx="7086600" cy="404813"/>
            <a:chOff x="576" y="3423"/>
            <a:chExt cx="4464" cy="255"/>
          </a:xfrm>
        </p:grpSpPr>
        <p:sp>
          <p:nvSpPr>
            <p:cNvPr id="61450" name="Text Box 18">
              <a:extLst>
                <a:ext uri="{FF2B5EF4-FFF2-40B4-BE49-F238E27FC236}">
                  <a16:creationId xmlns:a16="http://schemas.microsoft.com/office/drawing/2014/main" id="{C0DE2AB5-D1A1-478B-9051-BBA733B5E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23"/>
              <a:ext cx="44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In either case, </a:t>
              </a:r>
              <a:r>
                <a:rPr kumimoji="1" lang="en-US" altLang="zh-CN" sz="20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n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has a prime divisor less than or equal to        .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1451" name="Object 19">
              <a:extLst>
                <a:ext uri="{FF2B5EF4-FFF2-40B4-BE49-F238E27FC236}">
                  <a16:creationId xmlns:a16="http://schemas.microsoft.com/office/drawing/2014/main" id="{18874758-EA3B-476C-8EE2-AAA46A94F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5" y="3453"/>
            <a:ext cx="23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8" name="Microsoft 公式 3.0" r:id="rId10" imgW="241300" imgH="228600" progId="Equation.3">
                    <p:embed/>
                  </p:oleObj>
                </mc:Choice>
                <mc:Fallback>
                  <p:oleObj name="Microsoft 公式 3.0" r:id="rId10" imgW="2413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3453"/>
                          <a:ext cx="23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404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40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40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40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56" grpId="0" build="p" animBg="1" autoUpdateAnimBg="0"/>
      <p:bldP spid="1640464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Show that 113 is prime.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47838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642501" name="Object 5">
            <a:extLst>
              <a:ext uri="{FF2B5EF4-FFF2-40B4-BE49-F238E27FC236}">
                <a16:creationId xmlns:a16="http://schemas.microsoft.com/office/drawing/2014/main" id="{BEE19C01-ACD8-4BB8-8C66-23C7DD4DA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8138" y="2205038"/>
          <a:ext cx="1866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7" name="Equation" r:id="rId5" imgW="838200" imgH="228600" progId="Equation.3">
                  <p:embed/>
                </p:oleObj>
              </mc:Choice>
              <mc:Fallback>
                <p:oleObj name="Equation" r:id="rId5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2205038"/>
                        <a:ext cx="1866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2EC2256A-EF7B-4B49-9055-D7B312B88567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997200"/>
            <a:ext cx="5975350" cy="473075"/>
            <a:chOff x="1066" y="1888"/>
            <a:chExt cx="3764" cy="298"/>
          </a:xfrm>
        </p:grpSpPr>
        <p:sp>
          <p:nvSpPr>
            <p:cNvPr id="63497" name="Text Box 7">
              <a:extLst>
                <a:ext uri="{FF2B5EF4-FFF2-40B4-BE49-F238E27FC236}">
                  <a16:creationId xmlns:a16="http://schemas.microsoft.com/office/drawing/2014/main" id="{8BADEAAB-B649-4E80-9A2E-D83C168C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888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The primes  not exceeding         are 2,3,5,7.   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63498" name="Object 8">
              <a:extLst>
                <a:ext uri="{FF2B5EF4-FFF2-40B4-BE49-F238E27FC236}">
                  <a16:creationId xmlns:a16="http://schemas.microsoft.com/office/drawing/2014/main" id="{D34DF08A-C304-40A8-B938-B1009381B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7" y="1933"/>
            <a:ext cx="401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8" name="Equation" r:id="rId7" imgW="368300" imgH="228600" progId="Equation.3">
                    <p:embed/>
                  </p:oleObj>
                </mc:Choice>
                <mc:Fallback>
                  <p:oleObj name="Equation" r:id="rId7" imgW="3683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1933"/>
                          <a:ext cx="401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2505" name="Text Box 9">
            <a:extLst>
              <a:ext uri="{FF2B5EF4-FFF2-40B4-BE49-F238E27FC236}">
                <a16:creationId xmlns:a16="http://schemas.microsoft.com/office/drawing/2014/main" id="{58C47E92-CFEE-42CF-9D93-EBD7EB44A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789363"/>
            <a:ext cx="69834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Since 113 is not divisible by 2,3,5,or 7, it follows that 113 is prime.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4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4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4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4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499" grpId="0" build="p" bldLvl="3" autoUpdateAnimBg="0" advAuto="0"/>
      <p:bldP spid="1642500" grpId="0" build="p" bldLvl="3" autoUpdateAnimBg="0"/>
      <p:bldP spid="1642505" grpId="0" build="p" bldLvl="3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D752BFA-B665-444E-80F6-3AA6760F0C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7203E05-BBA9-45CA-B7C8-8C369A5E401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949286C4-DF31-4161-B29A-253C9D080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roblem: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64327A51-DF46-4F49-A060-733D964A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857250"/>
            <a:ext cx="701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How to find the prime factorization of a positive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 </a:t>
            </a:r>
          </a:p>
        </p:txBody>
      </p:sp>
      <p:sp>
        <p:nvSpPr>
          <p:cNvPr id="1685510" name="Text Box 6">
            <a:extLst>
              <a:ext uri="{FF2B5EF4-FFF2-40B4-BE49-F238E27FC236}">
                <a16:creationId xmlns:a16="http://schemas.microsoft.com/office/drawing/2014/main" id="{518B4F94-B7D1-4338-9514-A89F86290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7145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Begin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by successive primes, starting with the smallest prime 2.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685512" name="Text Box 8">
            <a:extLst>
              <a:ext uri="{FF2B5EF4-FFF2-40B4-BE49-F238E27FC236}">
                <a16:creationId xmlns:a16="http://schemas.microsoft.com/office/drawing/2014/main" id="{649E2FC5-CBAC-4A4B-8BB9-8C04FCBF5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500313"/>
            <a:ext cx="6858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no prime factor not exceeding     is found, then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prime, otherwise, if a prime factor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found, continue by factoring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Note that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has no prime factors less than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1685513" name="Text Box 9">
            <a:extLst>
              <a:ext uri="{FF2B5EF4-FFF2-40B4-BE49-F238E27FC236}">
                <a16:creationId xmlns:a16="http://schemas.microsoft.com/office/drawing/2014/main" id="{A45F24CA-DAAF-42B1-A035-5F6187DC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4071938"/>
            <a:ext cx="68580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Again by dividing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by successive primes, starting with the prime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This procedure is continued until the factorization has been reduced to a prime.</a:t>
            </a:r>
          </a:p>
        </p:txBody>
      </p:sp>
      <p:graphicFrame>
        <p:nvGraphicFramePr>
          <p:cNvPr id="65545" name="Object 11">
            <a:extLst>
              <a:ext uri="{FF2B5EF4-FFF2-40B4-BE49-F238E27FC236}">
                <a16:creationId xmlns:a16="http://schemas.microsoft.com/office/drawing/2014/main" id="{57D4FD07-65E6-4B6C-80F2-5671C05E4F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538" y="2500313"/>
          <a:ext cx="446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6" name="Microsoft 公式 3.0" r:id="rId5" imgW="241300" imgH="228600" progId="Equation.3">
                  <p:embed/>
                </p:oleObj>
              </mc:Choice>
              <mc:Fallback>
                <p:oleObj name="Microsoft 公式 3.0" r:id="rId5" imgW="241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2500313"/>
                        <a:ext cx="446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5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5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5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510" grpId="0"/>
      <p:bldP spid="1685512" grpId="0" autoUpdateAnimBg="0"/>
      <p:bldP spid="16855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44D9BDD3-D7E4-405E-B68F-51AB818C76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C6938-1986-46BD-853F-47D37C17F3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7555" name="Text Box 3">
            <a:extLst>
              <a:ext uri="{FF2B5EF4-FFF2-40B4-BE49-F238E27FC236}">
                <a16:creationId xmlns:a16="http://schemas.microsoft.com/office/drawing/2014/main" id="{351C5B5D-5F76-4317-A21C-5899983FB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the prime factorization of 7007. </a:t>
            </a:r>
          </a:p>
        </p:txBody>
      </p:sp>
      <p:sp>
        <p:nvSpPr>
          <p:cNvPr id="1687556" name="AutoShape 4">
            <a:extLst>
              <a:ext uri="{FF2B5EF4-FFF2-40B4-BE49-F238E27FC236}">
                <a16:creationId xmlns:a16="http://schemas.microsoft.com/office/drawing/2014/main" id="{9BD82FF6-EFF9-4B5E-B93A-BF23F5505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391400" cy="4419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perform divisions of 7007 by successive primes,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2.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divides 7007, with 7007/7=1001.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Next, divide 1001 by successive prime beginning with 7,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also divides 1001,since 1001/7 =143.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Continue by dividing 143 by successive prime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beginning with 7.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does divide 143,143/11=13, 13 is a prime. Hence,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7007=7×7 ×11 ×13=7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 11×13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7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8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8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8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8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8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8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8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8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8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8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7555" grpId="0" build="p" bldLvl="3" autoUpdateAnimBg="0" advAuto="0"/>
      <p:bldP spid="1687556" grpId="0" build="p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5A3FFEF4-4E6C-41B6-8ABD-6A4522FD0B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1675E9-0366-479E-AB30-2692392724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63" name="Text Box 3">
            <a:extLst>
              <a:ext uri="{FF2B5EF4-FFF2-40B4-BE49-F238E27FC236}">
                <a16:creationId xmlns:a16="http://schemas.microsoft.com/office/drawing/2014/main" id="{6A860136-ED06-482D-BB3F-83433B058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infinitude of primes</a:t>
            </a:r>
          </a:p>
        </p:txBody>
      </p:sp>
      <p:sp>
        <p:nvSpPr>
          <p:cNvPr id="1679366" name="AutoShape 6">
            <a:extLst>
              <a:ext uri="{FF2B5EF4-FFF2-40B4-BE49-F238E27FC236}">
                <a16:creationId xmlns:a16="http://schemas.microsoft.com/office/drawing/2014/main" id="{D5DF504C-0F51-441B-AFE0-499B39698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14463"/>
            <a:ext cx="7493000" cy="520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/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There are infinitely many primes.</a:t>
            </a:r>
          </a:p>
        </p:txBody>
      </p:sp>
      <p:sp>
        <p:nvSpPr>
          <p:cNvPr id="1679368" name="AutoShape 8">
            <a:extLst>
              <a:ext uri="{FF2B5EF4-FFF2-40B4-BE49-F238E27FC236}">
                <a16:creationId xmlns:a16="http://schemas.microsoft.com/office/drawing/2014/main" id="{D3D4ACE8-2C23-4A2A-A54C-3B7478F3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20938"/>
            <a:ext cx="7391400" cy="935037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Omitted.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7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63" grpId="0" build="p" bldLvl="3" autoUpdateAnimBg="0"/>
      <p:bldP spid="1679366" grpId="0" animBg="1"/>
      <p:bldP spid="167936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D83EE8F9-1027-4E9E-861E-B7555F9A99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A847EA-759D-4B31-BC33-C5F847DF804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1411" name="Text Box 3">
            <a:extLst>
              <a:ext uri="{FF2B5EF4-FFF2-40B4-BE49-F238E27FC236}">
                <a16:creationId xmlns:a16="http://schemas.microsoft.com/office/drawing/2014/main" id="{75F8D587-034A-45D1-B3B2-4657BC619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Mersenne primes</a:t>
            </a:r>
          </a:p>
        </p:txBody>
      </p:sp>
      <p:sp>
        <p:nvSpPr>
          <p:cNvPr id="1681414" name="Text Box 6">
            <a:extLst>
              <a:ext uri="{FF2B5EF4-FFF2-40B4-BE49-F238E27FC236}">
                <a16:creationId xmlns:a16="http://schemas.microsoft.com/office/drawing/2014/main" id="{5239A347-3908-46DC-AC93-BCBBA0808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496300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1) Form:</a:t>
            </a:r>
            <a:r>
              <a:rPr kumimoji="1" lang="en-US" altLang="zh-CN" i="1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i="1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-1, where 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also prime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For example,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-1=3,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-1=7,2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-1=31 are Mersenne primes,      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while 2</a:t>
            </a:r>
            <a:r>
              <a:rPr kumimoji="1" lang="en-US" altLang="zh-CN" baseline="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-1=2047 is not a Mersenne prime.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Progress in finding Mersenne primes has been steady since computers were invented.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1990:  8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2001: 39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2018: 50 (the largest known prime </a:t>
            </a:r>
            <a:r>
              <a:rPr lang="en-US" altLang="zh-CN" dirty="0"/>
              <a:t>2</a:t>
            </a:r>
            <a:r>
              <a:rPr lang="en-US" altLang="zh-CN" baseline="30000" dirty="0"/>
              <a:t>77,232,917</a:t>
            </a:r>
            <a:r>
              <a:rPr lang="zh-CN" altLang="en-US" dirty="0"/>
              <a:t> − </a:t>
            </a:r>
            <a:r>
              <a:rPr lang="en-US" altLang="zh-CN" dirty="0"/>
              <a:t>1)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8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8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8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8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81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8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8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6814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1411" grpId="0" build="p" bldLvl="3" autoUpdateAnimBg="0"/>
      <p:bldP spid="168141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611E4CE1-781B-44A7-B9A9-FAD1013008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F99221-02B5-4EE8-8422-F4E9E0DCAF2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163" name="Text Box 3">
            <a:extLst>
              <a:ext uri="{FF2B5EF4-FFF2-40B4-BE49-F238E27FC236}">
                <a16:creationId xmlns:a16="http://schemas.microsoft.com/office/drawing/2014/main" id="{972AE3E5-21E3-4166-AD32-9F9D329D3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Introduction</a:t>
            </a:r>
            <a:r>
              <a:rPr kumimoji="1"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28164" name="Text Box 4">
            <a:extLst>
              <a:ext uri="{FF2B5EF4-FFF2-40B4-BE49-F238E27FC236}">
                <a16:creationId xmlns:a16="http://schemas.microsoft.com/office/drawing/2014/main" id="{19F59F49-FE6F-4D87-99F3-3C6662B6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31925"/>
            <a:ext cx="8153400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kumimoji="1" lang="en-US" altLang="zh-CN" i="1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Number theory is the branch of mathematics involving the integers and their properties.</a:t>
            </a: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In this chapter, we will discuss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Divisibility and Modular Arithmetic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Primes and Greatest Common Divisors</a:t>
            </a:r>
          </a:p>
          <a:p>
            <a:pPr lvl="2" eaLnBrk="1" hangingPunct="1">
              <a:spcBef>
                <a:spcPct val="40000"/>
              </a:spcBef>
              <a:buFont typeface="Wingdings" panose="05000000000000000000" pitchFamily="2" charset="2"/>
              <a:buChar char="v"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Solving Congruences </a:t>
            </a:r>
          </a:p>
        </p:txBody>
      </p:sp>
      <p:sp>
        <p:nvSpPr>
          <p:cNvPr id="1628165" name="Line 5">
            <a:extLst>
              <a:ext uri="{FF2B5EF4-FFF2-40B4-BE49-F238E27FC236}">
                <a16:creationId xmlns:a16="http://schemas.microsoft.com/office/drawing/2014/main" id="{3246B475-7A93-4822-A3F6-546A384CA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2112963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2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28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28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28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28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28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63" grpId="0" autoUpdateAnimBg="0"/>
      <p:bldP spid="1628164" grpId="0" build="p" bldLvl="3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7783FE54-EE05-4D0D-AEDF-8A5C18D7A3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A864377-0661-432A-BE77-DC59ACA228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3459" name="Text Box 3">
            <a:extLst>
              <a:ext uri="{FF2B5EF4-FFF2-40B4-BE49-F238E27FC236}">
                <a16:creationId xmlns:a16="http://schemas.microsoft.com/office/drawing/2014/main" id="{1AD6267E-270B-46B0-995B-E7A7B92D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7786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distribution of primes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ADEA8D20-7D1F-452D-9BB6-282C9E806595}"/>
              </a:ext>
            </a:extLst>
          </p:cNvPr>
          <p:cNvGrpSpPr>
            <a:grpSpLocks/>
          </p:cNvGrpSpPr>
          <p:nvPr/>
        </p:nvGrpSpPr>
        <p:grpSpPr bwMode="auto">
          <a:xfrm>
            <a:off x="679450" y="1414463"/>
            <a:ext cx="7493000" cy="1727200"/>
            <a:chOff x="428" y="891"/>
            <a:chExt cx="4720" cy="1088"/>
          </a:xfrm>
        </p:grpSpPr>
        <p:sp>
          <p:nvSpPr>
            <p:cNvPr id="1683460" name="AutoShape 4">
              <a:extLst>
                <a:ext uri="{FF2B5EF4-FFF2-40B4-BE49-F238E27FC236}">
                  <a16:creationId xmlns:a16="http://schemas.microsoft.com/office/drawing/2014/main" id="{9F70F568-A054-42E7-8F7E-B1C4B1D3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891"/>
              <a:ext cx="4720" cy="108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4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PRIME NUMBER THEOREM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The ratio of the number of primes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and </a:t>
              </a:r>
            </a:p>
            <a:p>
              <a:pPr eaLnBrk="1" hangingPunct="1">
                <a:spcBef>
                  <a:spcPct val="30000"/>
                </a:spcBef>
                <a:defRPr/>
              </a:pP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              approaches 1 as </a:t>
              </a:r>
              <a:r>
                <a:rPr kumimoji="1" lang="en-US" altLang="zh-CN" i="1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x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itchFamily="2" charset="-122"/>
                </a:rPr>
                <a:t> grows without bound.</a:t>
              </a:r>
            </a:p>
          </p:txBody>
        </p:sp>
        <p:graphicFrame>
          <p:nvGraphicFramePr>
            <p:cNvPr id="73735" name="Object 6">
              <a:extLst>
                <a:ext uri="{FF2B5EF4-FFF2-40B4-BE49-F238E27FC236}">
                  <a16:creationId xmlns:a16="http://schemas.microsoft.com/office/drawing/2014/main" id="{A43AAE94-E39F-42D5-A8C4-0376DE743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65"/>
            <a:ext cx="60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85" name="公式" r:id="rId5" imgW="431425" imgH="177646" progId="Equation.3">
                    <p:embed/>
                  </p:oleObj>
                </mc:Choice>
                <mc:Fallback>
                  <p:oleObj name="公式" r:id="rId5" imgW="431425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65"/>
                          <a:ext cx="60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8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3459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Greatest common divisor and least common multiple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0693" name="Text Box 5">
            <a:extLst>
              <a:ext uri="{FF2B5EF4-FFF2-40B4-BE49-F238E27FC236}">
                <a16:creationId xmlns:a16="http://schemas.microsoft.com/office/drawing/2014/main" id="{516F8C12-ECB1-4CD8-8D2B-23D89B35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153400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integers, not both zero. The largest integer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is called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common divisor of a and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Notation: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3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their greatest common divisor is 1.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jcd fnta1"/>
              </a:rPr>
              <a:t>Definition 4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pairwise relatively prime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)=1 whenever 1≦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0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0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0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0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0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691" grpId="0" autoUpdateAnimBg="0"/>
      <p:bldP spid="1650693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5FABECFA-06AA-41FD-A292-1FCDDFDA5E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E1A12F-C59B-4051-95B3-2F18A48FBF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39" name="Text Box 3">
            <a:extLst>
              <a:ext uri="{FF2B5EF4-FFF2-40B4-BE49-F238E27FC236}">
                <a16:creationId xmlns:a16="http://schemas.microsoft.com/office/drawing/2014/main" id="{3D3CFE60-CB9F-4AD0-A91F-DDDD361F5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2740" name="Text Box 4">
            <a:extLst>
              <a:ext uri="{FF2B5EF4-FFF2-40B4-BE49-F238E27FC236}">
                <a16:creationId xmlns:a16="http://schemas.microsoft.com/office/drawing/2014/main" id="{AFE2D622-973F-4EEB-88D7-FED78A7D6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92225"/>
            <a:ext cx="8153400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can be computed using the prime 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39" grpId="0" build="p" bldLvl="3" autoUpdateAnimBg="0" advAuto="0"/>
      <p:bldP spid="1652740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516CAA7C-88E6-4583-8089-D2D8909DC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73983B-EF35-41EB-92DA-B733FD9517B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2741" name="Text Box 5">
            <a:extLst>
              <a:ext uri="{FF2B5EF4-FFF2-40B4-BE49-F238E27FC236}">
                <a16:creationId xmlns:a16="http://schemas.microsoft.com/office/drawing/2014/main" id="{8B83DB58-4141-4741-B97E-BC7F6E66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572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Find gcd(120,500).</a:t>
            </a:r>
          </a:p>
        </p:txBody>
      </p:sp>
      <p:sp>
        <p:nvSpPr>
          <p:cNvPr id="1652742" name="Text Box 6">
            <a:extLst>
              <a:ext uri="{FF2B5EF4-FFF2-40B4-BE49-F238E27FC236}">
                <a16:creationId xmlns:a16="http://schemas.microsoft.com/office/drawing/2014/main" id="{C6BBDA1F-6782-4721-8BB8-8039770D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14450"/>
            <a:ext cx="8153400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120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500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gcd(120,500) 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min(3,2)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min(1,0)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min(1,3)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3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5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 20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2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5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5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5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52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52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52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741" grpId="0" build="p" bldLvl="3" autoUpdateAnimBg="0"/>
      <p:bldP spid="1652742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B540806E-DF4D-4E08-A009-3040CC3C75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D988C3-16CA-4374-9553-6C332BEC83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87" name="Text Box 3">
            <a:extLst>
              <a:ext uri="{FF2B5EF4-FFF2-40B4-BE49-F238E27FC236}">
                <a16:creationId xmlns:a16="http://schemas.microsoft.com/office/drawing/2014/main" id="{D81D7AFF-8A4C-47B3-A57E-03CCAE3C8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81534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【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cajcd fnta1" pitchFamily="18" charset="2"/>
              </a:rPr>
              <a:t>Definition 5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】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>
                <a:solidFill>
                  <a:srgbClr val="00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least common multiple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of the positive integer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the smallest integer that is divisible by both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 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Notation: lcm(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a, 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654788" name="Text Box 4">
            <a:extLst>
              <a:ext uri="{FF2B5EF4-FFF2-40B4-BE49-F238E27FC236}">
                <a16:creationId xmlns:a16="http://schemas.microsoft.com/office/drawing/2014/main" id="{4A08918C-9140-4612-869A-0688AA7B4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6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Problem: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 to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find lcm(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?</a:t>
            </a:r>
          </a:p>
        </p:txBody>
      </p:sp>
      <p:sp>
        <p:nvSpPr>
          <p:cNvPr id="1654789" name="Text Box 5">
            <a:extLst>
              <a:ext uri="{FF2B5EF4-FFF2-40B4-BE49-F238E27FC236}">
                <a16:creationId xmlns:a16="http://schemas.microsoft.com/office/drawing/2014/main" id="{159D0142-9FBD-4380-BDB4-5F2D9945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68638"/>
            <a:ext cx="8367713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that the prime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factorizations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are as follows.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   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lcm(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aseline="2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max(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i="1" baseline="2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5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5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54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54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54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654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87" grpId="0" build="p" autoUpdateAnimBg="0" advAuto="0"/>
      <p:bldP spid="1654788" grpId="0" build="p" bldLvl="3" autoUpdateAnimBg="0"/>
      <p:bldP spid="165478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0245C353-ED8A-4DBD-BA36-E84AA81D3B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C35B69-E0E2-42D3-8ADA-370AE12ECA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4790" name="AutoShape 6">
            <a:extLst>
              <a:ext uri="{FF2B5EF4-FFF2-40B4-BE49-F238E27FC236}">
                <a16:creationId xmlns:a16="http://schemas.microsoft.com/office/drawing/2014/main" id="{3FFEA0C4-EBA1-4C49-ABD7-AC4A62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   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×lcm(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5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479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2. The Euclidean Algorithm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06538"/>
            <a:ext cx="7924800" cy="914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【LEMMA 1</a:t>
            </a:r>
            <a:r>
              <a:rPr kumimoji="1" lang="en-US" altLang="zh-CN"/>
              <a:t>】</a:t>
            </a:r>
            <a:r>
              <a:rPr kumimoji="1" lang="en-US" altLang="zh-CN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bq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integers.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 gcd(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1673222" name="Text Box 6">
            <a:extLst>
              <a:ext uri="{FF2B5EF4-FFF2-40B4-BE49-F238E27FC236}">
                <a16:creationId xmlns:a16="http://schemas.microsoft.com/office/drawing/2014/main" id="{212E88FB-738E-440E-AE46-FB7E4E73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067050"/>
            <a:ext cx="762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  <a:p>
            <a:pPr>
              <a:spcBef>
                <a:spcPct val="50000"/>
              </a:spcBef>
              <a:buClr>
                <a:schemeClr val="tx1"/>
              </a:buClr>
              <a:buSzPct val="100000"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Show that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the same as the common divisors of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73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73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  <p:bldP spid="1673222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7" name="Text Box 3">
            <a:extLst>
              <a:ext uri="{FF2B5EF4-FFF2-40B4-BE49-F238E27FC236}">
                <a16:creationId xmlns:a16="http://schemas.microsoft.com/office/drawing/2014/main" id="{D7960EF0-7751-4350-8BBC-7A48DA6C3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97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It follows from Lemma 1 that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……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=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=  gcd(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, 0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=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03263"/>
            <a:ext cx="76200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positive integers 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……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+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   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0≤r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i="1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    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 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67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67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7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7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7" grpId="0" build="p" autoUpdateAnimBg="0"/>
      <p:bldP spid="167526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A2DEF328-874B-42D5-A770-3D2A73243C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3B99C38-7DE8-47C6-8078-677B3A6FD76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42F494B-AA06-41F3-9F03-597FA601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785813"/>
            <a:ext cx="521493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Fo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r example, find </a:t>
            </a:r>
            <a:r>
              <a:rPr lang="en-US" altLang="zh-CN" kern="0" dirty="0" err="1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(414, 662)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</a:rPr>
              <a:t>662 = 414 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 1 + 248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414 = 248  1 + 166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248 = 166  1 + 82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166 = 82  2 + 2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82 = 2  41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kern="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gcd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(414, 662)=2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613D2A7A-B4BE-41FD-80A5-BF320E7427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1CF16D-C2A4-44BF-96C6-79AE4A139A3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7314" name="AutoShape 2">
            <a:extLst>
              <a:ext uri="{FF2B5EF4-FFF2-40B4-BE49-F238E27FC236}">
                <a16:creationId xmlns:a16="http://schemas.microsoft.com/office/drawing/2014/main" id="{A3CD2A46-DA7A-466D-9469-AA8B15AE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8077200" cy="4495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ALGORITHM  </a:t>
            </a:r>
            <a:r>
              <a:rPr kumimoji="1" lang="en-US" altLang="zh-CN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Euclidean Algorithm.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Procedure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positive integers)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≠0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is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1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Division 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815340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with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宋体" pitchFamily="2" charset="-122"/>
                <a:ea typeface="宋体" pitchFamily="2" charset="-122"/>
                <a:sym typeface="Symbol" pitchFamily="18" charset="2"/>
              </a:rPr>
              <a:t>≠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0,we say that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divides b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integer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such that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b=ac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When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divides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we say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factor 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divisor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and that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multiple</a:t>
            </a:r>
            <a:r>
              <a:rPr kumimoji="1" lang="en-US" altLang="zh-CN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32163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Notations: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DFA34B7C-C3BB-495D-ADCC-82D4D6A899C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952875"/>
            <a:ext cx="4267200" cy="517525"/>
            <a:chOff x="1248" y="2346"/>
            <a:chExt cx="2688" cy="326"/>
          </a:xfrm>
        </p:grpSpPr>
        <p:graphicFrame>
          <p:nvGraphicFramePr>
            <p:cNvPr id="32780" name="Object 8">
              <a:extLst>
                <a:ext uri="{FF2B5EF4-FFF2-40B4-BE49-F238E27FC236}">
                  <a16:creationId xmlns:a16="http://schemas.microsoft.com/office/drawing/2014/main" id="{399812B5-D956-4D7D-A2FF-990361147F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400"/>
            <a:ext cx="39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0" name="Microsoft 公式 3.0" r:id="rId5" imgW="291973" imgH="203112" progId="Equation.3">
                    <p:embed/>
                  </p:oleObj>
                </mc:Choice>
                <mc:Fallback>
                  <p:oleObj name="Microsoft 公式 3.0" r:id="rId5" imgW="291973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400"/>
                          <a:ext cx="39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1" name="Text Box 9">
              <a:extLst>
                <a:ext uri="{FF2B5EF4-FFF2-40B4-BE49-F238E27FC236}">
                  <a16:creationId xmlns:a16="http://schemas.microsoft.com/office/drawing/2014/main" id="{B680FA4C-04CE-40EB-8920-3C7F9904D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34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divides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b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77A4CE7-E860-4C5F-9002-D5B6729801A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52963"/>
            <a:ext cx="4457700" cy="504825"/>
            <a:chOff x="1296" y="2787"/>
            <a:chExt cx="2808" cy="318"/>
          </a:xfrm>
        </p:grpSpPr>
        <p:sp>
          <p:nvSpPr>
            <p:cNvPr id="32778" name="Text Box 11">
              <a:extLst>
                <a:ext uri="{FF2B5EF4-FFF2-40B4-BE49-F238E27FC236}">
                  <a16:creationId xmlns:a16="http://schemas.microsoft.com/office/drawing/2014/main" id="{7BF37A54-EF4C-49D9-8C16-2A5873F88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0" y="2787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----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does not divide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.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</a:t>
              </a:r>
            </a:p>
          </p:txBody>
        </p:sp>
        <p:graphicFrame>
          <p:nvGraphicFramePr>
            <p:cNvPr id="32779" name="Object 12">
              <a:extLst>
                <a:ext uri="{FF2B5EF4-FFF2-40B4-BE49-F238E27FC236}">
                  <a16:creationId xmlns:a16="http://schemas.microsoft.com/office/drawing/2014/main" id="{948D0A98-C6D7-4FA3-8B02-E2AB56D0E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44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1" name="Microsoft 公式 3.0" r:id="rId7" imgW="330057" imgH="203112" progId="Equation.3">
                    <p:embed/>
                  </p:oleObj>
                </mc:Choice>
                <mc:Fallback>
                  <p:oleObj name="Microsoft 公式 3.0" r:id="rId7" imgW="33005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44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</a:t>
            </a:r>
            <a:r>
              <a:rPr kumimoji="1" lang="en-US" altLang="zh-CN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gcds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as Linear Combinations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143000"/>
            <a:ext cx="7924800" cy="141238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Bézout’s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positive integers, then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there exist integers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and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t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=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sa</a:t>
            </a:r>
            <a:r>
              <a:rPr kumimoji="1" lang="en-US" altLang="zh-CN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+ tb, 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also</a:t>
            </a:r>
          </a:p>
          <a:p>
            <a:pPr eaLnBrk="1" hangingPunct="1"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known as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Bézout’s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identity</a:t>
            </a:r>
            <a:endParaRPr kumimoji="1" lang="en-US" altLang="zh-CN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71E468F-0F51-4D09-98A3-4BEAA5730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03" y="2939635"/>
            <a:ext cx="81534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Note: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: </a:t>
            </a:r>
            <a:r>
              <a:rPr kumimoji="1" lang="en-US" altLang="zh-CN" dirty="0" err="1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Bézout</a:t>
            </a:r>
            <a:r>
              <a:rPr kumimoji="1" lang="en-US" altLang="zh-CN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coefficients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For example,  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gcd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(6,14) = (−2)∙6 + 1∙14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6102723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B045FF02-5A34-4900-A212-D3F17795D7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853EB5-B44A-4DA7-8510-B963A2A430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2499" name="Text Box 3">
            <a:extLst>
              <a:ext uri="{FF2B5EF4-FFF2-40B4-BE49-F238E27FC236}">
                <a16:creationId xmlns:a16="http://schemas.microsoft.com/office/drawing/2014/main" id="{395AE68A-1EE0-4EA8-955F-F122F300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415296"/>
            <a:ext cx="8208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express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gcd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(252,198) = 18 as a linear combination of 252 and 198.</a:t>
            </a:r>
          </a:p>
        </p:txBody>
      </p:sp>
      <p:sp>
        <p:nvSpPr>
          <p:cNvPr id="1642500" name="Text Box 4">
            <a:extLst>
              <a:ext uri="{FF2B5EF4-FFF2-40B4-BE49-F238E27FC236}">
                <a16:creationId xmlns:a16="http://schemas.microsoft.com/office/drawing/2014/main" id="{CF4E120E-A4A8-4ADC-A74D-7C01F01B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30" y="1239020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66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Solution:</a:t>
            </a:r>
            <a:r>
              <a:rPr kumimoji="1"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 i="1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3A7EE8-587C-4645-B489-35A051A795F0}"/>
              </a:ext>
            </a:extLst>
          </p:cNvPr>
          <p:cNvSpPr txBox="1"/>
          <p:nvPr/>
        </p:nvSpPr>
        <p:spPr>
          <a:xfrm>
            <a:off x="246469" y="1615555"/>
            <a:ext cx="7992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use the Euclidean algorithm to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(252,198) =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= 1∙198 + 54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 = 3 ∙54 + 36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 = 1 ∙36 + 18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2 ∙18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working backwards, from Ⅲ and Ⅱ above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∙36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 = 198 −  3 ∙54 </a:t>
            </a:r>
          </a:p>
          <a:p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the 2nd equation into the 1st yields: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54 −  1 ∙(198 −  3 ∙54 )= 4 ∙54 −  1 ∙198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54 = 252 −  1 ∙198 (from Ⅰ)) yields: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= 4 ∙(252 −  1 ∙198) −  1 ∙198 = 4 ∙252 −  5 ∙198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2201453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AAB4878C-7875-4B7E-8FA4-2FCA6384D3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FD18C7-8335-4B2D-BB20-2D2896D30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0691" name="Text Box 3">
            <a:extLst>
              <a:ext uri="{FF2B5EF4-FFF2-40B4-BE49-F238E27FC236}">
                <a16:creationId xmlns:a16="http://schemas.microsoft.com/office/drawing/2014/main" id="{15AE9EDB-EFD1-4C37-8E25-4F5BD15B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8638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Dividing Congruences by an Integer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50692" name="Line 4">
            <a:extLst>
              <a:ext uri="{FF2B5EF4-FFF2-40B4-BE49-F238E27FC236}">
                <a16:creationId xmlns:a16="http://schemas.microsoft.com/office/drawing/2014/main" id="{60B47288-314C-460C-9970-B715FBA82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7140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8D60D6F-302B-4688-BC18-1C70177B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" y="1142999"/>
            <a:ext cx="8164841" cy="119159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</a:t>
            </a:r>
            <a:r>
              <a:rPr kumimoji="1" lang="en-US" altLang="zh-CN" dirty="0" err="1">
                <a:latin typeface="Times New Roman" pitchFamily="18" charset="0"/>
              </a:rPr>
              <a:t>】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Let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a positive integer and let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 and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be integers.</a:t>
            </a: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If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and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gcd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c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en-US" altLang="zh-CN" sz="2000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 = 1, then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≡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 (mod </a:t>
            </a:r>
            <a:r>
              <a:rPr kumimoji="1" lang="en-US" altLang="zh-CN" sz="2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).</a:t>
            </a:r>
            <a:endParaRPr kumimoji="1" lang="en-US" altLang="zh-CN" dirty="0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039199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74FB161F-87EB-4E0D-9239-95CC0CBC4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5F2A8B-4D45-4EFF-96FD-A1A811B815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0211" name="Text Box 3">
            <a:extLst>
              <a:ext uri="{FF2B5EF4-FFF2-40B4-BE49-F238E27FC236}">
                <a16:creationId xmlns:a16="http://schemas.microsoft.com/office/drawing/2014/main" id="{FF2754D9-C687-4AD3-AA9F-9EF43AE41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Linear Congruences</a:t>
            </a:r>
          </a:p>
        </p:txBody>
      </p:sp>
      <p:sp>
        <p:nvSpPr>
          <p:cNvPr id="1630212" name="Text Box 4">
            <a:extLst>
              <a:ext uri="{FF2B5EF4-FFF2-40B4-BE49-F238E27FC236}">
                <a16:creationId xmlns:a16="http://schemas.microsoft.com/office/drawing/2014/main" id="{75B40F48-7D0E-4C1B-B51D-4B18B704F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182829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kumimoji="1" lang="en-US" altLang="zh-CN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congruence of the form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),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where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integers, and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variable, is called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linear congruence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630213" name="Line 5">
            <a:extLst>
              <a:ext uri="{FF2B5EF4-FFF2-40B4-BE49-F238E27FC236}">
                <a16:creationId xmlns:a16="http://schemas.microsoft.com/office/drawing/2014/main" id="{1E10D88A-AB5C-49EF-88A7-132518CE4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14255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0214" name="Text Box 6">
            <a:extLst>
              <a:ext uri="{FF2B5EF4-FFF2-40B4-BE49-F238E27FC236}">
                <a16:creationId xmlns:a16="http://schemas.microsoft.com/office/drawing/2014/main" id="{407E92B2-EE98-43AF-ADC9-6DFF1495B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417442"/>
            <a:ext cx="8153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Note:</a:t>
            </a:r>
          </a:p>
          <a:p>
            <a:pPr marL="0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solutions to a linear congruence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≡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 mod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are  all integers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that satisfy the congruence.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24B98C-E01A-42B5-A1F2-2272E3734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54" y="4005064"/>
            <a:ext cx="815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 err="1">
                <a:solidFill>
                  <a:srgbClr val="CC00FF"/>
                </a:solidFill>
                <a:latin typeface="Times New Roman" pitchFamily="18" charset="0"/>
                <a:sym typeface="cajcd fnta1" pitchFamily="18" charset="2"/>
              </a:rPr>
              <a:t>Definition</a:t>
            </a:r>
            <a:r>
              <a:rPr kumimoji="1" lang="en-US" altLang="zh-CN" dirty="0" err="1"/>
              <a:t>】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āa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said to be an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64F0FB81-6416-4B5E-991A-437D78AE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878336"/>
            <a:ext cx="8153400" cy="1495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is an inverse of 3 modulo 7 since 5∙3 = 15 ≡ 1(mod 7)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kumimoji="1"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5398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0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3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3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30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30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0211" grpId="0" autoUpdateAnimBg="0"/>
      <p:bldP spid="1630212" grpId="0" build="p" bldLvl="3" autoUpdateAnimBg="0"/>
      <p:bldP spid="1630214" grpId="0" build="p" bldLvl="3" autoUpdateAnimBg="0"/>
      <p:bldP spid="13" grpId="0" build="p" bldLvl="3" autoUpdateAnimBg="0"/>
      <p:bldP spid="15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3B3F9EBC-6CD2-478B-8459-56A7B7E2D1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0CD0E39-1717-44FC-AF15-74950BA704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3219" name="Text Box 3">
            <a:extLst>
              <a:ext uri="{FF2B5EF4-FFF2-40B4-BE49-F238E27FC236}">
                <a16:creationId xmlns:a16="http://schemas.microsoft.com/office/drawing/2014/main" id="{746EB29C-7F10-4F22-84DF-D5DC4EA3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58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of a modulo m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673220" name="Line 4">
            <a:extLst>
              <a:ext uri="{FF2B5EF4-FFF2-40B4-BE49-F238E27FC236}">
                <a16:creationId xmlns:a16="http://schemas.microsoft.com/office/drawing/2014/main" id="{F5D4D193-AEF0-404D-9340-F5C2CF27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143000"/>
            <a:ext cx="37147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3221" name="AutoShape 5">
            <a:extLst>
              <a:ext uri="{FF2B5EF4-FFF2-40B4-BE49-F238E27FC236}">
                <a16:creationId xmlns:a16="http://schemas.microsoft.com/office/drawing/2014/main" id="{1A03B15E-913F-4733-B36D-4A2393DD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67" y="1340768"/>
            <a:ext cx="8136904" cy="1944211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latin typeface="Times New Roman" panose="02020603050405020304" pitchFamily="18" charset="0"/>
              </a:rPr>
              <a:t>【Theorem</a:t>
            </a:r>
            <a:r>
              <a:rPr kumimoji="1" lang="en-US" altLang="zh-CN" dirty="0"/>
              <a:t>】</a:t>
            </a:r>
            <a:r>
              <a:rPr kumimoji="1" lang="en-US" altLang="zh-CN" dirty="0">
                <a:latin typeface="Impact" panose="020B0806030902050204" pitchFamily="34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are relatively prime integers and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&gt; 1,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exists. Furthermore, this inverse is unique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(This means that there is a unique positive integer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less than 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 that is an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every other inverse of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</a:p>
          <a:p>
            <a:pPr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congruent to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ā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modulo </a:t>
            </a:r>
            <a:r>
              <a:rPr kumimoji="1"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.) </a:t>
            </a:r>
            <a:endParaRPr kumimoji="1"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031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3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3219" grpId="0" autoUpdateAnimBg="0"/>
      <p:bldP spid="167322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92696"/>
            <a:ext cx="7620000" cy="56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3 modulo 7.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Because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(3,7) = 1, by Theorem 1, an inverse of 3 modulo 7 exists.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Using the Euclidian algorithm:  7 = 2∙3 + 1.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From this equation, we get −2∙3 + 1∙7 = 1, and see that −2  and 1 are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Bézout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coefficients of 3 and 7.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Hence, −2 is an inverse of 3 modulo 7. 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Also every integer congruent to −2 modulo 7 is an inverse of 3 modulo 7, i.e., 5, −9, 12, etc.</a:t>
            </a:r>
          </a:p>
        </p:txBody>
      </p:sp>
    </p:spTree>
    <p:extLst>
      <p:ext uri="{BB962C8B-B14F-4D97-AF65-F5344CB8AC3E}">
        <p14:creationId xmlns:p14="http://schemas.microsoft.com/office/powerpoint/2010/main" val="64776123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675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675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75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75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75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675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26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1E69FA27-6584-4CE4-BECB-2E1D70CF3A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63EB22-357C-48FD-81C0-F658229B557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5268" name="Text Box 4">
            <a:extLst>
              <a:ext uri="{FF2B5EF4-FFF2-40B4-BE49-F238E27FC236}">
                <a16:creationId xmlns:a16="http://schemas.microsoft.com/office/drawing/2014/main" id="{12CC84A0-7483-41EF-8E88-44E5099F8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92696"/>
            <a:ext cx="8496944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Find an inverse of 101 modulo 4620.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First use the Euclidian algorithm to show that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gcd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(101,4620) = 1.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C5D15-2C49-4B0A-97FD-B10C1F2FE3F2}"/>
              </a:ext>
            </a:extLst>
          </p:cNvPr>
          <p:cNvSpPr txBox="1">
            <a:spLocks/>
          </p:cNvSpPr>
          <p:nvPr/>
        </p:nvSpPr>
        <p:spPr>
          <a:xfrm>
            <a:off x="479737" y="1966891"/>
            <a:ext cx="2819400" cy="30891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4620 =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 + 75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101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 + 26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75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+ 23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26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23 =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 + 2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3 =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 + 1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2 =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0CF53E-21AA-490C-B3A2-D7093D964B11}"/>
              </a:ext>
            </a:extLst>
          </p:cNvPr>
          <p:cNvCxnSpPr/>
          <p:nvPr/>
        </p:nvCxnSpPr>
        <p:spPr>
          <a:xfrm flipV="1">
            <a:off x="1775137" y="2398805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A6944-9B05-4978-92E4-3C92CE34FBD5}"/>
              </a:ext>
            </a:extLst>
          </p:cNvPr>
          <p:cNvSpPr txBox="1">
            <a:spLocks/>
          </p:cNvSpPr>
          <p:nvPr/>
        </p:nvSpPr>
        <p:spPr>
          <a:xfrm>
            <a:off x="179512" y="4701132"/>
            <a:ext cx="3960440" cy="685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/>
              <a:t>Since the last nonzero remainder is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/>
              <a:t>,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kern="0" dirty="0">
                <a:ea typeface="Cambria Math" pitchFamily="18" charset="0"/>
              </a:rPr>
              <a:t>101,4</a:t>
            </a:r>
            <a:r>
              <a:rPr lang="en-US" altLang="zh-CN" sz="2000" b="0" kern="0" dirty="0">
                <a:ea typeface="Cambria Math" pitchFamily="18" charset="0"/>
              </a:rPr>
              <a:t>62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) = </a:t>
            </a:r>
            <a:r>
              <a:rPr lang="en-US" sz="2000" b="0" kern="0" dirty="0">
                <a:ea typeface="Cambria Math" pitchFamily="18" charset="0"/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92EC7B-8C60-452E-AB3A-6359948F2256}"/>
              </a:ext>
            </a:extLst>
          </p:cNvPr>
          <p:cNvSpPr txBox="1">
            <a:spLocks/>
          </p:cNvSpPr>
          <p:nvPr/>
        </p:nvSpPr>
        <p:spPr>
          <a:xfrm>
            <a:off x="4678894" y="1866261"/>
            <a:ext cx="4191000" cy="403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b="0" kern="0" dirty="0"/>
              <a:t>Working Backwards: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3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(23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 7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3)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 + 8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23)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23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8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(75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2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26 )=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26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(101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75)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9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75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1 = 26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(4620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45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101) </a:t>
            </a:r>
          </a:p>
          <a:p>
            <a:pPr marL="0" lvl="1" indent="0">
              <a:spcBef>
                <a:spcPts val="600"/>
              </a:spcBef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	= </a:t>
            </a:r>
            <a:r>
              <a:rPr lang="en-US" sz="2000" b="0" kern="0" dirty="0">
                <a:ea typeface="Cambria Math"/>
              </a:rPr>
              <a:t>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∙</a:t>
            </a:r>
            <a:r>
              <a:rPr lang="en-US" sz="2000" b="0" kern="0" dirty="0">
                <a:ea typeface="Cambria Math" pitchFamily="18" charset="0"/>
              </a:rPr>
              <a:t>4620 </a:t>
            </a:r>
            <a:r>
              <a:rPr lang="en-US" sz="2000" b="0" kern="0" dirty="0">
                <a:ea typeface="Cambria Math"/>
              </a:rPr>
              <a:t>+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>
                <a:ea typeface="Cambria Math"/>
              </a:rPr>
              <a:t>∙</a:t>
            </a:r>
            <a:r>
              <a:rPr lang="en-US" sz="2000" b="0" kern="0" dirty="0">
                <a:ea typeface="Cambria Math" pitchFamily="18" charset="0"/>
              </a:rPr>
              <a:t>101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C0A89C-CDB3-418B-9AA7-7359F44AC032}"/>
              </a:ext>
            </a:extLst>
          </p:cNvPr>
          <p:cNvSpPr txBox="1">
            <a:spLocks/>
          </p:cNvSpPr>
          <p:nvPr/>
        </p:nvSpPr>
        <p:spPr>
          <a:xfrm>
            <a:off x="233387" y="5624641"/>
            <a:ext cx="3852690" cy="96148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 err="1"/>
              <a:t>B</a:t>
            </a:r>
            <a:r>
              <a:rPr lang="en-US" sz="2000" b="0" kern="0" dirty="0" err="1">
                <a:ea typeface="Cambria Math"/>
              </a:rPr>
              <a:t>é</a:t>
            </a:r>
            <a:r>
              <a:rPr lang="en-US" sz="2000" b="0" kern="0" dirty="0" err="1"/>
              <a:t>zout</a:t>
            </a:r>
            <a:r>
              <a:rPr lang="en-US" sz="2000" b="0" kern="0" dirty="0"/>
              <a:t> coefficients :</a:t>
            </a:r>
          </a:p>
          <a:p>
            <a:pPr marL="0" indent="0">
              <a:buNone/>
            </a:pPr>
            <a:r>
              <a:rPr lang="en-US" sz="2000" b="0" kern="0" dirty="0">
                <a:ea typeface="Cambria Math"/>
              </a:rPr>
              <a:t> −</a:t>
            </a:r>
            <a:r>
              <a:rPr lang="en-US" sz="2000" b="0" kern="0" dirty="0">
                <a:ea typeface="Cambria Math" pitchFamily="18" charset="0"/>
              </a:rPr>
              <a:t> 35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/>
              <a:t>and</a:t>
            </a:r>
            <a:r>
              <a:rPr lang="en-US" sz="2000" b="0" kern="0" dirty="0">
                <a:ea typeface="Cambria Math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 1601</a:t>
            </a:r>
            <a:r>
              <a:rPr lang="en-US" sz="2000" b="0" kern="0" dirty="0"/>
              <a:t> 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24A1A4-CF8F-438A-B85D-6B7F693A66E7}"/>
              </a:ext>
            </a:extLst>
          </p:cNvPr>
          <p:cNvSpPr txBox="1">
            <a:spLocks/>
          </p:cNvSpPr>
          <p:nvPr/>
        </p:nvSpPr>
        <p:spPr>
          <a:xfrm>
            <a:off x="4574234" y="5962331"/>
            <a:ext cx="4295660" cy="623798"/>
          </a:xfrm>
          <a:prstGeom prst="rect">
            <a:avLst/>
          </a:prstGeom>
          <a:ln>
            <a:solidFill>
              <a:srgbClr val="14AAE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kern="0" dirty="0">
                <a:ea typeface="Cambria Math" pitchFamily="18" charset="0"/>
              </a:rPr>
              <a:t>1601 is an inverse of 101 modulo 4620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2797688702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DEA3D3-4A27-47F6-9394-61F868A63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0C26F1E9-69E9-4101-A9D5-292A33589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664"/>
            <a:ext cx="51057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Using Inverses to Solve Congruences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1EFA491D-8D13-4261-A9B3-F896850FD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" y="866328"/>
            <a:ext cx="5105772" cy="1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8B5D1-BB2C-4925-A0FC-BEA91477D3F9}"/>
              </a:ext>
            </a:extLst>
          </p:cNvPr>
          <p:cNvSpPr txBox="1">
            <a:spLocks/>
          </p:cNvSpPr>
          <p:nvPr/>
        </p:nvSpPr>
        <p:spPr>
          <a:xfrm>
            <a:off x="251520" y="1021719"/>
            <a:ext cx="8458200" cy="530352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What are the solutions of the  congruence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found that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is an inverse of 3 modulo 7 (two slides back). We multiply both sides of the congruence by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giving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Because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1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 and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it follows that if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is a solution, then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need to determine if every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with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is a solution. Assume that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). By Theorem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of Section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4.1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 it follows that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3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3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6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18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4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which shows that all such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satisfy the congruence.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solutions are the integers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6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(mod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), namely,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6,13,20 …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and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−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8,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−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15,…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66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2E4A46-5DCD-47F7-B528-240FCF97C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73B1C40E-7990-4AE3-B7F4-5C78774FB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EDA954F-9C13-4B7C-BF8A-F7995FA81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512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CE93E-F5D4-4222-9D46-B9B1EAC7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522596"/>
            <a:ext cx="1905000" cy="28860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DE5C9C-B23D-418B-B9FF-C3744836C32D}"/>
              </a:ext>
            </a:extLst>
          </p:cNvPr>
          <p:cNvSpPr txBox="1"/>
          <p:nvPr/>
        </p:nvSpPr>
        <p:spPr>
          <a:xfrm>
            <a:off x="179512" y="980728"/>
            <a:ext cx="6048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things?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21F491-BD5D-4B78-8B44-1816B725C1D4}"/>
              </a:ext>
            </a:extLst>
          </p:cNvPr>
          <p:cNvSpPr txBox="1"/>
          <p:nvPr/>
        </p:nvSpPr>
        <p:spPr>
          <a:xfrm>
            <a:off x="161075" y="3568949"/>
            <a:ext cx="7992888" cy="208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puzzle can be translated into the  solution of the system of congruences: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lvl="1">
              <a:spcBef>
                <a:spcPts val="400"/>
              </a:spcBef>
              <a:buNone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mod </a:t>
            </a:r>
            <a:r>
              <a:rPr lang="en-US" altLang="zh-CN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77221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432357-F697-482B-8F44-93C29300DF81}"/>
              </a:ext>
            </a:extLst>
          </p:cNvPr>
          <p:cNvSpPr txBox="1">
            <a:spLocks/>
          </p:cNvSpPr>
          <p:nvPr/>
        </p:nvSpPr>
        <p:spPr>
          <a:xfrm>
            <a:off x="107504" y="1004663"/>
            <a:ext cx="8496944" cy="5808709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Theorem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The Chinese Remainder Theorem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 Let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be pairwise relatively prime positive integers greater than one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,…,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arbitrary integers. Then the system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    ∙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4617B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 mod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has a unique solution 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∙ ∙ ∙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</a:t>
            </a:r>
            <a:r>
              <a:rPr kumimoji="0" lang="en-US" sz="22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(That is, there is a solution x with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0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≤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&lt;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and all other solutions are congruent modulo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to this solution.)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Proof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We’ll  show that a solution exists by describing a way to construct the solution. </a:t>
            </a:r>
          </a:p>
        </p:txBody>
      </p:sp>
    </p:spTree>
    <p:extLst>
      <p:ext uri="{BB962C8B-B14F-4D97-AF65-F5344CB8AC3E}">
        <p14:creationId xmlns:p14="http://schemas.microsoft.com/office/powerpoint/2010/main" val="116970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BE3C2492-4029-4104-A11C-F32434492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0B30935-5537-45BA-82AF-503DE59B3A2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2259" name="Text Box 3">
            <a:extLst>
              <a:ext uri="{FF2B5EF4-FFF2-40B4-BE49-F238E27FC236}">
                <a16:creationId xmlns:a16="http://schemas.microsoft.com/office/drawing/2014/main" id="{9DD6ABF2-8473-44AB-BA56-50C024E4E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858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positive integers. How many positive integers not exceeding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are divisible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?</a:t>
            </a:r>
          </a:p>
        </p:txBody>
      </p:sp>
      <p:sp>
        <p:nvSpPr>
          <p:cNvPr id="1632260" name="AutoShape 4">
            <a:extLst>
              <a:ext uri="{FF2B5EF4-FFF2-40B4-BE49-F238E27FC236}">
                <a16:creationId xmlns:a16="http://schemas.microsoft.com/office/drawing/2014/main" id="{3E81C73D-AA8D-43AA-97F2-0FE32E439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7467600" cy="4191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FC828D94-4D51-4DB0-AFD0-D5FA0999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2262" name="Text Box 6">
            <a:extLst>
              <a:ext uri="{FF2B5EF4-FFF2-40B4-BE49-F238E27FC236}">
                <a16:creationId xmlns:a16="http://schemas.microsoft.com/office/drawing/2014/main" id="{0BB4349E-20BE-44FB-B6D4-CBB673DB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7162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The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all the integers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form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where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 a positive integer.</a:t>
            </a:r>
          </a:p>
        </p:txBody>
      </p:sp>
      <p:sp>
        <p:nvSpPr>
          <p:cNvPr id="1632263" name="Text Box 7">
            <a:extLst>
              <a:ext uri="{FF2B5EF4-FFF2-40B4-BE49-F238E27FC236}">
                <a16:creationId xmlns:a16="http://schemas.microsoft.com/office/drawing/2014/main" id="{C59811BE-C992-46E4-8A30-27E6F125C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32150"/>
            <a:ext cx="7162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Hence ,the number of positive integers divisible by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do not exceed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equals the number of integers </a:t>
            </a:r>
            <a:r>
              <a:rPr kumimoji="1" lang="en-US" altLang="zh-CN" i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dk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n,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with 0&lt;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>
                <a:latin typeface="宋体" pitchFamily="2" charset="-122"/>
                <a:ea typeface="宋体" pitchFamily="2" charset="-122"/>
                <a:cs typeface="Times New Roman" pitchFamily="18" charset="0"/>
              </a:rPr>
              <a:t>≤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24A520D-1910-45A4-9C3D-038B4D5A921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87875"/>
            <a:ext cx="7162800" cy="822325"/>
            <a:chOff x="576" y="2736"/>
            <a:chExt cx="4512" cy="518"/>
          </a:xfrm>
        </p:grpSpPr>
        <p:sp>
          <p:nvSpPr>
            <p:cNvPr id="1632265" name="Text Box 9">
              <a:extLst>
                <a:ext uri="{FF2B5EF4-FFF2-40B4-BE49-F238E27FC236}">
                  <a16:creationId xmlns:a16="http://schemas.microsoft.com/office/drawing/2014/main" id="{7BADC556-CA95-47CE-9D10-FBA6B7EE8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36"/>
              <a:ext cx="451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Therefore,  there are               positive integers not exceeding 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that are divisible by</a:t>
              </a:r>
              <a:r>
                <a:rPr kumimoji="1" lang="en-US" altLang="zh-CN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</a:rPr>
                <a:t> d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</a:rPr>
                <a:t>.</a:t>
              </a:r>
            </a:p>
          </p:txBody>
        </p:sp>
        <p:graphicFrame>
          <p:nvGraphicFramePr>
            <p:cNvPr id="34827" name="Object 10">
              <a:extLst>
                <a:ext uri="{FF2B5EF4-FFF2-40B4-BE49-F238E27FC236}">
                  <a16:creationId xmlns:a16="http://schemas.microsoft.com/office/drawing/2014/main" id="{35100DB6-DAE8-4FA5-83E0-2E298E98AF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3" y="2762"/>
            <a:ext cx="48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7" r:id="rId5" imgW="419100" imgH="228600" progId="Equation.3">
                    <p:embed/>
                  </p:oleObj>
                </mc:Choice>
                <mc:Fallback>
                  <p:oleObj r:id="rId5" imgW="4191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2762"/>
                          <a:ext cx="480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22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2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2259" grpId="0" build="p" bldLvl="3" autoUpdateAnimBg="0" advAuto="0"/>
      <p:bldP spid="1632260" grpId="0" build="p" animBg="1" autoUpdateAnimBg="0"/>
      <p:bldP spid="1632262" grpId="0" autoUpdateAnimBg="0"/>
      <p:bldP spid="163226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51CE0D-964D-4134-93A7-89F8471198B6}"/>
              </a:ext>
            </a:extLst>
          </p:cNvPr>
          <p:cNvSpPr txBox="1">
            <a:spLocks/>
          </p:cNvSpPr>
          <p:nvPr/>
        </p:nvSpPr>
        <p:spPr>
          <a:xfrm>
            <a:off x="304800" y="1004663"/>
            <a:ext cx="8534400" cy="544867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first let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=m/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    </a:t>
            </a:r>
            <a:r>
              <a:rPr lang="en-US" sz="2000" b="0" kern="0" dirty="0"/>
              <a:t>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 and </a:t>
            </a:r>
            <a:r>
              <a:rPr lang="en-US" sz="2000" b="0" i="1" kern="0" dirty="0"/>
              <a:t> m</a:t>
            </a:r>
            <a:r>
              <a:rPr lang="en-US" sz="2000" b="0" kern="0" dirty="0"/>
              <a:t> =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/>
              </a:rPr>
              <a:t> ∙ ∙ ∙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kern="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kern="0" dirty="0"/>
              <a:t>Since  </a:t>
            </a:r>
            <a:r>
              <a:rPr lang="en-US" sz="2000" b="0" kern="0" dirty="0" err="1"/>
              <a:t>gcd</a:t>
            </a:r>
            <a:r>
              <a:rPr lang="en-US" sz="2000" b="0" kern="0" dirty="0"/>
              <a:t>(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,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 </a:t>
            </a:r>
            <a:r>
              <a:rPr lang="en-US" sz="2000" b="0" kern="0" dirty="0">
                <a:ea typeface="Cambria Math" pitchFamily="18" charset="0"/>
              </a:rPr>
              <a:t>) = 1, </a:t>
            </a:r>
            <a:r>
              <a:rPr lang="en-US" sz="2000" b="0" kern="0" dirty="0"/>
              <a:t>there is an integer 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i="1" kern="0" baseline="-25000" dirty="0">
                <a:ea typeface="Cambria Math" pitchFamily="18" charset="0"/>
              </a:rPr>
              <a:t> </a:t>
            </a:r>
            <a:r>
              <a:rPr lang="en-US" sz="2000" b="0" kern="0" dirty="0"/>
              <a:t>, an inverse of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,</a:t>
            </a:r>
            <a:r>
              <a:rPr lang="en-US" sz="2000" b="0" i="1" kern="0" dirty="0"/>
              <a:t> </a:t>
            </a:r>
            <a:r>
              <a:rPr lang="en-US" sz="2000" b="0" kern="0" dirty="0"/>
              <a:t>such that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Form the sum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i="1" kern="0" dirty="0">
                <a:solidFill>
                  <a:srgbClr val="0000CC"/>
                </a:solidFill>
              </a:rPr>
              <a:t>x</a:t>
            </a:r>
            <a:r>
              <a:rPr lang="en-US" sz="2000" b="0" kern="0" dirty="0">
                <a:solidFill>
                  <a:srgbClr val="0000CC"/>
                </a:solidFill>
              </a:rPr>
              <a:t> =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1 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i="1" kern="0" dirty="0">
                <a:solidFill>
                  <a:srgbClr val="0000CC"/>
                </a:solidFill>
              </a:rPr>
              <a:t> y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2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  +</a:t>
            </a:r>
            <a:r>
              <a:rPr lang="en-US" sz="2000" b="0" kern="0" baseline="-2500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solidFill>
                  <a:srgbClr val="0000CC"/>
                </a:solidFill>
                <a:ea typeface="Cambria Math"/>
              </a:rPr>
              <a:t>∙ ∙ ∙ 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+ </a:t>
            </a:r>
            <a:r>
              <a:rPr lang="en-US" sz="2000" b="0" i="1" kern="0" dirty="0">
                <a:solidFill>
                  <a:srgbClr val="0000CC"/>
                </a:solidFill>
              </a:rPr>
              <a:t>a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>
                <a:solidFill>
                  <a:srgbClr val="0000CC"/>
                </a:solidFill>
              </a:rPr>
              <a:t>M</a:t>
            </a:r>
            <a:r>
              <a:rPr lang="en-US" sz="2000" b="0" i="1" kern="0" baseline="-25000" dirty="0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i="1" kern="0" dirty="0">
                <a:solidFill>
                  <a:srgbClr val="0000CC"/>
                </a:solidFill>
              </a:rPr>
              <a:t> </a:t>
            </a:r>
            <a:r>
              <a:rPr lang="en-US" sz="2000" b="0" i="1" kern="0" dirty="0" err="1">
                <a:solidFill>
                  <a:srgbClr val="0000CC"/>
                </a:solidFill>
              </a:rPr>
              <a:t>y</a:t>
            </a:r>
            <a:r>
              <a:rPr lang="en-US" sz="2000" b="0" i="1" kern="0" baseline="-25000" dirty="0" err="1">
                <a:solidFill>
                  <a:srgbClr val="0000CC"/>
                </a:solidFill>
                <a:ea typeface="Cambria Math" pitchFamily="18" charset="0"/>
              </a:rPr>
              <a:t>n</a:t>
            </a:r>
            <a:r>
              <a:rPr lang="en-US" sz="2000" b="0" kern="0" dirty="0">
                <a:solidFill>
                  <a:srgbClr val="0000CC"/>
                </a:solidFill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endParaRPr lang="en-US" sz="2000" b="0" kern="0" dirty="0">
              <a:ea typeface="Cambria Math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Note that because </a:t>
            </a:r>
            <a:r>
              <a:rPr lang="en-US" sz="2000" b="0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j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0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   whenever </a:t>
            </a:r>
            <a:r>
              <a:rPr lang="en-US" sz="2000" b="0" i="1" kern="0" dirty="0"/>
              <a:t>j</a:t>
            </a:r>
            <a:r>
              <a:rPr lang="en-US" sz="2000" b="0" kern="0" dirty="0"/>
              <a:t>  </a:t>
            </a:r>
            <a:r>
              <a:rPr lang="en-US" sz="2000" b="0" kern="0" dirty="0">
                <a:ea typeface="Cambria Math"/>
              </a:rPr>
              <a:t>≠</a:t>
            </a:r>
            <a:r>
              <a:rPr lang="en-US" sz="2000" b="0" i="1" kern="0" dirty="0"/>
              <a:t>k </a:t>
            </a:r>
            <a:r>
              <a:rPr lang="en-US" sz="2000" b="0" kern="0" dirty="0"/>
              <a:t>, all terms except the </a:t>
            </a:r>
            <a:r>
              <a:rPr lang="en-US" sz="2000" b="0" i="1" kern="0" dirty="0"/>
              <a:t>k</a:t>
            </a:r>
            <a:r>
              <a:rPr lang="en-US" sz="2000" b="0" kern="0" dirty="0"/>
              <a:t>th term in this sum are congruent to </a:t>
            </a:r>
            <a:r>
              <a:rPr lang="en-US" sz="2000" b="0" kern="0" dirty="0">
                <a:ea typeface="Cambria Math" pitchFamily="18" charset="0"/>
              </a:rPr>
              <a:t>0</a:t>
            </a:r>
            <a:r>
              <a:rPr lang="en-US" sz="2000" b="0" kern="0" dirty="0"/>
              <a:t> modulo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>
                <a:ea typeface="Cambria Math" pitchFamily="18" charset="0"/>
              </a:rPr>
              <a:t>Because 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kern="0" dirty="0">
                <a:ea typeface="Cambria Math" pitchFamily="18" charset="0"/>
              </a:rPr>
              <a:t>1</a:t>
            </a:r>
            <a:r>
              <a:rPr lang="en-US" sz="2000" b="0" i="1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), we see that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 </a:t>
            </a:r>
            <a:r>
              <a:rPr lang="en-US" sz="2000" b="0" i="1" kern="0" dirty="0"/>
              <a:t>M</a:t>
            </a:r>
            <a:r>
              <a:rPr lang="en-US" sz="2000" b="0" i="1" kern="0" baseline="-25000" dirty="0">
                <a:ea typeface="Cambria Math" pitchFamily="18" charset="0"/>
              </a:rPr>
              <a:t>k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y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i="1" kern="0" dirty="0"/>
              <a:t> </a:t>
            </a:r>
            <a:r>
              <a:rPr lang="en-US" sz="2000" b="0" i="1" kern="0" dirty="0" err="1"/>
              <a:t>a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k</a:t>
            </a:r>
            <a:r>
              <a:rPr lang="en-US" sz="2000" b="0" kern="0" dirty="0"/>
              <a:t>), for </a:t>
            </a:r>
            <a:r>
              <a:rPr lang="en-US" sz="2000" b="0" i="1" kern="0" dirty="0"/>
              <a:t>k</a:t>
            </a:r>
            <a:r>
              <a:rPr lang="en-US" sz="2000" b="0" kern="0" dirty="0"/>
              <a:t> = </a:t>
            </a:r>
            <a:r>
              <a:rPr lang="en-US" sz="2000" b="0" kern="0" dirty="0">
                <a:ea typeface="Cambria Math" pitchFamily="18" charset="0"/>
              </a:rPr>
              <a:t>1,2,…,</a:t>
            </a:r>
            <a:r>
              <a:rPr lang="en-US" sz="2000" b="0" i="1" kern="0" dirty="0"/>
              <a:t>n</a:t>
            </a:r>
            <a:r>
              <a:rPr lang="en-US" sz="2000" b="0" kern="0" dirty="0"/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Monotype Sorts" pitchFamily="2" charset="2"/>
              <a:buNone/>
            </a:pPr>
            <a:r>
              <a:rPr lang="en-US" sz="2000" b="0" kern="0" dirty="0"/>
              <a:t>Hence, </a:t>
            </a:r>
            <a:r>
              <a:rPr lang="en-US" sz="2000" b="0" i="1" kern="0" dirty="0"/>
              <a:t>x</a:t>
            </a:r>
            <a:r>
              <a:rPr lang="en-US" sz="2000" b="0" kern="0" dirty="0"/>
              <a:t> is a simultaneous solution to the </a:t>
            </a:r>
            <a:r>
              <a:rPr lang="en-US" sz="2000" b="0" i="1" kern="0" dirty="0"/>
              <a:t>n</a:t>
            </a:r>
            <a:r>
              <a:rPr lang="en-US" sz="2000" b="0" kern="0" dirty="0"/>
              <a:t> congruences.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kern="0" dirty="0"/>
              <a:t>     </a:t>
            </a:r>
            <a:r>
              <a:rPr lang="en-US" sz="2000" b="0" i="1" kern="0" dirty="0"/>
              <a:t>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1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/>
              <a:t>m</a:t>
            </a:r>
            <a:r>
              <a:rPr lang="en-US" sz="2000" b="0" kern="0" baseline="-25000" dirty="0">
                <a:ea typeface="Cambria Math" pitchFamily="18" charset="0"/>
              </a:rPr>
              <a:t>2</a:t>
            </a:r>
            <a:r>
              <a:rPr lang="en-US" sz="2000" b="0" kern="0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/>
              <a:t>       </a:t>
            </a:r>
            <a:r>
              <a:rPr lang="en-US" sz="1400" b="0" kern="0" dirty="0">
                <a:ea typeface="Cambria Math"/>
              </a:rPr>
              <a:t>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1400" b="0" kern="0" dirty="0">
                <a:ea typeface="Cambria Math"/>
              </a:rPr>
              <a:t>       .</a:t>
            </a:r>
            <a:endParaRPr lang="en-US" sz="1400" b="0" kern="0" dirty="0"/>
          </a:p>
          <a:p>
            <a:pPr lvl="1">
              <a:spcBef>
                <a:spcPts val="0"/>
              </a:spcBef>
              <a:spcAft>
                <a:spcPts val="0"/>
              </a:spcAft>
              <a:buFont typeface="Monotype Sorts" pitchFamily="2" charset="2"/>
              <a:buNone/>
            </a:pPr>
            <a:r>
              <a:rPr lang="en-US" sz="2000" b="0" i="1" kern="0" dirty="0"/>
              <a:t>    x </a:t>
            </a:r>
            <a:r>
              <a:rPr lang="en-US" sz="2000" b="0" kern="0" dirty="0">
                <a:ea typeface="Cambria Math"/>
              </a:rPr>
              <a:t>≡</a:t>
            </a:r>
            <a:r>
              <a:rPr lang="en-US" sz="2000" b="0" kern="0" dirty="0"/>
              <a:t> </a:t>
            </a:r>
            <a:r>
              <a:rPr lang="en-US" sz="2000" b="0" i="1" kern="0" dirty="0"/>
              <a:t>a</a:t>
            </a:r>
            <a:r>
              <a:rPr lang="en-US" sz="2000" b="0" i="1" kern="0" baseline="-25000" dirty="0">
                <a:ea typeface="Cambria Math" pitchFamily="18" charset="0"/>
              </a:rPr>
              <a:t>n</a:t>
            </a:r>
            <a:r>
              <a:rPr lang="en-US" sz="2000" b="0" kern="0" dirty="0">
                <a:ea typeface="Cambria Math" pitchFamily="18" charset="0"/>
              </a:rPr>
              <a:t> </a:t>
            </a:r>
            <a:r>
              <a:rPr lang="en-US" sz="2000" b="0" kern="0" dirty="0"/>
              <a:t>( mod </a:t>
            </a:r>
            <a:r>
              <a:rPr lang="en-US" sz="2000" b="0" i="1" kern="0" dirty="0" err="1"/>
              <a:t>m</a:t>
            </a:r>
            <a:r>
              <a:rPr lang="en-US" sz="2000" b="0" i="1" kern="0" baseline="-25000" dirty="0" err="1">
                <a:ea typeface="Cambria Math" pitchFamily="18" charset="0"/>
              </a:rPr>
              <a:t>n</a:t>
            </a:r>
            <a:r>
              <a:rPr lang="en-US" sz="2000" b="0" kern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065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Chinese Remainder Theorem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460851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54F0E8-0DBA-49B3-8404-5929BDD5C0CF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Consider the 3 congruences from Sun-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Tsu’s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problem: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≡ 2 ( mod 3),  x ≡ 3 ( mod 5), x ≡ 2 ( mod 7).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Let m = 3∙ 5 ∙ 7  = 105, M1   = m/3 = 35, 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 = m/5 = 21, M3   = m/7 = 15.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see that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2 is an inverse of M1   = 35 modulo 3 since 35 ∙ 2 ≡ 2 ∙ 2 ≡ 1 (mod 3)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M2   = 21 modulo 5 since 21 ≡  1 (mod 5)</a:t>
            </a:r>
          </a:p>
          <a:p>
            <a:pPr marL="822960" marR="0" lvl="2" indent="-27432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B6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1 is an inverse of M3   = 15 modulo 7 since 15 ≡ 1 (mod 7)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Hence, 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= a1M1y1  + a2M2y2  + a3M3y3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= 2 ∙ 35 ∙ 2 + 3 ∙ 21 ∙ 1  + 2 ∙ 15 ∙ 1  = 233 ≡ 23 (mod 105)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have shown that 23 is the smallest positive integer that is a simultaneous solution. Check it!</a:t>
            </a:r>
          </a:p>
        </p:txBody>
      </p:sp>
    </p:spTree>
    <p:extLst>
      <p:ext uri="{BB962C8B-B14F-4D97-AF65-F5344CB8AC3E}">
        <p14:creationId xmlns:p14="http://schemas.microsoft.com/office/powerpoint/2010/main" val="205293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8C54B-7892-4A4E-8E67-961428A63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4EF2CA-C2F7-4596-BE66-5C32AE0C9CF1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0480F4-0FC8-48F5-B08B-9948032C6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6" y="404664"/>
            <a:ext cx="4896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Back Substitution</a:t>
            </a:r>
            <a:endParaRPr kumimoji="1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264D44FD-ABCA-4392-9CC9-EC07388A9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56" y="866329"/>
            <a:ext cx="260312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085DB0-5C2B-4C38-BEC4-594120814613}"/>
              </a:ext>
            </a:extLst>
          </p:cNvPr>
          <p:cNvSpPr txBox="1">
            <a:spLocks/>
          </p:cNvSpPr>
          <p:nvPr/>
        </p:nvSpPr>
        <p:spPr>
          <a:xfrm>
            <a:off x="104775" y="886860"/>
            <a:ext cx="8534400" cy="52578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We can also solve systems of linear congruences with pairwise relatively prime moduli by rewriting a  congruences as  an equality, substituting the value for the variable into another congruence, and continuing the process until we have worked through all the congruences.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Example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Use the method of back substitution to find all integers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such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1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),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 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 (mod 6), and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Solution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: the first congruence can be rewritten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into the second congruence yields 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 ≡ 2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tells us that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5 (mod 6).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Using Theorem 4 again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 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back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+1,  gives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5(6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+ 5) +1 =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Inserting this into the third equation gives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 ≡ 3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Solving this congruence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≡ 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7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By Theorem 4,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= 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+ 6, where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is an integer.</a:t>
            </a:r>
          </a:p>
          <a:p>
            <a:pPr marL="4572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4617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Substituting this expression for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into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+ 26, tells us that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x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=  30(7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+ 6) + 26 = 210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 + 206.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Translating this back into a congruence we find the solution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≡ 206 (mod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Arial" panose="020B0604020202020204" pitchFamily="34" charset="0"/>
              </a:rPr>
              <a:t>210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Arial" panose="020B0604020202020204" pitchFamily="34" charset="0"/>
              </a:rPr>
              <a:t>).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5521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F051C255-4DB7-4FFF-9D18-1E1756E4A6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AAB531-DBD4-4DCC-9512-B231C4D6AA1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FA600E0B-B9D2-4CFB-BC0D-839082A06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6781800" cy="2123658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Sec. 4.4  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6(</a:t>
            </a:r>
            <a:r>
              <a:rPr kumimoji="1"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a,d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10, 14, 20, 34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82217357-E372-40CA-B6D3-14508F1F74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4DE0CF-BA07-49C4-B803-E25D6980CAD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E106BA8-2E84-4ECF-A5F3-16B156EDBFA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924800" cy="2133600"/>
            <a:chOff x="288" y="432"/>
            <a:chExt cx="4992" cy="1344"/>
          </a:xfrm>
        </p:grpSpPr>
        <p:sp>
          <p:nvSpPr>
            <p:cNvPr id="1634308" name="AutoShape 4">
              <a:extLst>
                <a:ext uri="{FF2B5EF4-FFF2-40B4-BE49-F238E27FC236}">
                  <a16:creationId xmlns:a16="http://schemas.microsoft.com/office/drawing/2014/main" id="{ADEB0F84-E9A2-4D84-8544-AFFDBD05E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4992" cy="134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r>
                <a:rPr kumimoji="1" lang="en-US" altLang="zh-CN"/>
                <a:t>【</a:t>
              </a:r>
              <a:r>
                <a:rPr kumimoji="1"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</a:rPr>
                <a:t>Theorem 1</a:t>
              </a:r>
              <a:r>
                <a:rPr kumimoji="1" lang="en-US" altLang="zh-CN">
                  <a:latin typeface="Times New Roman" pitchFamily="18" charset="0"/>
                </a:rPr>
                <a:t>】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Let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, and </a:t>
              </a:r>
              <a:r>
                <a:rPr kumimoji="1" lang="en-US" altLang="zh-CN" b="0" i="1"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en-US" altLang="zh-CN" b="0">
                  <a:latin typeface="Times New Roman" pitchFamily="18" charset="0"/>
                  <a:ea typeface="宋体" pitchFamily="2" charset="-122"/>
                </a:rPr>
                <a:t> be integers.  Then</a:t>
              </a:r>
              <a:endPara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宋体" pitchFamily="2" charset="-122"/>
              </a:endParaRPr>
            </a:p>
            <a:p>
              <a:pPr eaLnBrk="1" hangingPunct="1">
                <a:defRPr/>
              </a:pPr>
              <a:endParaRPr kumimoji="1" lang="zh-CN" altLang="en-US"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6871" name="Object 5">
              <a:extLst>
                <a:ext uri="{FF2B5EF4-FFF2-40B4-BE49-F238E27FC236}">
                  <a16:creationId xmlns:a16="http://schemas.microsoft.com/office/drawing/2014/main" id="{DC2978E0-8A30-4A98-B6D0-F760298A88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864"/>
            <a:ext cx="3231" cy="7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1" r:id="rId5" imgW="2794000" imgH="673100" progId="Equation.3">
                    <p:embed/>
                  </p:oleObj>
                </mc:Choice>
                <mc:Fallback>
                  <p:oleObj r:id="rId5" imgW="2794000" imgH="673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864"/>
                          <a:ext cx="3231" cy="7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4310" name="Text Box 6">
            <a:extLst>
              <a:ext uri="{FF2B5EF4-FFF2-40B4-BE49-F238E27FC236}">
                <a16:creationId xmlns:a16="http://schemas.microsoft.com/office/drawing/2014/main" id="{9BF1090E-74ED-4BF0-95C2-C0CB40C6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Some basic properties of divisibility of integers:</a:t>
            </a:r>
            <a:endParaRPr kumimoji="1" lang="en-US" altLang="zh-CN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310" grpId="0" build="p" bldLvl="3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07BDD3FC-6910-466B-81A2-8567B7AECD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DCF047-9793-4C05-8DCC-EC54620B51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E50CF21F-BB50-431C-950A-800F9AD5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60DABD2B-BE37-4FDB-9D20-8E299C38F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49" name="AutoShape 5">
            <a:extLst>
              <a:ext uri="{FF2B5EF4-FFF2-40B4-BE49-F238E27FC236}">
                <a16:creationId xmlns:a16="http://schemas.microsoft.com/office/drawing/2014/main" id="{781ADD45-C87B-4E37-8737-9CF1ACBA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001000" cy="1447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2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an integer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a 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integer. 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Then there are unique integers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r,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with 0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such that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 err="1">
                <a:latin typeface="Times New Roman" pitchFamily="18" charset="0"/>
                <a:ea typeface="宋体" pitchFamily="2" charset="-122"/>
              </a:rPr>
              <a:t>dq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r.</a:t>
            </a:r>
          </a:p>
        </p:txBody>
      </p:sp>
      <p:sp>
        <p:nvSpPr>
          <p:cNvPr id="1695750" name="Text Box 6">
            <a:extLst>
              <a:ext uri="{FF2B5EF4-FFF2-40B4-BE49-F238E27FC236}">
                <a16:creationId xmlns:a16="http://schemas.microsoft.com/office/drawing/2014/main" id="{9DB0CC64-6843-468F-87CB-7008E73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1300"/>
            <a:ext cx="81534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divisor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dividend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q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quotient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remainder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(has to be positive)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AF2437-278D-49E4-A706-8E9BF28A5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13150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公式" r:id="rId5" imgW="710891" imgH="203112" progId="Equation.3">
                  <p:embed/>
                </p:oleObj>
              </mc:Choice>
              <mc:Fallback>
                <p:oleObj name="公式" r:id="rId5" imgW="710891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13150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5755" name="Object 11">
            <a:extLst>
              <a:ext uri="{FF2B5EF4-FFF2-40B4-BE49-F238E27FC236}">
                <a16:creationId xmlns:a16="http://schemas.microsoft.com/office/drawing/2014/main" id="{A0DC1929-C96F-444C-98EE-4EB7CB9C9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7963" y="4029075"/>
          <a:ext cx="17478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1" name="公式" r:id="rId7" imgW="774028" imgH="177646" progId="Equation.3">
                  <p:embed/>
                </p:oleObj>
              </mc:Choice>
              <mc:Fallback>
                <p:oleObj name="公式" r:id="rId7" imgW="774028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029075"/>
                        <a:ext cx="17478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695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69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49" grpId="0" animBg="1" autoUpdateAnimBg="0"/>
      <p:bldP spid="169575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73084DFB-1429-48E5-A409-213B9AD2A2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67754E-6289-476C-AA2E-EFDF43B2291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5747" name="Text Box 3">
            <a:extLst>
              <a:ext uri="{FF2B5EF4-FFF2-40B4-BE49-F238E27FC236}">
                <a16:creationId xmlns:a16="http://schemas.microsoft.com/office/drawing/2014/main" id="{8E0C99BB-F89C-4AFA-832E-D33CF4179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Division Algorithm</a:t>
            </a:r>
          </a:p>
        </p:txBody>
      </p:sp>
      <p:sp>
        <p:nvSpPr>
          <p:cNvPr id="1695748" name="Line 4">
            <a:extLst>
              <a:ext uri="{FF2B5EF4-FFF2-40B4-BE49-F238E27FC236}">
                <a16:creationId xmlns:a16="http://schemas.microsoft.com/office/drawing/2014/main" id="{0B58033D-61DE-4B82-9803-2C5648690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85838"/>
            <a:ext cx="35591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5751" name="Text Box 7">
            <a:extLst>
              <a:ext uri="{FF2B5EF4-FFF2-40B4-BE49-F238E27FC236}">
                <a16:creationId xmlns:a16="http://schemas.microsoft.com/office/drawing/2014/main" id="{0472FDDC-03F9-4D04-AEF3-932039C5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858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are the quotient and remainder when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 is divided by 3?</a:t>
            </a:r>
          </a:p>
        </p:txBody>
      </p:sp>
      <p:sp>
        <p:nvSpPr>
          <p:cNvPr id="1695752" name="Text Box 8">
            <a:extLst>
              <a:ext uri="{FF2B5EF4-FFF2-40B4-BE49-F238E27FC236}">
                <a16:creationId xmlns:a16="http://schemas.microsoft.com/office/drawing/2014/main" id="{3363B0AD-FF77-49FE-BF6E-97A809E5C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00250"/>
            <a:ext cx="81534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zh-CN" altLang="en-US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Solution: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= 3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4) + 1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div 3 =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    and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mod 3 = 1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5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5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695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695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695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5747" grpId="0" autoUpdateAnimBg="0"/>
      <p:bldP spid="1695751" grpId="0" build="p" bldLvl="3" autoUpdateAnimBg="0"/>
      <p:bldP spid="1695752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934AAE09-1D8A-45C8-A7BA-C5AD05F87B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91F2AE-42BE-4356-BA59-2AF6064E35D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7795" name="Text Box 3">
            <a:extLst>
              <a:ext uri="{FF2B5EF4-FFF2-40B4-BE49-F238E27FC236}">
                <a16:creationId xmlns:a16="http://schemas.microsoft.com/office/drawing/2014/main" id="{6C6E60CE-D635-4799-B7F8-D2C833A62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927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Congruence Relation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7796" name="Line 4">
            <a:extLst>
              <a:ext uri="{FF2B5EF4-FFF2-40B4-BE49-F238E27FC236}">
                <a16:creationId xmlns:a16="http://schemas.microsoft.com/office/drawing/2014/main" id="{2D103268-5283-4E87-93E1-3F1CC4035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" y="1001713"/>
            <a:ext cx="2962275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7797" name="Text Box 5">
            <a:extLst>
              <a:ext uri="{FF2B5EF4-FFF2-40B4-BE49-F238E27FC236}">
                <a16:creationId xmlns:a16="http://schemas.microsoft.com/office/drawing/2014/main" id="{0A4A678A-1899-41EF-9DB6-9E10B0E72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8413"/>
            <a:ext cx="81534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【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cajcd fnta1" pitchFamily="18" charset="2"/>
              </a:rPr>
              <a:t>Definition 2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are integers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positive integer, then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congruent to b modulo m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divides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a-b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7637926-0573-4BE6-B2F5-A1CF1F28E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2686050"/>
            <a:ext cx="750532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 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is the </a:t>
            </a:r>
            <a:r>
              <a:rPr lang="en-US" altLang="zh-CN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modulus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of the congruence 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≡</a:t>
            </a:r>
            <a:r>
              <a:rPr kumimoji="1" lang="en-US" altLang="zh-CN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(mod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i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68923E6-B6FC-44E0-9A66-4F589DD5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016058"/>
            <a:ext cx="8153400" cy="647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>
                <a:latin typeface="Times New Roman" pitchFamily="18" charset="0"/>
              </a:rPr>
              <a:t>【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3</a:t>
            </a:r>
            <a:r>
              <a:rPr kumimoji="1" lang="en-US" altLang="zh-CN">
                <a:latin typeface="Times New Roman" pitchFamily="18" charset="0"/>
              </a:rPr>
              <a:t>】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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(mod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 iff (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</a:rPr>
              <a:t> mod </a:t>
            </a:r>
            <a:r>
              <a:rPr lang="en-US" altLang="zh-CN" i="1">
                <a:latin typeface="Times New Roman" pitchFamily="18" charset="0"/>
              </a:rPr>
              <a:t>m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=(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 mod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)</a:t>
            </a:r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97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697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7795" grpId="0" autoUpdateAnimBg="0"/>
      <p:bldP spid="1697797" grpId="0" build="p" bldLvl="3" autoUpdateAnimBg="0"/>
      <p:bldP spid="8" grpId="0" uiExpand="1" build="p" autoUpdateAnimBg="0" advAuto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8C1A4A1F-F3BA-401A-B54E-1B06754AA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6F0F5-3EB0-40F3-B9E4-90A6484FA0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01891" name="AutoShape 3">
            <a:extLst>
              <a:ext uri="{FF2B5EF4-FFF2-40B4-BE49-F238E27FC236}">
                <a16:creationId xmlns:a16="http://schemas.microsoft.com/office/drawing/2014/main" id="{0C1CE527-A2E7-4A87-A945-A2D09789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52513"/>
            <a:ext cx="81534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4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dirty="0" err="1">
                <a:latin typeface="Times New Roman" pitchFamily="18" charset="0"/>
                <a:ea typeface="宋体" pitchFamily="2" charset="-122"/>
              </a:rPr>
              <a:t>iff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there is an integer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such that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km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1701892" name="AutoShape 4">
            <a:extLst>
              <a:ext uri="{FF2B5EF4-FFF2-40B4-BE49-F238E27FC236}">
                <a16:creationId xmlns:a16="http://schemas.microsoft.com/office/drawing/2014/main" id="{EC90CC61-D91B-4DC1-9E3E-B6007D84A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60688"/>
            <a:ext cx="8077200" cy="19812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Theorem 5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be a positive integer.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 If	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 and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                  then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+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  <a:defRPr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	              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ac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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bd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(mod </a:t>
            </a:r>
            <a:r>
              <a:rPr lang="en-US" altLang="zh-CN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1" grpId="0" animBg="1" autoUpdateAnimBg="0"/>
      <p:bldP spid="1701892" grpId="0" animBg="1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3792</Words>
  <Application>Microsoft Office PowerPoint</Application>
  <PresentationFormat>全屏显示(4:3)</PresentationFormat>
  <Paragraphs>417</Paragraphs>
  <Slides>43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43</vt:i4>
      </vt:variant>
    </vt:vector>
  </HeadingPairs>
  <TitlesOfParts>
    <vt:vector size="62" baseType="lpstr">
      <vt:lpstr>cajcd fnta1</vt:lpstr>
      <vt:lpstr>Monotype Sorts</vt:lpstr>
      <vt:lpstr>华文新魏</vt:lpstr>
      <vt:lpstr>楷体_GB2312</vt:lpstr>
      <vt:lpstr>宋体</vt:lpstr>
      <vt:lpstr>Arial</vt:lpstr>
      <vt:lpstr>Arial Black</vt:lpstr>
      <vt:lpstr>Calibri</vt:lpstr>
      <vt:lpstr>Cambria Math</vt:lpstr>
      <vt:lpstr>Impact</vt:lpstr>
      <vt:lpstr>Symbol</vt:lpstr>
      <vt:lpstr>Times New Roman</vt:lpstr>
      <vt:lpstr>Wingdings</vt:lpstr>
      <vt:lpstr>Double Lines</vt:lpstr>
      <vt:lpstr>Clip</vt:lpstr>
      <vt:lpstr>Microsoft 公式 3.0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2022-06-08T11:42:42Z</dcterms:created>
  <dcterms:modified xsi:type="dcterms:W3CDTF">2023-06-13T10:46:47Z</dcterms:modified>
</cp:coreProperties>
</file>