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44" r:id="rId2"/>
    <p:sldId id="445" r:id="rId3"/>
    <p:sldId id="446" r:id="rId4"/>
    <p:sldId id="447" r:id="rId5"/>
    <p:sldId id="448" r:id="rId6"/>
    <p:sldId id="449" r:id="rId7"/>
    <p:sldId id="450" r:id="rId8"/>
    <p:sldId id="451" r:id="rId9"/>
    <p:sldId id="452" r:id="rId10"/>
    <p:sldId id="453" r:id="rId11"/>
    <p:sldId id="454" r:id="rId12"/>
    <p:sldId id="455" r:id="rId13"/>
    <p:sldId id="456" r:id="rId14"/>
    <p:sldId id="457" r:id="rId15"/>
    <p:sldId id="458" r:id="rId16"/>
    <p:sldId id="459" r:id="rId17"/>
    <p:sldId id="460" r:id="rId18"/>
    <p:sldId id="489" r:id="rId19"/>
    <p:sldId id="474" r:id="rId20"/>
    <p:sldId id="463" r:id="rId21"/>
    <p:sldId id="464" r:id="rId22"/>
    <p:sldId id="465" r:id="rId23"/>
    <p:sldId id="466" r:id="rId24"/>
    <p:sldId id="467" r:id="rId25"/>
    <p:sldId id="470" r:id="rId26"/>
    <p:sldId id="471" r:id="rId27"/>
    <p:sldId id="472" r:id="rId28"/>
    <p:sldId id="481" r:id="rId29"/>
    <p:sldId id="482" r:id="rId30"/>
    <p:sldId id="483" r:id="rId31"/>
    <p:sldId id="484" r:id="rId32"/>
    <p:sldId id="485" r:id="rId33"/>
    <p:sldId id="488" r:id="rId34"/>
    <p:sldId id="487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FF"/>
    <a:srgbClr val="9933FF"/>
    <a:srgbClr val="CC00FF"/>
    <a:srgbClr val="FF66CC"/>
    <a:srgbClr val="FF6600"/>
    <a:srgbClr val="9900CC"/>
    <a:srgbClr val="CC009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58" autoAdjust="0"/>
    <p:restoredTop sz="78352" autoAdjust="0"/>
  </p:normalViewPr>
  <p:slideViewPr>
    <p:cSldViewPr>
      <p:cViewPr varScale="1">
        <p:scale>
          <a:sx n="80" d="100"/>
          <a:sy n="80" d="100"/>
        </p:scale>
        <p:origin x="154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84"/>
    </p:cViewPr>
  </p:sorterViewPr>
  <p:notesViewPr>
    <p:cSldViewPr>
      <p:cViewPr varScale="1">
        <p:scale>
          <a:sx n="39" d="100"/>
          <a:sy n="39" d="100"/>
        </p:scale>
        <p:origin x="-922" y="-83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40D6D2C-871C-4903-994A-E9381ACF127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72C3C364-DBA6-4CD0-9570-1B6EAF9B02D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F4088B6-82C3-4BA2-998A-1314954775C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88438569-5CC4-43D9-B2C7-1D809928100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6C06D2E7-96CC-4FCF-B8D1-4668ED0697D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000" b="0" i="1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A65B00D-ED6D-42B6-A549-0E1D2E57E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b="0" i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987F9AC-58E6-4753-A94E-AE869B6946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E99C1E26-7BC9-4DF6-A859-CDFCB0833B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7C5DFF87-F525-4014-9D92-6C88F5E876E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64C439AC-2880-482C-9D27-B55E3430C4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7FF8AC9-CE2C-46A2-856B-56B37C36B9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F68BD00A-CD54-415C-8160-CAE6AFF152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5CF68B5-3C2F-4546-86DE-44D475FDEC0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B88474A7-A28E-4B65-9B81-110E4A9275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2D15DE04-4BE2-4514-8E19-3EFC7765B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67740956-0E59-4888-A926-657501030E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2F05E82-3BFF-4F52-B35E-8DB2F7CDF09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E43B1F2-F617-4667-BDB3-2B73BB353E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45D05BC-3934-4681-906D-047D0713A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7DBDC5E7-0D53-4C4A-82D1-A8F04A6D8B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672EBD4-72D0-4AF3-82FC-5CD54C17435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A5ED4834-6702-4E0E-AD61-28932E898F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D74C175-936B-4501-9CA3-D10595D5AD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CD93CD54-4EE8-47EA-B316-977D2D395E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CE075C9-A2CC-46FC-A7F7-59E3F722867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23C08EBA-321C-465F-8FA4-CE9263072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8143DD9-4110-4AA9-A13B-FFB4FB43AA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F6560B8F-C431-4281-B6B7-A37DFDB326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A0A250-E3CB-49D1-9288-C5DD6C6D608F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2C37FCC3-3EFE-456C-9885-769A995456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006B9112-4220-4F05-86E1-887B466E1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973669D2-D105-4F72-9022-3743DBD528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BE68B5-EECC-4B23-9EAB-A250B11D929B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51745716-B418-44CA-92A0-F1F9EABA5F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35F99458-96AD-45A2-96B4-476F811BC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04F95A5B-B88D-4804-A168-21B4AE9B4D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7E7539-153D-4ADF-BD56-2F609AF5B38D}" type="slidenum">
              <a:rPr lang="zh-CN" altLang="en-US" sz="10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1F53195-C12E-453F-90CA-4692C518B9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9219218B-0A3B-4E47-AD69-70BDF7BA4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38AB9526-E048-47C9-954A-613E8A611B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35A7614-12E2-4CED-85FE-E2C17DDCE8B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1223713B-EC7A-4833-B9FD-B89AB4BDE1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688DA8BD-3655-47DE-834C-240A9B18CD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996E0E40-32D4-4679-814E-AAA8BDEDFD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D7EC847-11F3-4AF4-BB70-0BCAC915111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E9661BA-9E4B-4106-A608-2A87A49589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393783DC-333B-450A-B67A-C08659A72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066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C2FEAA8C-8DB3-4469-AA5E-8F2B957691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F551841-74AF-4961-9598-DB59E54F348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EF179C4F-2F88-4E95-84CD-CC4115FADF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33192606-37C9-4DFD-AEA8-2EB92CC3C8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46389C69-4002-4C66-A986-D13FEF1F05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22E229C-E452-4D42-A26C-7AB32A17DA6A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2DCC3572-DFA7-41CB-AA2A-5BEB76CF94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575C71F-3FFC-44F5-8728-06F57CA7A4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1D075526-8050-4B1A-9127-58A3CDB2F3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2BF4A712-B083-47C3-BB61-248468709DD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F1F2586E-AC1C-4B3A-A578-A837A0AA91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511B3C49-C327-4401-AA1C-A700336116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8142809E-0B56-4D94-A591-152F63528D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C14F9F7-741E-4E0D-8CBA-B5CB8B2B2F6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73DF0E28-680A-4DB4-B0E8-37A25B2EE1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139658D5-3747-4720-9FE6-365300971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8305156B-01F9-4AD5-BD66-688DA2AB2E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45C5820-D45B-4D53-92D6-2945B506121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C822DFE-1CFA-4356-BB2F-9446AA0136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009A2310-2086-410F-81A4-BB695E2F0D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0E0E3299-C8DB-495C-A56C-1BD36F5630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598F034-72CA-4BCE-9DB5-9C652C2683C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3D068648-C131-4166-8597-2120BE71AD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0876291-3299-4027-AAB0-0EC9349B6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95F6BDBA-E75D-44A2-9CB5-E735B1ECC6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270475F-08B0-491E-B945-10EA77FD919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D4E98D0-3AAD-46FB-B8DC-C63B648B03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F43CEEDD-2D44-4932-A905-8334BA6E33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3090EA12-988B-4A0C-BF50-480C4A72B8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2262259-3C0F-46D4-836A-9C31D333D7CF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BA86CFE7-C337-460C-8A9E-9395C6E78A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195DB3CE-5A74-463D-AAA5-A48A7912A7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2DA9D4B2-3B93-457B-BBF6-F303AB7CC1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63541EA-8498-4558-9E6E-FEE3F9C4B8B0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635F5B0E-B221-4E15-A481-0305C98598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0CEA8456-1E49-4EC2-9E9E-E294428446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9D456553-635C-423B-A379-29E2FE09A8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69C6704-F3F8-4CFB-881D-CFBE6BC83E87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AEFE37A9-4347-4705-B007-95E0111000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F679BE98-F024-4DE4-B6ED-C551ABB51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B7420F37-2747-435F-82A2-F8957FC1EA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E3DD9B4-5968-485C-98CD-4C726ACB37B9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D77D6FD9-AE27-42EB-98BA-D861A07B7C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AD4AE949-F942-484A-81FE-29D6F7E910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7B5DD26B-C157-4D0F-85CA-8D74215C42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6E820AE-CA19-4BBD-9795-DFEB16848442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64A41506-5FC2-4F99-8645-70CF2A415B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8CE38433-2847-48AB-8321-8D278013A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4203B24B-2FC0-4651-9A87-A431BC2D5B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CEE899E-D1C3-4DE1-916E-BE6B0ACBD74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D99FE3B-4B4C-483F-874A-55675268E5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01B6D216-8725-4C1A-A453-01129B0063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FD1E9A6B-B7EE-4263-B841-41B7F5D1D4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A7A7DE8-E44B-4AC4-823B-25ED5E1A4FA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F1C0FF26-2325-4558-A282-670BFA6227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0221F30-5528-4443-BA11-77D6B727B3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825E2399-452E-437D-B5AB-F4FD43174F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533A4D5-762F-4C7A-91D1-79946E620044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E8228010-E10E-4112-AD8F-DB975E2576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9D5E8E5A-3DB4-4513-8C04-8C47854DD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03FF620B-B532-4DF6-9688-013229230E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B5180D8-D9CF-493A-A23F-6F177D6EF3C8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0B856628-F79D-48F2-9970-A5B262D6DE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683CAF2C-5B61-4609-B1D2-0462D989FD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7C407FAB-2227-4334-9137-419EC386D3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D63E43D-2094-42A4-A6F2-D724D24544DB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B132D1DB-2992-4EB0-97BA-20FF70D5CE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2B782719-F9ED-4A3F-9D5F-2421BF0105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996E0E40-32D4-4679-814E-AAA8BDEDFD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D7EC847-11F3-4AF4-BB70-0BCAC915111D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6E9661BA-9E4B-4106-A608-2A87A49589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393783DC-333B-450A-B67A-C08659A726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1CAC9BD3-5912-43CC-BF95-48362BAA74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5BB4365-2859-483B-B4EE-37CE82C088A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0A43C88B-BAFE-4E86-A82B-68EE184889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DD8286C-01EB-49BB-B1F5-FAA1A034CB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A44D3369-3710-436B-83AC-B6D83A34B3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AF2E4BD-BD48-43D0-99F7-85EA9C86D18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BA08E4F1-C0C0-4158-9E87-675D39B4D2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64981D3-F296-48F0-9451-7D5755B91A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CA692C2A-FDC7-4860-934C-D959C6B8C9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82B0EC38-B526-4873-95EF-A0A37901CC85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00209EB-5121-4DC7-81F6-04A1CA349A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3DCA0EA3-3CFF-4D01-B340-5B1B6E7E7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CAA2D723-1F70-4EF4-812A-C7A1A0D17C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1A33ADB3-B59A-44CD-89B6-52E00593D7E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CA88E161-4417-4B4F-87C6-7799931EB9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8147ACA-7D2E-4E5D-91C4-75AB35437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168FB122-D933-4660-8E2C-8F8D556886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28EA1B5-5ED7-438C-8414-A1ED1372437C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CA98181-E1A7-4BAB-9478-C96BE54351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AB72B47-F995-42FE-8E53-478689441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8AA22031-78F2-4E03-B585-451220116E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A1D57E69-4602-4901-B3C6-B34B44032653}" type="slidenum">
              <a:rPr lang="zh-CN" altLang="en-US" sz="10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ACAC8CC9-ABC5-4547-AD0D-E3907FF273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BBF3E840-BF52-4E35-BD4A-9909F935D9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>
            <a:extLst>
              <a:ext uri="{FF2B5EF4-FFF2-40B4-BE49-F238E27FC236}">
                <a16:creationId xmlns:a16="http://schemas.microsoft.com/office/drawing/2014/main" id="{AD176188-C4A9-4E4B-B1F9-819A86B82989}"/>
              </a:ext>
            </a:extLst>
          </p:cNvPr>
          <p:cNvGrpSpPr>
            <a:grpSpLocks/>
          </p:cNvGrpSpPr>
          <p:nvPr/>
        </p:nvGrpSpPr>
        <p:grpSpPr bwMode="auto">
          <a:xfrm>
            <a:off x="4763" y="3276600"/>
            <a:ext cx="9137650" cy="152400"/>
            <a:chOff x="3" y="2064"/>
            <a:chExt cx="5756" cy="96"/>
          </a:xfrm>
        </p:grpSpPr>
        <p:sp>
          <p:nvSpPr>
            <p:cNvPr id="5" name="Rectangle 7">
              <a:extLst>
                <a:ext uri="{FF2B5EF4-FFF2-40B4-BE49-F238E27FC236}">
                  <a16:creationId xmlns:a16="http://schemas.microsoft.com/office/drawing/2014/main" id="{994B7C76-24E7-4285-BC97-AD16E1D9AAA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064"/>
              <a:ext cx="5756" cy="47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904E818E-CB43-4C43-A586-A055964CFB89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3" y="2136"/>
              <a:ext cx="5756" cy="2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fol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/>
              </a:pPr>
              <a:endParaRPr lang="zh-CN" altLang="en-US"/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685800" y="2057400"/>
            <a:ext cx="7772400" cy="1143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sz="quarter" idx="1"/>
          </p:nvPr>
        </p:nvSpPr>
        <p:spPr bwMode="auto">
          <a:xfrm>
            <a:off x="1371600" y="4114800"/>
            <a:ext cx="6400800" cy="17526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1A539A7-FEEE-43E3-AF49-D34CB9CFCED3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2EA97B1-CA56-4093-AC34-AC018D3635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>
                <a:latin typeface="+mn-lt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63E7E56-21F2-4102-AA0D-F874708248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93E91D-8333-4BD4-BB95-048C2F9539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53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8A79277-7F13-490B-BB51-1A0385DCB2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6693D-7117-41B7-BF61-7F43093914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750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2426628-2C8C-4B96-A27F-CE635201EB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C3AFA4-AED6-4110-BF38-90766D42AB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378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C222760-1801-4AEB-A43D-EF6B34068D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94CD15-0A0F-4054-A71F-E03242A8B4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0470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E629BA0-DC5C-4F97-915B-B3FBB2380F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3C09B-5B1D-4C7F-B763-685231BFA3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0314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827C904-9022-4B3A-A926-8ABAF06AC2B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83C328-435F-4506-900A-ECF2A437ADF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867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87C5AC0-F727-4FC2-B497-E2A2174EE9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784BA9-9A75-4EED-B888-CD2781526A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848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25BE9B48-A302-413C-9548-C1F57ABE00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BE283-9D65-447C-BFE6-E2E14D33B3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919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30931F9-8A5E-40A2-A2AB-2BDA5B3994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26D91-1654-44AC-95B8-4A65296DEE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5001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192C6AF-BEED-40D6-9DFB-B8E9703BBA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E740C-5FD3-4F06-BF05-88A50E2F29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970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F2AEA01-2709-4098-8EBA-5FC8D7CB03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7140B5-48D5-477F-BF9B-F648F2B4EA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791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TopNavBlank">
            <a:extLst>
              <a:ext uri="{FF2B5EF4-FFF2-40B4-BE49-F238E27FC236}">
                <a16:creationId xmlns:a16="http://schemas.microsoft.com/office/drawing/2014/main" id="{400B7FF6-ADDB-4D19-A32C-3E3EFF9FA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76250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50000">
                <a:srgbClr val="6600FF"/>
              </a:gs>
              <a:gs pos="100000">
                <a:srgbClr val="0000CC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Rectangle 9">
            <a:extLst>
              <a:ext uri="{FF2B5EF4-FFF2-40B4-BE49-F238E27FC236}">
                <a16:creationId xmlns:a16="http://schemas.microsoft.com/office/drawing/2014/main" id="{1F19C8F4-986A-478F-B146-1BD923D6E9D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67175" y="64008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B5ADD26-C7D7-4F8C-9012-C8BBF092FF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4">
            <a:extLst>
              <a:ext uri="{FF2B5EF4-FFF2-40B4-BE49-F238E27FC236}">
                <a16:creationId xmlns:a16="http://schemas.microsoft.com/office/drawing/2014/main" id="{318658EF-D01E-413B-A0BD-AAC19AA9068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38613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  <a:defRPr/>
            </a:pPr>
            <a:endParaRPr lang="zh-CN" altLang="en-US"/>
          </a:p>
        </p:txBody>
      </p:sp>
      <p:sp>
        <p:nvSpPr>
          <p:cNvPr id="1029" name="Text Box 65">
            <a:extLst>
              <a:ext uri="{FF2B5EF4-FFF2-40B4-BE49-F238E27FC236}">
                <a16:creationId xmlns:a16="http://schemas.microsoft.com/office/drawing/2014/main" id="{FF002E5A-847F-44AA-AA87-120F7F28A431}"/>
              </a:ext>
            </a:extLst>
          </p:cNvPr>
          <p:cNvSpPr txBox="1">
            <a:spLocks noChangeArrowheads="1"/>
          </p:cNvSpPr>
          <p:nvPr/>
        </p:nvSpPr>
        <p:spPr bwMode="ltGray">
          <a:xfrm>
            <a:off x="1371600" y="61722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zh-CN" altLang="en-US" sz="2000">
              <a:solidFill>
                <a:srgbClr val="990033"/>
              </a:solidFill>
              <a:latin typeface="Arial" charset="0"/>
              <a:ea typeface="宋体" charset="-122"/>
            </a:endParaRPr>
          </a:p>
        </p:txBody>
      </p:sp>
      <p:graphicFrame>
        <p:nvGraphicFramePr>
          <p:cNvPr id="1030" name="Object 79">
            <a:extLst>
              <a:ext uri="{FF2B5EF4-FFF2-40B4-BE49-F238E27FC236}">
                <a16:creationId xmlns:a16="http://schemas.microsoft.com/office/drawing/2014/main" id="{0E935CDB-3253-444A-B970-8EEE672C5C6B}"/>
              </a:ext>
            </a:extLst>
          </p:cNvPr>
          <p:cNvGraphicFramePr>
            <a:graphicFrameLocks noChangeAspect="1"/>
          </p:cNvGraphicFramePr>
          <p:nvPr userDrawn="1"/>
        </p:nvGraphicFramePr>
        <p:xfrm flipH="1">
          <a:off x="8275638" y="5607050"/>
          <a:ext cx="760412" cy="113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Clip" r:id="rId15" imgW="3154363" imgH="4708525" progId="MS_ClipArt_Gallery.2">
                  <p:embed/>
                </p:oleObj>
              </mc:Choice>
              <mc:Fallback>
                <p:oleObj name="Clip" r:id="rId15" imgW="3154363" imgH="4708525" progId="MS_ClipArt_Gallery.2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8275638" y="5607050"/>
                        <a:ext cx="760412" cy="1135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Monotype Sort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2.wav"/><Relationship Id="rId4" Type="http://schemas.openxmlformats.org/officeDocument/2006/relationships/audio" Target="../media/audio4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2.bin"/><Relationship Id="rId4" Type="http://schemas.openxmlformats.org/officeDocument/2006/relationships/audio" Target="../media/audio3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3.bin"/><Relationship Id="rId3" Type="http://schemas.openxmlformats.org/officeDocument/2006/relationships/notesSlide" Target="../notesSlides/notesSlide23.xml"/><Relationship Id="rId21" Type="http://schemas.openxmlformats.org/officeDocument/2006/relationships/oleObject" Target="../embeddings/oleObject15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7.bin"/><Relationship Id="rId19" Type="http://schemas.openxmlformats.org/officeDocument/2006/relationships/oleObject" Target="../embeddings/oleObject14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Relationship Id="rId14" Type="http://schemas.openxmlformats.org/officeDocument/2006/relationships/image" Target="../media/image9.wmf"/><Relationship Id="rId22" Type="http://schemas.openxmlformats.org/officeDocument/2006/relationships/image" Target="../media/image1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4.w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18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18.wmf"/><Relationship Id="rId5" Type="http://schemas.openxmlformats.org/officeDocument/2006/relationships/audio" Target="../media/audio3.wav"/><Relationship Id="rId10" Type="http://schemas.openxmlformats.org/officeDocument/2006/relationships/oleObject" Target="../embeddings/oleObject22.bin"/><Relationship Id="rId4" Type="http://schemas.openxmlformats.org/officeDocument/2006/relationships/audio" Target="../media/audio2.wav"/><Relationship Id="rId9" Type="http://schemas.openxmlformats.org/officeDocument/2006/relationships/image" Target="../media/image17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30.bin"/><Relationship Id="rId3" Type="http://schemas.openxmlformats.org/officeDocument/2006/relationships/notesSlide" Target="../notesSlides/notesSlide28.xml"/><Relationship Id="rId21" Type="http://schemas.openxmlformats.org/officeDocument/2006/relationships/image" Target="../media/image27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2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.bin"/><Relationship Id="rId20" Type="http://schemas.openxmlformats.org/officeDocument/2006/relationships/oleObject" Target="../embeddings/oleObject31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5" Type="http://schemas.openxmlformats.org/officeDocument/2006/relationships/image" Target="../media/image24.wmf"/><Relationship Id="rId23" Type="http://schemas.openxmlformats.org/officeDocument/2006/relationships/image" Target="../media/image28.wmf"/><Relationship Id="rId10" Type="http://schemas.openxmlformats.org/officeDocument/2006/relationships/oleObject" Target="../embeddings/oleObject26.bin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1.wmf"/><Relationship Id="rId14" Type="http://schemas.openxmlformats.org/officeDocument/2006/relationships/oleObject" Target="../embeddings/oleObject28.bin"/><Relationship Id="rId22" Type="http://schemas.openxmlformats.org/officeDocument/2006/relationships/oleObject" Target="../embeddings/oleObject3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notesSlide" Target="../notesSlides/notesSlide29.xml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1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3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44.bin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3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image" Target="../media/image37.wmf"/><Relationship Id="rId10" Type="http://schemas.openxmlformats.org/officeDocument/2006/relationships/image" Target="../media/image35.wmf"/><Relationship Id="rId19" Type="http://schemas.openxmlformats.org/officeDocument/2006/relationships/image" Target="../media/image39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39.bin"/><Relationship Id="rId14" Type="http://schemas.openxmlformats.org/officeDocument/2006/relationships/oleObject" Target="../embeddings/oleObject42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44.wmf"/><Relationship Id="rId18" Type="http://schemas.openxmlformats.org/officeDocument/2006/relationships/oleObject" Target="../embeddings/oleObject53.bin"/><Relationship Id="rId3" Type="http://schemas.openxmlformats.org/officeDocument/2006/relationships/notesSlide" Target="../notesSlides/notesSlide31.xml"/><Relationship Id="rId21" Type="http://schemas.openxmlformats.org/officeDocument/2006/relationships/image" Target="../media/image48.w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2.bin"/><Relationship Id="rId20" Type="http://schemas.openxmlformats.org/officeDocument/2006/relationships/oleObject" Target="../embeddings/oleObject54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47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5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1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57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F459CAB8-4376-4D13-BA92-958E05F26F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3BC91CB-657F-4F61-83A2-9B09B0BF36D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61282" name="Text Box 2">
            <a:extLst>
              <a:ext uri="{FF2B5EF4-FFF2-40B4-BE49-F238E27FC236}">
                <a16:creationId xmlns:a16="http://schemas.microsoft.com/office/drawing/2014/main" id="{CFCC4E42-C916-4FB9-904C-A814F95E8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28775"/>
            <a:ext cx="73152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6.1 The Basic of Counting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6.2 The Pigeonhole Principle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6.3 Permutations and Combinations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6.4 Binomial Coefficients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6.5 Generalized Permutations and Combinations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6.6 Generating Permutations and Combinations </a:t>
            </a:r>
          </a:p>
        </p:txBody>
      </p:sp>
      <p:sp>
        <p:nvSpPr>
          <p:cNvPr id="1761283" name="Text Box 3">
            <a:extLst>
              <a:ext uri="{FF2B5EF4-FFF2-40B4-BE49-F238E27FC236}">
                <a16:creationId xmlns:a16="http://schemas.microsoft.com/office/drawing/2014/main" id="{505730C5-498F-408D-B74E-80D04C401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77863"/>
            <a:ext cx="830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 6   Counting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12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282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1">
            <a:extLst>
              <a:ext uri="{FF2B5EF4-FFF2-40B4-BE49-F238E27FC236}">
                <a16:creationId xmlns:a16="http://schemas.microsoft.com/office/drawing/2014/main" id="{04D976A6-1C1E-49EA-AD92-66F30A68B6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C5290D5-20C0-489D-9247-5D57B8A5AC3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79715" name="Text Box 3">
            <a:extLst>
              <a:ext uri="{FF2B5EF4-FFF2-40B4-BE49-F238E27FC236}">
                <a16:creationId xmlns:a16="http://schemas.microsoft.com/office/drawing/2014/main" id="{18B24A8F-0A68-4CFF-BFE6-7CAC7F63F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85800"/>
            <a:ext cx="83058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20000"/>
              </a:spcBef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〖Example 4〗</a:t>
            </a:r>
            <a:r>
              <a:rPr kumimoji="1" lang="en-US" altLang="zh-CN" dirty="0">
                <a:solidFill>
                  <a:srgbClr val="FF66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Counting Function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How many functions are there from a set with 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m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elements to one with </a:t>
            </a:r>
            <a:r>
              <a:rPr kumimoji="1" lang="en-US" altLang="zh-CN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elements? </a:t>
            </a:r>
          </a:p>
        </p:txBody>
      </p:sp>
      <p:sp>
        <p:nvSpPr>
          <p:cNvPr id="1779716" name="AutoShape 4">
            <a:extLst>
              <a:ext uri="{FF2B5EF4-FFF2-40B4-BE49-F238E27FC236}">
                <a16:creationId xmlns:a16="http://schemas.microsoft.com/office/drawing/2014/main" id="{291D6BAA-0C29-4357-8348-DA0079361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1628775"/>
            <a:ext cx="2514600" cy="533400"/>
          </a:xfrm>
          <a:prstGeom prst="wedgeEllipseCallout">
            <a:avLst>
              <a:gd name="adj1" fmla="val -8144"/>
              <a:gd name="adj2" fmla="val -154463"/>
            </a:avLst>
          </a:prstGeom>
          <a:solidFill>
            <a:srgbClr val="CCFFCC"/>
          </a:solidFill>
          <a:ln w="9525">
            <a:solidFill>
              <a:srgbClr val="66FF33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defRPr/>
            </a:pPr>
            <a:r>
              <a:rPr kumimoji="1" lang="en-US" altLang="zh-CN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f</a:t>
            </a:r>
            <a:r>
              <a:rPr kumimoji="1"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: </a:t>
            </a:r>
            <a:r>
              <a:rPr kumimoji="1" lang="en-US" altLang="zh-CN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</a:rPr>
              <a:t>A </a:t>
            </a:r>
            <a:r>
              <a:rPr kumimoji="1" lang="en-US" altLang="zh-CN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 </a:t>
            </a:r>
            <a:r>
              <a:rPr kumimoji="1" lang="en-US" altLang="zh-CN" i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  <a:ea typeface="宋体" pitchFamily="2" charset="-122"/>
                <a:sym typeface="Symbol" pitchFamily="18" charset="2"/>
              </a:rPr>
              <a:t>B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87FB84D3-4071-43A1-95DD-B00CDF176DF7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1785938"/>
            <a:ext cx="914400" cy="2514600"/>
            <a:chOff x="1200" y="1344"/>
            <a:chExt cx="576" cy="1584"/>
          </a:xfrm>
        </p:grpSpPr>
        <p:sp>
          <p:nvSpPr>
            <p:cNvPr id="22548" name="Oval 6">
              <a:extLst>
                <a:ext uri="{FF2B5EF4-FFF2-40B4-BE49-F238E27FC236}">
                  <a16:creationId xmlns:a16="http://schemas.microsoft.com/office/drawing/2014/main" id="{58874610-519A-4607-B575-C5D294314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632"/>
              <a:ext cx="576" cy="12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549" name="Text Box 7">
              <a:extLst>
                <a:ext uri="{FF2B5EF4-FFF2-40B4-BE49-F238E27FC236}">
                  <a16:creationId xmlns:a16="http://schemas.microsoft.com/office/drawing/2014/main" id="{CA5379AE-87AE-4726-9A2E-57943926C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" y="13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2550" name="Oval 8">
              <a:extLst>
                <a:ext uri="{FF2B5EF4-FFF2-40B4-BE49-F238E27FC236}">
                  <a16:creationId xmlns:a16="http://schemas.microsoft.com/office/drawing/2014/main" id="{CEC37A8F-DF55-491C-B5F3-F7C49A85F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776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551" name="Oval 9">
              <a:extLst>
                <a:ext uri="{FF2B5EF4-FFF2-40B4-BE49-F238E27FC236}">
                  <a16:creationId xmlns:a16="http://schemas.microsoft.com/office/drawing/2014/main" id="{D28DF9E0-C100-4CF4-B7C5-8A15E4E570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920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552" name="Oval 10">
              <a:extLst>
                <a:ext uri="{FF2B5EF4-FFF2-40B4-BE49-F238E27FC236}">
                  <a16:creationId xmlns:a16="http://schemas.microsoft.com/office/drawing/2014/main" id="{32297A27-61FF-4FA3-991F-4266ECE73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06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553" name="Text Box 11">
              <a:extLst>
                <a:ext uri="{FF2B5EF4-FFF2-40B4-BE49-F238E27FC236}">
                  <a16:creationId xmlns:a16="http://schemas.microsoft.com/office/drawing/2014/main" id="{72B40A77-1DA6-4924-9E81-77F9DCE69C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2091"/>
              <a:ext cx="34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22554" name="Oval 12">
              <a:extLst>
                <a:ext uri="{FF2B5EF4-FFF2-40B4-BE49-F238E27FC236}">
                  <a16:creationId xmlns:a16="http://schemas.microsoft.com/office/drawing/2014/main" id="{6254D68B-317C-4FB8-BD61-C3B78330A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49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8E29BF45-29A6-47E1-88C0-9AC19A4AD1A3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1785938"/>
            <a:ext cx="914400" cy="2514600"/>
            <a:chOff x="1200" y="1344"/>
            <a:chExt cx="576" cy="1584"/>
          </a:xfrm>
        </p:grpSpPr>
        <p:sp>
          <p:nvSpPr>
            <p:cNvPr id="22541" name="Oval 14">
              <a:extLst>
                <a:ext uri="{FF2B5EF4-FFF2-40B4-BE49-F238E27FC236}">
                  <a16:creationId xmlns:a16="http://schemas.microsoft.com/office/drawing/2014/main" id="{DBDF4B6B-AB89-4CB4-A3E9-BAC57EEC7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632"/>
              <a:ext cx="576" cy="12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542" name="Text Box 15">
              <a:extLst>
                <a:ext uri="{FF2B5EF4-FFF2-40B4-BE49-F238E27FC236}">
                  <a16:creationId xmlns:a16="http://schemas.microsoft.com/office/drawing/2014/main" id="{2CB2B19A-C7FA-4AC0-9936-13257B4012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" y="13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2543" name="Oval 16">
              <a:extLst>
                <a:ext uri="{FF2B5EF4-FFF2-40B4-BE49-F238E27FC236}">
                  <a16:creationId xmlns:a16="http://schemas.microsoft.com/office/drawing/2014/main" id="{114E58D0-76A6-4A72-AA16-B9B557E04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776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544" name="Oval 17">
              <a:extLst>
                <a:ext uri="{FF2B5EF4-FFF2-40B4-BE49-F238E27FC236}">
                  <a16:creationId xmlns:a16="http://schemas.microsoft.com/office/drawing/2014/main" id="{266ECDCE-B48A-4FAE-B030-BE593AF44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920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545" name="Oval 18">
              <a:extLst>
                <a:ext uri="{FF2B5EF4-FFF2-40B4-BE49-F238E27FC236}">
                  <a16:creationId xmlns:a16="http://schemas.microsoft.com/office/drawing/2014/main" id="{34049111-14A0-4379-A4EE-696E5D116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06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2546" name="Text Box 19">
              <a:extLst>
                <a:ext uri="{FF2B5EF4-FFF2-40B4-BE49-F238E27FC236}">
                  <a16:creationId xmlns:a16="http://schemas.microsoft.com/office/drawing/2014/main" id="{8CC7A2BF-13FD-4CEA-BE5B-B1220A3A44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2091"/>
              <a:ext cx="34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22547" name="Oval 20">
              <a:extLst>
                <a:ext uri="{FF2B5EF4-FFF2-40B4-BE49-F238E27FC236}">
                  <a16:creationId xmlns:a16="http://schemas.microsoft.com/office/drawing/2014/main" id="{FDB0CE8C-5CEB-4CDB-B1D1-36A43E8C1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49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1779733" name="Arc 21">
            <a:extLst>
              <a:ext uri="{FF2B5EF4-FFF2-40B4-BE49-F238E27FC236}">
                <a16:creationId xmlns:a16="http://schemas.microsoft.com/office/drawing/2014/main" id="{3DC13269-C43A-4CC3-B374-541CF0B134DF}"/>
              </a:ext>
            </a:extLst>
          </p:cNvPr>
          <p:cNvSpPr>
            <a:spLocks/>
          </p:cNvSpPr>
          <p:nvPr/>
        </p:nvSpPr>
        <p:spPr bwMode="auto">
          <a:xfrm flipV="1">
            <a:off x="2971800" y="1938338"/>
            <a:ext cx="2209800" cy="682625"/>
          </a:xfrm>
          <a:custGeom>
            <a:avLst/>
            <a:gdLst>
              <a:gd name="T0" fmla="*/ 2147483646 w 40942"/>
              <a:gd name="T1" fmla="*/ 2147483646 h 21600"/>
              <a:gd name="T2" fmla="*/ 0 w 40942"/>
              <a:gd name="T3" fmla="*/ 2147483646 h 21600"/>
              <a:gd name="T4" fmla="*/ 2147483646 w 40942"/>
              <a:gd name="T5" fmla="*/ 0 h 21600"/>
              <a:gd name="T6" fmla="*/ 0 60000 65536"/>
              <a:gd name="T7" fmla="*/ 0 60000 65536"/>
              <a:gd name="T8" fmla="*/ 0 60000 65536"/>
              <a:gd name="T9" fmla="*/ 0 w 40942"/>
              <a:gd name="T10" fmla="*/ 0 h 21600"/>
              <a:gd name="T11" fmla="*/ 40942 w 4094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942" h="21600" fill="none" extrusionOk="0">
                <a:moveTo>
                  <a:pt x="40941" y="7699"/>
                </a:moveTo>
                <a:cubicBezTo>
                  <a:pt x="37748" y="16070"/>
                  <a:pt x="29719" y="21599"/>
                  <a:pt x="20761" y="21600"/>
                </a:cubicBezTo>
                <a:cubicBezTo>
                  <a:pt x="11127" y="21600"/>
                  <a:pt x="2659" y="15220"/>
                  <a:pt x="0" y="5961"/>
                </a:cubicBezTo>
              </a:path>
              <a:path w="40942" h="21600" stroke="0" extrusionOk="0">
                <a:moveTo>
                  <a:pt x="40941" y="7699"/>
                </a:moveTo>
                <a:cubicBezTo>
                  <a:pt x="37748" y="16070"/>
                  <a:pt x="29719" y="21599"/>
                  <a:pt x="20761" y="21600"/>
                </a:cubicBezTo>
                <a:cubicBezTo>
                  <a:pt x="11127" y="21600"/>
                  <a:pt x="2659" y="15220"/>
                  <a:pt x="0" y="5961"/>
                </a:cubicBezTo>
                <a:lnTo>
                  <a:pt x="20761" y="0"/>
                </a:lnTo>
                <a:lnTo>
                  <a:pt x="40941" y="7699"/>
                </a:lnTo>
                <a:close/>
              </a:path>
            </a:pathLst>
          </a:custGeom>
          <a:noFill/>
          <a:ln w="28575">
            <a:solidFill>
              <a:srgbClr val="FF9900"/>
            </a:solidFill>
            <a:round/>
            <a:headEnd type="arrow" w="sm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9734" name="Arc 22">
            <a:extLst>
              <a:ext uri="{FF2B5EF4-FFF2-40B4-BE49-F238E27FC236}">
                <a16:creationId xmlns:a16="http://schemas.microsoft.com/office/drawing/2014/main" id="{F3D5794D-05DD-4F26-85F7-AEAF42FBECA7}"/>
              </a:ext>
            </a:extLst>
          </p:cNvPr>
          <p:cNvSpPr>
            <a:spLocks/>
          </p:cNvSpPr>
          <p:nvPr/>
        </p:nvSpPr>
        <p:spPr bwMode="auto">
          <a:xfrm flipV="1">
            <a:off x="2916238" y="2492375"/>
            <a:ext cx="2341562" cy="2381250"/>
          </a:xfrm>
          <a:custGeom>
            <a:avLst/>
            <a:gdLst>
              <a:gd name="T0" fmla="*/ 2147483646 w 26331"/>
              <a:gd name="T1" fmla="*/ 2147483646 h 21600"/>
              <a:gd name="T2" fmla="*/ 0 w 26331"/>
              <a:gd name="T3" fmla="*/ 2147483646 h 21600"/>
              <a:gd name="T4" fmla="*/ 2147483646 w 26331"/>
              <a:gd name="T5" fmla="*/ 0 h 21600"/>
              <a:gd name="T6" fmla="*/ 0 60000 65536"/>
              <a:gd name="T7" fmla="*/ 0 60000 65536"/>
              <a:gd name="T8" fmla="*/ 0 60000 65536"/>
              <a:gd name="T9" fmla="*/ 0 w 26331"/>
              <a:gd name="T10" fmla="*/ 0 h 21600"/>
              <a:gd name="T11" fmla="*/ 26331 w 2633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331" h="21600" fill="none" extrusionOk="0">
                <a:moveTo>
                  <a:pt x="26330" y="7699"/>
                </a:moveTo>
                <a:cubicBezTo>
                  <a:pt x="23137" y="16070"/>
                  <a:pt x="15108" y="21599"/>
                  <a:pt x="6150" y="21600"/>
                </a:cubicBezTo>
                <a:cubicBezTo>
                  <a:pt x="4067" y="21600"/>
                  <a:pt x="1996" y="21298"/>
                  <a:pt x="0" y="20705"/>
                </a:cubicBezTo>
              </a:path>
              <a:path w="26331" h="21600" stroke="0" extrusionOk="0">
                <a:moveTo>
                  <a:pt x="26330" y="7699"/>
                </a:moveTo>
                <a:cubicBezTo>
                  <a:pt x="23137" y="16070"/>
                  <a:pt x="15108" y="21599"/>
                  <a:pt x="6150" y="21600"/>
                </a:cubicBezTo>
                <a:cubicBezTo>
                  <a:pt x="4067" y="21600"/>
                  <a:pt x="1996" y="21298"/>
                  <a:pt x="0" y="20705"/>
                </a:cubicBezTo>
                <a:lnTo>
                  <a:pt x="6150" y="0"/>
                </a:lnTo>
                <a:lnTo>
                  <a:pt x="26330" y="7699"/>
                </a:lnTo>
                <a:close/>
              </a:path>
            </a:pathLst>
          </a:custGeom>
          <a:noFill/>
          <a:ln w="28575">
            <a:solidFill>
              <a:srgbClr val="FF9900"/>
            </a:solidFill>
            <a:round/>
            <a:headEnd type="arrow" w="sm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3">
            <a:extLst>
              <a:ext uri="{FF2B5EF4-FFF2-40B4-BE49-F238E27FC236}">
                <a16:creationId xmlns:a16="http://schemas.microsoft.com/office/drawing/2014/main" id="{CF60415C-6E43-419F-B428-C4DB8CFB557E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4429125"/>
            <a:ext cx="8001000" cy="1600200"/>
            <a:chOff x="336" y="864"/>
            <a:chExt cx="5040" cy="2784"/>
          </a:xfrm>
        </p:grpSpPr>
        <p:sp>
          <p:nvSpPr>
            <p:cNvPr id="1779736" name="Text Box 24">
              <a:extLst>
                <a:ext uri="{FF2B5EF4-FFF2-40B4-BE49-F238E27FC236}">
                  <a16:creationId xmlns:a16="http://schemas.microsoft.com/office/drawing/2014/main" id="{7CC17753-1204-4BD4-A632-21D82ED37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914"/>
              <a:ext cx="4944" cy="2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i="1" dirty="0">
                  <a:solidFill>
                    <a:srgbClr val="3366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Solution:</a:t>
              </a:r>
            </a:p>
            <a:p>
              <a:pPr eaLnBrk="1" hangingPunct="1">
                <a:spcBef>
                  <a:spcPct val="40000"/>
                </a:spcBef>
                <a:defRPr/>
              </a:pPr>
              <a:r>
                <a:rPr kumimoji="1"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  <a:sym typeface="Wingdings" pitchFamily="2" charset="2"/>
                </a:rPr>
                <a:t>      By the </a:t>
              </a:r>
              <a:r>
                <a:rPr kumimoji="1"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product rule there are </a:t>
              </a:r>
              <a:r>
                <a:rPr kumimoji="1" lang="en-US" altLang="zh-CN" i="1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kumimoji="1" lang="en-US" altLang="zh-CN" dirty="0" err="1">
                  <a:latin typeface="Times New Roman" pitchFamily="18" charset="0"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</a:t>
              </a:r>
              <a:r>
                <a:rPr kumimoji="1" lang="en-US" altLang="zh-CN" i="1" dirty="0" err="1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kumimoji="1" lang="en-US" altLang="zh-CN" dirty="0">
                  <a:latin typeface="Times New Roman" pitchFamily="18" charset="0"/>
                  <a:ea typeface="宋体" pitchFamily="2" charset="-122"/>
                  <a:cs typeface="Times New Roman" pitchFamily="18" charset="0"/>
                  <a:sym typeface="Symbol" pitchFamily="18" charset="2"/>
                </a:rPr>
                <a:t> </a:t>
              </a:r>
              <a:r>
                <a:rPr kumimoji="1" lang="en-US" altLang="zh-CN" i="1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 = n</a:t>
              </a:r>
              <a:r>
                <a:rPr kumimoji="1" lang="en-US" altLang="zh-CN" i="1" baseline="30000" dirty="0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  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functions </a:t>
              </a:r>
            </a:p>
            <a:p>
              <a:pPr eaLnBrk="1" hangingPunct="1">
                <a:spcBef>
                  <a:spcPct val="40000"/>
                </a:spcBef>
                <a:defRPr/>
              </a:pP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  from a set with </a:t>
              </a:r>
              <a:r>
                <a:rPr kumimoji="1" lang="en-US" altLang="zh-CN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m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elements to one with </a:t>
              </a:r>
              <a:r>
                <a:rPr kumimoji="1" lang="en-US" altLang="zh-CN" i="1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n</a:t>
              </a:r>
              <a:r>
                <a:rPr kumimoji="1" lang="en-US" altLang="zh-CN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elements</a:t>
              </a:r>
            </a:p>
          </p:txBody>
        </p:sp>
        <p:sp>
          <p:nvSpPr>
            <p:cNvPr id="22540" name="AutoShape 25">
              <a:extLst>
                <a:ext uri="{FF2B5EF4-FFF2-40B4-BE49-F238E27FC236}">
                  <a16:creationId xmlns:a16="http://schemas.microsoft.com/office/drawing/2014/main" id="{85651A58-0C40-4133-9293-CAED9F2E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864"/>
              <a:ext cx="5040" cy="2784"/>
            </a:xfrm>
            <a:prstGeom prst="foldedCorner">
              <a:avLst>
                <a:gd name="adj" fmla="val 125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22538" name="Text Box 26">
            <a:extLst>
              <a:ext uri="{FF2B5EF4-FFF2-40B4-BE49-F238E27FC236}">
                <a16:creationId xmlns:a16="http://schemas.microsoft.com/office/drawing/2014/main" id="{DCA86D28-1009-4C55-B8CA-ABECCDAE1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45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6.1  The Basic of Counting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97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797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797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9715" grpId="0" autoUpdateAnimBg="0"/>
      <p:bldP spid="1779716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1">
            <a:extLst>
              <a:ext uri="{FF2B5EF4-FFF2-40B4-BE49-F238E27FC236}">
                <a16:creationId xmlns:a16="http://schemas.microsoft.com/office/drawing/2014/main" id="{D0139C51-3798-4969-8478-96B433484A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6F482EF-D748-45B5-ADCD-AD2827A326E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81763" name="Text Box 3">
            <a:extLst>
              <a:ext uri="{FF2B5EF4-FFF2-40B4-BE49-F238E27FC236}">
                <a16:creationId xmlns:a16="http://schemas.microsoft.com/office/drawing/2014/main" id="{49A3F35F-7FA5-44BC-BFF2-B9B29ED38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1500"/>
            <a:ext cx="8305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Question: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How many one-to-one functions are there from a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set with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elements to one with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elements?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5D1CF0E0-E1EA-45EE-9840-F171621A1BC9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562100"/>
            <a:ext cx="914400" cy="2514600"/>
            <a:chOff x="1200" y="1344"/>
            <a:chExt cx="576" cy="1584"/>
          </a:xfrm>
        </p:grpSpPr>
        <p:sp>
          <p:nvSpPr>
            <p:cNvPr id="24595" name="Oval 5">
              <a:extLst>
                <a:ext uri="{FF2B5EF4-FFF2-40B4-BE49-F238E27FC236}">
                  <a16:creationId xmlns:a16="http://schemas.microsoft.com/office/drawing/2014/main" id="{B178B284-8ECB-4CCB-97BA-0EA417A50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632"/>
              <a:ext cx="576" cy="12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4596" name="Text Box 6">
              <a:extLst>
                <a:ext uri="{FF2B5EF4-FFF2-40B4-BE49-F238E27FC236}">
                  <a16:creationId xmlns:a16="http://schemas.microsoft.com/office/drawing/2014/main" id="{31D0D427-31B8-4E8A-BCBB-F6BE04E8A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" y="13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4597" name="Oval 7">
              <a:extLst>
                <a:ext uri="{FF2B5EF4-FFF2-40B4-BE49-F238E27FC236}">
                  <a16:creationId xmlns:a16="http://schemas.microsoft.com/office/drawing/2014/main" id="{1D0325A1-4C90-4032-9940-E42A54423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776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4598" name="Oval 8">
              <a:extLst>
                <a:ext uri="{FF2B5EF4-FFF2-40B4-BE49-F238E27FC236}">
                  <a16:creationId xmlns:a16="http://schemas.microsoft.com/office/drawing/2014/main" id="{B9CEFB9F-F2D9-41B9-8CE7-0146C1C18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920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4599" name="Oval 9">
              <a:extLst>
                <a:ext uri="{FF2B5EF4-FFF2-40B4-BE49-F238E27FC236}">
                  <a16:creationId xmlns:a16="http://schemas.microsoft.com/office/drawing/2014/main" id="{87ACF567-4BE1-424B-A41D-57D8460E2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06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4600" name="Text Box 10">
              <a:extLst>
                <a:ext uri="{FF2B5EF4-FFF2-40B4-BE49-F238E27FC236}">
                  <a16:creationId xmlns:a16="http://schemas.microsoft.com/office/drawing/2014/main" id="{E1BF4276-16C4-4ED1-8F5A-9661F67002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2091"/>
              <a:ext cx="34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24601" name="Oval 11">
              <a:extLst>
                <a:ext uri="{FF2B5EF4-FFF2-40B4-BE49-F238E27FC236}">
                  <a16:creationId xmlns:a16="http://schemas.microsoft.com/office/drawing/2014/main" id="{9170547B-7E84-4736-A792-DB201C49C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49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4BD7B0D8-4497-47E6-A858-63D089EED9F9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1562100"/>
            <a:ext cx="914400" cy="2514600"/>
            <a:chOff x="1200" y="1344"/>
            <a:chExt cx="576" cy="1584"/>
          </a:xfrm>
        </p:grpSpPr>
        <p:sp>
          <p:nvSpPr>
            <p:cNvPr id="24588" name="Oval 13">
              <a:extLst>
                <a:ext uri="{FF2B5EF4-FFF2-40B4-BE49-F238E27FC236}">
                  <a16:creationId xmlns:a16="http://schemas.microsoft.com/office/drawing/2014/main" id="{836312C4-6EDC-4775-9D69-0F36B8B659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1632"/>
              <a:ext cx="576" cy="129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4589" name="Text Box 14">
              <a:extLst>
                <a:ext uri="{FF2B5EF4-FFF2-40B4-BE49-F238E27FC236}">
                  <a16:creationId xmlns:a16="http://schemas.microsoft.com/office/drawing/2014/main" id="{4CD1BBA1-E985-42CF-9A91-B3A2DA571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" y="13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4590" name="Oval 15">
              <a:extLst>
                <a:ext uri="{FF2B5EF4-FFF2-40B4-BE49-F238E27FC236}">
                  <a16:creationId xmlns:a16="http://schemas.microsoft.com/office/drawing/2014/main" id="{D4EB79F7-87A6-43D8-9DA7-8D3ED49B4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776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4591" name="Oval 16">
              <a:extLst>
                <a:ext uri="{FF2B5EF4-FFF2-40B4-BE49-F238E27FC236}">
                  <a16:creationId xmlns:a16="http://schemas.microsoft.com/office/drawing/2014/main" id="{037C3876-EE6F-4DBD-BBD3-B83CC001E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920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4592" name="Oval 17">
              <a:extLst>
                <a:ext uri="{FF2B5EF4-FFF2-40B4-BE49-F238E27FC236}">
                  <a16:creationId xmlns:a16="http://schemas.microsoft.com/office/drawing/2014/main" id="{B667E9C1-E7F6-4FE8-8AF1-75E5ACDBF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064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  <p:sp>
          <p:nvSpPr>
            <p:cNvPr id="24593" name="Text Box 18">
              <a:extLst>
                <a:ext uri="{FF2B5EF4-FFF2-40B4-BE49-F238E27FC236}">
                  <a16:creationId xmlns:a16="http://schemas.microsoft.com/office/drawing/2014/main" id="{6377677D-077A-4814-987E-F0425AE69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2" y="2091"/>
              <a:ext cx="34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</a:p>
          </p:txBody>
        </p:sp>
        <p:sp>
          <p:nvSpPr>
            <p:cNvPr id="24594" name="Oval 19">
              <a:extLst>
                <a:ext uri="{FF2B5EF4-FFF2-40B4-BE49-F238E27FC236}">
                  <a16:creationId xmlns:a16="http://schemas.microsoft.com/office/drawing/2014/main" id="{A715FAEA-B599-48C3-AF65-85F19376F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649"/>
              <a:ext cx="45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1781780" name="Arc 20">
            <a:extLst>
              <a:ext uri="{FF2B5EF4-FFF2-40B4-BE49-F238E27FC236}">
                <a16:creationId xmlns:a16="http://schemas.microsoft.com/office/drawing/2014/main" id="{FAAED575-D411-4B20-B689-8F9311B2E765}"/>
              </a:ext>
            </a:extLst>
          </p:cNvPr>
          <p:cNvSpPr>
            <a:spLocks/>
          </p:cNvSpPr>
          <p:nvPr/>
        </p:nvSpPr>
        <p:spPr bwMode="auto">
          <a:xfrm flipV="1">
            <a:off x="3429000" y="1714500"/>
            <a:ext cx="2209800" cy="682625"/>
          </a:xfrm>
          <a:custGeom>
            <a:avLst/>
            <a:gdLst>
              <a:gd name="T0" fmla="*/ 2147483646 w 40942"/>
              <a:gd name="T1" fmla="*/ 2147483646 h 21600"/>
              <a:gd name="T2" fmla="*/ 0 w 40942"/>
              <a:gd name="T3" fmla="*/ 2147483646 h 21600"/>
              <a:gd name="T4" fmla="*/ 2147483646 w 40942"/>
              <a:gd name="T5" fmla="*/ 0 h 21600"/>
              <a:gd name="T6" fmla="*/ 0 60000 65536"/>
              <a:gd name="T7" fmla="*/ 0 60000 65536"/>
              <a:gd name="T8" fmla="*/ 0 60000 65536"/>
              <a:gd name="T9" fmla="*/ 0 w 40942"/>
              <a:gd name="T10" fmla="*/ 0 h 21600"/>
              <a:gd name="T11" fmla="*/ 40942 w 4094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942" h="21600" fill="none" extrusionOk="0">
                <a:moveTo>
                  <a:pt x="40941" y="7699"/>
                </a:moveTo>
                <a:cubicBezTo>
                  <a:pt x="37748" y="16070"/>
                  <a:pt x="29719" y="21599"/>
                  <a:pt x="20761" y="21600"/>
                </a:cubicBezTo>
                <a:cubicBezTo>
                  <a:pt x="11127" y="21600"/>
                  <a:pt x="2659" y="15220"/>
                  <a:pt x="0" y="5961"/>
                </a:cubicBezTo>
              </a:path>
              <a:path w="40942" h="21600" stroke="0" extrusionOk="0">
                <a:moveTo>
                  <a:pt x="40941" y="7699"/>
                </a:moveTo>
                <a:cubicBezTo>
                  <a:pt x="37748" y="16070"/>
                  <a:pt x="29719" y="21599"/>
                  <a:pt x="20761" y="21600"/>
                </a:cubicBezTo>
                <a:cubicBezTo>
                  <a:pt x="11127" y="21600"/>
                  <a:pt x="2659" y="15220"/>
                  <a:pt x="0" y="5961"/>
                </a:cubicBezTo>
                <a:lnTo>
                  <a:pt x="20761" y="0"/>
                </a:lnTo>
                <a:lnTo>
                  <a:pt x="40941" y="7699"/>
                </a:lnTo>
                <a:close/>
              </a:path>
            </a:pathLst>
          </a:custGeom>
          <a:noFill/>
          <a:ln w="28575">
            <a:solidFill>
              <a:srgbClr val="FF9900"/>
            </a:solidFill>
            <a:round/>
            <a:headEnd type="arrow" w="sm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781" name="Arc 21">
            <a:extLst>
              <a:ext uri="{FF2B5EF4-FFF2-40B4-BE49-F238E27FC236}">
                <a16:creationId xmlns:a16="http://schemas.microsoft.com/office/drawing/2014/main" id="{4DBD2247-39E6-4CBB-8047-4ACE6B465C3E}"/>
              </a:ext>
            </a:extLst>
          </p:cNvPr>
          <p:cNvSpPr>
            <a:spLocks/>
          </p:cNvSpPr>
          <p:nvPr/>
        </p:nvSpPr>
        <p:spPr bwMode="auto">
          <a:xfrm flipV="1">
            <a:off x="3352800" y="2397125"/>
            <a:ext cx="2362200" cy="79375"/>
          </a:xfrm>
          <a:custGeom>
            <a:avLst/>
            <a:gdLst>
              <a:gd name="T0" fmla="*/ 2147483646 w 40942"/>
              <a:gd name="T1" fmla="*/ 2147483646 h 21600"/>
              <a:gd name="T2" fmla="*/ 0 w 40942"/>
              <a:gd name="T3" fmla="*/ 2147483646 h 21600"/>
              <a:gd name="T4" fmla="*/ 2147483646 w 40942"/>
              <a:gd name="T5" fmla="*/ 0 h 21600"/>
              <a:gd name="T6" fmla="*/ 0 60000 65536"/>
              <a:gd name="T7" fmla="*/ 0 60000 65536"/>
              <a:gd name="T8" fmla="*/ 0 60000 65536"/>
              <a:gd name="T9" fmla="*/ 0 w 40942"/>
              <a:gd name="T10" fmla="*/ 0 h 21600"/>
              <a:gd name="T11" fmla="*/ 40942 w 4094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942" h="21600" fill="none" extrusionOk="0">
                <a:moveTo>
                  <a:pt x="40941" y="7699"/>
                </a:moveTo>
                <a:cubicBezTo>
                  <a:pt x="37748" y="16070"/>
                  <a:pt x="29719" y="21599"/>
                  <a:pt x="20761" y="21600"/>
                </a:cubicBezTo>
                <a:cubicBezTo>
                  <a:pt x="11127" y="21600"/>
                  <a:pt x="2659" y="15220"/>
                  <a:pt x="0" y="5961"/>
                </a:cubicBezTo>
              </a:path>
              <a:path w="40942" h="21600" stroke="0" extrusionOk="0">
                <a:moveTo>
                  <a:pt x="40941" y="7699"/>
                </a:moveTo>
                <a:cubicBezTo>
                  <a:pt x="37748" y="16070"/>
                  <a:pt x="29719" y="21599"/>
                  <a:pt x="20761" y="21600"/>
                </a:cubicBezTo>
                <a:cubicBezTo>
                  <a:pt x="11127" y="21600"/>
                  <a:pt x="2659" y="15220"/>
                  <a:pt x="0" y="5961"/>
                </a:cubicBezTo>
                <a:lnTo>
                  <a:pt x="20761" y="0"/>
                </a:lnTo>
                <a:lnTo>
                  <a:pt x="40941" y="7699"/>
                </a:lnTo>
                <a:close/>
              </a:path>
            </a:pathLst>
          </a:custGeom>
          <a:noFill/>
          <a:ln w="28575">
            <a:solidFill>
              <a:srgbClr val="FF9900"/>
            </a:solidFill>
            <a:round/>
            <a:headEnd type="arrow" w="sm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782" name="Arc 22">
            <a:extLst>
              <a:ext uri="{FF2B5EF4-FFF2-40B4-BE49-F238E27FC236}">
                <a16:creationId xmlns:a16="http://schemas.microsoft.com/office/drawing/2014/main" id="{AE642A39-CC25-49E7-ACB4-9B9AD5F4DFBB}"/>
              </a:ext>
            </a:extLst>
          </p:cNvPr>
          <p:cNvSpPr>
            <a:spLocks/>
          </p:cNvSpPr>
          <p:nvPr/>
        </p:nvSpPr>
        <p:spPr bwMode="auto">
          <a:xfrm flipV="1">
            <a:off x="3352800" y="2628900"/>
            <a:ext cx="2362200" cy="1600200"/>
          </a:xfrm>
          <a:custGeom>
            <a:avLst/>
            <a:gdLst>
              <a:gd name="T0" fmla="*/ 2147483646 w 26331"/>
              <a:gd name="T1" fmla="*/ 2147483646 h 21600"/>
              <a:gd name="T2" fmla="*/ 0 w 26331"/>
              <a:gd name="T3" fmla="*/ 2147483646 h 21600"/>
              <a:gd name="T4" fmla="*/ 2147483646 w 26331"/>
              <a:gd name="T5" fmla="*/ 0 h 21600"/>
              <a:gd name="T6" fmla="*/ 0 60000 65536"/>
              <a:gd name="T7" fmla="*/ 0 60000 65536"/>
              <a:gd name="T8" fmla="*/ 0 60000 65536"/>
              <a:gd name="T9" fmla="*/ 0 w 26331"/>
              <a:gd name="T10" fmla="*/ 0 h 21600"/>
              <a:gd name="T11" fmla="*/ 26331 w 2633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331" h="21600" fill="none" extrusionOk="0">
                <a:moveTo>
                  <a:pt x="26330" y="7699"/>
                </a:moveTo>
                <a:cubicBezTo>
                  <a:pt x="23137" y="16070"/>
                  <a:pt x="15108" y="21599"/>
                  <a:pt x="6150" y="21600"/>
                </a:cubicBezTo>
                <a:cubicBezTo>
                  <a:pt x="4067" y="21600"/>
                  <a:pt x="1996" y="21298"/>
                  <a:pt x="0" y="20705"/>
                </a:cubicBezTo>
              </a:path>
              <a:path w="26331" h="21600" stroke="0" extrusionOk="0">
                <a:moveTo>
                  <a:pt x="26330" y="7699"/>
                </a:moveTo>
                <a:cubicBezTo>
                  <a:pt x="23137" y="16070"/>
                  <a:pt x="15108" y="21599"/>
                  <a:pt x="6150" y="21600"/>
                </a:cubicBezTo>
                <a:cubicBezTo>
                  <a:pt x="4067" y="21600"/>
                  <a:pt x="1996" y="21298"/>
                  <a:pt x="0" y="20705"/>
                </a:cubicBezTo>
                <a:lnTo>
                  <a:pt x="6150" y="0"/>
                </a:lnTo>
                <a:lnTo>
                  <a:pt x="26330" y="7699"/>
                </a:lnTo>
                <a:close/>
              </a:path>
            </a:pathLst>
          </a:custGeom>
          <a:noFill/>
          <a:ln w="28575">
            <a:solidFill>
              <a:srgbClr val="FF9900"/>
            </a:solidFill>
            <a:round/>
            <a:headEnd type="arrow" w="sm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783" name="Text Box 23">
            <a:extLst>
              <a:ext uri="{FF2B5EF4-FFF2-40B4-BE49-F238E27FC236}">
                <a16:creationId xmlns:a16="http://schemas.microsoft.com/office/drawing/2014/main" id="{31F68939-41C5-45D7-9A60-0728F0830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4111625"/>
            <a:ext cx="8280400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(1)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There are  no one-to-one functions from a set with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elements to one with 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elements.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(2)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)…(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n-m+1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781784" name="Line 24">
            <a:extLst>
              <a:ext uri="{FF2B5EF4-FFF2-40B4-BE49-F238E27FC236}">
                <a16:creationId xmlns:a16="http://schemas.microsoft.com/office/drawing/2014/main" id="{000145DE-94CA-4C48-8848-66292EBE0A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985838"/>
            <a:ext cx="2590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7" name="Text Box 25">
            <a:extLst>
              <a:ext uri="{FF2B5EF4-FFF2-40B4-BE49-F238E27FC236}">
                <a16:creationId xmlns:a16="http://schemas.microsoft.com/office/drawing/2014/main" id="{25306854-110C-43FD-8D0C-FAF3B4AC5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45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6.1  The Basic of Counting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8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81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817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817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817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817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63" grpId="0" autoUpdateAnimBg="0"/>
      <p:bldP spid="1781783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1">
            <a:extLst>
              <a:ext uri="{FF2B5EF4-FFF2-40B4-BE49-F238E27FC236}">
                <a16:creationId xmlns:a16="http://schemas.microsoft.com/office/drawing/2014/main" id="{757FB767-A991-49A2-9A37-1812319736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067175" y="3471863"/>
            <a:ext cx="609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21CACFF-B88F-48D9-8516-C39C03017F4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83811" name="Text Box 3">
            <a:extLst>
              <a:ext uri="{FF2B5EF4-FFF2-40B4-BE49-F238E27FC236}">
                <a16:creationId xmlns:a16="http://schemas.microsoft.com/office/drawing/2014/main" id="{7B17E59E-2029-4E98-8DAD-5C788FE2D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85800"/>
            <a:ext cx="80772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〖Example 5〗</a:t>
            </a:r>
            <a:r>
              <a:rPr kumimoji="1" lang="en-US" altLang="zh-CN">
                <a:solidFill>
                  <a:srgbClr val="FF66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Counting Subsets of a Finite Set</a:t>
            </a: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If |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|=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, then |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P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(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)|=</a:t>
            </a:r>
            <a:r>
              <a:rPr kumimoji="1"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kumimoji="1" lang="en-US" altLang="zh-CN" i="1" baseline="300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n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 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1783837" name="Text Box 29">
            <a:extLst>
              <a:ext uri="{FF2B5EF4-FFF2-40B4-BE49-F238E27FC236}">
                <a16:creationId xmlns:a16="http://schemas.microsoft.com/office/drawing/2014/main" id="{558064BF-F5B3-4D65-BD71-B92DFFB63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71663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Using the bit string representation of sets</a:t>
            </a:r>
          </a:p>
        </p:txBody>
      </p:sp>
      <p:sp>
        <p:nvSpPr>
          <p:cNvPr id="1783838" name="Text Box 30">
            <a:extLst>
              <a:ext uri="{FF2B5EF4-FFF2-40B4-BE49-F238E27FC236}">
                <a16:creationId xmlns:a16="http://schemas.microsoft.com/office/drawing/2014/main" id="{15C0A891-CAAD-4A66-8E20-1E289C19F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490788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      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…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  </a:t>
            </a:r>
            <a:endParaRPr kumimoji="1"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1">
            <a:extLst>
              <a:ext uri="{FF2B5EF4-FFF2-40B4-BE49-F238E27FC236}">
                <a16:creationId xmlns:a16="http://schemas.microsoft.com/office/drawing/2014/main" id="{25BADFAA-CA2E-4C8F-A4F1-DDBD4015AE19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014663"/>
            <a:ext cx="1981200" cy="528637"/>
            <a:chOff x="1440" y="3933"/>
            <a:chExt cx="1248" cy="333"/>
          </a:xfrm>
        </p:grpSpPr>
        <p:grpSp>
          <p:nvGrpSpPr>
            <p:cNvPr id="26632" name="Group 32">
              <a:extLst>
                <a:ext uri="{FF2B5EF4-FFF2-40B4-BE49-F238E27FC236}">
                  <a16:creationId xmlns:a16="http://schemas.microsoft.com/office/drawing/2014/main" id="{7020F116-B18D-4E57-87CA-DBE56CA5B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3933"/>
              <a:ext cx="1248" cy="48"/>
              <a:chOff x="3264" y="3552"/>
              <a:chExt cx="1900" cy="48"/>
            </a:xfrm>
          </p:grpSpPr>
          <p:sp>
            <p:nvSpPr>
              <p:cNvPr id="26634" name="Line 33">
                <a:extLst>
                  <a:ext uri="{FF2B5EF4-FFF2-40B4-BE49-F238E27FC236}">
                    <a16:creationId xmlns:a16="http://schemas.microsoft.com/office/drawing/2014/main" id="{D48DECB1-FD09-4735-97DA-3C7DABB621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600"/>
                <a:ext cx="189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35" name="Line 34">
                <a:extLst>
                  <a:ext uri="{FF2B5EF4-FFF2-40B4-BE49-F238E27FC236}">
                    <a16:creationId xmlns:a16="http://schemas.microsoft.com/office/drawing/2014/main" id="{73471B46-CC7D-4B09-A433-1E2B70CE75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3552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36" name="Line 35">
                <a:extLst>
                  <a:ext uri="{FF2B5EF4-FFF2-40B4-BE49-F238E27FC236}">
                    <a16:creationId xmlns:a16="http://schemas.microsoft.com/office/drawing/2014/main" id="{5EBE0097-7A2D-4100-A62D-7922FFEC9F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64" y="3552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6633" name="Text Box 36">
              <a:extLst>
                <a:ext uri="{FF2B5EF4-FFF2-40B4-BE49-F238E27FC236}">
                  <a16:creationId xmlns:a16="http://schemas.microsoft.com/office/drawing/2014/main" id="{6620BFDC-E5F4-430B-9B14-3DB4D7E3C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62" y="3978"/>
              <a:ext cx="6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0,  1</a:t>
              </a:r>
            </a:p>
          </p:txBody>
        </p:sp>
      </p:grpSp>
      <p:sp>
        <p:nvSpPr>
          <p:cNvPr id="26631" name="Text Box 37">
            <a:extLst>
              <a:ext uri="{FF2B5EF4-FFF2-40B4-BE49-F238E27FC236}">
                <a16:creationId xmlns:a16="http://schemas.microsoft.com/office/drawing/2014/main" id="{88C4A935-C065-4205-85AE-9F6C8EE0A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45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6.1  The Basic of Counting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3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38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83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3811" grpId="0" autoUpdateAnimBg="0"/>
      <p:bldP spid="1783837" grpId="0" build="p" autoUpdateAnimBg="0"/>
      <p:bldP spid="178383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1">
            <a:extLst>
              <a:ext uri="{FF2B5EF4-FFF2-40B4-BE49-F238E27FC236}">
                <a16:creationId xmlns:a16="http://schemas.microsoft.com/office/drawing/2014/main" id="{B85A9EFB-86D4-469C-B5FF-66E3707854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87C738E-FFA2-4C0C-9216-AE1B5E88945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85859" name="Text Box 3">
            <a:extLst>
              <a:ext uri="{FF2B5EF4-FFF2-40B4-BE49-F238E27FC236}">
                <a16:creationId xmlns:a16="http://schemas.microsoft.com/office/drawing/2014/main" id="{702BF3DA-BFB6-41C8-B282-69D52FC3B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71500"/>
            <a:ext cx="80772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〖Example 6〗Choose three different numbers from the integers between 1 to 300 such that the sum of the three integers can be divisible by 3. 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How many ways are there? </a:t>
            </a:r>
            <a:r>
              <a:rPr kumimoji="1" lang="en-US" altLang="zh-CN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1785860" name="Text Box 4">
            <a:extLst>
              <a:ext uri="{FF2B5EF4-FFF2-40B4-BE49-F238E27FC236}">
                <a16:creationId xmlns:a16="http://schemas.microsoft.com/office/drawing/2014/main" id="{F7D86AEB-B2D1-4B14-8CB1-FDCC3B50E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1857375"/>
            <a:ext cx="8077200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|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300, 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(mod 3) = 1 }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|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300, 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(mod 3) = 2 }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C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|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300, 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(mod 3) = 0 }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|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|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B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|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100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(1)   All of the three numbers are chosen form the set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       C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kumimoji="1" lang="en-US" altLang="zh-CN" sz="200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  All of the three numbers are chosen form the set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       C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kumimoji="1" lang="en-US" altLang="zh-CN" sz="200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   All of the three numbers are chosen form the set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        C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kumimoji="1" lang="en-US" altLang="zh-CN" sz="200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(4)    Chose one number form the set A, B, C       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kumimoji="1" lang="en-US" altLang="zh-CN" sz="200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kumimoji="1" lang="en-US" altLang="zh-CN" sz="200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000" i="1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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0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kumimoji="1" lang="en-US" altLang="zh-CN" sz="200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677" name="Text Box 5">
            <a:extLst>
              <a:ext uri="{FF2B5EF4-FFF2-40B4-BE49-F238E27FC236}">
                <a16:creationId xmlns:a16="http://schemas.microsoft.com/office/drawing/2014/main" id="{FB30EEB7-C299-44AD-86A3-C2853F13D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45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6.1  The Basic of Counting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58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5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85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85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5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85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85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85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85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85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5859" grpId="0" autoUpdateAnimBg="0"/>
      <p:bldP spid="1785860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1">
            <a:extLst>
              <a:ext uri="{FF2B5EF4-FFF2-40B4-BE49-F238E27FC236}">
                <a16:creationId xmlns:a16="http://schemas.microsoft.com/office/drawing/2014/main" id="{5AECA725-BAAD-4C97-8EB2-A5E862AC49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F9A0B7-6470-493B-AFD2-B386A72BF96C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87907" name="Text Box 3">
            <a:extLst>
              <a:ext uri="{FF2B5EF4-FFF2-40B4-BE49-F238E27FC236}">
                <a16:creationId xmlns:a16="http://schemas.microsoft.com/office/drawing/2014/main" id="{A5914325-E432-4856-AD9F-ECD367B2D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00063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〖Example 7〗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Counting Internet Address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.</a:t>
            </a:r>
          </a:p>
        </p:txBody>
      </p:sp>
      <p:sp>
        <p:nvSpPr>
          <p:cNvPr id="1787908" name="Text Box 4">
            <a:extLst>
              <a:ext uri="{FF2B5EF4-FFF2-40B4-BE49-F238E27FC236}">
                <a16:creationId xmlns:a16="http://schemas.microsoft.com/office/drawing/2014/main" id="{4E60700D-F022-4359-9812-4F5F3A650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000125"/>
            <a:ext cx="80772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defRPr/>
            </a:pPr>
            <a:r>
              <a:rPr kumimoji="1" lang="en-US" altLang="zh-CN" i="1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IP address  (IPv4):</a:t>
            </a:r>
          </a:p>
          <a:p>
            <a:pPr marL="914400" lvl="1" indent="-457200" eaLnBrk="1" hangingPunct="1">
              <a:spcBef>
                <a:spcPct val="30000"/>
              </a:spcBef>
              <a:buFont typeface="Wingdings" panose="05000000000000000000" pitchFamily="2" charset="2"/>
              <a:buChar char="q"/>
              <a:defRPr/>
            </a:pPr>
            <a:r>
              <a:rPr kumimoji="1" lang="en-US" altLang="zh-CN" sz="220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A string of 32 bits</a:t>
            </a:r>
          </a:p>
          <a:p>
            <a:pPr marL="914400" lvl="1" indent="-457200" eaLnBrk="1" hangingPunct="1">
              <a:spcBef>
                <a:spcPct val="30000"/>
              </a:spcBef>
              <a:buFont typeface="Wingdings" panose="05000000000000000000" pitchFamily="2" charset="2"/>
              <a:buChar char="q"/>
              <a:defRPr/>
            </a:pPr>
            <a:r>
              <a:rPr kumimoji="1" lang="en-US" altLang="zh-CN" sz="2200" i="1" baseline="30000" dirty="0">
                <a:latin typeface="Times New Roman" pitchFamily="18" charset="0"/>
                <a:ea typeface="宋体" pitchFamily="2" charset="-122"/>
              </a:rPr>
              <a:t>  </a:t>
            </a:r>
            <a:r>
              <a:rPr kumimoji="1" lang="en-US" altLang="zh-CN" sz="2200" dirty="0">
                <a:latin typeface="Times New Roman" pitchFamily="18" charset="0"/>
                <a:ea typeface="宋体" pitchFamily="2" charset="-122"/>
              </a:rPr>
              <a:t>network number (</a:t>
            </a:r>
            <a:r>
              <a:rPr kumimoji="1" lang="en-US" altLang="zh-CN" sz="2200" dirty="0" err="1">
                <a:latin typeface="Times New Roman" pitchFamily="18" charset="0"/>
                <a:ea typeface="宋体" pitchFamily="2" charset="-122"/>
              </a:rPr>
              <a:t>netid</a:t>
            </a:r>
            <a:r>
              <a:rPr kumimoji="1" lang="en-US" altLang="zh-CN" sz="2200" dirty="0">
                <a:latin typeface="Times New Roman" pitchFamily="18" charset="0"/>
                <a:ea typeface="宋体" pitchFamily="2" charset="-122"/>
              </a:rPr>
              <a:t>)+ host number (</a:t>
            </a:r>
            <a:r>
              <a:rPr kumimoji="1" lang="en-US" altLang="zh-CN" sz="2200" dirty="0" err="1">
                <a:latin typeface="Times New Roman" pitchFamily="18" charset="0"/>
                <a:ea typeface="宋体" pitchFamily="2" charset="-122"/>
              </a:rPr>
              <a:t>hostid</a:t>
            </a:r>
            <a:r>
              <a:rPr kumimoji="1" lang="en-US" altLang="zh-CN" sz="2200" dirty="0">
                <a:latin typeface="Times New Roman" pitchFamily="18" charset="0"/>
                <a:ea typeface="宋体" pitchFamily="2" charset="-122"/>
              </a:rPr>
              <a:t>)</a:t>
            </a:r>
          </a:p>
          <a:p>
            <a:pPr marL="914400" lvl="1" indent="-457200" eaLnBrk="1" hangingPunct="1">
              <a:spcBef>
                <a:spcPct val="30000"/>
              </a:spcBef>
              <a:buFont typeface="Wingdings" panose="05000000000000000000" pitchFamily="2" charset="2"/>
              <a:buChar char="q"/>
              <a:defRPr/>
            </a:pPr>
            <a:r>
              <a:rPr kumimoji="1" lang="en-US" altLang="zh-CN" sz="2200" dirty="0">
                <a:latin typeface="Times New Roman" pitchFamily="18" charset="0"/>
                <a:ea typeface="宋体" pitchFamily="2" charset="-122"/>
              </a:rPr>
              <a:t>  The IP address are classified into five forms.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7CB4FF3-6C83-4316-9B85-262D9C48C1D9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3000375"/>
            <a:ext cx="8382000" cy="3048000"/>
            <a:chOff x="-3" y="-3"/>
            <a:chExt cx="4275" cy="2406"/>
          </a:xfrm>
        </p:grpSpPr>
        <p:grpSp>
          <p:nvGrpSpPr>
            <p:cNvPr id="30738" name="Group 6">
              <a:extLst>
                <a:ext uri="{FF2B5EF4-FFF2-40B4-BE49-F238E27FC236}">
                  <a16:creationId xmlns:a16="http://schemas.microsoft.com/office/drawing/2014/main" id="{F36544DC-3A56-4AB6-BFA6-63CA4D49BB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4269" cy="2400"/>
              <a:chOff x="0" y="0"/>
              <a:chExt cx="4269" cy="2400"/>
            </a:xfrm>
          </p:grpSpPr>
          <p:grpSp>
            <p:nvGrpSpPr>
              <p:cNvPr id="30740" name="Group 7">
                <a:extLst>
                  <a:ext uri="{FF2B5EF4-FFF2-40B4-BE49-F238E27FC236}">
                    <a16:creationId xmlns:a16="http://schemas.microsoft.com/office/drawing/2014/main" id="{7289E2E7-8516-4EE9-8E31-A1CE0D8FF1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489" cy="480"/>
                <a:chOff x="0" y="0"/>
                <a:chExt cx="489" cy="480"/>
              </a:xfrm>
            </p:grpSpPr>
            <p:sp>
              <p:nvSpPr>
                <p:cNvPr id="30852" name="Rectangle 8">
                  <a:extLst>
                    <a:ext uri="{FF2B5EF4-FFF2-40B4-BE49-F238E27FC236}">
                      <a16:creationId xmlns:a16="http://schemas.microsoft.com/office/drawing/2014/main" id="{13F4F63E-F65C-4D7C-89AD-98351B2283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03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Bit number</a:t>
                  </a:r>
                </a:p>
              </p:txBody>
            </p:sp>
            <p:sp>
              <p:nvSpPr>
                <p:cNvPr id="30853" name="Rectangle 9">
                  <a:extLst>
                    <a:ext uri="{FF2B5EF4-FFF2-40B4-BE49-F238E27FC236}">
                      <a16:creationId xmlns:a16="http://schemas.microsoft.com/office/drawing/2014/main" id="{7D291844-7EA3-4915-9E34-E90EA71CE2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89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41" name="Group 10">
                <a:extLst>
                  <a:ext uri="{FF2B5EF4-FFF2-40B4-BE49-F238E27FC236}">
                    <a16:creationId xmlns:a16="http://schemas.microsoft.com/office/drawing/2014/main" id="{6AA1B345-B914-48E5-B373-16C64D1604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" y="0"/>
                <a:ext cx="302" cy="480"/>
                <a:chOff x="489" y="0"/>
                <a:chExt cx="302" cy="480"/>
              </a:xfrm>
            </p:grpSpPr>
            <p:sp>
              <p:nvSpPr>
                <p:cNvPr id="30850" name="Rectangle 11">
                  <a:extLst>
                    <a:ext uri="{FF2B5EF4-FFF2-40B4-BE49-F238E27FC236}">
                      <a16:creationId xmlns:a16="http://schemas.microsoft.com/office/drawing/2014/main" id="{DD09523D-099A-4396-AEC2-74077A9F60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2" y="0"/>
                  <a:ext cx="216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30851" name="Rectangle 12">
                  <a:extLst>
                    <a:ext uri="{FF2B5EF4-FFF2-40B4-BE49-F238E27FC236}">
                      <a16:creationId xmlns:a16="http://schemas.microsoft.com/office/drawing/2014/main" id="{251E1947-51AB-4A36-9F15-EFD8763936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" y="0"/>
                  <a:ext cx="30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42" name="Group 13">
                <a:extLst>
                  <a:ext uri="{FF2B5EF4-FFF2-40B4-BE49-F238E27FC236}">
                    <a16:creationId xmlns:a16="http://schemas.microsoft.com/office/drawing/2014/main" id="{32555E94-AFF1-4B4A-AB15-CC0B6E7A09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1" y="0"/>
                <a:ext cx="302" cy="480"/>
                <a:chOff x="791" y="0"/>
                <a:chExt cx="302" cy="480"/>
              </a:xfrm>
            </p:grpSpPr>
            <p:sp>
              <p:nvSpPr>
                <p:cNvPr id="30848" name="Rectangle 14">
                  <a:extLst>
                    <a:ext uri="{FF2B5EF4-FFF2-40B4-BE49-F238E27FC236}">
                      <a16:creationId xmlns:a16="http://schemas.microsoft.com/office/drawing/2014/main" id="{C8C0BD74-88E0-4975-9A79-4B3D0E5B89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4" y="0"/>
                  <a:ext cx="216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30849" name="Rectangle 15">
                  <a:extLst>
                    <a:ext uri="{FF2B5EF4-FFF2-40B4-BE49-F238E27FC236}">
                      <a16:creationId xmlns:a16="http://schemas.microsoft.com/office/drawing/2014/main" id="{ED2CB499-6618-4692-B6E7-D717F307D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1" y="0"/>
                  <a:ext cx="30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43" name="Group 16">
                <a:extLst>
                  <a:ext uri="{FF2B5EF4-FFF2-40B4-BE49-F238E27FC236}">
                    <a16:creationId xmlns:a16="http://schemas.microsoft.com/office/drawing/2014/main" id="{FFB367F1-CF51-4024-98B0-0EB8BAE620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3" y="0"/>
                <a:ext cx="302" cy="480"/>
                <a:chOff x="1093" y="0"/>
                <a:chExt cx="302" cy="480"/>
              </a:xfrm>
            </p:grpSpPr>
            <p:sp>
              <p:nvSpPr>
                <p:cNvPr id="30846" name="Rectangle 17">
                  <a:extLst>
                    <a:ext uri="{FF2B5EF4-FFF2-40B4-BE49-F238E27FC236}">
                      <a16:creationId xmlns:a16="http://schemas.microsoft.com/office/drawing/2014/main" id="{103FE7A9-BE88-4113-910F-D077563D83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6" y="0"/>
                  <a:ext cx="216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30847" name="Rectangle 18">
                  <a:extLst>
                    <a:ext uri="{FF2B5EF4-FFF2-40B4-BE49-F238E27FC236}">
                      <a16:creationId xmlns:a16="http://schemas.microsoft.com/office/drawing/2014/main" id="{52E7DEF6-D0BE-47D6-803B-9339D987F1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3" y="0"/>
                  <a:ext cx="30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44" name="Group 19">
                <a:extLst>
                  <a:ext uri="{FF2B5EF4-FFF2-40B4-BE49-F238E27FC236}">
                    <a16:creationId xmlns:a16="http://schemas.microsoft.com/office/drawing/2014/main" id="{36F06C40-873A-4BCA-B7F6-916D936AAE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5" y="0"/>
                <a:ext cx="302" cy="480"/>
                <a:chOff x="1395" y="0"/>
                <a:chExt cx="302" cy="480"/>
              </a:xfrm>
            </p:grpSpPr>
            <p:sp>
              <p:nvSpPr>
                <p:cNvPr id="30844" name="Rectangle 20">
                  <a:extLst>
                    <a:ext uri="{FF2B5EF4-FFF2-40B4-BE49-F238E27FC236}">
                      <a16:creationId xmlns:a16="http://schemas.microsoft.com/office/drawing/2014/main" id="{D70D7E9B-C863-4B17-9828-64249EC51B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8" y="0"/>
                  <a:ext cx="216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30845" name="Rectangle 21">
                  <a:extLst>
                    <a:ext uri="{FF2B5EF4-FFF2-40B4-BE49-F238E27FC236}">
                      <a16:creationId xmlns:a16="http://schemas.microsoft.com/office/drawing/2014/main" id="{DB44DBE5-3422-4881-9B46-92311DA8AA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5" y="0"/>
                  <a:ext cx="30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45" name="Group 22">
                <a:extLst>
                  <a:ext uri="{FF2B5EF4-FFF2-40B4-BE49-F238E27FC236}">
                    <a16:creationId xmlns:a16="http://schemas.microsoft.com/office/drawing/2014/main" id="{FB9BFADB-CB05-4794-94F5-5BBF5BC18E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97" y="0"/>
                <a:ext cx="302" cy="480"/>
                <a:chOff x="1697" y="0"/>
                <a:chExt cx="302" cy="480"/>
              </a:xfrm>
            </p:grpSpPr>
            <p:sp>
              <p:nvSpPr>
                <p:cNvPr id="30842" name="Rectangle 23">
                  <a:extLst>
                    <a:ext uri="{FF2B5EF4-FFF2-40B4-BE49-F238E27FC236}">
                      <a16:creationId xmlns:a16="http://schemas.microsoft.com/office/drawing/2014/main" id="{079136CC-FAD7-4336-ADE0-4E6BBADA8C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0"/>
                  <a:ext cx="216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30843" name="Rectangle 24">
                  <a:extLst>
                    <a:ext uri="{FF2B5EF4-FFF2-40B4-BE49-F238E27FC236}">
                      <a16:creationId xmlns:a16="http://schemas.microsoft.com/office/drawing/2014/main" id="{678DB9F6-9117-4C83-944B-925710F75C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7" y="0"/>
                  <a:ext cx="302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46" name="Group 25">
                <a:extLst>
                  <a:ext uri="{FF2B5EF4-FFF2-40B4-BE49-F238E27FC236}">
                    <a16:creationId xmlns:a16="http://schemas.microsoft.com/office/drawing/2014/main" id="{1557496A-D2FB-4C71-83C3-7FE8323B11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9" y="0"/>
                <a:ext cx="518" cy="480"/>
                <a:chOff x="1999" y="0"/>
                <a:chExt cx="518" cy="480"/>
              </a:xfrm>
            </p:grpSpPr>
            <p:sp>
              <p:nvSpPr>
                <p:cNvPr id="30840" name="Rectangle 26">
                  <a:extLst>
                    <a:ext uri="{FF2B5EF4-FFF2-40B4-BE49-F238E27FC236}">
                      <a16:creationId xmlns:a16="http://schemas.microsoft.com/office/drawing/2014/main" id="{735839D3-1D71-4DBF-8705-7EA3C110E3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2" y="0"/>
                  <a:ext cx="43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</a:t>
                  </a:r>
                </a:p>
              </p:txBody>
            </p:sp>
            <p:sp>
              <p:nvSpPr>
                <p:cNvPr id="30841" name="Rectangle 27">
                  <a:extLst>
                    <a:ext uri="{FF2B5EF4-FFF2-40B4-BE49-F238E27FC236}">
                      <a16:creationId xmlns:a16="http://schemas.microsoft.com/office/drawing/2014/main" id="{558E3D67-2FC8-4248-8056-D7A474C2EE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9" y="0"/>
                  <a:ext cx="51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47" name="Group 28">
                <a:extLst>
                  <a:ext uri="{FF2B5EF4-FFF2-40B4-BE49-F238E27FC236}">
                    <a16:creationId xmlns:a16="http://schemas.microsoft.com/office/drawing/2014/main" id="{3DB2B548-5D64-4447-8DC7-5BF1B2B015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7" y="0"/>
                <a:ext cx="590" cy="480"/>
                <a:chOff x="2517" y="0"/>
                <a:chExt cx="590" cy="480"/>
              </a:xfrm>
            </p:grpSpPr>
            <p:sp>
              <p:nvSpPr>
                <p:cNvPr id="30838" name="Rectangle 29">
                  <a:extLst>
                    <a:ext uri="{FF2B5EF4-FFF2-40B4-BE49-F238E27FC236}">
                      <a16:creationId xmlns:a16="http://schemas.microsoft.com/office/drawing/2014/main" id="{5FEF6787-9D6C-46BE-B3C3-4A67B2A971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0" y="0"/>
                  <a:ext cx="504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16</a:t>
                  </a:r>
                </a:p>
              </p:txBody>
            </p:sp>
            <p:sp>
              <p:nvSpPr>
                <p:cNvPr id="30839" name="Rectangle 30">
                  <a:extLst>
                    <a:ext uri="{FF2B5EF4-FFF2-40B4-BE49-F238E27FC236}">
                      <a16:creationId xmlns:a16="http://schemas.microsoft.com/office/drawing/2014/main" id="{3BEE7EF4-AE6C-4A02-9FBB-BB0C958E81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7" y="0"/>
                  <a:ext cx="590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48" name="Group 31">
                <a:extLst>
                  <a:ext uri="{FF2B5EF4-FFF2-40B4-BE49-F238E27FC236}">
                    <a16:creationId xmlns:a16="http://schemas.microsoft.com/office/drawing/2014/main" id="{DF7F5E89-DB1E-4643-8CBB-12E82C337B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07" y="0"/>
                <a:ext cx="594" cy="480"/>
                <a:chOff x="3107" y="0"/>
                <a:chExt cx="594" cy="480"/>
              </a:xfrm>
            </p:grpSpPr>
            <p:sp>
              <p:nvSpPr>
                <p:cNvPr id="30836" name="Rectangle 32">
                  <a:extLst>
                    <a:ext uri="{FF2B5EF4-FFF2-40B4-BE49-F238E27FC236}">
                      <a16:creationId xmlns:a16="http://schemas.microsoft.com/office/drawing/2014/main" id="{8B066E8F-3536-4D6B-B5E8-9874911D95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0" y="0"/>
                  <a:ext cx="508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24</a:t>
                  </a:r>
                </a:p>
              </p:txBody>
            </p:sp>
            <p:sp>
              <p:nvSpPr>
                <p:cNvPr id="30837" name="Rectangle 33">
                  <a:extLst>
                    <a:ext uri="{FF2B5EF4-FFF2-40B4-BE49-F238E27FC236}">
                      <a16:creationId xmlns:a16="http://schemas.microsoft.com/office/drawing/2014/main" id="{6EB4B5CB-258B-47E7-8540-58C5867D3A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7" y="0"/>
                  <a:ext cx="594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49" name="Group 34">
                <a:extLst>
                  <a:ext uri="{FF2B5EF4-FFF2-40B4-BE49-F238E27FC236}">
                    <a16:creationId xmlns:a16="http://schemas.microsoft.com/office/drawing/2014/main" id="{044991A8-8C99-4A61-93E0-A56CEE5E50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01" y="0"/>
                <a:ext cx="568" cy="480"/>
                <a:chOff x="3701" y="0"/>
                <a:chExt cx="568" cy="480"/>
              </a:xfrm>
            </p:grpSpPr>
            <p:sp>
              <p:nvSpPr>
                <p:cNvPr id="30834" name="Rectangle 35">
                  <a:extLst>
                    <a:ext uri="{FF2B5EF4-FFF2-40B4-BE49-F238E27FC236}">
                      <a16:creationId xmlns:a16="http://schemas.microsoft.com/office/drawing/2014/main" id="{9F090ADF-F8DB-4E72-89D1-5F72E94E7D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0"/>
                  <a:ext cx="482" cy="48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31</a:t>
                  </a:r>
                </a:p>
              </p:txBody>
            </p:sp>
            <p:sp>
              <p:nvSpPr>
                <p:cNvPr id="30835" name="Rectangle 36">
                  <a:extLst>
                    <a:ext uri="{FF2B5EF4-FFF2-40B4-BE49-F238E27FC236}">
                      <a16:creationId xmlns:a16="http://schemas.microsoft.com/office/drawing/2014/main" id="{8B1F209F-6DFF-4676-A9EF-E28F7F9ADF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1" y="0"/>
                  <a:ext cx="568" cy="480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50" name="Group 37">
                <a:extLst>
                  <a:ext uri="{FF2B5EF4-FFF2-40B4-BE49-F238E27FC236}">
                    <a16:creationId xmlns:a16="http://schemas.microsoft.com/office/drawing/2014/main" id="{F2553184-CBEF-4A22-A9F5-72FD915FA8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480"/>
                <a:ext cx="489" cy="384"/>
                <a:chOff x="0" y="480"/>
                <a:chExt cx="489" cy="384"/>
              </a:xfrm>
            </p:grpSpPr>
            <p:sp>
              <p:nvSpPr>
                <p:cNvPr id="30832" name="Rectangle 38">
                  <a:extLst>
                    <a:ext uri="{FF2B5EF4-FFF2-40B4-BE49-F238E27FC236}">
                      <a16:creationId xmlns:a16="http://schemas.microsoft.com/office/drawing/2014/main" id="{B73BB33F-F1B3-41CD-BF1B-9FFDF6BEBC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480"/>
                  <a:ext cx="40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Class A</a:t>
                  </a:r>
                </a:p>
              </p:txBody>
            </p:sp>
            <p:sp>
              <p:nvSpPr>
                <p:cNvPr id="30833" name="Rectangle 39">
                  <a:extLst>
                    <a:ext uri="{FF2B5EF4-FFF2-40B4-BE49-F238E27FC236}">
                      <a16:creationId xmlns:a16="http://schemas.microsoft.com/office/drawing/2014/main" id="{EAA268BB-790D-4EC8-841B-A02587F57F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48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51" name="Group 40">
                <a:extLst>
                  <a:ext uri="{FF2B5EF4-FFF2-40B4-BE49-F238E27FC236}">
                    <a16:creationId xmlns:a16="http://schemas.microsoft.com/office/drawing/2014/main" id="{B59CD8F3-975A-49D3-B1CC-668EC1AAC2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" y="480"/>
                <a:ext cx="302" cy="384"/>
                <a:chOff x="489" y="480"/>
                <a:chExt cx="302" cy="384"/>
              </a:xfrm>
            </p:grpSpPr>
            <p:sp>
              <p:nvSpPr>
                <p:cNvPr id="30830" name="Rectangle 41">
                  <a:extLst>
                    <a:ext uri="{FF2B5EF4-FFF2-40B4-BE49-F238E27FC236}">
                      <a16:creationId xmlns:a16="http://schemas.microsoft.com/office/drawing/2014/main" id="{C2859A97-28BE-4DE6-8303-C15335736C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2" y="480"/>
                  <a:ext cx="21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30831" name="Rectangle 42">
                  <a:extLst>
                    <a:ext uri="{FF2B5EF4-FFF2-40B4-BE49-F238E27FC236}">
                      <a16:creationId xmlns:a16="http://schemas.microsoft.com/office/drawing/2014/main" id="{63C4BC94-9ED4-4166-B36E-BEEF3BE02B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" y="480"/>
                  <a:ext cx="3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52" name="Group 43">
                <a:extLst>
                  <a:ext uri="{FF2B5EF4-FFF2-40B4-BE49-F238E27FC236}">
                    <a16:creationId xmlns:a16="http://schemas.microsoft.com/office/drawing/2014/main" id="{0EDEF678-9A03-407C-9DDE-93BD79CCE8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1" y="480"/>
                <a:ext cx="1726" cy="384"/>
                <a:chOff x="791" y="480"/>
                <a:chExt cx="1726" cy="384"/>
              </a:xfrm>
            </p:grpSpPr>
            <p:sp>
              <p:nvSpPr>
                <p:cNvPr id="30828" name="Rectangle 44">
                  <a:extLst>
                    <a:ext uri="{FF2B5EF4-FFF2-40B4-BE49-F238E27FC236}">
                      <a16:creationId xmlns:a16="http://schemas.microsoft.com/office/drawing/2014/main" id="{2D54F65E-C1D7-48AA-B354-23CE3E86BD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4" y="480"/>
                  <a:ext cx="164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netid:  7-bit</a:t>
                  </a:r>
                </a:p>
              </p:txBody>
            </p:sp>
            <p:sp>
              <p:nvSpPr>
                <p:cNvPr id="30829" name="Rectangle 45">
                  <a:extLst>
                    <a:ext uri="{FF2B5EF4-FFF2-40B4-BE49-F238E27FC236}">
                      <a16:creationId xmlns:a16="http://schemas.microsoft.com/office/drawing/2014/main" id="{127B2D31-672E-4B37-AC79-3B8750E113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1" y="480"/>
                  <a:ext cx="172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53" name="Group 46">
                <a:extLst>
                  <a:ext uri="{FF2B5EF4-FFF2-40B4-BE49-F238E27FC236}">
                    <a16:creationId xmlns:a16="http://schemas.microsoft.com/office/drawing/2014/main" id="{C4556DBD-5228-4710-A023-4E2D3211FA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17" y="480"/>
                <a:ext cx="1752" cy="384"/>
                <a:chOff x="2517" y="480"/>
                <a:chExt cx="1752" cy="384"/>
              </a:xfrm>
            </p:grpSpPr>
            <p:sp>
              <p:nvSpPr>
                <p:cNvPr id="30826" name="Rectangle 47">
                  <a:extLst>
                    <a:ext uri="{FF2B5EF4-FFF2-40B4-BE49-F238E27FC236}">
                      <a16:creationId xmlns:a16="http://schemas.microsoft.com/office/drawing/2014/main" id="{51A9523B-51DE-4C5E-8516-2193F744AA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0" y="480"/>
                  <a:ext cx="166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hostid:  24-bit</a:t>
                  </a:r>
                </a:p>
              </p:txBody>
            </p:sp>
            <p:sp>
              <p:nvSpPr>
                <p:cNvPr id="30827" name="Rectangle 48">
                  <a:extLst>
                    <a:ext uri="{FF2B5EF4-FFF2-40B4-BE49-F238E27FC236}">
                      <a16:creationId xmlns:a16="http://schemas.microsoft.com/office/drawing/2014/main" id="{AC9C332C-BFF5-4E31-9A4B-7C6CAF4C9B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17" y="480"/>
                  <a:ext cx="175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54" name="Group 49">
                <a:extLst>
                  <a:ext uri="{FF2B5EF4-FFF2-40B4-BE49-F238E27FC236}">
                    <a16:creationId xmlns:a16="http://schemas.microsoft.com/office/drawing/2014/main" id="{5721EAA9-3278-43F5-AE81-2B7AAB4B1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864"/>
                <a:ext cx="489" cy="384"/>
                <a:chOff x="0" y="864"/>
                <a:chExt cx="489" cy="384"/>
              </a:xfrm>
            </p:grpSpPr>
            <p:sp>
              <p:nvSpPr>
                <p:cNvPr id="30824" name="Rectangle 50">
                  <a:extLst>
                    <a:ext uri="{FF2B5EF4-FFF2-40B4-BE49-F238E27FC236}">
                      <a16:creationId xmlns:a16="http://schemas.microsoft.com/office/drawing/2014/main" id="{028FFEF6-11CB-4AC4-9002-7278B00AB8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864"/>
                  <a:ext cx="40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Class B</a:t>
                  </a:r>
                </a:p>
              </p:txBody>
            </p:sp>
            <p:sp>
              <p:nvSpPr>
                <p:cNvPr id="30825" name="Rectangle 51">
                  <a:extLst>
                    <a:ext uri="{FF2B5EF4-FFF2-40B4-BE49-F238E27FC236}">
                      <a16:creationId xmlns:a16="http://schemas.microsoft.com/office/drawing/2014/main" id="{3FDC3BDA-8549-4F26-BCD7-38D85633D8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864"/>
                  <a:ext cx="48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55" name="Group 52">
                <a:extLst>
                  <a:ext uri="{FF2B5EF4-FFF2-40B4-BE49-F238E27FC236}">
                    <a16:creationId xmlns:a16="http://schemas.microsoft.com/office/drawing/2014/main" id="{CFF68262-6ED9-4433-A919-6F0E9B82DC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" y="864"/>
                <a:ext cx="302" cy="384"/>
                <a:chOff x="489" y="864"/>
                <a:chExt cx="302" cy="384"/>
              </a:xfrm>
            </p:grpSpPr>
            <p:sp>
              <p:nvSpPr>
                <p:cNvPr id="30822" name="Rectangle 53">
                  <a:extLst>
                    <a:ext uri="{FF2B5EF4-FFF2-40B4-BE49-F238E27FC236}">
                      <a16:creationId xmlns:a16="http://schemas.microsoft.com/office/drawing/2014/main" id="{BFF11A4D-B404-439E-89B5-795FD8EA83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2" y="864"/>
                  <a:ext cx="21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30823" name="Rectangle 54">
                  <a:extLst>
                    <a:ext uri="{FF2B5EF4-FFF2-40B4-BE49-F238E27FC236}">
                      <a16:creationId xmlns:a16="http://schemas.microsoft.com/office/drawing/2014/main" id="{3E0DF90F-47A0-439E-B132-17A1892647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" y="864"/>
                  <a:ext cx="3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56" name="Group 55">
                <a:extLst>
                  <a:ext uri="{FF2B5EF4-FFF2-40B4-BE49-F238E27FC236}">
                    <a16:creationId xmlns:a16="http://schemas.microsoft.com/office/drawing/2014/main" id="{748762D4-5AC2-4EAD-8356-D0AD6F0568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1" y="864"/>
                <a:ext cx="302" cy="384"/>
                <a:chOff x="791" y="864"/>
                <a:chExt cx="302" cy="384"/>
              </a:xfrm>
            </p:grpSpPr>
            <p:sp>
              <p:nvSpPr>
                <p:cNvPr id="30820" name="Rectangle 56">
                  <a:extLst>
                    <a:ext uri="{FF2B5EF4-FFF2-40B4-BE49-F238E27FC236}">
                      <a16:creationId xmlns:a16="http://schemas.microsoft.com/office/drawing/2014/main" id="{C2AF1108-8023-41CB-B354-92C4C9C54F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4" y="864"/>
                  <a:ext cx="21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30821" name="Rectangle 57">
                  <a:extLst>
                    <a:ext uri="{FF2B5EF4-FFF2-40B4-BE49-F238E27FC236}">
                      <a16:creationId xmlns:a16="http://schemas.microsoft.com/office/drawing/2014/main" id="{2B44BB13-2EDB-4F65-B723-47E1762277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1" y="864"/>
                  <a:ext cx="3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57" name="Group 58">
                <a:extLst>
                  <a:ext uri="{FF2B5EF4-FFF2-40B4-BE49-F238E27FC236}">
                    <a16:creationId xmlns:a16="http://schemas.microsoft.com/office/drawing/2014/main" id="{609361A6-ED3C-4432-834D-109A8497A5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3" y="864"/>
                <a:ext cx="2014" cy="384"/>
                <a:chOff x="1093" y="864"/>
                <a:chExt cx="2014" cy="384"/>
              </a:xfrm>
            </p:grpSpPr>
            <p:sp>
              <p:nvSpPr>
                <p:cNvPr id="30818" name="Rectangle 59">
                  <a:extLst>
                    <a:ext uri="{FF2B5EF4-FFF2-40B4-BE49-F238E27FC236}">
                      <a16:creationId xmlns:a16="http://schemas.microsoft.com/office/drawing/2014/main" id="{D1A6C5CB-5BC8-45F3-816D-1514A7C13A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6" y="864"/>
                  <a:ext cx="1928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netid:  14-bit</a:t>
                  </a:r>
                </a:p>
              </p:txBody>
            </p:sp>
            <p:sp>
              <p:nvSpPr>
                <p:cNvPr id="30819" name="Rectangle 60">
                  <a:extLst>
                    <a:ext uri="{FF2B5EF4-FFF2-40B4-BE49-F238E27FC236}">
                      <a16:creationId xmlns:a16="http://schemas.microsoft.com/office/drawing/2014/main" id="{02A65966-A199-455A-A727-49FF4DD3BD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3" y="864"/>
                  <a:ext cx="2014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58" name="Group 61">
                <a:extLst>
                  <a:ext uri="{FF2B5EF4-FFF2-40B4-BE49-F238E27FC236}">
                    <a16:creationId xmlns:a16="http://schemas.microsoft.com/office/drawing/2014/main" id="{EADD5EFB-DF2F-4720-A93E-D0A184213C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07" y="864"/>
                <a:ext cx="1162" cy="384"/>
                <a:chOff x="3107" y="864"/>
                <a:chExt cx="1162" cy="384"/>
              </a:xfrm>
            </p:grpSpPr>
            <p:sp>
              <p:nvSpPr>
                <p:cNvPr id="30816" name="Rectangle 62">
                  <a:extLst>
                    <a:ext uri="{FF2B5EF4-FFF2-40B4-BE49-F238E27FC236}">
                      <a16:creationId xmlns:a16="http://schemas.microsoft.com/office/drawing/2014/main" id="{4B46E170-C672-4EB9-A7A3-14BACC54A6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50" y="864"/>
                  <a:ext cx="107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hostid :  16-bit</a:t>
                  </a:r>
                </a:p>
              </p:txBody>
            </p:sp>
            <p:sp>
              <p:nvSpPr>
                <p:cNvPr id="30817" name="Rectangle 63">
                  <a:extLst>
                    <a:ext uri="{FF2B5EF4-FFF2-40B4-BE49-F238E27FC236}">
                      <a16:creationId xmlns:a16="http://schemas.microsoft.com/office/drawing/2014/main" id="{BB3612D5-CE50-41C9-80DB-0A2C16C528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07" y="864"/>
                  <a:ext cx="116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59" name="Group 64">
                <a:extLst>
                  <a:ext uri="{FF2B5EF4-FFF2-40B4-BE49-F238E27FC236}">
                    <a16:creationId xmlns:a16="http://schemas.microsoft.com/office/drawing/2014/main" id="{054DEA72-2062-4360-8C2D-220D863975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248"/>
                <a:ext cx="489" cy="384"/>
                <a:chOff x="0" y="1248"/>
                <a:chExt cx="489" cy="384"/>
              </a:xfrm>
            </p:grpSpPr>
            <p:sp>
              <p:nvSpPr>
                <p:cNvPr id="30814" name="Rectangle 65">
                  <a:extLst>
                    <a:ext uri="{FF2B5EF4-FFF2-40B4-BE49-F238E27FC236}">
                      <a16:creationId xmlns:a16="http://schemas.microsoft.com/office/drawing/2014/main" id="{F2B19A9D-1DE8-41FF-B399-B82A9AFC59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248"/>
                  <a:ext cx="40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Class C</a:t>
                  </a:r>
                </a:p>
              </p:txBody>
            </p:sp>
            <p:sp>
              <p:nvSpPr>
                <p:cNvPr id="30815" name="Rectangle 66">
                  <a:extLst>
                    <a:ext uri="{FF2B5EF4-FFF2-40B4-BE49-F238E27FC236}">
                      <a16:creationId xmlns:a16="http://schemas.microsoft.com/office/drawing/2014/main" id="{24D224F9-C1D4-4809-A6DC-92A0CCDCF7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248"/>
                  <a:ext cx="48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60" name="Group 67">
                <a:extLst>
                  <a:ext uri="{FF2B5EF4-FFF2-40B4-BE49-F238E27FC236}">
                    <a16:creationId xmlns:a16="http://schemas.microsoft.com/office/drawing/2014/main" id="{06FD57D7-100B-44F6-BF7E-E697F6170A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" y="1248"/>
                <a:ext cx="302" cy="384"/>
                <a:chOff x="489" y="1248"/>
                <a:chExt cx="302" cy="384"/>
              </a:xfrm>
            </p:grpSpPr>
            <p:sp>
              <p:nvSpPr>
                <p:cNvPr id="30812" name="Rectangle 68">
                  <a:extLst>
                    <a:ext uri="{FF2B5EF4-FFF2-40B4-BE49-F238E27FC236}">
                      <a16:creationId xmlns:a16="http://schemas.microsoft.com/office/drawing/2014/main" id="{D416CCDB-EADD-4743-B65C-B6B403926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2" y="1248"/>
                  <a:ext cx="21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30813" name="Rectangle 69">
                  <a:extLst>
                    <a:ext uri="{FF2B5EF4-FFF2-40B4-BE49-F238E27FC236}">
                      <a16:creationId xmlns:a16="http://schemas.microsoft.com/office/drawing/2014/main" id="{543F58B2-17C1-4502-A522-6E38E7F5DE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" y="1248"/>
                  <a:ext cx="3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61" name="Group 70">
                <a:extLst>
                  <a:ext uri="{FF2B5EF4-FFF2-40B4-BE49-F238E27FC236}">
                    <a16:creationId xmlns:a16="http://schemas.microsoft.com/office/drawing/2014/main" id="{D59F8276-2A2D-4E35-8D17-8123364A53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1" y="1248"/>
                <a:ext cx="302" cy="384"/>
                <a:chOff x="791" y="1248"/>
                <a:chExt cx="302" cy="384"/>
              </a:xfrm>
            </p:grpSpPr>
            <p:sp>
              <p:nvSpPr>
                <p:cNvPr id="30810" name="Rectangle 71">
                  <a:extLst>
                    <a:ext uri="{FF2B5EF4-FFF2-40B4-BE49-F238E27FC236}">
                      <a16:creationId xmlns:a16="http://schemas.microsoft.com/office/drawing/2014/main" id="{49996008-ADED-45BB-8338-C495DDC0C7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4" y="1248"/>
                  <a:ext cx="21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30811" name="Rectangle 72">
                  <a:extLst>
                    <a:ext uri="{FF2B5EF4-FFF2-40B4-BE49-F238E27FC236}">
                      <a16:creationId xmlns:a16="http://schemas.microsoft.com/office/drawing/2014/main" id="{74D02072-6A3F-4FC7-9E24-6A1994D59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1" y="1248"/>
                  <a:ext cx="3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62" name="Group 73">
                <a:extLst>
                  <a:ext uri="{FF2B5EF4-FFF2-40B4-BE49-F238E27FC236}">
                    <a16:creationId xmlns:a16="http://schemas.microsoft.com/office/drawing/2014/main" id="{B877CE4D-A856-4723-944D-EC1C7A946A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3" y="1248"/>
                <a:ext cx="302" cy="384"/>
                <a:chOff x="1093" y="1248"/>
                <a:chExt cx="302" cy="384"/>
              </a:xfrm>
            </p:grpSpPr>
            <p:sp>
              <p:nvSpPr>
                <p:cNvPr id="30808" name="Rectangle 74">
                  <a:extLst>
                    <a:ext uri="{FF2B5EF4-FFF2-40B4-BE49-F238E27FC236}">
                      <a16:creationId xmlns:a16="http://schemas.microsoft.com/office/drawing/2014/main" id="{D6EF0391-D2FF-462E-BA90-C6C014B59D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6" y="1248"/>
                  <a:ext cx="21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30809" name="Rectangle 75">
                  <a:extLst>
                    <a:ext uri="{FF2B5EF4-FFF2-40B4-BE49-F238E27FC236}">
                      <a16:creationId xmlns:a16="http://schemas.microsoft.com/office/drawing/2014/main" id="{EC6F6D27-DB97-4886-973A-0B69BA2B19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3" y="1248"/>
                  <a:ext cx="3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63" name="Group 76">
                <a:extLst>
                  <a:ext uri="{FF2B5EF4-FFF2-40B4-BE49-F238E27FC236}">
                    <a16:creationId xmlns:a16="http://schemas.microsoft.com/office/drawing/2014/main" id="{DE26B4FD-6BE7-48F5-9584-E828A6466B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5" y="1248"/>
                <a:ext cx="2306" cy="384"/>
                <a:chOff x="1395" y="1248"/>
                <a:chExt cx="2306" cy="384"/>
              </a:xfrm>
            </p:grpSpPr>
            <p:sp>
              <p:nvSpPr>
                <p:cNvPr id="30806" name="Rectangle 77">
                  <a:extLst>
                    <a:ext uri="{FF2B5EF4-FFF2-40B4-BE49-F238E27FC236}">
                      <a16:creationId xmlns:a16="http://schemas.microsoft.com/office/drawing/2014/main" id="{06BCBDDF-B13A-4248-A278-81B88B9D89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8" y="1248"/>
                  <a:ext cx="222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netid:  21-bit</a:t>
                  </a:r>
                </a:p>
              </p:txBody>
            </p:sp>
            <p:sp>
              <p:nvSpPr>
                <p:cNvPr id="30807" name="Rectangle 78">
                  <a:extLst>
                    <a:ext uri="{FF2B5EF4-FFF2-40B4-BE49-F238E27FC236}">
                      <a16:creationId xmlns:a16="http://schemas.microsoft.com/office/drawing/2014/main" id="{A669D2AF-3EB7-4509-832D-A0019FC60B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5" y="1248"/>
                  <a:ext cx="230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64" name="Group 79">
                <a:extLst>
                  <a:ext uri="{FF2B5EF4-FFF2-40B4-BE49-F238E27FC236}">
                    <a16:creationId xmlns:a16="http://schemas.microsoft.com/office/drawing/2014/main" id="{654FD095-4A7C-4DBD-A48D-8247BEE2FB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01" y="1248"/>
                <a:ext cx="568" cy="384"/>
                <a:chOff x="3701" y="1248"/>
                <a:chExt cx="568" cy="384"/>
              </a:xfrm>
            </p:grpSpPr>
            <p:sp>
              <p:nvSpPr>
                <p:cNvPr id="30804" name="Rectangle 80">
                  <a:extLst>
                    <a:ext uri="{FF2B5EF4-FFF2-40B4-BE49-F238E27FC236}">
                      <a16:creationId xmlns:a16="http://schemas.microsoft.com/office/drawing/2014/main" id="{70143563-4404-495F-8C36-F802A1BF79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1248"/>
                  <a:ext cx="482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hostid : </a:t>
                  </a:r>
                </a:p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8-bit</a:t>
                  </a:r>
                </a:p>
              </p:txBody>
            </p:sp>
            <p:sp>
              <p:nvSpPr>
                <p:cNvPr id="30805" name="Rectangle 81">
                  <a:extLst>
                    <a:ext uri="{FF2B5EF4-FFF2-40B4-BE49-F238E27FC236}">
                      <a16:creationId xmlns:a16="http://schemas.microsoft.com/office/drawing/2014/main" id="{FC66380E-F9C7-4631-B7A6-5439DE2CF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01" y="1248"/>
                  <a:ext cx="56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65" name="Group 82">
                <a:extLst>
                  <a:ext uri="{FF2B5EF4-FFF2-40B4-BE49-F238E27FC236}">
                    <a16:creationId xmlns:a16="http://schemas.microsoft.com/office/drawing/2014/main" id="{7F398D06-2C5C-472D-8499-9C132ECB4B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632"/>
                <a:ext cx="489" cy="384"/>
                <a:chOff x="0" y="1632"/>
                <a:chExt cx="489" cy="384"/>
              </a:xfrm>
            </p:grpSpPr>
            <p:sp>
              <p:nvSpPr>
                <p:cNvPr id="30802" name="Rectangle 83">
                  <a:extLst>
                    <a:ext uri="{FF2B5EF4-FFF2-40B4-BE49-F238E27FC236}">
                      <a16:creationId xmlns:a16="http://schemas.microsoft.com/office/drawing/2014/main" id="{792D7820-DB0F-403D-9753-2C93677021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1632"/>
                  <a:ext cx="40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Class D</a:t>
                  </a:r>
                </a:p>
              </p:txBody>
            </p:sp>
            <p:sp>
              <p:nvSpPr>
                <p:cNvPr id="30803" name="Rectangle 84">
                  <a:extLst>
                    <a:ext uri="{FF2B5EF4-FFF2-40B4-BE49-F238E27FC236}">
                      <a16:creationId xmlns:a16="http://schemas.microsoft.com/office/drawing/2014/main" id="{5D560129-38E6-476C-ABF9-C63897A063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632"/>
                  <a:ext cx="48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66" name="Group 85">
                <a:extLst>
                  <a:ext uri="{FF2B5EF4-FFF2-40B4-BE49-F238E27FC236}">
                    <a16:creationId xmlns:a16="http://schemas.microsoft.com/office/drawing/2014/main" id="{78047186-4C24-4B5B-B347-011B0554CE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" y="1632"/>
                <a:ext cx="302" cy="384"/>
                <a:chOff x="489" y="1632"/>
                <a:chExt cx="302" cy="384"/>
              </a:xfrm>
            </p:grpSpPr>
            <p:sp>
              <p:nvSpPr>
                <p:cNvPr id="30800" name="Rectangle 86">
                  <a:extLst>
                    <a:ext uri="{FF2B5EF4-FFF2-40B4-BE49-F238E27FC236}">
                      <a16:creationId xmlns:a16="http://schemas.microsoft.com/office/drawing/2014/main" id="{B9CECB20-AC4D-4E0D-9226-99187E93A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2" y="1632"/>
                  <a:ext cx="21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30801" name="Rectangle 87">
                  <a:extLst>
                    <a:ext uri="{FF2B5EF4-FFF2-40B4-BE49-F238E27FC236}">
                      <a16:creationId xmlns:a16="http://schemas.microsoft.com/office/drawing/2014/main" id="{4D1C3EE5-36A8-4CE3-B097-7333A537CD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" y="1632"/>
                  <a:ext cx="3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67" name="Group 88">
                <a:extLst>
                  <a:ext uri="{FF2B5EF4-FFF2-40B4-BE49-F238E27FC236}">
                    <a16:creationId xmlns:a16="http://schemas.microsoft.com/office/drawing/2014/main" id="{AA72E2A4-7614-4B97-8543-7492A56B3F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1" y="1632"/>
                <a:ext cx="302" cy="384"/>
                <a:chOff x="791" y="1632"/>
                <a:chExt cx="302" cy="384"/>
              </a:xfrm>
            </p:grpSpPr>
            <p:sp>
              <p:nvSpPr>
                <p:cNvPr id="30798" name="Rectangle 89">
                  <a:extLst>
                    <a:ext uri="{FF2B5EF4-FFF2-40B4-BE49-F238E27FC236}">
                      <a16:creationId xmlns:a16="http://schemas.microsoft.com/office/drawing/2014/main" id="{0DCF01BB-9613-4F73-B6DB-F6A4940A2B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4" y="1632"/>
                  <a:ext cx="21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30799" name="Rectangle 90">
                  <a:extLst>
                    <a:ext uri="{FF2B5EF4-FFF2-40B4-BE49-F238E27FC236}">
                      <a16:creationId xmlns:a16="http://schemas.microsoft.com/office/drawing/2014/main" id="{64DE30E6-3F2A-4970-AA62-18DEF8AACE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1" y="1632"/>
                  <a:ext cx="3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68" name="Group 91">
                <a:extLst>
                  <a:ext uri="{FF2B5EF4-FFF2-40B4-BE49-F238E27FC236}">
                    <a16:creationId xmlns:a16="http://schemas.microsoft.com/office/drawing/2014/main" id="{1F116B5D-609F-4018-BC00-1556650999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3" y="1632"/>
                <a:ext cx="302" cy="384"/>
                <a:chOff x="1093" y="1632"/>
                <a:chExt cx="302" cy="384"/>
              </a:xfrm>
            </p:grpSpPr>
            <p:sp>
              <p:nvSpPr>
                <p:cNvPr id="30796" name="Rectangle 92">
                  <a:extLst>
                    <a:ext uri="{FF2B5EF4-FFF2-40B4-BE49-F238E27FC236}">
                      <a16:creationId xmlns:a16="http://schemas.microsoft.com/office/drawing/2014/main" id="{45DC4200-3A52-4A39-AB96-26130D0894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6" y="1632"/>
                  <a:ext cx="21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30797" name="Rectangle 93">
                  <a:extLst>
                    <a:ext uri="{FF2B5EF4-FFF2-40B4-BE49-F238E27FC236}">
                      <a16:creationId xmlns:a16="http://schemas.microsoft.com/office/drawing/2014/main" id="{3F99A12A-83F5-4164-9B12-5DA6C06F8A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3" y="1632"/>
                  <a:ext cx="3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69" name="Group 94">
                <a:extLst>
                  <a:ext uri="{FF2B5EF4-FFF2-40B4-BE49-F238E27FC236}">
                    <a16:creationId xmlns:a16="http://schemas.microsoft.com/office/drawing/2014/main" id="{543E1D99-C30E-4423-8C26-D72741B765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5" y="1632"/>
                <a:ext cx="302" cy="384"/>
                <a:chOff x="1395" y="1632"/>
                <a:chExt cx="302" cy="384"/>
              </a:xfrm>
            </p:grpSpPr>
            <p:sp>
              <p:nvSpPr>
                <p:cNvPr id="30794" name="Rectangle 95">
                  <a:extLst>
                    <a:ext uri="{FF2B5EF4-FFF2-40B4-BE49-F238E27FC236}">
                      <a16:creationId xmlns:a16="http://schemas.microsoft.com/office/drawing/2014/main" id="{13C28CB5-99FC-4BD3-A55E-824350723A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8" y="1632"/>
                  <a:ext cx="21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30795" name="Rectangle 96">
                  <a:extLst>
                    <a:ext uri="{FF2B5EF4-FFF2-40B4-BE49-F238E27FC236}">
                      <a16:creationId xmlns:a16="http://schemas.microsoft.com/office/drawing/2014/main" id="{856E07D2-B654-4946-90B2-35F1CB8B14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5" y="1632"/>
                  <a:ext cx="3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70" name="Group 97">
                <a:extLst>
                  <a:ext uri="{FF2B5EF4-FFF2-40B4-BE49-F238E27FC236}">
                    <a16:creationId xmlns:a16="http://schemas.microsoft.com/office/drawing/2014/main" id="{DADD5337-6FB7-44AF-8A57-5F5E646A1B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97" y="1632"/>
                <a:ext cx="2572" cy="384"/>
                <a:chOff x="1697" y="1632"/>
                <a:chExt cx="2572" cy="384"/>
              </a:xfrm>
            </p:grpSpPr>
            <p:sp>
              <p:nvSpPr>
                <p:cNvPr id="30792" name="Rectangle 98">
                  <a:extLst>
                    <a:ext uri="{FF2B5EF4-FFF2-40B4-BE49-F238E27FC236}">
                      <a16:creationId xmlns:a16="http://schemas.microsoft.com/office/drawing/2014/main" id="{2D76AED9-4642-4F60-A0AD-018E7BD280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1632"/>
                  <a:ext cx="248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Multicast Address</a:t>
                  </a:r>
                </a:p>
              </p:txBody>
            </p:sp>
            <p:sp>
              <p:nvSpPr>
                <p:cNvPr id="30793" name="Rectangle 99">
                  <a:extLst>
                    <a:ext uri="{FF2B5EF4-FFF2-40B4-BE49-F238E27FC236}">
                      <a16:creationId xmlns:a16="http://schemas.microsoft.com/office/drawing/2014/main" id="{ED7EAE4A-E6D0-4E33-BF8F-C8C9808A53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7" y="1632"/>
                  <a:ext cx="257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71" name="Group 100">
                <a:extLst>
                  <a:ext uri="{FF2B5EF4-FFF2-40B4-BE49-F238E27FC236}">
                    <a16:creationId xmlns:a16="http://schemas.microsoft.com/office/drawing/2014/main" id="{47630004-C428-4696-AEAA-23B3D5AAFB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016"/>
                <a:ext cx="489" cy="384"/>
                <a:chOff x="0" y="2016"/>
                <a:chExt cx="489" cy="384"/>
              </a:xfrm>
            </p:grpSpPr>
            <p:sp>
              <p:nvSpPr>
                <p:cNvPr id="30790" name="Rectangle 101">
                  <a:extLst>
                    <a:ext uri="{FF2B5EF4-FFF2-40B4-BE49-F238E27FC236}">
                      <a16:creationId xmlns:a16="http://schemas.microsoft.com/office/drawing/2014/main" id="{7C54B4C7-F6BF-45C0-91EC-6CC3B90358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2016"/>
                  <a:ext cx="403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Class E</a:t>
                  </a:r>
                </a:p>
              </p:txBody>
            </p:sp>
            <p:sp>
              <p:nvSpPr>
                <p:cNvPr id="30791" name="Rectangle 102">
                  <a:extLst>
                    <a:ext uri="{FF2B5EF4-FFF2-40B4-BE49-F238E27FC236}">
                      <a16:creationId xmlns:a16="http://schemas.microsoft.com/office/drawing/2014/main" id="{C263A2EF-BADC-44F3-8F12-17FD8C77B3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016"/>
                  <a:ext cx="489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72" name="Group 103">
                <a:extLst>
                  <a:ext uri="{FF2B5EF4-FFF2-40B4-BE49-F238E27FC236}">
                    <a16:creationId xmlns:a16="http://schemas.microsoft.com/office/drawing/2014/main" id="{4698E8B2-D2AA-40CF-AE10-2FB6721C77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" y="2016"/>
                <a:ext cx="302" cy="384"/>
                <a:chOff x="489" y="2016"/>
                <a:chExt cx="302" cy="384"/>
              </a:xfrm>
            </p:grpSpPr>
            <p:sp>
              <p:nvSpPr>
                <p:cNvPr id="30788" name="Rectangle 104">
                  <a:extLst>
                    <a:ext uri="{FF2B5EF4-FFF2-40B4-BE49-F238E27FC236}">
                      <a16:creationId xmlns:a16="http://schemas.microsoft.com/office/drawing/2014/main" id="{B63788BC-5E1C-42B7-8859-F3112B37D6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2" y="2016"/>
                  <a:ext cx="21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30789" name="Rectangle 105">
                  <a:extLst>
                    <a:ext uri="{FF2B5EF4-FFF2-40B4-BE49-F238E27FC236}">
                      <a16:creationId xmlns:a16="http://schemas.microsoft.com/office/drawing/2014/main" id="{9E840B31-C595-41FD-9288-7D393E7EA1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" y="2016"/>
                  <a:ext cx="3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73" name="Group 106">
                <a:extLst>
                  <a:ext uri="{FF2B5EF4-FFF2-40B4-BE49-F238E27FC236}">
                    <a16:creationId xmlns:a16="http://schemas.microsoft.com/office/drawing/2014/main" id="{8B86AB6F-126A-4FE6-81DE-5E321CB2AE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1" y="2016"/>
                <a:ext cx="302" cy="384"/>
                <a:chOff x="791" y="2016"/>
                <a:chExt cx="302" cy="384"/>
              </a:xfrm>
            </p:grpSpPr>
            <p:sp>
              <p:nvSpPr>
                <p:cNvPr id="30786" name="Rectangle 107">
                  <a:extLst>
                    <a:ext uri="{FF2B5EF4-FFF2-40B4-BE49-F238E27FC236}">
                      <a16:creationId xmlns:a16="http://schemas.microsoft.com/office/drawing/2014/main" id="{16CD370D-CE3C-47C5-AB95-3632CC792A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4" y="2016"/>
                  <a:ext cx="21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30787" name="Rectangle 108">
                  <a:extLst>
                    <a:ext uri="{FF2B5EF4-FFF2-40B4-BE49-F238E27FC236}">
                      <a16:creationId xmlns:a16="http://schemas.microsoft.com/office/drawing/2014/main" id="{85EEF1CB-EF6C-47E7-B11B-D4F19F8824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1" y="2016"/>
                  <a:ext cx="3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74" name="Group 109">
                <a:extLst>
                  <a:ext uri="{FF2B5EF4-FFF2-40B4-BE49-F238E27FC236}">
                    <a16:creationId xmlns:a16="http://schemas.microsoft.com/office/drawing/2014/main" id="{34363BE6-1E56-4CD8-8FC3-02B9BA6D3C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93" y="2016"/>
                <a:ext cx="302" cy="384"/>
                <a:chOff x="1093" y="2016"/>
                <a:chExt cx="302" cy="384"/>
              </a:xfrm>
            </p:grpSpPr>
            <p:sp>
              <p:nvSpPr>
                <p:cNvPr id="30784" name="Rectangle 110">
                  <a:extLst>
                    <a:ext uri="{FF2B5EF4-FFF2-40B4-BE49-F238E27FC236}">
                      <a16:creationId xmlns:a16="http://schemas.microsoft.com/office/drawing/2014/main" id="{0D564686-A350-480E-8332-D56468D0E5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36" y="2016"/>
                  <a:ext cx="21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30785" name="Rectangle 111">
                  <a:extLst>
                    <a:ext uri="{FF2B5EF4-FFF2-40B4-BE49-F238E27FC236}">
                      <a16:creationId xmlns:a16="http://schemas.microsoft.com/office/drawing/2014/main" id="{C4D504D2-0A82-4E27-991E-5ADC087F3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93" y="2016"/>
                  <a:ext cx="3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75" name="Group 112">
                <a:extLst>
                  <a:ext uri="{FF2B5EF4-FFF2-40B4-BE49-F238E27FC236}">
                    <a16:creationId xmlns:a16="http://schemas.microsoft.com/office/drawing/2014/main" id="{1E625258-27A7-45CD-BF49-EF479FE130E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5" y="2016"/>
                <a:ext cx="302" cy="384"/>
                <a:chOff x="1395" y="2016"/>
                <a:chExt cx="302" cy="384"/>
              </a:xfrm>
            </p:grpSpPr>
            <p:sp>
              <p:nvSpPr>
                <p:cNvPr id="30782" name="Rectangle 113">
                  <a:extLst>
                    <a:ext uri="{FF2B5EF4-FFF2-40B4-BE49-F238E27FC236}">
                      <a16:creationId xmlns:a16="http://schemas.microsoft.com/office/drawing/2014/main" id="{2CBEDE3B-226B-4BF4-944D-3631BE7F68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38" y="2016"/>
                  <a:ext cx="21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30783" name="Rectangle 114">
                  <a:extLst>
                    <a:ext uri="{FF2B5EF4-FFF2-40B4-BE49-F238E27FC236}">
                      <a16:creationId xmlns:a16="http://schemas.microsoft.com/office/drawing/2014/main" id="{710CDFE2-F1CD-4B08-AFB8-CFBCDA0A3E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5" y="2016"/>
                  <a:ext cx="3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76" name="Group 115">
                <a:extLst>
                  <a:ext uri="{FF2B5EF4-FFF2-40B4-BE49-F238E27FC236}">
                    <a16:creationId xmlns:a16="http://schemas.microsoft.com/office/drawing/2014/main" id="{F20E6844-478D-4C34-86E9-670551C16D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97" y="2016"/>
                <a:ext cx="302" cy="384"/>
                <a:chOff x="1697" y="2016"/>
                <a:chExt cx="302" cy="384"/>
              </a:xfrm>
            </p:grpSpPr>
            <p:sp>
              <p:nvSpPr>
                <p:cNvPr id="30780" name="Rectangle 116">
                  <a:extLst>
                    <a:ext uri="{FF2B5EF4-FFF2-40B4-BE49-F238E27FC236}">
                      <a16:creationId xmlns:a16="http://schemas.microsoft.com/office/drawing/2014/main" id="{ECCC1AD8-16EC-4B4D-85DD-005A499517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0" y="2016"/>
                  <a:ext cx="216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  <p:sp>
              <p:nvSpPr>
                <p:cNvPr id="30781" name="Rectangle 117">
                  <a:extLst>
                    <a:ext uri="{FF2B5EF4-FFF2-40B4-BE49-F238E27FC236}">
                      <a16:creationId xmlns:a16="http://schemas.microsoft.com/office/drawing/2014/main" id="{B5327ED3-C7DD-4482-BD2D-B48B75E9CA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97" y="2016"/>
                  <a:ext cx="302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grpSp>
            <p:nvGrpSpPr>
              <p:cNvPr id="30777" name="Group 118">
                <a:extLst>
                  <a:ext uri="{FF2B5EF4-FFF2-40B4-BE49-F238E27FC236}">
                    <a16:creationId xmlns:a16="http://schemas.microsoft.com/office/drawing/2014/main" id="{E569C3A6-240F-403C-A4CD-670660F7A6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9" y="2016"/>
                <a:ext cx="2270" cy="384"/>
                <a:chOff x="1999" y="2016"/>
                <a:chExt cx="2270" cy="384"/>
              </a:xfrm>
            </p:grpSpPr>
            <p:sp>
              <p:nvSpPr>
                <p:cNvPr id="30778" name="Rectangle 119">
                  <a:extLst>
                    <a:ext uri="{FF2B5EF4-FFF2-40B4-BE49-F238E27FC236}">
                      <a16:creationId xmlns:a16="http://schemas.microsoft.com/office/drawing/2014/main" id="{E5AF3164-38FA-4ABA-97F8-A07BB5D17D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42" y="2016"/>
                  <a:ext cx="2184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1" lang="en-US" altLang="zh-CN" sz="14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Address</a:t>
                  </a:r>
                </a:p>
              </p:txBody>
            </p:sp>
            <p:sp>
              <p:nvSpPr>
                <p:cNvPr id="30779" name="Rectangle 120">
                  <a:extLst>
                    <a:ext uri="{FF2B5EF4-FFF2-40B4-BE49-F238E27FC236}">
                      <a16:creationId xmlns:a16="http://schemas.microsoft.com/office/drawing/2014/main" id="{F54F47C9-08CB-4FF1-8D2D-5FF7D73A1C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99" y="2016"/>
                  <a:ext cx="2270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>
                  <a:lvl1pPr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1pPr>
                  <a:lvl2pPr marL="742950" indent="-28575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2pPr>
                  <a:lvl3pPr marL="11430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3pPr>
                  <a:lvl4pPr marL="16002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4pPr>
                  <a:lvl5pPr marL="2057400" indent="-228600" algn="r">
                    <a:spcBef>
                      <a:spcPct val="50000"/>
                    </a:spcBef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5pPr>
                  <a:lvl6pPr marL="25146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6pPr>
                  <a:lvl7pPr marL="29718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7pPr>
                  <a:lvl8pPr marL="34290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8pPr>
                  <a:lvl9pPr marL="3886200" indent="-228600" algn="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Ø"/>
                    <a:defRPr sz="2400" b="1">
                      <a:solidFill>
                        <a:schemeClr val="tx1"/>
                      </a:solidFill>
                      <a:latin typeface="楷体_GB2312" pitchFamily="49" charset="-122"/>
                      <a:ea typeface="楷体_GB2312" pitchFamily="49" charset="-122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  <p:sp>
          <p:nvSpPr>
            <p:cNvPr id="30739" name="Rectangle 121">
              <a:extLst>
                <a:ext uri="{FF2B5EF4-FFF2-40B4-BE49-F238E27FC236}">
                  <a16:creationId xmlns:a16="http://schemas.microsoft.com/office/drawing/2014/main" id="{5236F13D-7239-4987-8C89-CA087C047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4275" cy="2406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1788026" name="Oval 122">
            <a:extLst>
              <a:ext uri="{FF2B5EF4-FFF2-40B4-BE49-F238E27FC236}">
                <a16:creationId xmlns:a16="http://schemas.microsoft.com/office/drawing/2014/main" id="{3BE2D93C-9573-49F6-A849-A022AE56A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43313"/>
            <a:ext cx="9906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788027" name="Line 123">
            <a:extLst>
              <a:ext uri="{FF2B5EF4-FFF2-40B4-BE49-F238E27FC236}">
                <a16:creationId xmlns:a16="http://schemas.microsoft.com/office/drawing/2014/main" id="{C2AB37E6-7FEE-43DD-9039-8A0DC4110E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1381125"/>
            <a:ext cx="2209800" cy="2514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8028" name="AutoShape 124">
            <a:extLst>
              <a:ext uri="{FF2B5EF4-FFF2-40B4-BE49-F238E27FC236}">
                <a16:creationId xmlns:a16="http://schemas.microsoft.com/office/drawing/2014/main" id="{FC552293-BD89-46CA-B4AA-2F48EEA5F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1076325"/>
            <a:ext cx="4419600" cy="2514600"/>
          </a:xfrm>
          <a:prstGeom prst="flowChartDocument">
            <a:avLst/>
          </a:prstGeom>
          <a:solidFill>
            <a:srgbClr val="CC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Class A:   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(2</a:t>
            </a:r>
            <a:r>
              <a:rPr kumimoji="1" lang="en-US" altLang="zh-CN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-1)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(2</a:t>
            </a:r>
            <a:r>
              <a:rPr kumimoji="1" lang="en-US" altLang="zh-CN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-2)</a:t>
            </a:r>
          </a:p>
        </p:txBody>
      </p:sp>
      <p:sp>
        <p:nvSpPr>
          <p:cNvPr id="1788029" name="Oval 125">
            <a:extLst>
              <a:ext uri="{FF2B5EF4-FFF2-40B4-BE49-F238E27FC236}">
                <a16:creationId xmlns:a16="http://schemas.microsoft.com/office/drawing/2014/main" id="{E742BAFF-5C09-4C03-9DD6-86E8776FA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129088"/>
            <a:ext cx="9906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788030" name="Line 126">
            <a:extLst>
              <a:ext uri="{FF2B5EF4-FFF2-40B4-BE49-F238E27FC236}">
                <a16:creationId xmlns:a16="http://schemas.microsoft.com/office/drawing/2014/main" id="{13A65232-4DAE-489A-BF67-DEBA7590E5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428750" y="1905000"/>
            <a:ext cx="2076450" cy="2452688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8031" name="Text Box 127">
            <a:extLst>
              <a:ext uri="{FF2B5EF4-FFF2-40B4-BE49-F238E27FC236}">
                <a16:creationId xmlns:a16="http://schemas.microsoft.com/office/drawing/2014/main" id="{2B0BC5D3-3C6B-4B0A-A4EE-47250D9F3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457325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Class B:   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14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(2</a:t>
            </a:r>
            <a:r>
              <a:rPr kumimoji="1" lang="en-US" altLang="zh-CN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16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-2)</a:t>
            </a:r>
          </a:p>
        </p:txBody>
      </p:sp>
      <p:sp>
        <p:nvSpPr>
          <p:cNvPr id="1788032" name="Oval 128">
            <a:extLst>
              <a:ext uri="{FF2B5EF4-FFF2-40B4-BE49-F238E27FC236}">
                <a16:creationId xmlns:a16="http://schemas.microsoft.com/office/drawing/2014/main" id="{6552A578-62C5-4911-9CFF-9D6170350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33913"/>
            <a:ext cx="990600" cy="4572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endParaRPr lang="zh-CN" altLang="en-US"/>
          </a:p>
        </p:txBody>
      </p:sp>
      <p:sp>
        <p:nvSpPr>
          <p:cNvPr id="1788033" name="Line 129">
            <a:extLst>
              <a:ext uri="{FF2B5EF4-FFF2-40B4-BE49-F238E27FC236}">
                <a16:creationId xmlns:a16="http://schemas.microsoft.com/office/drawing/2014/main" id="{9546FC25-0AB3-44CB-9EE7-32F737A726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00188" y="2362200"/>
            <a:ext cx="2081212" cy="249555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8034" name="Text Box 130">
            <a:extLst>
              <a:ext uri="{FF2B5EF4-FFF2-40B4-BE49-F238E27FC236}">
                <a16:creationId xmlns:a16="http://schemas.microsoft.com/office/drawing/2014/main" id="{59E71380-9244-4FD1-A409-8D9B103FF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914525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Class C:   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21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(2</a:t>
            </a:r>
            <a:r>
              <a:rPr kumimoji="1" lang="en-US" altLang="zh-CN" b="0" baseline="3000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</a:rPr>
              <a:t>-2)</a:t>
            </a:r>
          </a:p>
        </p:txBody>
      </p:sp>
      <p:sp>
        <p:nvSpPr>
          <p:cNvPr id="1788035" name="Text Box 131">
            <a:extLst>
              <a:ext uri="{FF2B5EF4-FFF2-40B4-BE49-F238E27FC236}">
                <a16:creationId xmlns:a16="http://schemas.microsoft.com/office/drawing/2014/main" id="{08E46F54-5056-4132-A770-FDFAACE63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295525"/>
            <a:ext cx="312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----------------------------------</a:t>
            </a:r>
            <a:endParaRPr kumimoji="1"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88036" name="Text Box 132">
            <a:extLst>
              <a:ext uri="{FF2B5EF4-FFF2-40B4-BE49-F238E27FC236}">
                <a16:creationId xmlns:a16="http://schemas.microsoft.com/office/drawing/2014/main" id="{B151A84C-DE3B-4BDE-816F-DC4B08B622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676525"/>
            <a:ext cx="312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buFontTx/>
              <a:buNone/>
            </a:pPr>
            <a:r>
              <a:rPr kumimoji="1"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3,737,091,842</a:t>
            </a:r>
            <a:endParaRPr kumimoji="1" lang="en-US" altLang="zh-CN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37" name="Text Box 133">
            <a:extLst>
              <a:ext uri="{FF2B5EF4-FFF2-40B4-BE49-F238E27FC236}">
                <a16:creationId xmlns:a16="http://schemas.microsoft.com/office/drawing/2014/main" id="{CA745787-7709-4646-B984-433A50273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45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6.1  The Basic of Counting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79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79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879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879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79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88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178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78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788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1788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8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1788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500"/>
                                        <p:tgtEl>
                                          <p:spTgt spid="1788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88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78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78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7907" grpId="0" autoUpdateAnimBg="0"/>
      <p:bldP spid="1787908" grpId="0" build="p" bldLvl="2" autoUpdateAnimBg="0"/>
      <p:bldP spid="1788026" grpId="0" animBg="1"/>
      <p:bldP spid="1788028" grpId="0" animBg="1" autoUpdateAnimBg="0"/>
      <p:bldP spid="1788029" grpId="0" animBg="1"/>
      <p:bldP spid="1788031" grpId="0" autoUpdateAnimBg="0"/>
      <p:bldP spid="1788032" grpId="0" animBg="1"/>
      <p:bldP spid="1788034" grpId="0" autoUpdateAnimBg="0"/>
      <p:bldP spid="1788035" grpId="0" autoUpdateAnimBg="0"/>
      <p:bldP spid="178803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1">
            <a:extLst>
              <a:ext uri="{FF2B5EF4-FFF2-40B4-BE49-F238E27FC236}">
                <a16:creationId xmlns:a16="http://schemas.microsoft.com/office/drawing/2014/main" id="{367B317A-57A8-4E74-82E2-EA321B0DF9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B22043-403B-4D49-9961-5A57C686A1BA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89955" name="Text Box 3">
            <a:extLst>
              <a:ext uri="{FF2B5EF4-FFF2-40B4-BE49-F238E27FC236}">
                <a16:creationId xmlns:a16="http://schemas.microsoft.com/office/drawing/2014/main" id="{91CDDDC3-CD9E-4A62-9376-0C3C8D8B3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2. The Inclusion-Exclusion Principle (Subtraction Rule)</a:t>
            </a:r>
            <a:r>
              <a:rPr kumimoji="1" lang="en-US" altLang="zh-CN" dirty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32772" name="Line 4">
            <a:extLst>
              <a:ext uri="{FF2B5EF4-FFF2-40B4-BE49-F238E27FC236}">
                <a16:creationId xmlns:a16="http://schemas.microsoft.com/office/drawing/2014/main" id="{3CC74990-06A8-4AE8-8A4A-3B7C2E4A33A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066800"/>
            <a:ext cx="506412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89957" name="Text Box 5">
            <a:extLst>
              <a:ext uri="{FF2B5EF4-FFF2-40B4-BE49-F238E27FC236}">
                <a16:creationId xmlns:a16="http://schemas.microsoft.com/office/drawing/2014/main" id="{8B9CF74C-E118-4FE6-A58F-4E6C2000A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928813"/>
            <a:ext cx="80772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〖Example 8〗How many positive integers not exceeding </a:t>
            </a:r>
          </a:p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100 are divisible by neither 4 nor 6? </a:t>
            </a:r>
          </a:p>
        </p:txBody>
      </p:sp>
      <p:sp>
        <p:nvSpPr>
          <p:cNvPr id="1789958" name="Text Box 6">
            <a:extLst>
              <a:ext uri="{FF2B5EF4-FFF2-40B4-BE49-F238E27FC236}">
                <a16:creationId xmlns:a16="http://schemas.microsoft.com/office/drawing/2014/main" id="{CB82876F-7267-49DB-8F49-8F4FCCE28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3143250"/>
            <a:ext cx="8077200" cy="206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1, 2, … , 100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|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 Z</a:t>
            </a:r>
            <a:r>
              <a:rPr kumimoji="1" lang="en-US" altLang="zh-CN" sz="200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100,   4 |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|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 Z</a:t>
            </a:r>
            <a:r>
              <a:rPr kumimoji="1" lang="en-US" altLang="zh-CN" sz="2000" baseline="30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, 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100,   6 | </a:t>
            </a: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 eaLnBrk="1" hangingPunct="1">
              <a:spcBef>
                <a:spcPct val="20000"/>
              </a:spcBef>
              <a:buFontTx/>
              <a:buNone/>
            </a:pPr>
            <a:r>
              <a:rPr kumimoji="1" lang="en-US" altLang="zh-CN" sz="200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endParaRPr kumimoji="1" lang="en-US" altLang="zh-CN" sz="2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2775" name="Object 7">
            <a:extLst>
              <a:ext uri="{FF2B5EF4-FFF2-40B4-BE49-F238E27FC236}">
                <a16:creationId xmlns:a16="http://schemas.microsoft.com/office/drawing/2014/main" id="{9964FB08-E0E5-4148-940C-6D3CCFA642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1285875"/>
          <a:ext cx="387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Equation" r:id="rId5" imgW="1833813" imgH="157413" progId="Equation.3">
                  <p:embed/>
                </p:oleObj>
              </mc:Choice>
              <mc:Fallback>
                <p:oleObj name="Equation" r:id="rId5" imgW="1833813" imgH="157413" progId="Equation.3">
                  <p:embed/>
                  <p:pic>
                    <p:nvPicPr>
                      <p:cNvPr id="32775" name="Object 7">
                        <a:extLst>
                          <a:ext uri="{FF2B5EF4-FFF2-40B4-BE49-F238E27FC236}">
                            <a16:creationId xmlns:a16="http://schemas.microsoft.com/office/drawing/2014/main" id="{9964FB08-E0E5-4148-940C-6D3CCFA6427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1285875"/>
                        <a:ext cx="387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89960" name="Object 8">
            <a:extLst>
              <a:ext uri="{FF2B5EF4-FFF2-40B4-BE49-F238E27FC236}">
                <a16:creationId xmlns:a16="http://schemas.microsoft.com/office/drawing/2014/main" id="{D1F711AE-235D-43F3-83D9-CD2B48AF25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5072063"/>
          <a:ext cx="71770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7" r:id="rId7" imgW="3835400" imgH="241300" progId="Equation.3">
                  <p:embed/>
                </p:oleObj>
              </mc:Choice>
              <mc:Fallback>
                <p:oleObj r:id="rId7" imgW="3835400" imgH="241300" progId="Equation.3">
                  <p:embed/>
                  <p:pic>
                    <p:nvPicPr>
                      <p:cNvPr id="1789960" name="Object 8">
                        <a:extLst>
                          <a:ext uri="{FF2B5EF4-FFF2-40B4-BE49-F238E27FC236}">
                            <a16:creationId xmlns:a16="http://schemas.microsoft.com/office/drawing/2014/main" id="{D1F711AE-235D-43F3-83D9-CD2B48AF25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072063"/>
                        <a:ext cx="71770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Text Box 9">
            <a:extLst>
              <a:ext uri="{FF2B5EF4-FFF2-40B4-BE49-F238E27FC236}">
                <a16:creationId xmlns:a16="http://schemas.microsoft.com/office/drawing/2014/main" id="{74D17B4F-5BEB-499F-8570-D4C70A131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45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6.1  The Basic of Counting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89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899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899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899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899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899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789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9957" grpId="0" autoUpdateAnimBg="0"/>
      <p:bldP spid="178995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>
            <a:extLst>
              <a:ext uri="{FF2B5EF4-FFF2-40B4-BE49-F238E27FC236}">
                <a16:creationId xmlns:a16="http://schemas.microsoft.com/office/drawing/2014/main" id="{0F9D5C57-94AB-4BC0-85AB-DBABA8F1369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4D9CCC-6F88-487E-BA83-261CD0FDF449}" type="slidenum">
              <a:rPr lang="zh-CN" altLang="en-US" sz="1400" b="0">
                <a:latin typeface="Arial" panose="020B060402020202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92003" name="Text Box 3">
            <a:extLst>
              <a:ext uri="{FF2B5EF4-FFF2-40B4-BE49-F238E27FC236}">
                <a16:creationId xmlns:a16="http://schemas.microsoft.com/office/drawing/2014/main" id="{E8772634-384B-4377-831F-BAA433977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609600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3. Tree Diagrams</a:t>
            </a:r>
            <a:r>
              <a:rPr kumimoji="1" lang="en-US" altLang="zh-CN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792004" name="Line 4">
            <a:extLst>
              <a:ext uri="{FF2B5EF4-FFF2-40B4-BE49-F238E27FC236}">
                <a16:creationId xmlns:a16="http://schemas.microsoft.com/office/drawing/2014/main" id="{64482477-8123-4DF1-BEF0-6D40D9B205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066800"/>
            <a:ext cx="226377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2005" name="Text Box 5">
            <a:extLst>
              <a:ext uri="{FF2B5EF4-FFF2-40B4-BE49-F238E27FC236}">
                <a16:creationId xmlns:a16="http://schemas.microsoft.com/office/drawing/2014/main" id="{1B4C849C-D24C-4B68-A5B3-860A33E35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411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defRPr/>
            </a:pPr>
            <a:r>
              <a:rPr kumimoji="1" lang="en-US" altLang="zh-CN" i="1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Tree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31A63A03-7CCA-434A-91E7-F14B412CF59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447800"/>
            <a:ext cx="2514600" cy="1524000"/>
            <a:chOff x="3704" y="4092"/>
            <a:chExt cx="2558" cy="1858"/>
          </a:xfrm>
        </p:grpSpPr>
        <p:sp>
          <p:nvSpPr>
            <p:cNvPr id="34825" name="Oval 7">
              <a:extLst>
                <a:ext uri="{FF2B5EF4-FFF2-40B4-BE49-F238E27FC236}">
                  <a16:creationId xmlns:a16="http://schemas.microsoft.com/office/drawing/2014/main" id="{F6AC4972-EB9B-4382-9180-06B55E369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" y="4095"/>
              <a:ext cx="142" cy="1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826" name="Oval 8">
              <a:extLst>
                <a:ext uri="{FF2B5EF4-FFF2-40B4-BE49-F238E27FC236}">
                  <a16:creationId xmlns:a16="http://schemas.microsoft.com/office/drawing/2014/main" id="{63BC900C-BBDB-41C2-B3DF-575C21A74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4599"/>
              <a:ext cx="142" cy="1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827" name="Oval 9">
              <a:extLst>
                <a:ext uri="{FF2B5EF4-FFF2-40B4-BE49-F238E27FC236}">
                  <a16:creationId xmlns:a16="http://schemas.microsoft.com/office/drawing/2014/main" id="{B5DAA4C8-3D61-49D1-A914-483FCF4A8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1" y="4560"/>
              <a:ext cx="142" cy="1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828" name="Oval 10">
              <a:extLst>
                <a:ext uri="{FF2B5EF4-FFF2-40B4-BE49-F238E27FC236}">
                  <a16:creationId xmlns:a16="http://schemas.microsoft.com/office/drawing/2014/main" id="{A8E11603-FF2F-42C4-8A5E-779856DF8A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5236"/>
              <a:ext cx="142" cy="1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829" name="Oval 11">
              <a:extLst>
                <a:ext uri="{FF2B5EF4-FFF2-40B4-BE49-F238E27FC236}">
                  <a16:creationId xmlns:a16="http://schemas.microsoft.com/office/drawing/2014/main" id="{8F3A0D5C-B0ED-4644-88AA-10108F808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5184"/>
              <a:ext cx="142" cy="1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830" name="Oval 12">
              <a:extLst>
                <a:ext uri="{FF2B5EF4-FFF2-40B4-BE49-F238E27FC236}">
                  <a16:creationId xmlns:a16="http://schemas.microsoft.com/office/drawing/2014/main" id="{313D4FF9-3B93-44E1-933F-368CA8B78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1" y="5184"/>
              <a:ext cx="142" cy="1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831" name="Oval 13">
              <a:extLst>
                <a:ext uri="{FF2B5EF4-FFF2-40B4-BE49-F238E27FC236}">
                  <a16:creationId xmlns:a16="http://schemas.microsoft.com/office/drawing/2014/main" id="{4EA477C7-B7EF-4683-8F5C-DCA509900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2" y="5184"/>
              <a:ext cx="142" cy="1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832" name="Line 14">
              <a:extLst>
                <a:ext uri="{FF2B5EF4-FFF2-40B4-BE49-F238E27FC236}">
                  <a16:creationId xmlns:a16="http://schemas.microsoft.com/office/drawing/2014/main" id="{AC86A257-6D31-41DE-B80A-177563FFD2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80" y="4092"/>
              <a:ext cx="1080" cy="12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Line 15">
              <a:extLst>
                <a:ext uri="{FF2B5EF4-FFF2-40B4-BE49-F238E27FC236}">
                  <a16:creationId xmlns:a16="http://schemas.microsoft.com/office/drawing/2014/main" id="{CC4E7EB4-1353-4A0A-849D-4C68CDE40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60" y="4157"/>
              <a:ext cx="900" cy="10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Line 16">
              <a:extLst>
                <a:ext uri="{FF2B5EF4-FFF2-40B4-BE49-F238E27FC236}">
                  <a16:creationId xmlns:a16="http://schemas.microsoft.com/office/drawing/2014/main" id="{80A03C80-81E4-48D4-831F-5D2C48384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2" y="4716"/>
              <a:ext cx="18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Line 17">
              <a:extLst>
                <a:ext uri="{FF2B5EF4-FFF2-40B4-BE49-F238E27FC236}">
                  <a16:creationId xmlns:a16="http://schemas.microsoft.com/office/drawing/2014/main" id="{DD17050A-B723-434A-A53C-2E94B13330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0" y="4716"/>
              <a:ext cx="180" cy="46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Oval 18">
              <a:extLst>
                <a:ext uri="{FF2B5EF4-FFF2-40B4-BE49-F238E27FC236}">
                  <a16:creationId xmlns:a16="http://schemas.microsoft.com/office/drawing/2014/main" id="{103CA774-4B73-423B-831D-A2A595CD3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5808"/>
              <a:ext cx="142" cy="1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837" name="Oval 19">
              <a:extLst>
                <a:ext uri="{FF2B5EF4-FFF2-40B4-BE49-F238E27FC236}">
                  <a16:creationId xmlns:a16="http://schemas.microsoft.com/office/drawing/2014/main" id="{74EC132D-3001-45D5-B4ED-29F01C177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0" y="5808"/>
              <a:ext cx="142" cy="1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838" name="Line 20">
              <a:extLst>
                <a:ext uri="{FF2B5EF4-FFF2-40B4-BE49-F238E27FC236}">
                  <a16:creationId xmlns:a16="http://schemas.microsoft.com/office/drawing/2014/main" id="{A6F869B4-8EBD-4859-B573-20C83405F8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18" y="5236"/>
              <a:ext cx="36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9" name="Line 21">
              <a:extLst>
                <a:ext uri="{FF2B5EF4-FFF2-40B4-BE49-F238E27FC236}">
                  <a16:creationId xmlns:a16="http://schemas.microsoft.com/office/drawing/2014/main" id="{667BD440-3CBE-4006-B800-FFC05041E0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5" y="5223"/>
              <a:ext cx="360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0" name="Oval 22">
              <a:extLst>
                <a:ext uri="{FF2B5EF4-FFF2-40B4-BE49-F238E27FC236}">
                  <a16:creationId xmlns:a16="http://schemas.microsoft.com/office/drawing/2014/main" id="{70774B48-59EC-4BF8-A831-DE1A4BCC93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0" y="5652"/>
              <a:ext cx="142" cy="14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 algn="r">
                <a:spcBef>
                  <a:spcPct val="50000"/>
                </a:spcBef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algn="r" eaLnBrk="0" fontAlgn="base" hangingPunct="0">
                <a:spcBef>
                  <a:spcPct val="50000"/>
                </a:spcBef>
                <a:spcAft>
                  <a:spcPct val="0"/>
                </a:spcAft>
                <a:buFont typeface="Wingdings" panose="05000000000000000000" pitchFamily="2" charset="2"/>
                <a:buChar char="Ø"/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841" name="Line 23">
              <a:extLst>
                <a:ext uri="{FF2B5EF4-FFF2-40B4-BE49-F238E27FC236}">
                  <a16:creationId xmlns:a16="http://schemas.microsoft.com/office/drawing/2014/main" id="{EA494146-0B57-492A-9CA5-CC6250B9B0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0" y="5223"/>
              <a:ext cx="360" cy="42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92024" name="Text Box 24">
            <a:extLst>
              <a:ext uri="{FF2B5EF4-FFF2-40B4-BE49-F238E27FC236}">
                <a16:creationId xmlns:a16="http://schemas.microsoft.com/office/drawing/2014/main" id="{239F26CE-F5E3-4646-8F18-095C73049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038600"/>
            <a:ext cx="76962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To use trees in counting, we use a branch to represent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each possible choice. We represent the possible outcomes </a:t>
            </a:r>
          </a:p>
          <a:p>
            <a:pPr algn="l" eaLnBrk="1" hangingPunct="1">
              <a:spcBef>
                <a:spcPct val="0"/>
              </a:spcBef>
              <a:buFontTx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by the leaves.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4824" name="Text Box 25">
            <a:extLst>
              <a:ext uri="{FF2B5EF4-FFF2-40B4-BE49-F238E27FC236}">
                <a16:creationId xmlns:a16="http://schemas.microsoft.com/office/drawing/2014/main" id="{FF8CEDFD-DCE9-422A-B464-4AE465A82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45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algn="r">
              <a:spcBef>
                <a:spcPct val="50000"/>
              </a:spcBef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r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l" eaLnBrk="1" hangingPunct="1">
              <a:buFontTx/>
              <a:buNone/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6.1  The Basic of Counting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920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9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92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920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03" grpId="0" autoUpdateAnimBg="0"/>
      <p:bldP spid="1792005" grpId="0" build="p" bldLvl="2" autoUpdateAnimBg="0"/>
      <p:bldP spid="179202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1">
            <a:extLst>
              <a:ext uri="{FF2B5EF4-FFF2-40B4-BE49-F238E27FC236}">
                <a16:creationId xmlns:a16="http://schemas.microsoft.com/office/drawing/2014/main" id="{CB016A1C-741F-4055-AF1B-F587B95BAE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0F47941-E0BF-4FC2-8C00-60873FA4078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94051" name="Text Box 3">
            <a:extLst>
              <a:ext uri="{FF2B5EF4-FFF2-40B4-BE49-F238E27FC236}">
                <a16:creationId xmlns:a16="http://schemas.microsoft.com/office/drawing/2014/main" id="{3A9BA172-8621-4EFE-86EC-47EF99DA0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09588"/>
            <a:ext cx="80772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〖Example 9〗</a:t>
            </a: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How many bit strings of length four do not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have two consecutive 1s?</a:t>
            </a:r>
            <a:r>
              <a:rPr kumimoji="1" lang="en-US" altLang="zh-CN" dirty="0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1794052" name="Oval 4">
            <a:extLst>
              <a:ext uri="{FF2B5EF4-FFF2-40B4-BE49-F238E27FC236}">
                <a16:creationId xmlns:a16="http://schemas.microsoft.com/office/drawing/2014/main" id="{A586204B-57E6-413E-A0CD-746EAF13A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633788"/>
            <a:ext cx="139700" cy="1174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D7D84095-001D-4ECD-ACEB-2DC43E5F65A9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2947988"/>
            <a:ext cx="685800" cy="1371600"/>
            <a:chOff x="1026" y="1968"/>
            <a:chExt cx="432" cy="864"/>
          </a:xfrm>
        </p:grpSpPr>
        <p:sp>
          <p:nvSpPr>
            <p:cNvPr id="36936" name="Line 6">
              <a:extLst>
                <a:ext uri="{FF2B5EF4-FFF2-40B4-BE49-F238E27FC236}">
                  <a16:creationId xmlns:a16="http://schemas.microsoft.com/office/drawing/2014/main" id="{4BBDF980-DB34-4F75-987C-1D0DBEF2F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9" y="1968"/>
              <a:ext cx="38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7" name="Line 7">
              <a:extLst>
                <a:ext uri="{FF2B5EF4-FFF2-40B4-BE49-F238E27FC236}">
                  <a16:creationId xmlns:a16="http://schemas.microsoft.com/office/drawing/2014/main" id="{E351501B-DAB0-4844-88FA-5EB6B4FFD6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2448"/>
              <a:ext cx="43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94056" name="Text Box 8">
            <a:extLst>
              <a:ext uri="{FF2B5EF4-FFF2-40B4-BE49-F238E27FC236}">
                <a16:creationId xmlns:a16="http://schemas.microsoft.com/office/drawing/2014/main" id="{56BA5304-A72F-4DC0-A599-5B799E47F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4538663"/>
            <a:ext cx="60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1st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bit</a:t>
            </a:r>
          </a:p>
        </p:txBody>
      </p:sp>
      <p:sp>
        <p:nvSpPr>
          <p:cNvPr id="1794057" name="Text Box 9">
            <a:extLst>
              <a:ext uri="{FF2B5EF4-FFF2-40B4-BE49-F238E27FC236}">
                <a16:creationId xmlns:a16="http://schemas.microsoft.com/office/drawing/2014/main" id="{4B418B21-3D4F-42C9-A832-36ED6D453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253841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794058" name="Text Box 10">
            <a:extLst>
              <a:ext uri="{FF2B5EF4-FFF2-40B4-BE49-F238E27FC236}">
                <a16:creationId xmlns:a16="http://schemas.microsoft.com/office/drawing/2014/main" id="{E5B99553-D303-4E95-8125-31F01FDA7C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38957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94059" name="Oval 11">
            <a:extLst>
              <a:ext uri="{FF2B5EF4-FFF2-40B4-BE49-F238E27FC236}">
                <a16:creationId xmlns:a16="http://schemas.microsoft.com/office/drawing/2014/main" id="{88D347B5-E169-4DA1-B60F-4DAB9FC65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025" y="2871788"/>
            <a:ext cx="139700" cy="1174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3" name="Group 12">
            <a:extLst>
              <a:ext uri="{FF2B5EF4-FFF2-40B4-BE49-F238E27FC236}">
                <a16:creationId xmlns:a16="http://schemas.microsoft.com/office/drawing/2014/main" id="{8E0A714B-A4B1-42EB-BD83-30C47491FAC1}"/>
              </a:ext>
            </a:extLst>
          </p:cNvPr>
          <p:cNvGrpSpPr>
            <a:grpSpLocks/>
          </p:cNvGrpSpPr>
          <p:nvPr/>
        </p:nvGrpSpPr>
        <p:grpSpPr bwMode="auto">
          <a:xfrm>
            <a:off x="3324225" y="2262188"/>
            <a:ext cx="866775" cy="838200"/>
            <a:chOff x="2094" y="1536"/>
            <a:chExt cx="546" cy="528"/>
          </a:xfrm>
        </p:grpSpPr>
        <p:sp>
          <p:nvSpPr>
            <p:cNvPr id="36934" name="Line 13">
              <a:extLst>
                <a:ext uri="{FF2B5EF4-FFF2-40B4-BE49-F238E27FC236}">
                  <a16:creationId xmlns:a16="http://schemas.microsoft.com/office/drawing/2014/main" id="{7443962E-9491-422A-8E92-A67B5BD41F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94" y="1536"/>
              <a:ext cx="432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5" name="Line 14">
              <a:extLst>
                <a:ext uri="{FF2B5EF4-FFF2-40B4-BE49-F238E27FC236}">
                  <a16:creationId xmlns:a16="http://schemas.microsoft.com/office/drawing/2014/main" id="{8956C93C-638D-45EB-AA3B-F37FFAF93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5" y="1968"/>
              <a:ext cx="525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94063" name="Oval 15">
            <a:extLst>
              <a:ext uri="{FF2B5EF4-FFF2-40B4-BE49-F238E27FC236}">
                <a16:creationId xmlns:a16="http://schemas.microsoft.com/office/drawing/2014/main" id="{B5BCF109-BF7F-45D8-A5C4-1332D1D56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681163"/>
            <a:ext cx="139700" cy="1174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4" name="Group 16">
            <a:extLst>
              <a:ext uri="{FF2B5EF4-FFF2-40B4-BE49-F238E27FC236}">
                <a16:creationId xmlns:a16="http://schemas.microsoft.com/office/drawing/2014/main" id="{23F6A2D1-E52A-40E2-9432-70BD1160EF6E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1466850"/>
            <a:ext cx="981075" cy="457200"/>
            <a:chOff x="3120" y="1035"/>
            <a:chExt cx="618" cy="288"/>
          </a:xfrm>
        </p:grpSpPr>
        <p:sp>
          <p:nvSpPr>
            <p:cNvPr id="36932" name="Line 17">
              <a:extLst>
                <a:ext uri="{FF2B5EF4-FFF2-40B4-BE49-F238E27FC236}">
                  <a16:creationId xmlns:a16="http://schemas.microsoft.com/office/drawing/2014/main" id="{384AF06D-A522-4D66-8B8D-2623E75778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1035"/>
              <a:ext cx="597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3" name="Line 18">
              <a:extLst>
                <a:ext uri="{FF2B5EF4-FFF2-40B4-BE49-F238E27FC236}">
                  <a16:creationId xmlns:a16="http://schemas.microsoft.com/office/drawing/2014/main" id="{AC6AC929-E2A9-4F3D-8D32-EFE7AFEAE1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2" y="1227"/>
              <a:ext cx="57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94067" name="Oval 19">
            <a:extLst>
              <a:ext uri="{FF2B5EF4-FFF2-40B4-BE49-F238E27FC236}">
                <a16:creationId xmlns:a16="http://schemas.microsoft.com/office/drawing/2014/main" id="{40576E02-9D76-4DDB-A025-9906F2FE9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5263" y="2171700"/>
            <a:ext cx="139700" cy="1174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5" name="Group 20">
            <a:extLst>
              <a:ext uri="{FF2B5EF4-FFF2-40B4-BE49-F238E27FC236}">
                <a16:creationId xmlns:a16="http://schemas.microsoft.com/office/drawing/2014/main" id="{C1EEE96B-7452-4DD7-B03A-55014E2773CF}"/>
              </a:ext>
            </a:extLst>
          </p:cNvPr>
          <p:cNvGrpSpPr>
            <a:grpSpLocks/>
          </p:cNvGrpSpPr>
          <p:nvPr/>
        </p:nvGrpSpPr>
        <p:grpSpPr bwMode="auto">
          <a:xfrm>
            <a:off x="4081463" y="1728788"/>
            <a:ext cx="947737" cy="685800"/>
            <a:chOff x="2571" y="1200"/>
            <a:chExt cx="597" cy="432"/>
          </a:xfrm>
        </p:grpSpPr>
        <p:sp>
          <p:nvSpPr>
            <p:cNvPr id="36930" name="Line 21">
              <a:extLst>
                <a:ext uri="{FF2B5EF4-FFF2-40B4-BE49-F238E27FC236}">
                  <a16:creationId xmlns:a16="http://schemas.microsoft.com/office/drawing/2014/main" id="{8EB05E89-14CE-4A28-A8AD-CBEDA2BA4D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71" y="1200"/>
              <a:ext cx="549" cy="2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1" name="Line 22">
              <a:extLst>
                <a:ext uri="{FF2B5EF4-FFF2-40B4-BE49-F238E27FC236}">
                  <a16:creationId xmlns:a16="http://schemas.microsoft.com/office/drawing/2014/main" id="{B7AB61B0-40CB-45CB-BDB1-F0521C770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527"/>
              <a:ext cx="576" cy="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94071" name="Oval 23">
            <a:extLst>
              <a:ext uri="{FF2B5EF4-FFF2-40B4-BE49-F238E27FC236}">
                <a16:creationId xmlns:a16="http://schemas.microsoft.com/office/drawing/2014/main" id="{4B908CC0-D377-4588-AA67-212C14F58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8" y="3038475"/>
            <a:ext cx="139700" cy="1174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794072" name="Oval 24">
            <a:extLst>
              <a:ext uri="{FF2B5EF4-FFF2-40B4-BE49-F238E27FC236}">
                <a16:creationId xmlns:a16="http://schemas.microsoft.com/office/drawing/2014/main" id="{6D75DF5C-9041-401A-A272-6AFC9FCB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6813" y="3033713"/>
            <a:ext cx="139700" cy="1174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6" name="Group 25">
            <a:extLst>
              <a:ext uri="{FF2B5EF4-FFF2-40B4-BE49-F238E27FC236}">
                <a16:creationId xmlns:a16="http://schemas.microsoft.com/office/drawing/2014/main" id="{2323677F-8EA0-4D85-BA31-C37C3D6C5D4B}"/>
              </a:ext>
            </a:extLst>
          </p:cNvPr>
          <p:cNvGrpSpPr>
            <a:grpSpLocks/>
          </p:cNvGrpSpPr>
          <p:nvPr/>
        </p:nvGrpSpPr>
        <p:grpSpPr bwMode="auto">
          <a:xfrm>
            <a:off x="5053013" y="2819400"/>
            <a:ext cx="981075" cy="457200"/>
            <a:chOff x="3183" y="1887"/>
            <a:chExt cx="618" cy="288"/>
          </a:xfrm>
        </p:grpSpPr>
        <p:sp>
          <p:nvSpPr>
            <p:cNvPr id="36928" name="Line 26">
              <a:extLst>
                <a:ext uri="{FF2B5EF4-FFF2-40B4-BE49-F238E27FC236}">
                  <a16:creationId xmlns:a16="http://schemas.microsoft.com/office/drawing/2014/main" id="{CA91CA3E-FC43-4810-9C17-069878A9A7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3" y="1887"/>
              <a:ext cx="597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9" name="Line 27">
              <a:extLst>
                <a:ext uri="{FF2B5EF4-FFF2-40B4-BE49-F238E27FC236}">
                  <a16:creationId xmlns:a16="http://schemas.microsoft.com/office/drawing/2014/main" id="{D3AE55BF-39D5-491F-A2DE-F6D8F54103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5" y="2079"/>
              <a:ext cx="57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94076" name="Line 28">
            <a:extLst>
              <a:ext uri="{FF2B5EF4-FFF2-40B4-BE49-F238E27FC236}">
                <a16:creationId xmlns:a16="http://schemas.microsoft.com/office/drawing/2014/main" id="{3C8469C0-2A12-4024-944E-0CDF339AAD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10150" y="2414588"/>
            <a:ext cx="1066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4077" name="Oval 29">
            <a:extLst>
              <a:ext uri="{FF2B5EF4-FFF2-40B4-BE49-F238E27FC236}">
                <a16:creationId xmlns:a16="http://schemas.microsoft.com/office/drawing/2014/main" id="{9448C096-920E-446B-926E-B190B0E51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2038" y="2338388"/>
            <a:ext cx="139700" cy="1174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794078" name="Line 30">
            <a:extLst>
              <a:ext uri="{FF2B5EF4-FFF2-40B4-BE49-F238E27FC236}">
                <a16:creationId xmlns:a16="http://schemas.microsoft.com/office/drawing/2014/main" id="{BF32DC6A-D5FD-481E-BD04-0F20411FBF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100388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4079" name="Line 31">
            <a:extLst>
              <a:ext uri="{FF2B5EF4-FFF2-40B4-BE49-F238E27FC236}">
                <a16:creationId xmlns:a16="http://schemas.microsoft.com/office/drawing/2014/main" id="{9794F6BC-E9E4-4AEA-9738-A2C89AF811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319588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4080" name="Oval 32">
            <a:extLst>
              <a:ext uri="{FF2B5EF4-FFF2-40B4-BE49-F238E27FC236}">
                <a16:creationId xmlns:a16="http://schemas.microsoft.com/office/drawing/2014/main" id="{CAA97651-40C2-450F-A71B-E471EE4F8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243388"/>
            <a:ext cx="139700" cy="1174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794081" name="Oval 33">
            <a:extLst>
              <a:ext uri="{FF2B5EF4-FFF2-40B4-BE49-F238E27FC236}">
                <a16:creationId xmlns:a16="http://schemas.microsoft.com/office/drawing/2014/main" id="{2CD177C3-994B-489E-9778-45AFDF26B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752850"/>
            <a:ext cx="139700" cy="1174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794082" name="Oval 34">
            <a:extLst>
              <a:ext uri="{FF2B5EF4-FFF2-40B4-BE49-F238E27FC236}">
                <a16:creationId xmlns:a16="http://schemas.microsoft.com/office/drawing/2014/main" id="{DD9ABCD5-9C5D-46B3-B034-BF35C82B9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3863" y="4243388"/>
            <a:ext cx="139700" cy="1174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7" name="Group 35">
            <a:extLst>
              <a:ext uri="{FF2B5EF4-FFF2-40B4-BE49-F238E27FC236}">
                <a16:creationId xmlns:a16="http://schemas.microsoft.com/office/drawing/2014/main" id="{556D46EC-E523-46CF-976C-09C80BBB5E26}"/>
              </a:ext>
            </a:extLst>
          </p:cNvPr>
          <p:cNvGrpSpPr>
            <a:grpSpLocks/>
          </p:cNvGrpSpPr>
          <p:nvPr/>
        </p:nvGrpSpPr>
        <p:grpSpPr bwMode="auto">
          <a:xfrm>
            <a:off x="4310063" y="3800475"/>
            <a:ext cx="947737" cy="685800"/>
            <a:chOff x="2715" y="2505"/>
            <a:chExt cx="597" cy="432"/>
          </a:xfrm>
        </p:grpSpPr>
        <p:sp>
          <p:nvSpPr>
            <p:cNvPr id="36926" name="Line 36">
              <a:extLst>
                <a:ext uri="{FF2B5EF4-FFF2-40B4-BE49-F238E27FC236}">
                  <a16:creationId xmlns:a16="http://schemas.microsoft.com/office/drawing/2014/main" id="{FF6AC73D-3C79-447B-94F0-E7479A3365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15" y="2505"/>
              <a:ext cx="549" cy="27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7" name="Line 37">
              <a:extLst>
                <a:ext uri="{FF2B5EF4-FFF2-40B4-BE49-F238E27FC236}">
                  <a16:creationId xmlns:a16="http://schemas.microsoft.com/office/drawing/2014/main" id="{72DC6DDC-F27E-4F76-8D3B-7C03B25057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832"/>
              <a:ext cx="576" cy="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94086" name="Oval 38">
            <a:extLst>
              <a:ext uri="{FF2B5EF4-FFF2-40B4-BE49-F238E27FC236}">
                <a16:creationId xmlns:a16="http://schemas.microsoft.com/office/drawing/2014/main" id="{9B34F28F-83F0-48F4-B4A9-FA4294CEF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0638" y="4410075"/>
            <a:ext cx="139700" cy="1174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8" name="Group 39">
            <a:extLst>
              <a:ext uri="{FF2B5EF4-FFF2-40B4-BE49-F238E27FC236}">
                <a16:creationId xmlns:a16="http://schemas.microsoft.com/office/drawing/2014/main" id="{78CE4B04-F0D1-4A90-9B3B-1E1080B43957}"/>
              </a:ext>
            </a:extLst>
          </p:cNvPr>
          <p:cNvGrpSpPr>
            <a:grpSpLocks/>
          </p:cNvGrpSpPr>
          <p:nvPr/>
        </p:nvGrpSpPr>
        <p:grpSpPr bwMode="auto">
          <a:xfrm>
            <a:off x="5191125" y="3557588"/>
            <a:ext cx="981075" cy="533400"/>
            <a:chOff x="3270" y="2352"/>
            <a:chExt cx="618" cy="336"/>
          </a:xfrm>
        </p:grpSpPr>
        <p:sp>
          <p:nvSpPr>
            <p:cNvPr id="36924" name="Line 40">
              <a:extLst>
                <a:ext uri="{FF2B5EF4-FFF2-40B4-BE49-F238E27FC236}">
                  <a16:creationId xmlns:a16="http://schemas.microsoft.com/office/drawing/2014/main" id="{D9975E79-2D84-41E8-B091-B9E7BB59DD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70" y="2352"/>
              <a:ext cx="597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25" name="Line 41">
              <a:extLst>
                <a:ext uri="{FF2B5EF4-FFF2-40B4-BE49-F238E27FC236}">
                  <a16:creationId xmlns:a16="http://schemas.microsoft.com/office/drawing/2014/main" id="{6892C630-5F66-4AAF-9A1D-F3580D1AAB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4" y="2526"/>
              <a:ext cx="594" cy="16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94090" name="Line 42">
            <a:extLst>
              <a:ext uri="{FF2B5EF4-FFF2-40B4-BE49-F238E27FC236}">
                <a16:creationId xmlns:a16="http://schemas.microsoft.com/office/drawing/2014/main" id="{B2C7CD84-A954-477B-871E-4532EB23A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4467225"/>
            <a:ext cx="885825" cy="47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94091" name="Text Box 43">
            <a:extLst>
              <a:ext uri="{FF2B5EF4-FFF2-40B4-BE49-F238E27FC236}">
                <a16:creationId xmlns:a16="http://schemas.microsoft.com/office/drawing/2014/main" id="{B16DDDA9-614B-48DB-ACB8-784E72EAD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813" y="4538663"/>
            <a:ext cx="60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2nd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bit</a:t>
            </a:r>
          </a:p>
        </p:txBody>
      </p:sp>
      <p:sp>
        <p:nvSpPr>
          <p:cNvPr id="1794092" name="Text Box 44">
            <a:extLst>
              <a:ext uri="{FF2B5EF4-FFF2-40B4-BE49-F238E27FC236}">
                <a16:creationId xmlns:a16="http://schemas.microsoft.com/office/drawing/2014/main" id="{115A6601-B36F-4825-81F7-F0601F6EF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063" y="182403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794093" name="Text Box 45">
            <a:extLst>
              <a:ext uri="{FF2B5EF4-FFF2-40B4-BE49-F238E27FC236}">
                <a16:creationId xmlns:a16="http://schemas.microsoft.com/office/drawing/2014/main" id="{B0602111-DA1E-4841-B9E8-29593E8A3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268128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94094" name="Text Box 46">
            <a:extLst>
              <a:ext uri="{FF2B5EF4-FFF2-40B4-BE49-F238E27FC236}">
                <a16:creationId xmlns:a16="http://schemas.microsoft.com/office/drawing/2014/main" id="{6C15197C-AC59-4EE0-9530-F62684A35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938" y="382428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794095" name="Text Box 47">
            <a:extLst>
              <a:ext uri="{FF2B5EF4-FFF2-40B4-BE49-F238E27FC236}">
                <a16:creationId xmlns:a16="http://schemas.microsoft.com/office/drawing/2014/main" id="{56C8E1F4-1DD4-4F45-A7AE-4834F84E5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4538663"/>
            <a:ext cx="60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3rd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bit</a:t>
            </a:r>
          </a:p>
        </p:txBody>
      </p:sp>
      <p:sp>
        <p:nvSpPr>
          <p:cNvPr id="1794096" name="Text Box 48">
            <a:extLst>
              <a:ext uri="{FF2B5EF4-FFF2-40B4-BE49-F238E27FC236}">
                <a16:creationId xmlns:a16="http://schemas.microsoft.com/office/drawing/2014/main" id="{3BFFE722-182C-4DF2-924F-EF47CED6B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4538663"/>
            <a:ext cx="60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4th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000" b="0">
                <a:latin typeface="Times New Roman" panose="02020603050405020304" pitchFamily="18" charset="0"/>
                <a:ea typeface="宋体" panose="02010600030101010101" pitchFamily="2" charset="-122"/>
              </a:rPr>
              <a:t>bit</a:t>
            </a:r>
          </a:p>
        </p:txBody>
      </p:sp>
      <p:sp>
        <p:nvSpPr>
          <p:cNvPr id="1794097" name="Text Box 49">
            <a:extLst>
              <a:ext uri="{FF2B5EF4-FFF2-40B4-BE49-F238E27FC236}">
                <a16:creationId xmlns:a16="http://schemas.microsoft.com/office/drawing/2014/main" id="{693FA9F8-ED20-43C3-9B1F-7AD330235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132397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794098" name="Text Box 50">
            <a:extLst>
              <a:ext uri="{FF2B5EF4-FFF2-40B4-BE49-F238E27FC236}">
                <a16:creationId xmlns:a16="http://schemas.microsoft.com/office/drawing/2014/main" id="{18466212-2F9C-4DF8-9C0A-1EBA02F29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203835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94099" name="Text Box 51">
            <a:extLst>
              <a:ext uri="{FF2B5EF4-FFF2-40B4-BE49-F238E27FC236}">
                <a16:creationId xmlns:a16="http://schemas.microsoft.com/office/drawing/2014/main" id="{9825EC20-84F8-40E2-BC06-629C146DB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750" y="2681288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794100" name="Text Box 52">
            <a:extLst>
              <a:ext uri="{FF2B5EF4-FFF2-40B4-BE49-F238E27FC236}">
                <a16:creationId xmlns:a16="http://schemas.microsoft.com/office/drawing/2014/main" id="{211343F5-D075-4EF3-88E9-91F576835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9188" y="3395663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794101" name="Text Box 53">
            <a:extLst>
              <a:ext uri="{FF2B5EF4-FFF2-40B4-BE49-F238E27FC236}">
                <a16:creationId xmlns:a16="http://schemas.microsoft.com/office/drawing/2014/main" id="{385B5195-E134-4AE3-9224-0DC282534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403860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94102" name="Text Box 54">
            <a:extLst>
              <a:ext uri="{FF2B5EF4-FFF2-40B4-BE49-F238E27FC236}">
                <a16:creationId xmlns:a16="http://schemas.microsoft.com/office/drawing/2014/main" id="{D5C98C29-E2B4-4C14-8168-4F7C3F4360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50" y="121285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794103" name="Text Box 55">
            <a:extLst>
              <a:ext uri="{FF2B5EF4-FFF2-40B4-BE49-F238E27FC236}">
                <a16:creationId xmlns:a16="http://schemas.microsoft.com/office/drawing/2014/main" id="{1B3205DF-EEEA-40CB-861C-9A474CF3F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25" y="164147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94104" name="Text Box 56">
            <a:extLst>
              <a:ext uri="{FF2B5EF4-FFF2-40B4-BE49-F238E27FC236}">
                <a16:creationId xmlns:a16="http://schemas.microsoft.com/office/drawing/2014/main" id="{3A989399-C54F-41BC-A0C3-962ACB0BD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25" y="214153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794105" name="Text Box 57">
            <a:extLst>
              <a:ext uri="{FF2B5EF4-FFF2-40B4-BE49-F238E27FC236}">
                <a16:creationId xmlns:a16="http://schemas.microsoft.com/office/drawing/2014/main" id="{C9497B43-2AB7-4B70-B6FE-D695CC4F0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3625" y="260985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794106" name="Text Box 58">
            <a:extLst>
              <a:ext uri="{FF2B5EF4-FFF2-40B4-BE49-F238E27FC236}">
                <a16:creationId xmlns:a16="http://schemas.microsoft.com/office/drawing/2014/main" id="{3601E6BB-D4DD-466F-B3F7-DC9D7F06F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6488" y="29987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94107" name="Text Box 59">
            <a:extLst>
              <a:ext uri="{FF2B5EF4-FFF2-40B4-BE49-F238E27FC236}">
                <a16:creationId xmlns:a16="http://schemas.microsoft.com/office/drawing/2014/main" id="{97F557DF-14B5-46C6-BC27-CDBEBC871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3" y="3324225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1794108" name="Text Box 60">
            <a:extLst>
              <a:ext uri="{FF2B5EF4-FFF2-40B4-BE49-F238E27FC236}">
                <a16:creationId xmlns:a16="http://schemas.microsoft.com/office/drawing/2014/main" id="{B2F831CF-9189-42A6-B1E1-4F86186F2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925" y="3824288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794109" name="Text Box 61">
            <a:extLst>
              <a:ext uri="{FF2B5EF4-FFF2-40B4-BE49-F238E27FC236}">
                <a16:creationId xmlns:a16="http://schemas.microsoft.com/office/drawing/2014/main" id="{14A62E98-8802-4A28-9F82-ADE6BD015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4252913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grpSp>
        <p:nvGrpSpPr>
          <p:cNvPr id="9" name="Group 62">
            <a:extLst>
              <a:ext uri="{FF2B5EF4-FFF2-40B4-BE49-F238E27FC236}">
                <a16:creationId xmlns:a16="http://schemas.microsoft.com/office/drawing/2014/main" id="{5EA8A1CD-793D-4434-B5CD-785E19128114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5229225"/>
            <a:ext cx="8610600" cy="969963"/>
            <a:chOff x="336" y="864"/>
            <a:chExt cx="5040" cy="2784"/>
          </a:xfrm>
        </p:grpSpPr>
        <p:sp>
          <p:nvSpPr>
            <p:cNvPr id="1794111" name="Text Box 63">
              <a:extLst>
                <a:ext uri="{FF2B5EF4-FFF2-40B4-BE49-F238E27FC236}">
                  <a16:creationId xmlns:a16="http://schemas.microsoft.com/office/drawing/2014/main" id="{450061D7-7B93-43DB-AD22-E64713A914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914"/>
              <a:ext cx="4942" cy="19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i="1">
                  <a:solidFill>
                    <a:srgbClr val="3333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Solution:</a:t>
              </a:r>
            </a:p>
            <a:p>
              <a:pPr eaLnBrk="1" hangingPunct="1">
                <a:defRPr/>
              </a:pPr>
              <a:r>
                <a:rPr kumimoji="1" lang="en-US" altLang="zh-CN" sz="2200">
                  <a:latin typeface="Times New Roman" pitchFamily="18" charset="0"/>
                  <a:ea typeface="宋体" pitchFamily="2" charset="-122"/>
                  <a:cs typeface="Times New Roman" pitchFamily="18" charset="0"/>
                  <a:sym typeface="Wingdings" pitchFamily="2" charset="2"/>
                </a:rPr>
                <a:t>There  are eight </a:t>
              </a:r>
              <a:r>
                <a:rPr kumimoji="1" lang="en-US" altLang="zh-CN" sz="220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bit strings of length four without two consecutive 1s.</a:t>
              </a:r>
            </a:p>
          </p:txBody>
        </p:sp>
        <p:sp>
          <p:nvSpPr>
            <p:cNvPr id="36923" name="AutoShape 64">
              <a:extLst>
                <a:ext uri="{FF2B5EF4-FFF2-40B4-BE49-F238E27FC236}">
                  <a16:creationId xmlns:a16="http://schemas.microsoft.com/office/drawing/2014/main" id="{20D9C67D-1CDE-45C2-B1D5-5DA873640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864"/>
              <a:ext cx="5040" cy="2784"/>
            </a:xfrm>
            <a:prstGeom prst="foldedCorner">
              <a:avLst>
                <a:gd name="adj" fmla="val 125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36913" name="Text Box 65">
            <a:extLst>
              <a:ext uri="{FF2B5EF4-FFF2-40B4-BE49-F238E27FC236}">
                <a16:creationId xmlns:a16="http://schemas.microsoft.com/office/drawing/2014/main" id="{3C0E2579-3639-403C-81C3-81EA2A50F1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45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6.1  The Basic of Counting </a:t>
            </a:r>
          </a:p>
        </p:txBody>
      </p:sp>
      <p:sp>
        <p:nvSpPr>
          <p:cNvPr id="66" name="Oval 32">
            <a:extLst>
              <a:ext uri="{FF2B5EF4-FFF2-40B4-BE49-F238E27FC236}">
                <a16:creationId xmlns:a16="http://schemas.microsoft.com/office/drawing/2014/main" id="{0C0432ED-4B61-402F-B439-A3817E680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2752725"/>
            <a:ext cx="139700" cy="1174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67" name="Oval 32">
            <a:extLst>
              <a:ext uri="{FF2B5EF4-FFF2-40B4-BE49-F238E27FC236}">
                <a16:creationId xmlns:a16="http://schemas.microsoft.com/office/drawing/2014/main" id="{77EA6208-6247-47AF-8BB1-78793E5A6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5" y="4038600"/>
            <a:ext cx="139700" cy="1174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68" name="Oval 32">
            <a:extLst>
              <a:ext uri="{FF2B5EF4-FFF2-40B4-BE49-F238E27FC236}">
                <a16:creationId xmlns:a16="http://schemas.microsoft.com/office/drawing/2014/main" id="{EC10A33D-A2C7-405C-93B5-16A4F73BE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3467100"/>
            <a:ext cx="139700" cy="1174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69" name="Oval 32">
            <a:extLst>
              <a:ext uri="{FF2B5EF4-FFF2-40B4-BE49-F238E27FC236}">
                <a16:creationId xmlns:a16="http://schemas.microsoft.com/office/drawing/2014/main" id="{01EBB4FE-1A19-40AB-BE6D-151B295E8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3625" y="4421188"/>
            <a:ext cx="139700" cy="1174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70" name="Oval 32">
            <a:extLst>
              <a:ext uri="{FF2B5EF4-FFF2-40B4-BE49-F238E27FC236}">
                <a16:creationId xmlns:a16="http://schemas.microsoft.com/office/drawing/2014/main" id="{5A7044DF-77D9-4605-AF74-E75C9DB28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1824038"/>
            <a:ext cx="139700" cy="1174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71" name="Oval 32">
            <a:extLst>
              <a:ext uri="{FF2B5EF4-FFF2-40B4-BE49-F238E27FC236}">
                <a16:creationId xmlns:a16="http://schemas.microsoft.com/office/drawing/2014/main" id="{24B33C45-7908-4373-872A-1CC855785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2324100"/>
            <a:ext cx="139700" cy="1174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72" name="Oval 32">
            <a:extLst>
              <a:ext uri="{FF2B5EF4-FFF2-40B4-BE49-F238E27FC236}">
                <a16:creationId xmlns:a16="http://schemas.microsoft.com/office/drawing/2014/main" id="{A79F236A-8CDB-44FD-80F4-5BE682835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9613" y="1395413"/>
            <a:ext cx="139700" cy="1174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73" name="Oval 32">
            <a:extLst>
              <a:ext uri="{FF2B5EF4-FFF2-40B4-BE49-F238E27FC236}">
                <a16:creationId xmlns:a16="http://schemas.microsoft.com/office/drawing/2014/main" id="{BF644906-A8D9-4A0A-BF41-2ED2A1F0E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3206750"/>
            <a:ext cx="139700" cy="117475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94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9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9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9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9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9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9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79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79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9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79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79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79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179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179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79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79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179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179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179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179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179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4052" grpId="0" animBg="1"/>
      <p:bldP spid="1794056" grpId="0" autoUpdateAnimBg="0"/>
      <p:bldP spid="1794057" grpId="0" autoUpdateAnimBg="0"/>
      <p:bldP spid="1794058" grpId="0" autoUpdateAnimBg="0"/>
      <p:bldP spid="1794059" grpId="0" animBg="1"/>
      <p:bldP spid="1794063" grpId="0" animBg="1"/>
      <p:bldP spid="1794067" grpId="0" animBg="1"/>
      <p:bldP spid="1794071" grpId="0" animBg="1"/>
      <p:bldP spid="1794072" grpId="0" animBg="1"/>
      <p:bldP spid="1794077" grpId="0" animBg="1"/>
      <p:bldP spid="1794080" grpId="0" animBg="1"/>
      <p:bldP spid="1794081" grpId="0" animBg="1"/>
      <p:bldP spid="1794082" grpId="0" animBg="1"/>
      <p:bldP spid="1794086" grpId="0" animBg="1"/>
      <p:bldP spid="1794091" grpId="0" autoUpdateAnimBg="0"/>
      <p:bldP spid="1794092" grpId="0" autoUpdateAnimBg="0"/>
      <p:bldP spid="1794093" grpId="0" autoUpdateAnimBg="0"/>
      <p:bldP spid="1794094" grpId="0" autoUpdateAnimBg="0"/>
      <p:bldP spid="1794095" grpId="0" autoUpdateAnimBg="0"/>
      <p:bldP spid="1794096" grpId="0" autoUpdateAnimBg="0"/>
      <p:bldP spid="1794097" grpId="0" autoUpdateAnimBg="0"/>
      <p:bldP spid="1794098" grpId="0" autoUpdateAnimBg="0"/>
      <p:bldP spid="1794099" grpId="0" autoUpdateAnimBg="0"/>
      <p:bldP spid="1794100" grpId="0" autoUpdateAnimBg="0"/>
      <p:bldP spid="1794101" grpId="0" autoUpdateAnimBg="0"/>
      <p:bldP spid="1794102" grpId="0" autoUpdateAnimBg="0"/>
      <p:bldP spid="1794103" grpId="0" autoUpdateAnimBg="0"/>
      <p:bldP spid="1794104" grpId="0" autoUpdateAnimBg="0"/>
      <p:bldP spid="1794105" grpId="0" autoUpdateAnimBg="0"/>
      <p:bldP spid="1794106" grpId="0" autoUpdateAnimBg="0"/>
      <p:bldP spid="1794107" grpId="0" autoUpdateAnimBg="0"/>
      <p:bldP spid="1794108" grpId="0" autoUpdateAnimBg="0"/>
      <p:bldP spid="1794109" grpId="0" autoUpdateAnimBg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1">
            <a:extLst>
              <a:ext uri="{FF2B5EF4-FFF2-40B4-BE49-F238E27FC236}">
                <a16:creationId xmlns:a16="http://schemas.microsoft.com/office/drawing/2014/main" id="{56E094DF-53AC-4CD0-84F0-909F57D956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3E1DCDD-6D31-4408-8AAA-0C62016F087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5" name="Text Box 4">
            <a:extLst>
              <a:ext uri="{FF2B5EF4-FFF2-40B4-BE49-F238E27FC236}">
                <a16:creationId xmlns:a16="http://schemas.microsoft.com/office/drawing/2014/main" id="{EF217242-2E1E-4231-BFCF-3FA9CA1C3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571625"/>
            <a:ext cx="6781800" cy="323165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(Due on April 11)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Ver. 8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6.1 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41</a:t>
            </a:r>
            <a:r>
              <a:rPr kumimoji="1" lang="en-US" altLang="zh-CN" dirty="0">
                <a:latin typeface="Times New Roman" panose="02020603050405020304" pitchFamily="18" charset="0"/>
              </a:rPr>
              <a:t>, 58, 70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Ver. 7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6.1 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41</a:t>
            </a:r>
            <a:r>
              <a:rPr kumimoji="1" lang="en-US" altLang="zh-CN" dirty="0">
                <a:latin typeface="Times New Roman" panose="02020603050405020304" pitchFamily="18" charset="0"/>
              </a:rPr>
              <a:t>, 56, 68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210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1">
            <a:extLst>
              <a:ext uri="{FF2B5EF4-FFF2-40B4-BE49-F238E27FC236}">
                <a16:creationId xmlns:a16="http://schemas.microsoft.com/office/drawing/2014/main" id="{47550340-396A-4D20-80DD-9BC52E8C59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ED67A23-7288-4B11-8759-100114B50D6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19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22722" name="Text Box 2">
            <a:extLst>
              <a:ext uri="{FF2B5EF4-FFF2-40B4-BE49-F238E27FC236}">
                <a16:creationId xmlns:a16="http://schemas.microsoft.com/office/drawing/2014/main" id="{6C259197-B8FB-4442-B9AB-BE032DA4A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628775"/>
            <a:ext cx="7315200" cy="4154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6.1 The Basic of Counting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6.2 The Pigeonhole Principle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6.3 Permutations and Combinations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6.4 Binomial Coefficients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6.5 Generalized Permutations and Combinations </a:t>
            </a:r>
          </a:p>
          <a:p>
            <a:pPr eaLnBrk="1" hangingPunct="1">
              <a:spcBef>
                <a:spcPct val="100000"/>
              </a:spcBef>
              <a:defRPr/>
            </a:pP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  <a:cs typeface="Arial" charset="0"/>
                <a:sym typeface="Webdings" pitchFamily="18" charset="2"/>
              </a:rPr>
              <a:t>6.6 Generating Permutations and Combinations </a:t>
            </a:r>
          </a:p>
        </p:txBody>
      </p:sp>
      <p:sp>
        <p:nvSpPr>
          <p:cNvPr id="1822723" name="Text Box 3">
            <a:extLst>
              <a:ext uri="{FF2B5EF4-FFF2-40B4-BE49-F238E27FC236}">
                <a16:creationId xmlns:a16="http://schemas.microsoft.com/office/drawing/2014/main" id="{F50104AB-F206-49A4-9037-62EC199F7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677863"/>
            <a:ext cx="8305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30000"/>
              </a:spcBef>
              <a:defRPr/>
            </a:pPr>
            <a:r>
              <a:rPr kumimoji="1" lang="en-US" altLang="zh-CN" sz="28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Chapter  6   Counting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2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1">
            <a:extLst>
              <a:ext uri="{FF2B5EF4-FFF2-40B4-BE49-F238E27FC236}">
                <a16:creationId xmlns:a16="http://schemas.microsoft.com/office/drawing/2014/main" id="{595A280A-86FE-4244-8A14-EDD28E06A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18B3117-789C-4B36-A1C5-883DD4A5E0E1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63332" name="Text Box 4">
            <a:extLst>
              <a:ext uri="{FF2B5EF4-FFF2-40B4-BE49-F238E27FC236}">
                <a16:creationId xmlns:a16="http://schemas.microsoft.com/office/drawing/2014/main" id="{1ACE3EC6-162D-4381-A052-598640AF5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81075"/>
            <a:ext cx="807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1. Basic Counting Principles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1763333" name="Text Box 5">
            <a:extLst>
              <a:ext uri="{FF2B5EF4-FFF2-40B4-BE49-F238E27FC236}">
                <a16:creationId xmlns:a16="http://schemas.microsoft.com/office/drawing/2014/main" id="{AA6738E4-89C7-4416-9448-8B1399ED3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673225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1)</a:t>
            </a:r>
            <a:r>
              <a:rPr kumimoji="1" lang="en-US" altLang="zh-CN">
                <a:solidFill>
                  <a:srgbClr val="9933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Sum Rule </a:t>
            </a:r>
          </a:p>
        </p:txBody>
      </p:sp>
      <p:sp>
        <p:nvSpPr>
          <p:cNvPr id="1763335" name="Line 7">
            <a:extLst>
              <a:ext uri="{FF2B5EF4-FFF2-40B4-BE49-F238E27FC236}">
                <a16:creationId xmlns:a16="http://schemas.microsoft.com/office/drawing/2014/main" id="{77BC5F9E-83BF-4DC7-ADE1-0DF7C81AF48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433513"/>
            <a:ext cx="39306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50" name="Text Box 8">
            <a:extLst>
              <a:ext uri="{FF2B5EF4-FFF2-40B4-BE49-F238E27FC236}">
                <a16:creationId xmlns:a16="http://schemas.microsoft.com/office/drawing/2014/main" id="{7A466D85-1FA1-421D-97F1-AA1F211BE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45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6.1  The Basic of Counting </a:t>
            </a:r>
          </a:p>
        </p:txBody>
      </p:sp>
      <p:sp>
        <p:nvSpPr>
          <p:cNvPr id="1763337" name="AutoShape 9">
            <a:extLst>
              <a:ext uri="{FF2B5EF4-FFF2-40B4-BE49-F238E27FC236}">
                <a16:creationId xmlns:a16="http://schemas.microsoft.com/office/drawing/2014/main" id="{50A150E8-21B0-4802-A7C5-FBA39CCA4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33663"/>
            <a:ext cx="7924800" cy="1676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a first task can be done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ways and a second task in </a:t>
            </a:r>
          </a:p>
          <a:p>
            <a:pPr eaLnBrk="1" hangingPunct="1"/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ways, and if these tasks cannot be done at the same time,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then there are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ways to </a:t>
            </a:r>
            <a:r>
              <a:rPr kumimoji="1" lang="en-US" altLang="zh-CN" u="sng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 one of these tasks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633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6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7633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76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3332" grpId="0" autoUpdateAnimBg="0"/>
      <p:bldP spid="1763333" grpId="0" autoUpdateAnimBg="0"/>
      <p:bldP spid="1763337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1">
            <a:extLst>
              <a:ext uri="{FF2B5EF4-FFF2-40B4-BE49-F238E27FC236}">
                <a16:creationId xmlns:a16="http://schemas.microsoft.com/office/drawing/2014/main" id="{DBD2653E-BC99-4DF7-A1D6-0CE5421AA1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A57E7F0-BA7E-416F-8B51-D75A5EBA5AB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00195" name="Text Box 3">
            <a:extLst>
              <a:ext uri="{FF2B5EF4-FFF2-40B4-BE49-F238E27FC236}">
                <a16:creationId xmlns:a16="http://schemas.microsoft.com/office/drawing/2014/main" id="{8675ABC1-0A93-4989-B5C7-6DF871934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765175"/>
            <a:ext cx="395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Introduction </a:t>
            </a:r>
          </a:p>
        </p:txBody>
      </p:sp>
      <p:sp>
        <p:nvSpPr>
          <p:cNvPr id="40964" name="Line 4">
            <a:extLst>
              <a:ext uri="{FF2B5EF4-FFF2-40B4-BE49-F238E27FC236}">
                <a16:creationId xmlns:a16="http://schemas.microsoft.com/office/drawing/2014/main" id="{53A8255D-A2D9-4EB9-8CCE-CD256A43DA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5788" y="1182688"/>
            <a:ext cx="161925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B7706F7E-442D-404C-BC5E-BF2684AFD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43025"/>
            <a:ext cx="7620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q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The pigeonhole principle states that if there are more pigeons than pigeonholes, then there must be at least one pigeonhole with at least two pigeons in it.</a:t>
            </a:r>
          </a:p>
        </p:txBody>
      </p:sp>
      <p:sp>
        <p:nvSpPr>
          <p:cNvPr id="40966" name="AutoShape 6">
            <a:extLst>
              <a:ext uri="{FF2B5EF4-FFF2-40B4-BE49-F238E27FC236}">
                <a16:creationId xmlns:a16="http://schemas.microsoft.com/office/drawing/2014/main" id="{C16741BA-C40F-457F-BDCF-EAA787CB8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776538"/>
            <a:ext cx="7989887" cy="1716087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【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Theorem 1</a:t>
            </a:r>
            <a:r>
              <a:rPr kumimoji="1" lang="en-US" altLang="zh-CN"/>
              <a:t>】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Pigeonhole Principle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is a positive integer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+1 or more objects are placed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into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boxes, then there is at least one box containing two or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more of the objects. </a:t>
            </a:r>
          </a:p>
        </p:txBody>
      </p:sp>
      <p:sp>
        <p:nvSpPr>
          <p:cNvPr id="40967" name="AutoShape 7">
            <a:extLst>
              <a:ext uri="{FF2B5EF4-FFF2-40B4-BE49-F238E27FC236}">
                <a16:creationId xmlns:a16="http://schemas.microsoft.com/office/drawing/2014/main" id="{FE8003C8-A3EB-4631-963F-7D8EBFF56C0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95738" y="4205288"/>
            <a:ext cx="4876800" cy="1295400"/>
          </a:xfrm>
          <a:prstGeom prst="cloudCallout">
            <a:avLst>
              <a:gd name="adj1" fmla="val -59574"/>
              <a:gd name="adj2" fmla="val 123282"/>
            </a:avLst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ctr" eaLnBrk="1" hangingPunct="1"/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It is also called</a:t>
            </a:r>
          </a:p>
          <a:p>
            <a:pPr eaLnBrk="1" hangingPunct="1"/>
            <a:r>
              <a:rPr kumimoji="1"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Dirichlet Drawer Principle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0968" name="Text Box 8">
            <a:extLst>
              <a:ext uri="{FF2B5EF4-FFF2-40B4-BE49-F238E27FC236}">
                <a16:creationId xmlns:a16="http://schemas.microsoft.com/office/drawing/2014/main" id="{678AD4C8-1458-4AFC-8535-C9340835C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6.2  The Pigeonhole Principle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1">
            <a:extLst>
              <a:ext uri="{FF2B5EF4-FFF2-40B4-BE49-F238E27FC236}">
                <a16:creationId xmlns:a16="http://schemas.microsoft.com/office/drawing/2014/main" id="{1F5527A7-1B45-4868-AE90-DE9CAB31BF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8F7090D-AD25-484E-BC5E-8F918191207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5582830B-C796-4C6B-830E-D3BBBF7D5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6.2  The Pigeonhole Principle </a:t>
            </a:r>
          </a:p>
        </p:txBody>
      </p:sp>
      <p:sp>
        <p:nvSpPr>
          <p:cNvPr id="1802243" name="Text Box 3">
            <a:extLst>
              <a:ext uri="{FF2B5EF4-FFF2-40B4-BE49-F238E27FC236}">
                <a16:creationId xmlns:a16="http://schemas.microsoft.com/office/drawing/2014/main" id="{D0C45D3F-A4C3-4E2C-87A8-0248E74EF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715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direct applications of the </a:t>
            </a: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ebdings" panose="05030102010509060703" pitchFamily="18" charset="2"/>
              </a:rPr>
              <a:t>pigeonhole principle</a:t>
            </a: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802244" name="Text Box 4">
            <a:extLst>
              <a:ext uri="{FF2B5EF4-FFF2-40B4-BE49-F238E27FC236}">
                <a16:creationId xmlns:a16="http://schemas.microsoft.com/office/drawing/2014/main" id="{C0401652-44DA-48E9-9422-6979A055C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04900"/>
            <a:ext cx="76962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3716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AutoNum type="arabicParenBoth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Among any group of 367 people, there must be at least two with the same birthday.</a:t>
            </a:r>
          </a:p>
          <a:p>
            <a:pPr lvl="2"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Pigeons :  the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367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people</a:t>
            </a:r>
          </a:p>
          <a:p>
            <a:pPr lvl="2"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Pigeonholes: 366 days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02245" name="Text Box 5">
            <a:extLst>
              <a:ext uri="{FF2B5EF4-FFF2-40B4-BE49-F238E27FC236}">
                <a16:creationId xmlns:a16="http://schemas.microsoft.com/office/drawing/2014/main" id="{88B8D909-2A7D-4F11-BE6E-C54FD0DFF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281363"/>
            <a:ext cx="82867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9144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AutoNum type="arabicParenBoth" startAt="2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Among any group of 11 integers, there are two integers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such that 10 |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  <a:p>
            <a:pPr lvl="1"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Pigeons :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11 integers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Pigeonholes:  the possible remainders when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an integer is divided by 10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02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02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02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02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02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02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802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43" grpId="0" autoUpdateAnimBg="0"/>
      <p:bldP spid="1802244" grpId="0" build="p" bldLvl="3" autoUpdateAnimBg="0"/>
      <p:bldP spid="1802245" grpId="0" build="p" bldLvl="2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1">
            <a:extLst>
              <a:ext uri="{FF2B5EF4-FFF2-40B4-BE49-F238E27FC236}">
                <a16:creationId xmlns:a16="http://schemas.microsoft.com/office/drawing/2014/main" id="{FE064AC3-CBE5-4D55-83A2-1FB012A26A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59D634F-47EA-4AC8-9837-12669BCCDB5A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04291" name="Text Box 3">
            <a:extLst>
              <a:ext uri="{FF2B5EF4-FFF2-40B4-BE49-F238E27FC236}">
                <a16:creationId xmlns:a16="http://schemas.microsoft.com/office/drawing/2014/main" id="{E1332AFC-A5AA-4D49-A250-DC9F465D7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85800"/>
            <a:ext cx="86106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(3) 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 a party of 2 or more people, there are 2 people with the same number of friends in the party. (Assuming you can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be your own friend and that friendship is mutual.)</a:t>
            </a:r>
          </a:p>
        </p:txBody>
      </p:sp>
      <p:sp>
        <p:nvSpPr>
          <p:cNvPr id="1804292" name="Text Box 4">
            <a:extLst>
              <a:ext uri="{FF2B5EF4-FFF2-40B4-BE49-F238E27FC236}">
                <a16:creationId xmlns:a16="http://schemas.microsoft.com/office/drawing/2014/main" id="{C9596586-9526-4DCE-896F-C00F6E3E1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57400"/>
            <a:ext cx="7391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1"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Pigeons :  the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people (with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&gt; 1).</a:t>
            </a:r>
          </a:p>
          <a:p>
            <a:pPr lvl="1"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Pigeonholes: the possible number of friends, i.e.</a:t>
            </a:r>
          </a:p>
          <a:p>
            <a:pPr lvl="1"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the set {0, 1, 2, 3, …, </a:t>
            </a: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-1}</a:t>
            </a:r>
          </a:p>
        </p:txBody>
      </p:sp>
      <p:sp>
        <p:nvSpPr>
          <p:cNvPr id="1804293" name="Oval 5">
            <a:extLst>
              <a:ext uri="{FF2B5EF4-FFF2-40B4-BE49-F238E27FC236}">
                <a16:creationId xmlns:a16="http://schemas.microsoft.com/office/drawing/2014/main" id="{0B9A0109-B127-4465-AB5C-0567FA678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5" y="3241675"/>
            <a:ext cx="287338" cy="331788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804294" name="Oval 6">
            <a:extLst>
              <a:ext uri="{FF2B5EF4-FFF2-40B4-BE49-F238E27FC236}">
                <a16:creationId xmlns:a16="http://schemas.microsoft.com/office/drawing/2014/main" id="{4A40D7EF-7080-46BB-B680-A553590F4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3213100"/>
            <a:ext cx="576263" cy="403225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5063" name="Text Box 7">
            <a:extLst>
              <a:ext uri="{FF2B5EF4-FFF2-40B4-BE49-F238E27FC236}">
                <a16:creationId xmlns:a16="http://schemas.microsoft.com/office/drawing/2014/main" id="{F1A33BFF-FD58-4E27-9D28-A78F63B02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6.2  The Pigeonhole Principle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04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04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04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04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0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80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4291" grpId="0" autoUpdateAnimBg="0"/>
      <p:bldP spid="1804292" grpId="0" build="p" bldLvl="2" autoUpdateAnimBg="0"/>
      <p:bldP spid="1804293" grpId="0" animBg="1"/>
      <p:bldP spid="180429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1">
            <a:extLst>
              <a:ext uri="{FF2B5EF4-FFF2-40B4-BE49-F238E27FC236}">
                <a16:creationId xmlns:a16="http://schemas.microsoft.com/office/drawing/2014/main" id="{E18A0F41-BD8C-4B12-9CB4-8E2517AB63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0C5AE9C-9719-4E0C-805B-AD565B8A45B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Rectangle 4">
            <a:extLst>
              <a:ext uri="{FF2B5EF4-FFF2-40B4-BE49-F238E27FC236}">
                <a16:creationId xmlns:a16="http://schemas.microsoft.com/office/drawing/2014/main" id="{58B2C988-B643-4383-9DBF-CF3085BE0E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435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47108" name="Rectangle 5">
            <a:extLst>
              <a:ext uri="{FF2B5EF4-FFF2-40B4-BE49-F238E27FC236}">
                <a16:creationId xmlns:a16="http://schemas.microsoft.com/office/drawing/2014/main" id="{D22F1D96-A9CD-42EB-B201-DFB5B0802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8" y="3319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grpSp>
        <p:nvGrpSpPr>
          <p:cNvPr id="47109" name="Group 6">
            <a:extLst>
              <a:ext uri="{FF2B5EF4-FFF2-40B4-BE49-F238E27FC236}">
                <a16:creationId xmlns:a16="http://schemas.microsoft.com/office/drawing/2014/main" id="{2DB2B35D-D1FA-4505-BC5B-09B39C52AC23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765175"/>
            <a:ext cx="8501062" cy="1447800"/>
            <a:chOff x="336" y="912"/>
            <a:chExt cx="5136" cy="912"/>
          </a:xfrm>
        </p:grpSpPr>
        <p:sp>
          <p:nvSpPr>
            <p:cNvPr id="47124" name="AutoShape 7">
              <a:extLst>
                <a:ext uri="{FF2B5EF4-FFF2-40B4-BE49-F238E27FC236}">
                  <a16:creationId xmlns:a16="http://schemas.microsoft.com/office/drawing/2014/main" id="{0047F2E6-772A-472B-874E-3D0AC03DB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912"/>
              <a:ext cx="5136" cy="912"/>
            </a:xfrm>
            <a:prstGeom prst="flowChartDocumen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If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is a function from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to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, where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and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are finite sets with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, then there are elements     ,      in </a:t>
              </a:r>
              <a:r>
                <a:rPr kumimoji="1" lang="en-US" altLang="zh-CN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(   ≠    ) such that</a:t>
              </a:r>
            </a:p>
            <a:p>
              <a:pPr eaLnBrk="1" hangingPunct="1"/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. </a:t>
              </a:r>
            </a:p>
          </p:txBody>
        </p:sp>
        <p:graphicFrame>
          <p:nvGraphicFramePr>
            <p:cNvPr id="47125" name="Object 8">
              <a:extLst>
                <a:ext uri="{FF2B5EF4-FFF2-40B4-BE49-F238E27FC236}">
                  <a16:creationId xmlns:a16="http://schemas.microsoft.com/office/drawing/2014/main" id="{84840DDF-B27B-4FE6-835F-AC3097D75E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1171"/>
            <a:ext cx="540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7" r:id="rId4" imgW="495515" imgH="254110" progId="Equation.3">
                    <p:embed/>
                  </p:oleObj>
                </mc:Choice>
                <mc:Fallback>
                  <p:oleObj r:id="rId4" imgW="495515" imgH="25411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171"/>
                          <a:ext cx="540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126" name="Group 9">
              <a:extLst>
                <a:ext uri="{FF2B5EF4-FFF2-40B4-BE49-F238E27FC236}">
                  <a16:creationId xmlns:a16="http://schemas.microsoft.com/office/drawing/2014/main" id="{27E9409D-8A9F-4235-BF9B-39EAD7D56E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96" y="1173"/>
              <a:ext cx="559" cy="283"/>
              <a:chOff x="1782" y="2612"/>
              <a:chExt cx="591" cy="365"/>
            </a:xfrm>
          </p:grpSpPr>
          <p:graphicFrame>
            <p:nvGraphicFramePr>
              <p:cNvPr id="47131" name="Object 10">
                <a:extLst>
                  <a:ext uri="{FF2B5EF4-FFF2-40B4-BE49-F238E27FC236}">
                    <a16:creationId xmlns:a16="http://schemas.microsoft.com/office/drawing/2014/main" id="{C64A73A2-5CB0-4669-96F5-BAB74444E13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82" y="2614"/>
              <a:ext cx="252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18" name="公式" r:id="rId6" imgW="152268" imgH="215713" progId="Equation.3">
                      <p:embed/>
                    </p:oleObj>
                  </mc:Choice>
                  <mc:Fallback>
                    <p:oleObj name="公式" r:id="rId6" imgW="152268" imgH="215713" progId="Equation.3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82" y="2614"/>
                            <a:ext cx="252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32" name="Object 11">
                <a:extLst>
                  <a:ext uri="{FF2B5EF4-FFF2-40B4-BE49-F238E27FC236}">
                    <a16:creationId xmlns:a16="http://schemas.microsoft.com/office/drawing/2014/main" id="{3DEE8EE6-CC58-406C-B238-239F62DB77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03" y="2612"/>
              <a:ext cx="270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19" name="Microsoft 公式 3.0" r:id="rId8" imgW="165172" imgH="215994" progId="Equation.3">
                      <p:embed/>
                    </p:oleObj>
                  </mc:Choice>
                  <mc:Fallback>
                    <p:oleObj name="Microsoft 公式 3.0" r:id="rId8" imgW="165172" imgH="215994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03" y="2612"/>
                            <a:ext cx="270" cy="3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7127" name="Group 12">
              <a:extLst>
                <a:ext uri="{FF2B5EF4-FFF2-40B4-BE49-F238E27FC236}">
                  <a16:creationId xmlns:a16="http://schemas.microsoft.com/office/drawing/2014/main" id="{4064DAE2-E0DC-4C10-81DA-65A542B24D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4" y="1172"/>
              <a:ext cx="512" cy="300"/>
              <a:chOff x="1640" y="2613"/>
              <a:chExt cx="540" cy="386"/>
            </a:xfrm>
          </p:grpSpPr>
          <p:graphicFrame>
            <p:nvGraphicFramePr>
              <p:cNvPr id="47129" name="Object 13">
                <a:extLst>
                  <a:ext uri="{FF2B5EF4-FFF2-40B4-BE49-F238E27FC236}">
                    <a16:creationId xmlns:a16="http://schemas.microsoft.com/office/drawing/2014/main" id="{8E5CD5D9-91CF-49F0-AC20-FB1E8EA8B5A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40" y="2636"/>
              <a:ext cx="252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20" name="Microsoft 公式 3.0" r:id="rId10" imgW="152400" imgH="215900" progId="Equation.3">
                      <p:embed/>
                    </p:oleObj>
                  </mc:Choice>
                  <mc:Fallback>
                    <p:oleObj name="Microsoft 公式 3.0" r:id="rId10" imgW="152400" imgH="2159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40" y="2636"/>
                            <a:ext cx="252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30" name="Object 14">
                <a:extLst>
                  <a:ext uri="{FF2B5EF4-FFF2-40B4-BE49-F238E27FC236}">
                    <a16:creationId xmlns:a16="http://schemas.microsoft.com/office/drawing/2014/main" id="{340BA6C3-FB6E-4FBC-8E98-3BFC362BFC1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11" y="2613"/>
              <a:ext cx="269" cy="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21" name="Microsoft 公式 3.0" r:id="rId12" imgW="165172" imgH="215994" progId="Equation.3">
                      <p:embed/>
                    </p:oleObj>
                  </mc:Choice>
                  <mc:Fallback>
                    <p:oleObj name="Microsoft 公式 3.0" r:id="rId12" imgW="165172" imgH="215994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11" y="2613"/>
                            <a:ext cx="269" cy="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7128" name="Object 15">
              <a:extLst>
                <a:ext uri="{FF2B5EF4-FFF2-40B4-BE49-F238E27FC236}">
                  <a16:creationId xmlns:a16="http://schemas.microsoft.com/office/drawing/2014/main" id="{F3C90CA0-E8C9-4B25-9D32-3708E02527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1392"/>
            <a:ext cx="115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22" name="Microsoft 公式 3.0" r:id="rId13" imgW="888614" imgH="215806" progId="Equation.3">
                    <p:embed/>
                  </p:oleObj>
                </mc:Choice>
                <mc:Fallback>
                  <p:oleObj name="Microsoft 公式 3.0" r:id="rId13" imgW="888614" imgH="215806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392"/>
                          <a:ext cx="1152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110" name="Group 17">
            <a:extLst>
              <a:ext uri="{FF2B5EF4-FFF2-40B4-BE49-F238E27FC236}">
                <a16:creationId xmlns:a16="http://schemas.microsoft.com/office/drawing/2014/main" id="{1B676DA5-37EE-437B-9D9A-9456B96B8EF3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420938"/>
            <a:ext cx="8001000" cy="1752600"/>
            <a:chOff x="336" y="2208"/>
            <a:chExt cx="5040" cy="1104"/>
          </a:xfrm>
        </p:grpSpPr>
        <p:grpSp>
          <p:nvGrpSpPr>
            <p:cNvPr id="47113" name="Group 18">
              <a:extLst>
                <a:ext uri="{FF2B5EF4-FFF2-40B4-BE49-F238E27FC236}">
                  <a16:creationId xmlns:a16="http://schemas.microsoft.com/office/drawing/2014/main" id="{1F8C4D68-CA46-4557-8D1E-8EDA427039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2208"/>
              <a:ext cx="5040" cy="1104"/>
              <a:chOff x="336" y="864"/>
              <a:chExt cx="5040" cy="2784"/>
            </a:xfrm>
          </p:grpSpPr>
          <p:sp>
            <p:nvSpPr>
              <p:cNvPr id="47122" name="Text Box 19">
                <a:extLst>
                  <a:ext uri="{FF2B5EF4-FFF2-40B4-BE49-F238E27FC236}">
                    <a16:creationId xmlns:a16="http://schemas.microsoft.com/office/drawing/2014/main" id="{03322BA4-96E8-40D2-B90B-02DEBEE8AA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" y="912"/>
                <a:ext cx="4944" cy="2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eaLnBrk="1" hangingPunct="1"/>
                <a:r>
                  <a:rPr kumimoji="1" lang="en-US" altLang="zh-CN" i="1">
                    <a:solidFill>
                      <a:srgbClr val="3366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Proof:</a:t>
                </a:r>
              </a:p>
              <a:p>
                <a:pPr eaLnBrk="1" hangingPunct="1">
                  <a:spcBef>
                    <a:spcPct val="40000"/>
                  </a:spcBef>
                </a:pPr>
                <a:r>
                  <a:rPr kumimoji="1" lang="en-US" altLang="zh-CN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    </a:t>
                </a:r>
                <a:r>
                  <a:rPr kumimoji="1" lang="en-US" altLang="zh-CN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  </a:t>
                </a:r>
                <a:r>
                  <a:rPr kumimoji="1" lang="zh-CN" altLang="en-US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， ∈</a:t>
                </a:r>
                <a:r>
                  <a:rPr kumimoji="1" lang="en-US" altLang="zh-CN" i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A</a:t>
                </a:r>
                <a:r>
                  <a:rPr kumimoji="1" lang="zh-CN" altLang="en-US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，  ≠  ，</a:t>
                </a:r>
                <a:r>
                  <a:rPr kumimoji="1"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</a:p>
              <a:p>
                <a:pPr eaLnBrk="1" hangingPunct="1">
                  <a:spcBef>
                    <a:spcPct val="40000"/>
                  </a:spcBef>
                </a:pPr>
                <a:r>
                  <a:rPr kumimoji="1" lang="zh-CN" altLang="en-US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  <a:sym typeface="Wingdings" panose="05000000000000000000" pitchFamily="2" charset="2"/>
                  </a:rPr>
                  <a:t>          </a:t>
                </a:r>
                <a:r>
                  <a:rPr kumimoji="1" lang="zh-CN" altLang="en-US" sz="2000">
                    <a:solidFill>
                      <a:schemeClr val="accent1"/>
                    </a:solidFill>
                    <a:latin typeface="Arial" panose="020B0604020202020204" pitchFamily="34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b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If                         ,  then                         .</a:t>
                </a:r>
              </a:p>
            </p:txBody>
          </p:sp>
          <p:sp>
            <p:nvSpPr>
              <p:cNvPr id="47123" name="AutoShape 20">
                <a:extLst>
                  <a:ext uri="{FF2B5EF4-FFF2-40B4-BE49-F238E27FC236}">
                    <a16:creationId xmlns:a16="http://schemas.microsoft.com/office/drawing/2014/main" id="{8B65A000-1679-4D46-84A4-7E2B051D8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864"/>
                <a:ext cx="5040" cy="2784"/>
              </a:xfrm>
              <a:prstGeom prst="foldedCorner">
                <a:avLst>
                  <a:gd name="adj" fmla="val 125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楷体_GB2312" pitchFamily="49" charset="-122"/>
                    <a:ea typeface="楷体_GB2312" pitchFamily="49" charset="-122"/>
                  </a:defRPr>
                </a:lvl9pPr>
              </a:lstStyle>
              <a:p>
                <a:pPr algn="r">
                  <a:spcBef>
                    <a:spcPct val="50000"/>
                  </a:spcBef>
                  <a:buFont typeface="Wingdings" panose="05000000000000000000" pitchFamily="2" charset="2"/>
                  <a:buChar char="Ø"/>
                </a:pPr>
                <a:endParaRPr lang="zh-CN" altLang="en-US"/>
              </a:p>
            </p:txBody>
          </p:sp>
        </p:grpSp>
        <p:grpSp>
          <p:nvGrpSpPr>
            <p:cNvPr id="47114" name="Group 21">
              <a:extLst>
                <a:ext uri="{FF2B5EF4-FFF2-40B4-BE49-F238E27FC236}">
                  <a16:creationId xmlns:a16="http://schemas.microsoft.com/office/drawing/2014/main" id="{92344091-89E5-4D81-93C3-6A6A059098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2544"/>
              <a:ext cx="528" cy="288"/>
              <a:chOff x="1920" y="2574"/>
              <a:chExt cx="558" cy="372"/>
            </a:xfrm>
          </p:grpSpPr>
          <p:graphicFrame>
            <p:nvGraphicFramePr>
              <p:cNvPr id="47120" name="Object 22">
                <a:extLst>
                  <a:ext uri="{FF2B5EF4-FFF2-40B4-BE49-F238E27FC236}">
                    <a16:creationId xmlns:a16="http://schemas.microsoft.com/office/drawing/2014/main" id="{51F92DFB-6E08-43E4-9B60-BEC9A15BEDA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20" y="2583"/>
              <a:ext cx="252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23" name="Microsoft 公式 3.0" r:id="rId15" imgW="152400" imgH="215900" progId="Equation.3">
                      <p:embed/>
                    </p:oleObj>
                  </mc:Choice>
                  <mc:Fallback>
                    <p:oleObj name="Microsoft 公式 3.0" r:id="rId15" imgW="152400" imgH="21590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2583"/>
                            <a:ext cx="252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21" name="Object 23">
                <a:extLst>
                  <a:ext uri="{FF2B5EF4-FFF2-40B4-BE49-F238E27FC236}">
                    <a16:creationId xmlns:a16="http://schemas.microsoft.com/office/drawing/2014/main" id="{FBF42002-3AAC-4739-9700-61917B670E8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08" y="2574"/>
              <a:ext cx="270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24" name="Microsoft 公式 3.0" r:id="rId16" imgW="165172" imgH="215994" progId="Equation.3">
                      <p:embed/>
                    </p:oleObj>
                  </mc:Choice>
                  <mc:Fallback>
                    <p:oleObj name="Microsoft 公式 3.0" r:id="rId16" imgW="165172" imgH="215994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8" y="2574"/>
                            <a:ext cx="270" cy="3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7115" name="Group 24">
              <a:extLst>
                <a:ext uri="{FF2B5EF4-FFF2-40B4-BE49-F238E27FC236}">
                  <a16:creationId xmlns:a16="http://schemas.microsoft.com/office/drawing/2014/main" id="{A2FF5FD2-6001-4E25-A481-7D97B62DEA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544"/>
              <a:ext cx="672" cy="288"/>
              <a:chOff x="1920" y="2574"/>
              <a:chExt cx="558" cy="372"/>
            </a:xfrm>
          </p:grpSpPr>
          <p:graphicFrame>
            <p:nvGraphicFramePr>
              <p:cNvPr id="47118" name="Object 25">
                <a:extLst>
                  <a:ext uri="{FF2B5EF4-FFF2-40B4-BE49-F238E27FC236}">
                    <a16:creationId xmlns:a16="http://schemas.microsoft.com/office/drawing/2014/main" id="{4EC5CD95-614B-44F2-8E9E-9C7BA54E95B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20" y="2583"/>
              <a:ext cx="252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25" name="Microsoft 公式 3.0" r:id="rId17" imgW="152400" imgH="215900" progId="Equation.3">
                      <p:embed/>
                    </p:oleObj>
                  </mc:Choice>
                  <mc:Fallback>
                    <p:oleObj name="Microsoft 公式 3.0" r:id="rId17" imgW="152400" imgH="21590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2583"/>
                            <a:ext cx="252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19" name="Object 26">
                <a:extLst>
                  <a:ext uri="{FF2B5EF4-FFF2-40B4-BE49-F238E27FC236}">
                    <a16:creationId xmlns:a16="http://schemas.microsoft.com/office/drawing/2014/main" id="{5057A9C9-CCEF-4ABA-A155-D0384FA7A1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08" y="2574"/>
              <a:ext cx="270" cy="3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226" name="Microsoft 公式 3.0" r:id="rId18" imgW="165172" imgH="215994" progId="Equation.3">
                      <p:embed/>
                    </p:oleObj>
                  </mc:Choice>
                  <mc:Fallback>
                    <p:oleObj name="Microsoft 公式 3.0" r:id="rId18" imgW="165172" imgH="215994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08" y="2574"/>
                            <a:ext cx="270" cy="36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7116" name="Object 27">
              <a:extLst>
                <a:ext uri="{FF2B5EF4-FFF2-40B4-BE49-F238E27FC236}">
                  <a16:creationId xmlns:a16="http://schemas.microsoft.com/office/drawing/2014/main" id="{E658ED8E-3226-40A9-B911-B7CA71D4B5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2880"/>
            <a:ext cx="1152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27" name="公式" r:id="rId19" imgW="888614" imgH="215806" progId="Equation.3">
                    <p:embed/>
                  </p:oleObj>
                </mc:Choice>
                <mc:Fallback>
                  <p:oleObj name="公式" r:id="rId19" imgW="888614" imgH="215806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880"/>
                          <a:ext cx="1152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17" name="Object 28">
              <a:extLst>
                <a:ext uri="{FF2B5EF4-FFF2-40B4-BE49-F238E27FC236}">
                  <a16:creationId xmlns:a16="http://schemas.microsoft.com/office/drawing/2014/main" id="{52E12162-C37C-4FDF-BF9E-F6B779D4D3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2880"/>
            <a:ext cx="1140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28" r:id="rId21" imgW="1028254" imgH="253890" progId="Equation.3">
                    <p:embed/>
                  </p:oleObj>
                </mc:Choice>
                <mc:Fallback>
                  <p:oleObj r:id="rId21" imgW="1028254" imgH="25389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880"/>
                          <a:ext cx="1140" cy="2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111" name="Text Box 29">
            <a:extLst>
              <a:ext uri="{FF2B5EF4-FFF2-40B4-BE49-F238E27FC236}">
                <a16:creationId xmlns:a16="http://schemas.microsoft.com/office/drawing/2014/main" id="{B85025B7-86B2-44A4-B040-6F39547A98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6.2  The Pigeonhole Principle </a:t>
            </a:r>
          </a:p>
        </p:txBody>
      </p:sp>
      <p:sp>
        <p:nvSpPr>
          <p:cNvPr id="1806366" name="AutoShape 30">
            <a:extLst>
              <a:ext uri="{FF2B5EF4-FFF2-40B4-BE49-F238E27FC236}">
                <a16:creationId xmlns:a16="http://schemas.microsoft.com/office/drawing/2014/main" id="{E6238A51-E693-40FC-AB32-CA3539725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508500"/>
            <a:ext cx="7989887" cy="1095375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latin typeface="Times New Roman" panose="02020603050405020304" pitchFamily="18" charset="0"/>
              </a:rPr>
              <a:t>Corollary </a:t>
            </a:r>
            <a:r>
              <a:rPr kumimoji="1" lang="en-US" altLang="zh-CN">
                <a:latin typeface="Times New Roman" panose="02020603050405020304" pitchFamily="18" charset="0"/>
              </a:rPr>
              <a:t>1 </a:t>
            </a:r>
            <a:r>
              <a:rPr kumimoji="1" lang="en-US" altLang="zh-CN" i="1">
                <a:latin typeface="Times New Roman" panose="02020603050405020304" pitchFamily="18" charset="0"/>
              </a:rPr>
              <a:t> A </a:t>
            </a:r>
            <a:r>
              <a:rPr kumimoji="1" lang="en-US" altLang="zh-CN">
                <a:latin typeface="Times New Roman" panose="02020603050405020304" pitchFamily="18" charset="0"/>
              </a:rPr>
              <a:t>function </a:t>
            </a:r>
            <a:r>
              <a:rPr kumimoji="1" lang="en-US" altLang="zh-CN" i="1">
                <a:latin typeface="Times New Roman" panose="02020603050405020304" pitchFamily="18" charset="0"/>
              </a:rPr>
              <a:t>f </a:t>
            </a:r>
            <a:r>
              <a:rPr kumimoji="1" lang="en-US" altLang="zh-CN">
                <a:latin typeface="Times New Roman" panose="02020603050405020304" pitchFamily="18" charset="0"/>
              </a:rPr>
              <a:t>from a set with</a:t>
            </a:r>
            <a:r>
              <a:rPr kumimoji="1" lang="en-US" altLang="zh-CN" i="1">
                <a:latin typeface="Times New Roman" panose="02020603050405020304" pitchFamily="18" charset="0"/>
              </a:rPr>
              <a:t> k</a:t>
            </a:r>
            <a:r>
              <a:rPr kumimoji="1" lang="en-US" altLang="zh-CN">
                <a:latin typeface="Times New Roman" panose="02020603050405020304" pitchFamily="18" charset="0"/>
              </a:rPr>
              <a:t>+1 or more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</a:rPr>
              <a:t>elements to a set with </a:t>
            </a:r>
            <a:r>
              <a:rPr kumimoji="1" lang="en-US" altLang="zh-CN" i="1">
                <a:latin typeface="Times New Roman" panose="02020603050405020304" pitchFamily="18" charset="0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</a:rPr>
              <a:t> elements is not one-to-one.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0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6366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1">
            <a:extLst>
              <a:ext uri="{FF2B5EF4-FFF2-40B4-BE49-F238E27FC236}">
                <a16:creationId xmlns:a16="http://schemas.microsoft.com/office/drawing/2014/main" id="{4027A918-8D75-4054-8A00-279BEB1900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D821911-4444-4D0F-B04E-C4EB94AC2B7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08387" name="Text Box 3">
            <a:extLst>
              <a:ext uri="{FF2B5EF4-FFF2-40B4-BE49-F238E27FC236}">
                <a16:creationId xmlns:a16="http://schemas.microsoft.com/office/drawing/2014/main" id="{6774F81F-1850-4386-A116-81D5EEA47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428625"/>
            <a:ext cx="6337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2. The Generalized Pigeonhole Principle</a:t>
            </a:r>
            <a:r>
              <a:rPr kumimoji="1"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</a:rPr>
              <a:t> </a:t>
            </a:r>
          </a:p>
        </p:txBody>
      </p:sp>
      <p:sp>
        <p:nvSpPr>
          <p:cNvPr id="49156" name="Line 4">
            <a:extLst>
              <a:ext uri="{FF2B5EF4-FFF2-40B4-BE49-F238E27FC236}">
                <a16:creationId xmlns:a16="http://schemas.microsoft.com/office/drawing/2014/main" id="{FC5AA3A7-02E3-433E-AAF5-AD46383BD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288" y="881063"/>
            <a:ext cx="5956300" cy="47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157" name="Text Box 15">
            <a:extLst>
              <a:ext uri="{FF2B5EF4-FFF2-40B4-BE49-F238E27FC236}">
                <a16:creationId xmlns:a16="http://schemas.microsoft.com/office/drawing/2014/main" id="{969407EB-19E0-4007-90C1-D44AEA61E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6.2  The Pigeonhole Principle </a:t>
            </a:r>
          </a:p>
        </p:txBody>
      </p:sp>
      <p:sp>
        <p:nvSpPr>
          <p:cNvPr id="49158" name="AutoShape 4">
            <a:extLst>
              <a:ext uri="{FF2B5EF4-FFF2-40B4-BE49-F238E27FC236}">
                <a16:creationId xmlns:a16="http://schemas.microsoft.com/office/drawing/2014/main" id="{3ED7678D-EDBB-4CA1-87D2-48412CA22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1019175"/>
            <a:ext cx="7924800" cy="13716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/>
              <a:t>【</a:t>
            </a:r>
            <a:r>
              <a:rPr kumimoji="1" lang="en-US" altLang="zh-CN">
                <a:latin typeface="Times New Roman" panose="02020603050405020304" pitchFamily="18" charset="0"/>
              </a:rPr>
              <a:t>Theorem 2】</a:t>
            </a:r>
            <a:r>
              <a:rPr kumimoji="1" lang="en-US" altLang="zh-CN" i="1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Generalized Pigeonhole Principle</a:t>
            </a:r>
            <a:r>
              <a:rPr kumimoji="1" lang="en-US" altLang="zh-CN" i="1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objects are placed into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boxes, then there is at least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one box containing at least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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objects. </a:t>
            </a:r>
          </a:p>
        </p:txBody>
      </p:sp>
      <p:sp>
        <p:nvSpPr>
          <p:cNvPr id="30" name="Text Box 5">
            <a:extLst>
              <a:ext uri="{FF2B5EF4-FFF2-40B4-BE49-F238E27FC236}">
                <a16:creationId xmlns:a16="http://schemas.microsoft.com/office/drawing/2014/main" id="{E9336A82-D33A-4292-83AB-28CD0B823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3000375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Phrased in terms of functions: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8F2E0739-F900-4B1A-ACEB-924E9041ADAC}"/>
              </a:ext>
            </a:extLst>
          </p:cNvPr>
          <p:cNvGrpSpPr>
            <a:grpSpLocks/>
          </p:cNvGrpSpPr>
          <p:nvPr/>
        </p:nvGrpSpPr>
        <p:grpSpPr bwMode="auto">
          <a:xfrm>
            <a:off x="214313" y="3686175"/>
            <a:ext cx="7924800" cy="1600200"/>
            <a:chOff x="336" y="2832"/>
            <a:chExt cx="4992" cy="1008"/>
          </a:xfrm>
        </p:grpSpPr>
        <p:sp>
          <p:nvSpPr>
            <p:cNvPr id="49161" name="AutoShape 7">
              <a:extLst>
                <a:ext uri="{FF2B5EF4-FFF2-40B4-BE49-F238E27FC236}">
                  <a16:creationId xmlns:a16="http://schemas.microsoft.com/office/drawing/2014/main" id="{BAA78F86-A3F3-447C-A100-6CBB72C99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832"/>
              <a:ext cx="4992" cy="1008"/>
            </a:xfrm>
            <a:prstGeom prst="flowChartDocumen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zh-CN" altLang="en-US" b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, If           , then</a:t>
              </a:r>
              <a:r>
                <a:rPr kumimoji="1" lang="en-US" altLang="zh-CN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there must exist elements</a:t>
              </a:r>
            </a:p>
            <a:p>
              <a:pPr eaLnBrk="1" hangingPunct="1"/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          such that</a:t>
              </a:r>
              <a:endParaRPr kumimoji="1" lang="en-US" altLang="zh-CN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49162" name="Object 8">
              <a:extLst>
                <a:ext uri="{FF2B5EF4-FFF2-40B4-BE49-F238E27FC236}">
                  <a16:creationId xmlns:a16="http://schemas.microsoft.com/office/drawing/2014/main" id="{9C081CFC-74D5-4026-A624-5D8E9CFC9B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2880"/>
            <a:ext cx="81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4" r:id="rId5" imgW="685800" imgH="203200" progId="Equation.3">
                    <p:embed/>
                  </p:oleObj>
                </mc:Choice>
                <mc:Fallback>
                  <p:oleObj r:id="rId5" imgW="685800" imgH="203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880"/>
                          <a:ext cx="81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3" name="Object 9">
              <a:extLst>
                <a:ext uri="{FF2B5EF4-FFF2-40B4-BE49-F238E27FC236}">
                  <a16:creationId xmlns:a16="http://schemas.microsoft.com/office/drawing/2014/main" id="{75A16166-91DE-4601-A07A-9CFFAAB21B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2860"/>
            <a:ext cx="480" cy="3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5" r:id="rId7" imgW="622300" imgH="457200" progId="Equation.3">
                    <p:embed/>
                  </p:oleObj>
                </mc:Choice>
                <mc:Fallback>
                  <p:oleObj r:id="rId7" imgW="622300" imgH="457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860"/>
                          <a:ext cx="480" cy="3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4" name="Object 10">
              <a:extLst>
                <a:ext uri="{FF2B5EF4-FFF2-40B4-BE49-F238E27FC236}">
                  <a16:creationId xmlns:a16="http://schemas.microsoft.com/office/drawing/2014/main" id="{EB33CFDE-87AF-4D43-9778-FC912189D9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3120"/>
            <a:ext cx="121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6" r:id="rId9" imgW="1028700" imgH="228600" progId="Equation.3">
                    <p:embed/>
                  </p:oleObj>
                </mc:Choice>
                <mc:Fallback>
                  <p:oleObj r:id="rId9" imgW="10287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120"/>
                          <a:ext cx="121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5" name="Object 11">
              <a:extLst>
                <a:ext uri="{FF2B5EF4-FFF2-40B4-BE49-F238E27FC236}">
                  <a16:creationId xmlns:a16="http://schemas.microsoft.com/office/drawing/2014/main" id="{CD67FE4D-844E-468F-B78C-5038584805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3360"/>
            <a:ext cx="261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97" r:id="rId11" imgW="2209800" imgH="228600" progId="Equation.3">
                    <p:embed/>
                  </p:oleObj>
                </mc:Choice>
                <mc:Fallback>
                  <p:oleObj r:id="rId11" imgW="22098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3360"/>
                          <a:ext cx="261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1">
            <a:extLst>
              <a:ext uri="{FF2B5EF4-FFF2-40B4-BE49-F238E27FC236}">
                <a16:creationId xmlns:a16="http://schemas.microsoft.com/office/drawing/2014/main" id="{DD4BBCED-3D52-47D8-AF8E-45504313D6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7C2E92D-EC77-4DBA-8C31-2099115F333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3C1A845D-F5D3-45C0-9656-31F11C569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0063"/>
            <a:ext cx="8715375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What is the least number of area codes needed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to guarantee that the 25 million phones in a state have distinct 10-digit telephone numbers? </a:t>
            </a: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9D06E2F8-BBCA-4B5F-BD42-F31F9A684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1857375"/>
            <a:ext cx="510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   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—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    —     </a:t>
            </a:r>
          </a:p>
        </p:txBody>
      </p:sp>
      <p:grpSp>
        <p:nvGrpSpPr>
          <p:cNvPr id="51205" name="Group 5">
            <a:extLst>
              <a:ext uri="{FF2B5EF4-FFF2-40B4-BE49-F238E27FC236}">
                <a16:creationId xmlns:a16="http://schemas.microsoft.com/office/drawing/2014/main" id="{3E54A87B-67B4-4AC1-9A7D-930113B0AD1A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2314575"/>
            <a:ext cx="990600" cy="622300"/>
            <a:chOff x="1200" y="2112"/>
            <a:chExt cx="624" cy="392"/>
          </a:xfrm>
        </p:grpSpPr>
        <p:grpSp>
          <p:nvGrpSpPr>
            <p:cNvPr id="51221" name="Group 6">
              <a:extLst>
                <a:ext uri="{FF2B5EF4-FFF2-40B4-BE49-F238E27FC236}">
                  <a16:creationId xmlns:a16="http://schemas.microsoft.com/office/drawing/2014/main" id="{F438FD3F-8643-4D18-83C2-CE7C649C9C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112"/>
              <a:ext cx="528" cy="48"/>
              <a:chOff x="3264" y="3552"/>
              <a:chExt cx="1900" cy="48"/>
            </a:xfrm>
          </p:grpSpPr>
          <p:sp>
            <p:nvSpPr>
              <p:cNvPr id="51223" name="Line 7">
                <a:extLst>
                  <a:ext uri="{FF2B5EF4-FFF2-40B4-BE49-F238E27FC236}">
                    <a16:creationId xmlns:a16="http://schemas.microsoft.com/office/drawing/2014/main" id="{096CAC4D-0FE3-489A-AF18-4E591B03F4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600"/>
                <a:ext cx="189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24" name="Line 8">
                <a:extLst>
                  <a:ext uri="{FF2B5EF4-FFF2-40B4-BE49-F238E27FC236}">
                    <a16:creationId xmlns:a16="http://schemas.microsoft.com/office/drawing/2014/main" id="{23807E73-89E2-4F36-A5A2-A00749F09E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3552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25" name="Line 9">
                <a:extLst>
                  <a:ext uri="{FF2B5EF4-FFF2-40B4-BE49-F238E27FC236}">
                    <a16:creationId xmlns:a16="http://schemas.microsoft.com/office/drawing/2014/main" id="{072E8E16-7869-4E51-B24D-59FD42984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64" y="3552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22" name="Text Box 10">
              <a:extLst>
                <a:ext uri="{FF2B5EF4-FFF2-40B4-BE49-F238E27FC236}">
                  <a16:creationId xmlns:a16="http://schemas.microsoft.com/office/drawing/2014/main" id="{C1ED3D80-6EFE-4CD1-B920-362B5611F0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151"/>
              <a:ext cx="624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area code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NXX</a:t>
              </a:r>
            </a:p>
          </p:txBody>
        </p:sp>
      </p:grpSp>
      <p:grpSp>
        <p:nvGrpSpPr>
          <p:cNvPr id="51206" name="Group 11">
            <a:extLst>
              <a:ext uri="{FF2B5EF4-FFF2-40B4-BE49-F238E27FC236}">
                <a16:creationId xmlns:a16="http://schemas.microsoft.com/office/drawing/2014/main" id="{FB4F0C35-58EB-44F9-941C-9777F86F1681}"/>
              </a:ext>
            </a:extLst>
          </p:cNvPr>
          <p:cNvGrpSpPr>
            <a:grpSpLocks/>
          </p:cNvGrpSpPr>
          <p:nvPr/>
        </p:nvGrpSpPr>
        <p:grpSpPr bwMode="auto">
          <a:xfrm>
            <a:off x="3314700" y="2314575"/>
            <a:ext cx="990600" cy="622300"/>
            <a:chOff x="1200" y="2112"/>
            <a:chExt cx="624" cy="392"/>
          </a:xfrm>
        </p:grpSpPr>
        <p:grpSp>
          <p:nvGrpSpPr>
            <p:cNvPr id="51216" name="Group 12">
              <a:extLst>
                <a:ext uri="{FF2B5EF4-FFF2-40B4-BE49-F238E27FC236}">
                  <a16:creationId xmlns:a16="http://schemas.microsoft.com/office/drawing/2014/main" id="{58201F5C-ED92-42B4-A3F2-70D256F1DDC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112"/>
              <a:ext cx="528" cy="48"/>
              <a:chOff x="3264" y="3552"/>
              <a:chExt cx="1900" cy="48"/>
            </a:xfrm>
          </p:grpSpPr>
          <p:sp>
            <p:nvSpPr>
              <p:cNvPr id="51218" name="Line 13">
                <a:extLst>
                  <a:ext uri="{FF2B5EF4-FFF2-40B4-BE49-F238E27FC236}">
                    <a16:creationId xmlns:a16="http://schemas.microsoft.com/office/drawing/2014/main" id="{A93F4499-E9E1-4332-8598-A98B252055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600"/>
                <a:ext cx="189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19" name="Line 14">
                <a:extLst>
                  <a:ext uri="{FF2B5EF4-FFF2-40B4-BE49-F238E27FC236}">
                    <a16:creationId xmlns:a16="http://schemas.microsoft.com/office/drawing/2014/main" id="{B0729F16-A5DA-445F-A302-B51728612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3552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20" name="Line 15">
                <a:extLst>
                  <a:ext uri="{FF2B5EF4-FFF2-40B4-BE49-F238E27FC236}">
                    <a16:creationId xmlns:a16="http://schemas.microsoft.com/office/drawing/2014/main" id="{A71D442B-FE46-47FC-8441-F7E2832BFE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64" y="3552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17" name="Text Box 16">
              <a:extLst>
                <a:ext uri="{FF2B5EF4-FFF2-40B4-BE49-F238E27FC236}">
                  <a16:creationId xmlns:a16="http://schemas.microsoft.com/office/drawing/2014/main" id="{9721ECE6-EDD6-4858-BEDD-901A2B06C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151"/>
              <a:ext cx="624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office code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NXX</a:t>
              </a:r>
            </a:p>
          </p:txBody>
        </p:sp>
      </p:grpSp>
      <p:grpSp>
        <p:nvGrpSpPr>
          <p:cNvPr id="51207" name="Group 17">
            <a:extLst>
              <a:ext uri="{FF2B5EF4-FFF2-40B4-BE49-F238E27FC236}">
                <a16:creationId xmlns:a16="http://schemas.microsoft.com/office/drawing/2014/main" id="{78EFD59E-A676-44EA-B4F7-6C3C6F17189A}"/>
              </a:ext>
            </a:extLst>
          </p:cNvPr>
          <p:cNvGrpSpPr>
            <a:grpSpLocks/>
          </p:cNvGrpSpPr>
          <p:nvPr/>
        </p:nvGrpSpPr>
        <p:grpSpPr bwMode="auto">
          <a:xfrm>
            <a:off x="4872038" y="2314575"/>
            <a:ext cx="1447800" cy="622300"/>
            <a:chOff x="1200" y="2112"/>
            <a:chExt cx="624" cy="392"/>
          </a:xfrm>
        </p:grpSpPr>
        <p:grpSp>
          <p:nvGrpSpPr>
            <p:cNvPr id="51211" name="Group 18">
              <a:extLst>
                <a:ext uri="{FF2B5EF4-FFF2-40B4-BE49-F238E27FC236}">
                  <a16:creationId xmlns:a16="http://schemas.microsoft.com/office/drawing/2014/main" id="{57A6611E-ABB0-42CC-B097-0702113610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112"/>
              <a:ext cx="528" cy="48"/>
              <a:chOff x="3264" y="3552"/>
              <a:chExt cx="1900" cy="48"/>
            </a:xfrm>
          </p:grpSpPr>
          <p:sp>
            <p:nvSpPr>
              <p:cNvPr id="51213" name="Line 19">
                <a:extLst>
                  <a:ext uri="{FF2B5EF4-FFF2-40B4-BE49-F238E27FC236}">
                    <a16:creationId xmlns:a16="http://schemas.microsoft.com/office/drawing/2014/main" id="{3EF2535F-F6EC-4B7B-9372-9F68DD09E9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600"/>
                <a:ext cx="189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14" name="Line 20">
                <a:extLst>
                  <a:ext uri="{FF2B5EF4-FFF2-40B4-BE49-F238E27FC236}">
                    <a16:creationId xmlns:a16="http://schemas.microsoft.com/office/drawing/2014/main" id="{1F8AEAB3-E186-449F-8CC2-4653360816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3552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215" name="Line 21">
                <a:extLst>
                  <a:ext uri="{FF2B5EF4-FFF2-40B4-BE49-F238E27FC236}">
                    <a16:creationId xmlns:a16="http://schemas.microsoft.com/office/drawing/2014/main" id="{9FF4C7E2-9075-4E8B-8AF3-3D2FCD76FF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64" y="3552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1212" name="Text Box 22">
              <a:extLst>
                <a:ext uri="{FF2B5EF4-FFF2-40B4-BE49-F238E27FC236}">
                  <a16:creationId xmlns:a16="http://schemas.microsoft.com/office/drawing/2014/main" id="{E3696DCD-EEA7-4BB1-B780-0D0CC96D6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151"/>
              <a:ext cx="624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station code</a:t>
              </a:r>
            </a:p>
            <a:p>
              <a:pPr algn="ctr" eaLnBrk="1" hangingPunct="1">
                <a:spcBef>
                  <a:spcPct val="20000"/>
                </a:spcBef>
              </a:pPr>
              <a:r>
                <a:rPr kumimoji="1" lang="en-US" altLang="zh-CN" sz="1400">
                  <a:latin typeface="Times New Roman" panose="02020603050405020304" pitchFamily="18" charset="0"/>
                  <a:ea typeface="宋体" panose="02010600030101010101" pitchFamily="2" charset="-122"/>
                </a:rPr>
                <a:t>XXXX</a:t>
              </a:r>
            </a:p>
          </p:txBody>
        </p:sp>
      </p:grpSp>
      <p:sp>
        <p:nvSpPr>
          <p:cNvPr id="51208" name="Text Box 23">
            <a:extLst>
              <a:ext uri="{FF2B5EF4-FFF2-40B4-BE49-F238E27FC236}">
                <a16:creationId xmlns:a16="http://schemas.microsoft.com/office/drawing/2014/main" id="{B6C8F169-2A9F-4AFD-9CD4-D291019F5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3700" y="1857375"/>
            <a:ext cx="17526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N: 2 - 9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X: 0 - 9</a:t>
            </a:r>
          </a:p>
        </p:txBody>
      </p:sp>
      <p:sp>
        <p:nvSpPr>
          <p:cNvPr id="1814552" name="Text Box 24">
            <a:extLst>
              <a:ext uri="{FF2B5EF4-FFF2-40B4-BE49-F238E27FC236}">
                <a16:creationId xmlns:a16="http://schemas.microsoft.com/office/drawing/2014/main" id="{18BFD4C9-348C-4EE9-B612-1671C9880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3214688"/>
            <a:ext cx="8143875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AutoNum type="arabicParenBoth"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 number of phone numbers of the form NXX-XXXX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 8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 10</a:t>
            </a:r>
            <a:r>
              <a:rPr kumimoji="1" lang="en-US" altLang="zh-CN" sz="2200" baseline="3000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= 8,000,000</a:t>
            </a:r>
          </a:p>
          <a:p>
            <a:pPr eaLnBrk="1" hangingPunct="1">
              <a:spcBef>
                <a:spcPct val="20000"/>
              </a:spcBef>
              <a:buFontTx/>
              <a:buAutoNum type="arabicParenBoth" startAt="2"/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By the generalized pigeonhole principle, among 25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million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phones, at least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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25/8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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=4 of them must have identical numbers.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Hence, at least 4 area codes are required to ensure that all 10-digit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numbers are different.</a:t>
            </a:r>
          </a:p>
        </p:txBody>
      </p:sp>
      <p:sp>
        <p:nvSpPr>
          <p:cNvPr id="51210" name="Text Box 25">
            <a:extLst>
              <a:ext uri="{FF2B5EF4-FFF2-40B4-BE49-F238E27FC236}">
                <a16:creationId xmlns:a16="http://schemas.microsoft.com/office/drawing/2014/main" id="{21E5A55D-7A15-462E-8941-1BDED6E76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6.2  The Pigeonhole Principle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145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145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145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145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8145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4552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1">
            <a:extLst>
              <a:ext uri="{FF2B5EF4-FFF2-40B4-BE49-F238E27FC236}">
                <a16:creationId xmlns:a16="http://schemas.microsoft.com/office/drawing/2014/main" id="{75FD1C2C-DBE4-42FE-9368-F25B2B638F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BFC7164-0E60-43C2-B8BE-10E81063FDF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16579" name="Text Box 3">
            <a:extLst>
              <a:ext uri="{FF2B5EF4-FFF2-40B4-BE49-F238E27FC236}">
                <a16:creationId xmlns:a16="http://schemas.microsoft.com/office/drawing/2014/main" id="{EC358DDA-CAF6-4D7C-A281-44312DCA2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71500"/>
            <a:ext cx="8929688" cy="245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2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bowl contains 10 red balls and 10 blue balls. One selects balls at random without looking at them. 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How many balls must be selected to be sure of having at least three balls of the same color?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How many balls must be selected to be sure of having at least three blue balls? </a:t>
            </a:r>
          </a:p>
        </p:txBody>
      </p:sp>
      <p:sp>
        <p:nvSpPr>
          <p:cNvPr id="1816580" name="Text Box 4">
            <a:extLst>
              <a:ext uri="{FF2B5EF4-FFF2-40B4-BE49-F238E27FC236}">
                <a16:creationId xmlns:a16="http://schemas.microsoft.com/office/drawing/2014/main" id="{35EC4DD0-76AB-4F9B-91B0-9C3C3F04E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3071813"/>
            <a:ext cx="8643938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pigeonholes:  red, blue color     pigeons: balls 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By the generalized pigeonhole principle, 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5/2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=3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5 balls suffice.</a:t>
            </a:r>
          </a:p>
          <a:p>
            <a:pPr eaLnBrk="1" hangingPunct="1">
              <a:spcBef>
                <a:spcPct val="40000"/>
              </a:spcBef>
              <a:buFontTx/>
              <a:buAutoNum type="arabicParenBoth" startAt="2"/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13 balls are needed.</a:t>
            </a:r>
          </a:p>
          <a:p>
            <a:pPr eaLnBrk="1" hangingPunct="1">
              <a:spcBef>
                <a:spcPct val="40000"/>
              </a:spcBef>
            </a:pP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At most 10 of them are red, so at least three are blue.</a:t>
            </a: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800C156F-76D3-4D5E-ADD6-0393E41D0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6.2  The Pigeonhole Principle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165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16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16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16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16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16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816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6579" grpId="0" autoUpdateAnimBg="0"/>
      <p:bldP spid="1816580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1">
            <a:extLst>
              <a:ext uri="{FF2B5EF4-FFF2-40B4-BE49-F238E27FC236}">
                <a16:creationId xmlns:a16="http://schemas.microsoft.com/office/drawing/2014/main" id="{B4112D1A-08EF-42F2-B3F3-73FB802B57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02066AA6-6C6C-474B-9593-F3A37E4FD3E0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18627" name="Text Box 3">
            <a:extLst>
              <a:ext uri="{FF2B5EF4-FFF2-40B4-BE49-F238E27FC236}">
                <a16:creationId xmlns:a16="http://schemas.microsoft.com/office/drawing/2014/main" id="{4F6544FC-FB36-4C24-A0F4-F0E86EF62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0063"/>
            <a:ext cx="8426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spcBef>
                <a:spcPct val="30000"/>
              </a:spcBef>
              <a:defRPr/>
            </a:pPr>
            <a:r>
              <a:rPr kumimoji="1" lang="en-US" altLang="zh-CN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3. Some elegant applications of the pigeonhole principle</a:t>
            </a:r>
            <a:r>
              <a:rPr kumimoji="1" lang="en-US" altLang="zh-CN" sz="2000" dirty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</a:t>
            </a:r>
          </a:p>
        </p:txBody>
      </p:sp>
      <p:sp>
        <p:nvSpPr>
          <p:cNvPr id="1818628" name="Line 4">
            <a:extLst>
              <a:ext uri="{FF2B5EF4-FFF2-40B4-BE49-F238E27FC236}">
                <a16:creationId xmlns:a16="http://schemas.microsoft.com/office/drawing/2014/main" id="{23CEC6FF-2CC9-496B-A5CF-D3ED5A7C5F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4313" y="1000125"/>
            <a:ext cx="7921625" cy="1270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18629" name="Text Box 5">
            <a:extLst>
              <a:ext uri="{FF2B5EF4-FFF2-40B4-BE49-F238E27FC236}">
                <a16:creationId xmlns:a16="http://schemas.microsoft.com/office/drawing/2014/main" id="{862BF6A2-32D9-47E1-ADE6-1D9030694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71563"/>
            <a:ext cx="88582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3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 sz="22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Show that among any </a:t>
            </a:r>
            <a:r>
              <a:rPr kumimoji="1" lang="en-US" altLang="zh-CN" sz="2200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 positive integers not exceeding 2</a:t>
            </a:r>
            <a:r>
              <a:rPr kumimoji="1" lang="en-US" altLang="zh-CN" sz="2200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200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there must be an integer that divides one of the other integers. </a:t>
            </a:r>
          </a:p>
        </p:txBody>
      </p:sp>
      <p:sp>
        <p:nvSpPr>
          <p:cNvPr id="1818630" name="Text Box 6">
            <a:extLst>
              <a:ext uri="{FF2B5EF4-FFF2-40B4-BE49-F238E27FC236}">
                <a16:creationId xmlns:a16="http://schemas.microsoft.com/office/drawing/2014/main" id="{26BD7C0E-FD3B-4B21-B7B0-914E9F8FE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8" y="1854200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  <a:endParaRPr kumimoji="1" lang="en-US" altLang="zh-CN" baseline="-25000">
              <a:solidFill>
                <a:srgbClr val="3366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32511752-4AF7-4BBC-9881-55D442D423C4}"/>
              </a:ext>
            </a:extLst>
          </p:cNvPr>
          <p:cNvGrpSpPr>
            <a:grpSpLocks/>
          </p:cNvGrpSpPr>
          <p:nvPr/>
        </p:nvGrpSpPr>
        <p:grpSpPr bwMode="auto">
          <a:xfrm>
            <a:off x="604838" y="2260600"/>
            <a:ext cx="6705600" cy="427038"/>
            <a:chOff x="672" y="1840"/>
            <a:chExt cx="4224" cy="269"/>
          </a:xfrm>
        </p:grpSpPr>
        <p:sp>
          <p:nvSpPr>
            <p:cNvPr id="55312" name="Text Box 8">
              <a:extLst>
                <a:ext uri="{FF2B5EF4-FFF2-40B4-BE49-F238E27FC236}">
                  <a16:creationId xmlns:a16="http://schemas.microsoft.com/office/drawing/2014/main" id="{04413BB5-05F9-4466-B9C2-1D3C4C78F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840"/>
              <a:ext cx="4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Let </a:t>
              </a:r>
              <a:r>
                <a:rPr kumimoji="1"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+1 positive integers be</a:t>
              </a:r>
            </a:p>
          </p:txBody>
        </p:sp>
        <p:graphicFrame>
          <p:nvGraphicFramePr>
            <p:cNvPr id="55313" name="Object 9">
              <a:extLst>
                <a:ext uri="{FF2B5EF4-FFF2-40B4-BE49-F238E27FC236}">
                  <a16:creationId xmlns:a16="http://schemas.microsoft.com/office/drawing/2014/main" id="{13AEE561-DE90-489E-A9B5-85DEA31978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1882"/>
            <a:ext cx="1549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5" name="公式" r:id="rId6" imgW="1574800" imgH="228600" progId="Equation.3">
                    <p:embed/>
                  </p:oleObj>
                </mc:Choice>
                <mc:Fallback>
                  <p:oleObj name="公式" r:id="rId6" imgW="15748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882"/>
                          <a:ext cx="1549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9BCA3A71-07F7-4043-BDBE-A55EAF733DA1}"/>
              </a:ext>
            </a:extLst>
          </p:cNvPr>
          <p:cNvGrpSpPr>
            <a:grpSpLocks/>
          </p:cNvGrpSpPr>
          <p:nvPr/>
        </p:nvGrpSpPr>
        <p:grpSpPr bwMode="auto">
          <a:xfrm>
            <a:off x="604838" y="2768600"/>
            <a:ext cx="7239000" cy="762000"/>
            <a:chOff x="480" y="1200"/>
            <a:chExt cx="4560" cy="480"/>
          </a:xfrm>
        </p:grpSpPr>
        <p:sp>
          <p:nvSpPr>
            <p:cNvPr id="55310" name="Text Box 11">
              <a:extLst>
                <a:ext uri="{FF2B5EF4-FFF2-40B4-BE49-F238E27FC236}">
                  <a16:creationId xmlns:a16="http://schemas.microsoft.com/office/drawing/2014/main" id="{AEA55A29-0B03-4145-94FF-7FEF510EAE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200"/>
              <a:ext cx="4560" cy="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Write </a:t>
              </a:r>
              <a:r>
                <a:rPr kumimoji="1"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kumimoji="1" lang="en-US" altLang="zh-CN" sz="220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=1,2,</a:t>
              </a:r>
              <a:r>
                <a:rPr kumimoji="1" lang="en-US" altLang="zh-CN" sz="2200">
                  <a:latin typeface="Arial" panose="020B0604020202020204" pitchFamily="34" charset="0"/>
                  <a:ea typeface="宋体" panose="02010600030101010101" pitchFamily="2" charset="-122"/>
                </a:rPr>
                <a:t>…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kumimoji="1"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+1) as         ,  where </a:t>
              </a:r>
              <a:r>
                <a:rPr kumimoji="1"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k</a:t>
              </a:r>
              <a:r>
                <a:rPr kumimoji="1" lang="en-US" altLang="zh-CN" sz="2200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 is a nonnegative integer and </a:t>
              </a:r>
              <a:r>
                <a:rPr kumimoji="1"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kumimoji="1" lang="en-US" altLang="zh-CN" sz="2200" i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is an odd positive integer less than 2</a:t>
              </a:r>
              <a:r>
                <a:rPr kumimoji="1" lang="en-US" altLang="zh-CN" sz="2200" i="1">
                  <a:latin typeface="Times New Roman" panose="02020603050405020304" pitchFamily="18" charset="0"/>
                  <a:ea typeface="宋体" panose="02010600030101010101" pitchFamily="2" charset="-122"/>
                </a:rPr>
                <a:t>n.</a:t>
              </a:r>
            </a:p>
          </p:txBody>
        </p:sp>
        <p:graphicFrame>
          <p:nvGraphicFramePr>
            <p:cNvPr id="55311" name="Object 12">
              <a:extLst>
                <a:ext uri="{FF2B5EF4-FFF2-40B4-BE49-F238E27FC236}">
                  <a16:creationId xmlns:a16="http://schemas.microsoft.com/office/drawing/2014/main" id="{33CE79C9-C63B-429F-A413-A738A1D1FA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30" y="1221"/>
            <a:ext cx="396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336" r:id="rId8" imgW="342751" imgH="241195" progId="Equation.3">
                    <p:embed/>
                  </p:oleObj>
                </mc:Choice>
                <mc:Fallback>
                  <p:oleObj r:id="rId8" imgW="342751" imgH="24119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0" y="1221"/>
                          <a:ext cx="396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18637" name="Text Box 13">
            <a:extLst>
              <a:ext uri="{FF2B5EF4-FFF2-40B4-BE49-F238E27FC236}">
                <a16:creationId xmlns:a16="http://schemas.microsoft.com/office/drawing/2014/main" id="{94D7B11F-7FFB-458B-9F16-C43D3C1D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3606800"/>
            <a:ext cx="72390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Since there are only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odd positive integers  less than 2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n,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by the pigeonhole principle it follows that there exist integers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such that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22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2200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=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1818638" name="Text Box 14">
            <a:extLst>
              <a:ext uri="{FF2B5EF4-FFF2-40B4-BE49-F238E27FC236}">
                <a16:creationId xmlns:a16="http://schemas.microsoft.com/office/drawing/2014/main" id="{753F3FC0-A971-4249-BCA2-451F989CC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4826000"/>
            <a:ext cx="7239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then</a:t>
            </a:r>
          </a:p>
        </p:txBody>
      </p:sp>
      <p:graphicFrame>
        <p:nvGraphicFramePr>
          <p:cNvPr id="1818639" name="Object 15">
            <a:extLst>
              <a:ext uri="{FF2B5EF4-FFF2-40B4-BE49-F238E27FC236}">
                <a16:creationId xmlns:a16="http://schemas.microsoft.com/office/drawing/2014/main" id="{CD15B331-D3AE-4E73-881A-23E083AEE7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4786313"/>
          <a:ext cx="24082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7" name="Equation" r:id="rId10" imgW="1422400" imgH="266700" progId="Equation.3">
                  <p:embed/>
                </p:oleObj>
              </mc:Choice>
              <mc:Fallback>
                <p:oleObj name="Equation" r:id="rId10" imgW="1422400" imgH="266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4786313"/>
                        <a:ext cx="24082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8640" name="Text Box 16">
            <a:extLst>
              <a:ext uri="{FF2B5EF4-FFF2-40B4-BE49-F238E27FC236}">
                <a16:creationId xmlns:a16="http://schemas.microsoft.com/office/drawing/2014/main" id="{CA8EFEA8-A63F-4E12-A71B-3880A914E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5359400"/>
            <a:ext cx="7239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It follows that if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&lt;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then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j,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while if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&lt;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then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j 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i.</a:t>
            </a:r>
          </a:p>
        </p:txBody>
      </p:sp>
      <p:sp>
        <p:nvSpPr>
          <p:cNvPr id="55309" name="Text Box 17">
            <a:extLst>
              <a:ext uri="{FF2B5EF4-FFF2-40B4-BE49-F238E27FC236}">
                <a16:creationId xmlns:a16="http://schemas.microsoft.com/office/drawing/2014/main" id="{9A4F0A8D-B1A9-4294-BA98-007973B87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6.2  The Pigeonhole Principle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186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1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186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18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186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8186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1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186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8627" grpId="0" autoUpdateAnimBg="0"/>
      <p:bldP spid="1818629" grpId="0" autoUpdateAnimBg="0"/>
      <p:bldP spid="1818630" grpId="0" build="p" autoUpdateAnimBg="0"/>
      <p:bldP spid="1818637" grpId="0" autoUpdateAnimBg="0"/>
      <p:bldP spid="1818638" grpId="0" autoUpdateAnimBg="0"/>
      <p:bldP spid="1818640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1">
            <a:extLst>
              <a:ext uri="{FF2B5EF4-FFF2-40B4-BE49-F238E27FC236}">
                <a16:creationId xmlns:a16="http://schemas.microsoft.com/office/drawing/2014/main" id="{9BD14DDC-7617-4790-B203-CA090816D5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6B6452CA-15F5-4CA1-B1CF-E9816F41C6B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7" name="Text Box 2">
            <a:extLst>
              <a:ext uri="{FF2B5EF4-FFF2-40B4-BE49-F238E27FC236}">
                <a16:creationId xmlns:a16="http://schemas.microsoft.com/office/drawing/2014/main" id="{7017CFD0-B716-417A-A02C-3CAF8F90D9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6.2  The Pigeonhole Principle </a:t>
            </a:r>
          </a:p>
        </p:txBody>
      </p:sp>
      <p:sp>
        <p:nvSpPr>
          <p:cNvPr id="57348" name="Text Box 3">
            <a:extLst>
              <a:ext uri="{FF2B5EF4-FFF2-40B4-BE49-F238E27FC236}">
                <a16:creationId xmlns:a16="http://schemas.microsoft.com/office/drawing/2014/main" id="{B398B7FC-A158-4AFE-97A6-180987C8B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15925"/>
            <a:ext cx="8610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4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During 11 weeks football games will be held at least 1 game a day, but at most 12 games be arranged each week. Show that there must be a period of some number of consecutive days during which exactly 21 games must be played.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57892" name="Text Box 4">
            <a:extLst>
              <a:ext uri="{FF2B5EF4-FFF2-40B4-BE49-F238E27FC236}">
                <a16:creationId xmlns:a16="http://schemas.microsoft.com/office/drawing/2014/main" id="{B0A5E1DB-8435-45AF-A578-9543513A3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92325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</p:txBody>
      </p:sp>
      <p:graphicFrame>
        <p:nvGraphicFramePr>
          <p:cNvPr id="1957893" name="Object 2">
            <a:extLst>
              <a:ext uri="{FF2B5EF4-FFF2-40B4-BE49-F238E27FC236}">
                <a16:creationId xmlns:a16="http://schemas.microsoft.com/office/drawing/2014/main" id="{0D371522-8AEA-45CA-843A-98FC30E15B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724150"/>
          <a:ext cx="10668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0" r:id="rId4" imgW="673100" imgH="431800" progId="Equation.3">
                  <p:embed/>
                </p:oleObj>
              </mc:Choice>
              <mc:Fallback>
                <p:oleObj r:id="rId4" imgW="6731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724150"/>
                        <a:ext cx="10668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7894" name="Object 3">
            <a:extLst>
              <a:ext uri="{FF2B5EF4-FFF2-40B4-BE49-F238E27FC236}">
                <a16:creationId xmlns:a16="http://schemas.microsoft.com/office/drawing/2014/main" id="{817AD99C-2941-4768-9360-CDF23ECCE8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2833688"/>
          <a:ext cx="39100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1" r:id="rId6" imgW="2070100" imgH="228600" progId="Equation.3">
                  <p:embed/>
                </p:oleObj>
              </mc:Choice>
              <mc:Fallback>
                <p:oleObj r:id="rId6" imgW="2070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833688"/>
                        <a:ext cx="39100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7895" name="Object 4">
            <a:extLst>
              <a:ext uri="{FF2B5EF4-FFF2-40B4-BE49-F238E27FC236}">
                <a16:creationId xmlns:a16="http://schemas.microsoft.com/office/drawing/2014/main" id="{99C18FBC-55D5-4EF2-82E5-9C62E509FB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373438"/>
          <a:ext cx="13811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2" r:id="rId8" imgW="736600" imgH="228600" progId="Equation.3">
                  <p:embed/>
                </p:oleObj>
              </mc:Choice>
              <mc:Fallback>
                <p:oleObj r:id="rId8" imgW="7366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373438"/>
                        <a:ext cx="13811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7896" name="Object 5">
            <a:extLst>
              <a:ext uri="{FF2B5EF4-FFF2-40B4-BE49-F238E27FC236}">
                <a16:creationId xmlns:a16="http://schemas.microsoft.com/office/drawing/2014/main" id="{C9B9A6B5-26E7-4DC3-915E-F97D431165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6850" y="3389313"/>
          <a:ext cx="4392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3" name="公式" r:id="rId10" imgW="2311400" imgH="228600" progId="Equation.3">
                  <p:embed/>
                </p:oleObj>
              </mc:Choice>
              <mc:Fallback>
                <p:oleObj name="公式" r:id="rId10" imgW="23114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6850" y="3389313"/>
                        <a:ext cx="43926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7897" name="Object 6">
            <a:extLst>
              <a:ext uri="{FF2B5EF4-FFF2-40B4-BE49-F238E27FC236}">
                <a16:creationId xmlns:a16="http://schemas.microsoft.com/office/drawing/2014/main" id="{787232F9-5475-45FF-BE40-2C777F60AA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978275"/>
          <a:ext cx="33575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4" r:id="rId12" imgW="1777229" imgH="228501" progId="Equation.3">
                  <p:embed/>
                </p:oleObj>
              </mc:Choice>
              <mc:Fallback>
                <p:oleObj r:id="rId12" imgW="1777229" imgH="22850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78275"/>
                        <a:ext cx="33575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7898" name="Object 7">
            <a:extLst>
              <a:ext uri="{FF2B5EF4-FFF2-40B4-BE49-F238E27FC236}">
                <a16:creationId xmlns:a16="http://schemas.microsoft.com/office/drawing/2014/main" id="{2F330A17-4BF7-4D4D-AF3C-EF71628B28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3113" y="3949700"/>
          <a:ext cx="18954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5" r:id="rId14" imgW="965200" imgH="215900" progId="Equation.3">
                  <p:embed/>
                </p:oleObj>
              </mc:Choice>
              <mc:Fallback>
                <p:oleObj r:id="rId14" imgW="9652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13" y="3949700"/>
                        <a:ext cx="18954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7899" name="Object 8">
            <a:extLst>
              <a:ext uri="{FF2B5EF4-FFF2-40B4-BE49-F238E27FC236}">
                <a16:creationId xmlns:a16="http://schemas.microsoft.com/office/drawing/2014/main" id="{38FC1F08-1D05-4C2B-ADF2-CFE2E48FEF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516438"/>
          <a:ext cx="37195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6" r:id="rId16" imgW="2044700" imgH="241300" progId="Equation.3">
                  <p:embed/>
                </p:oleObj>
              </mc:Choice>
              <mc:Fallback>
                <p:oleObj r:id="rId16" imgW="2044700" imgH="241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516438"/>
                        <a:ext cx="37195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7900" name="Object 9">
            <a:extLst>
              <a:ext uri="{FF2B5EF4-FFF2-40B4-BE49-F238E27FC236}">
                <a16:creationId xmlns:a16="http://schemas.microsoft.com/office/drawing/2014/main" id="{BBFC6B25-617F-4CA3-973B-72ECEC70C1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5016500"/>
          <a:ext cx="13954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7" r:id="rId18" imgW="774028" imgH="241091" progId="Equation.3">
                  <p:embed/>
                </p:oleObj>
              </mc:Choice>
              <mc:Fallback>
                <p:oleObj r:id="rId18" imgW="774028" imgH="24109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016500"/>
                        <a:ext cx="13954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7901" name="Object 10">
            <a:extLst>
              <a:ext uri="{FF2B5EF4-FFF2-40B4-BE49-F238E27FC236}">
                <a16:creationId xmlns:a16="http://schemas.microsoft.com/office/drawing/2014/main" id="{BAB22DCB-8F63-4008-A2D6-B0FC974B0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00250" y="5445125"/>
          <a:ext cx="35194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8" name="公式" r:id="rId20" imgW="1943100" imgH="241300" progId="Equation.3">
                  <p:embed/>
                </p:oleObj>
              </mc:Choice>
              <mc:Fallback>
                <p:oleObj name="公式" r:id="rId20" imgW="19431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5445125"/>
                        <a:ext cx="35194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7902" name="Object 11">
            <a:extLst>
              <a:ext uri="{FF2B5EF4-FFF2-40B4-BE49-F238E27FC236}">
                <a16:creationId xmlns:a16="http://schemas.microsoft.com/office/drawing/2014/main" id="{13BB9064-D157-453B-93DD-43EC1B4F37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4550" y="2420938"/>
          <a:ext cx="50101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39" name="Equation" r:id="rId22" imgW="3162300" imgH="228600" progId="Equation.3">
                  <p:embed/>
                </p:oleObj>
              </mc:Choice>
              <mc:Fallback>
                <p:oleObj name="Equation" r:id="rId22" imgW="31623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2420938"/>
                        <a:ext cx="5010150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5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5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95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95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95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95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95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95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95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95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7892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1">
            <a:extLst>
              <a:ext uri="{FF2B5EF4-FFF2-40B4-BE49-F238E27FC236}">
                <a16:creationId xmlns:a16="http://schemas.microsoft.com/office/drawing/2014/main" id="{02FAA8AF-F78B-4B5D-AEF7-BE3AC6290F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3C708D0-71C0-47FA-A145-7EEE253EE4BD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29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E43FD5C5-F4A3-4A05-AECE-396775F6D994}"/>
              </a:ext>
            </a:extLst>
          </p:cNvPr>
          <p:cNvGrpSpPr>
            <a:grpSpLocks/>
          </p:cNvGrpSpPr>
          <p:nvPr/>
        </p:nvGrpSpPr>
        <p:grpSpPr bwMode="auto">
          <a:xfrm>
            <a:off x="209550" y="685800"/>
            <a:ext cx="8610600" cy="1187450"/>
            <a:chOff x="144" y="432"/>
            <a:chExt cx="5424" cy="748"/>
          </a:xfrm>
        </p:grpSpPr>
        <p:sp>
          <p:nvSpPr>
            <p:cNvPr id="59407" name="Text Box 4">
              <a:extLst>
                <a:ext uri="{FF2B5EF4-FFF2-40B4-BE49-F238E27FC236}">
                  <a16:creationId xmlns:a16="http://schemas.microsoft.com/office/drawing/2014/main" id="{8B57507D-BD7F-4479-AEAB-D263B940A1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432"/>
              <a:ext cx="5424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〖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Example 5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〗 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Suppose that there are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arbitrary integers                     . Show that there exist some consecutive integers such that the sum of these integers is the multiple of </a:t>
              </a:r>
              <a:r>
                <a:rPr kumimoji="1" lang="en-US" altLang="zh-CN" i="1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kumimoji="1" lang="en-US" altLang="zh-CN">
                  <a:solidFill>
                    <a:srgbClr val="000000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59408" name="Object 5">
              <a:extLst>
                <a:ext uri="{FF2B5EF4-FFF2-40B4-BE49-F238E27FC236}">
                  <a16:creationId xmlns:a16="http://schemas.microsoft.com/office/drawing/2014/main" id="{57045BBC-6269-4CE1-88DF-2C23AE449F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29" y="693"/>
            <a:ext cx="801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37" r:id="rId5" imgW="711200" imgH="228600" progId="Equation.3">
                    <p:embed/>
                  </p:oleObj>
                </mc:Choice>
                <mc:Fallback>
                  <p:oleObj r:id="rId5" imgW="711200" imgH="2286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9" y="693"/>
                          <a:ext cx="801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30918" name="Text Box 6">
            <a:extLst>
              <a:ext uri="{FF2B5EF4-FFF2-40B4-BE49-F238E27FC236}">
                <a16:creationId xmlns:a16="http://schemas.microsoft.com/office/drawing/2014/main" id="{8BEA39D5-DC3B-4290-89F8-A12E0B8B6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057400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</p:txBody>
      </p:sp>
      <p:graphicFrame>
        <p:nvGraphicFramePr>
          <p:cNvPr id="1830919" name="Object 2">
            <a:extLst>
              <a:ext uri="{FF2B5EF4-FFF2-40B4-BE49-F238E27FC236}">
                <a16:creationId xmlns:a16="http://schemas.microsoft.com/office/drawing/2014/main" id="{1649071D-3389-4D52-B53C-B1F97BD8B8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514600"/>
          <a:ext cx="2667000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38" r:id="rId7" imgW="1435100" imgH="431800" progId="Equation.3">
                  <p:embed/>
                </p:oleObj>
              </mc:Choice>
              <mc:Fallback>
                <p:oleObj r:id="rId7" imgW="1435100" imgH="43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514600"/>
                        <a:ext cx="2667000" cy="795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>
            <a:extLst>
              <a:ext uri="{FF2B5EF4-FFF2-40B4-BE49-F238E27FC236}">
                <a16:creationId xmlns:a16="http://schemas.microsoft.com/office/drawing/2014/main" id="{75CD5549-8BFD-4C27-A6A3-CAB075B2452D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4357688"/>
            <a:ext cx="7162800" cy="503237"/>
            <a:chOff x="576" y="2748"/>
            <a:chExt cx="4512" cy="276"/>
          </a:xfrm>
        </p:grpSpPr>
        <p:graphicFrame>
          <p:nvGraphicFramePr>
            <p:cNvPr id="59405" name="Object 4">
              <a:extLst>
                <a:ext uri="{FF2B5EF4-FFF2-40B4-BE49-F238E27FC236}">
                  <a16:creationId xmlns:a16="http://schemas.microsoft.com/office/drawing/2014/main" id="{FF7ADB83-027D-475C-A75C-ADC2B9E994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14" y="2791"/>
            <a:ext cx="75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39" name="公式" r:id="rId9" imgW="736600" imgH="228600" progId="Equation.3">
                    <p:embed/>
                  </p:oleObj>
                </mc:Choice>
                <mc:Fallback>
                  <p:oleObj name="公式" r:id="rId9" imgW="73660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4" y="2791"/>
                          <a:ext cx="75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6" name="Text Box 10">
              <a:extLst>
                <a:ext uri="{FF2B5EF4-FFF2-40B4-BE49-F238E27FC236}">
                  <a16:creationId xmlns:a16="http://schemas.microsoft.com/office/drawing/2014/main" id="{4C178276-463D-4547-A403-48A63022BC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748"/>
              <a:ext cx="4512" cy="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kumimoji="1"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(2)</a:t>
              </a: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936834C2-33C5-49BF-8EB6-95B5C218781D}"/>
              </a:ext>
            </a:extLst>
          </p:cNvPr>
          <p:cNvGrpSpPr>
            <a:grpSpLocks/>
          </p:cNvGrpSpPr>
          <p:nvPr/>
        </p:nvGrpSpPr>
        <p:grpSpPr bwMode="auto">
          <a:xfrm>
            <a:off x="1714500" y="3571875"/>
            <a:ext cx="7162800" cy="503238"/>
            <a:chOff x="624" y="2112"/>
            <a:chExt cx="4512" cy="288"/>
          </a:xfrm>
        </p:grpSpPr>
        <p:sp>
          <p:nvSpPr>
            <p:cNvPr id="59403" name="Text Box 12">
              <a:extLst>
                <a:ext uri="{FF2B5EF4-FFF2-40B4-BE49-F238E27FC236}">
                  <a16:creationId xmlns:a16="http://schemas.microsoft.com/office/drawing/2014/main" id="{F9E896C6-73A2-4CDA-B838-B9D05930D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12"/>
              <a:ext cx="4512" cy="1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kumimoji="1" lang="en-US" altLang="zh-CN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(1)</a:t>
              </a:r>
            </a:p>
          </p:txBody>
        </p:sp>
        <p:graphicFrame>
          <p:nvGraphicFramePr>
            <p:cNvPr id="59404" name="Object 3">
              <a:extLst>
                <a:ext uri="{FF2B5EF4-FFF2-40B4-BE49-F238E27FC236}">
                  <a16:creationId xmlns:a16="http://schemas.microsoft.com/office/drawing/2014/main" id="{2BDB35AB-C50E-4832-A73F-657731616E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2160"/>
            <a:ext cx="67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40" name="公式" r:id="rId11" imgW="634725" imgH="228501" progId="Equation.3">
                    <p:embed/>
                  </p:oleObj>
                </mc:Choice>
                <mc:Fallback>
                  <p:oleObj name="公式" r:id="rId11" imgW="634725" imgH="228501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160"/>
                          <a:ext cx="67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30926" name="Line 14">
            <a:extLst>
              <a:ext uri="{FF2B5EF4-FFF2-40B4-BE49-F238E27FC236}">
                <a16:creationId xmlns:a16="http://schemas.microsoft.com/office/drawing/2014/main" id="{2D4895A0-B6A6-4587-9C95-F05542D687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858963"/>
            <a:ext cx="3024188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30927" name="Line 15">
            <a:extLst>
              <a:ext uri="{FF2B5EF4-FFF2-40B4-BE49-F238E27FC236}">
                <a16:creationId xmlns:a16="http://schemas.microsoft.com/office/drawing/2014/main" id="{79C4739A-7AA7-4725-8C3D-C8567338A6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6500" y="1844675"/>
            <a:ext cx="2101850" cy="14288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2" name="Text Box 16">
            <a:extLst>
              <a:ext uri="{FF2B5EF4-FFF2-40B4-BE49-F238E27FC236}">
                <a16:creationId xmlns:a16="http://schemas.microsoft.com/office/drawing/2014/main" id="{ECBBB4CA-3424-4A66-BB80-597B04D81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8738"/>
            <a:ext cx="3505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6.2  The Pigeonhole Principle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3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309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3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0918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1">
            <a:extLst>
              <a:ext uri="{FF2B5EF4-FFF2-40B4-BE49-F238E27FC236}">
                <a16:creationId xmlns:a16="http://schemas.microsoft.com/office/drawing/2014/main" id="{6210B479-CE71-4AAB-B1A3-0C4E0A3A40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69F9BC6-6481-4E07-8058-47E943223C4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86EA7EE1-140C-4F0A-9B3F-D5ABBB7F9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45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6.1  The Basic of Counting </a:t>
            </a:r>
          </a:p>
        </p:txBody>
      </p:sp>
      <p:sp>
        <p:nvSpPr>
          <p:cNvPr id="1765379" name="Text Box 3">
            <a:extLst>
              <a:ext uri="{FF2B5EF4-FFF2-40B4-BE49-F238E27FC236}">
                <a16:creationId xmlns:a16="http://schemas.microsoft.com/office/drawing/2014/main" id="{6CCF5BCA-62AA-4D6D-A913-978CC25BE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Phrased in terms of sets</a:t>
            </a:r>
            <a:r>
              <a:rPr kumimoji="1" lang="en-US" altLang="zh-CN">
                <a:solidFill>
                  <a:srgbClr val="CC00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765380" name="Text Box 4">
            <a:extLst>
              <a:ext uri="{FF2B5EF4-FFF2-40B4-BE49-F238E27FC236}">
                <a16:creationId xmlns:a16="http://schemas.microsoft.com/office/drawing/2014/main" id="{A6541117-4EE9-4452-A3AC-BE3A9E8B5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47800"/>
            <a:ext cx="76962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are two </a:t>
            </a: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disjoint finite sets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then the number of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elements in the union of these sets is the sum of numbers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of elements in them, namely</a:t>
            </a:r>
          </a:p>
          <a:p>
            <a:pPr algn="ctr"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| = |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| + |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|.</a:t>
            </a:r>
          </a:p>
        </p:txBody>
      </p:sp>
      <p:sp>
        <p:nvSpPr>
          <p:cNvPr id="1765381" name="Text Box 5">
            <a:extLst>
              <a:ext uri="{FF2B5EF4-FFF2-40B4-BE49-F238E27FC236}">
                <a16:creationId xmlns:a16="http://schemas.microsoft.com/office/drawing/2014/main" id="{884C60AD-29FA-40F4-89FF-E9C58CC15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3571875"/>
            <a:ext cx="8229600" cy="134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Note: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     If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have common elements, then we should use the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lnclusion-Exclusion principle </a:t>
            </a:r>
            <a:r>
              <a:rPr kumimoji="1" lang="en-US" altLang="zh-CN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Subtraction Rule</a:t>
            </a:r>
            <a:r>
              <a:rPr kumimoji="1" lang="en-US" altLang="zh-CN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653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653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653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5379" grpId="0" autoUpdateAnimBg="0"/>
      <p:bldP spid="1765380" grpId="0" autoUpdateAnimBg="0"/>
      <p:bldP spid="176538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1">
            <a:extLst>
              <a:ext uri="{FF2B5EF4-FFF2-40B4-BE49-F238E27FC236}">
                <a16:creationId xmlns:a16="http://schemas.microsoft.com/office/drawing/2014/main" id="{2A3D4355-90BE-4D1B-93D1-9915F4362D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E5CFCD0-EA16-47F6-82AF-E4EC937043D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30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32963" name="Text Box 3">
            <a:extLst>
              <a:ext uri="{FF2B5EF4-FFF2-40B4-BE49-F238E27FC236}">
                <a16:creationId xmlns:a16="http://schemas.microsoft.com/office/drawing/2014/main" id="{D99FA2F7-03BA-4E7A-9CA7-0B873E657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0063"/>
            <a:ext cx="8929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6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Every sequence of </a:t>
            </a:r>
            <a:r>
              <a:rPr kumimoji="1" lang="en-US" altLang="zh-CN" i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en-US" altLang="zh-CN" baseline="300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distinct integers contains a subsequence of length </a:t>
            </a:r>
            <a:r>
              <a:rPr kumimoji="1" lang="en-US" altLang="zh-CN" i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kumimoji="1" lang="en-US" altLang="zh-CN" i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that is either strictly increasing or strictly decreasing.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32964" name="Text Box 4">
            <a:extLst>
              <a:ext uri="{FF2B5EF4-FFF2-40B4-BE49-F238E27FC236}">
                <a16:creationId xmlns:a16="http://schemas.microsoft.com/office/drawing/2014/main" id="{EA7FD74F-D278-40EC-A25A-ACEE9EF92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1643063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</a:p>
        </p:txBody>
      </p:sp>
      <p:sp>
        <p:nvSpPr>
          <p:cNvPr id="1832965" name="Text Box 5">
            <a:extLst>
              <a:ext uri="{FF2B5EF4-FFF2-40B4-BE49-F238E27FC236}">
                <a16:creationId xmlns:a16="http://schemas.microsoft.com/office/drawing/2014/main" id="{22747C52-AE16-4936-A813-D59B913F0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2000250"/>
            <a:ext cx="72390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For example,  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=2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       1,2,3,4,5 ;     4,8,3,6,1;        1,4,5,3,2 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F6B81E3C-A515-40FF-A219-6BBA1748BF12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2786063"/>
            <a:ext cx="7239000" cy="457200"/>
            <a:chOff x="624" y="2123"/>
            <a:chExt cx="4560" cy="288"/>
          </a:xfrm>
        </p:grpSpPr>
        <p:sp>
          <p:nvSpPr>
            <p:cNvPr id="61458" name="Text Box 7">
              <a:extLst>
                <a:ext uri="{FF2B5EF4-FFF2-40B4-BE49-F238E27FC236}">
                  <a16:creationId xmlns:a16="http://schemas.microsoft.com/office/drawing/2014/main" id="{55AB7F11-C25C-4DB5-BADF-06FC51D03E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123"/>
              <a:ext cx="45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Let the sequence be </a:t>
              </a:r>
            </a:p>
          </p:txBody>
        </p:sp>
        <p:graphicFrame>
          <p:nvGraphicFramePr>
            <p:cNvPr id="61459" name="Object 11">
              <a:extLst>
                <a:ext uri="{FF2B5EF4-FFF2-40B4-BE49-F238E27FC236}">
                  <a16:creationId xmlns:a16="http://schemas.microsoft.com/office/drawing/2014/main" id="{B4BE2BB8-DB67-423B-A8BA-8E8EA19DF43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2139"/>
            <a:ext cx="97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3" r:id="rId5" imgW="850531" imgH="241195" progId="Equation.3">
                    <p:embed/>
                  </p:oleObj>
                </mc:Choice>
                <mc:Fallback>
                  <p:oleObj r:id="rId5" imgW="850531" imgH="24119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139"/>
                          <a:ext cx="97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32969" name="Text Box 9">
            <a:extLst>
              <a:ext uri="{FF2B5EF4-FFF2-40B4-BE49-F238E27FC236}">
                <a16:creationId xmlns:a16="http://schemas.microsoft.com/office/drawing/2014/main" id="{50CB1521-38FC-495E-8F98-C8B9A265A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4286250"/>
            <a:ext cx="723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Suppose that there is no increasing or decreasing subsequence of length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+1.Then </a:t>
            </a:r>
          </a:p>
        </p:txBody>
      </p:sp>
      <p:graphicFrame>
        <p:nvGraphicFramePr>
          <p:cNvPr id="8194" name="Object 6">
            <a:extLst>
              <a:ext uri="{FF2B5EF4-FFF2-40B4-BE49-F238E27FC236}">
                <a16:creationId xmlns:a16="http://schemas.microsoft.com/office/drawing/2014/main" id="{2BCA98C5-0380-4AE9-A186-FAF7F9AC07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3500438"/>
          <a:ext cx="361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4" r:id="rId7" imgW="177492" imgH="228204" progId="Equation.3">
                  <p:embed/>
                </p:oleObj>
              </mc:Choice>
              <mc:Fallback>
                <p:oleObj r:id="rId7" imgW="177492" imgH="22820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500438"/>
                        <a:ext cx="3619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9" name="Text Box 12">
            <a:extLst>
              <a:ext uri="{FF2B5EF4-FFF2-40B4-BE49-F238E27FC236}">
                <a16:creationId xmlns:a16="http://schemas.microsoft.com/office/drawing/2014/main" id="{C4E94FF1-C303-4B61-8452-FBF003A13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50" y="3213100"/>
            <a:ext cx="7391400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Associate          to the term       , where     is the length of the longest increasing subsequence starting at      ,  and       is the length of the longest decreasing subsequence starting at </a:t>
            </a:r>
          </a:p>
        </p:txBody>
      </p:sp>
      <p:graphicFrame>
        <p:nvGraphicFramePr>
          <p:cNvPr id="8195" name="Object 7">
            <a:extLst>
              <a:ext uri="{FF2B5EF4-FFF2-40B4-BE49-F238E27FC236}">
                <a16:creationId xmlns:a16="http://schemas.microsoft.com/office/drawing/2014/main" id="{AA31CF00-4C15-4FCF-8DF4-26DC659F77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1650" y="3243263"/>
          <a:ext cx="7620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5" r:id="rId9" imgW="520700" imgH="228600" progId="Equation.3">
                  <p:embed/>
                </p:oleObj>
              </mc:Choice>
              <mc:Fallback>
                <p:oleObj r:id="rId9" imgW="5207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1650" y="3243263"/>
                        <a:ext cx="7620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8">
            <a:extLst>
              <a:ext uri="{FF2B5EF4-FFF2-40B4-BE49-F238E27FC236}">
                <a16:creationId xmlns:a16="http://schemas.microsoft.com/office/drawing/2014/main" id="{A9E5049A-29A0-456B-B3DA-C165CFA428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3167063"/>
          <a:ext cx="361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6" r:id="rId11" imgW="177492" imgH="228204" progId="Equation.3">
                  <p:embed/>
                </p:oleObj>
              </mc:Choice>
              <mc:Fallback>
                <p:oleObj r:id="rId11" imgW="177492" imgH="22820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167063"/>
                        <a:ext cx="3619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9">
            <a:extLst>
              <a:ext uri="{FF2B5EF4-FFF2-40B4-BE49-F238E27FC236}">
                <a16:creationId xmlns:a16="http://schemas.microsoft.com/office/drawing/2014/main" id="{00F8BC0B-A099-40FB-BA02-0FDBD77B31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48275" y="3167063"/>
          <a:ext cx="361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7" r:id="rId12" imgW="177492" imgH="228204" progId="Equation.3">
                  <p:embed/>
                </p:oleObj>
              </mc:Choice>
              <mc:Fallback>
                <p:oleObj r:id="rId12" imgW="177492" imgH="22820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3167063"/>
                        <a:ext cx="3619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0">
            <a:extLst>
              <a:ext uri="{FF2B5EF4-FFF2-40B4-BE49-F238E27FC236}">
                <a16:creationId xmlns:a16="http://schemas.microsoft.com/office/drawing/2014/main" id="{CE8E0286-7496-4ED8-8831-56265F67F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6563" y="3500438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8" r:id="rId14" imgW="190500" imgH="228600" progId="Equation.3">
                  <p:embed/>
                </p:oleObj>
              </mc:Choice>
              <mc:Fallback>
                <p:oleObj r:id="rId14" imgW="1905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3500438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2977" name="Object 2">
            <a:extLst>
              <a:ext uri="{FF2B5EF4-FFF2-40B4-BE49-F238E27FC236}">
                <a16:creationId xmlns:a16="http://schemas.microsoft.com/office/drawing/2014/main" id="{EDCF97BE-9E29-4DA1-BC9F-7ACED9C5A6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0125" y="5072063"/>
          <a:ext cx="12239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9" r:id="rId16" imgW="647700" imgH="228600" progId="Equation.3">
                  <p:embed/>
                </p:oleObj>
              </mc:Choice>
              <mc:Fallback>
                <p:oleObj r:id="rId16" imgW="6477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072063"/>
                        <a:ext cx="12239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2978" name="Object 3">
            <a:extLst>
              <a:ext uri="{FF2B5EF4-FFF2-40B4-BE49-F238E27FC236}">
                <a16:creationId xmlns:a16="http://schemas.microsoft.com/office/drawing/2014/main" id="{28338D5B-032A-4BF3-91DD-342C638175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7500" y="5072063"/>
          <a:ext cx="12239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0" r:id="rId18" imgW="647700" imgH="228600" progId="Equation.3">
                  <p:embed/>
                </p:oleObj>
              </mc:Choice>
              <mc:Fallback>
                <p:oleObj r:id="rId18" imgW="6477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072063"/>
                        <a:ext cx="12239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6" name="Text Box 23">
            <a:extLst>
              <a:ext uri="{FF2B5EF4-FFF2-40B4-BE49-F238E27FC236}">
                <a16:creationId xmlns:a16="http://schemas.microsoft.com/office/drawing/2014/main" id="{CEB0A500-A82B-4B38-B19E-CA037A20B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8738"/>
            <a:ext cx="3505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6.2  The Pigeonhole Principle </a:t>
            </a:r>
          </a:p>
        </p:txBody>
      </p:sp>
      <p:graphicFrame>
        <p:nvGraphicFramePr>
          <p:cNvPr id="8201" name="Object 24">
            <a:extLst>
              <a:ext uri="{FF2B5EF4-FFF2-40B4-BE49-F238E27FC236}">
                <a16:creationId xmlns:a16="http://schemas.microsoft.com/office/drawing/2014/main" id="{ADB8E978-454A-4658-9E64-2ADC0020EA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58063" y="3857625"/>
          <a:ext cx="361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1" r:id="rId20" imgW="177492" imgH="228204" progId="Equation.3">
                  <p:embed/>
                </p:oleObj>
              </mc:Choice>
              <mc:Fallback>
                <p:oleObj r:id="rId20" imgW="177492" imgH="228204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63" y="3857625"/>
                        <a:ext cx="3619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2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2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329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0" dur="500"/>
                                        <p:tgtEl>
                                          <p:spTgt spid="18329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1832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1832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2963" grpId="0" autoUpdateAnimBg="0"/>
      <p:bldP spid="1832964" grpId="0" build="p" autoUpdateAnimBg="0"/>
      <p:bldP spid="1832965" grpId="0" autoUpdateAnimBg="0"/>
      <p:bldP spid="1832969" grpId="0" autoUpdateAnimBg="0"/>
      <p:bldP spid="820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1">
            <a:extLst>
              <a:ext uri="{FF2B5EF4-FFF2-40B4-BE49-F238E27FC236}">
                <a16:creationId xmlns:a16="http://schemas.microsoft.com/office/drawing/2014/main" id="{21BCB758-4BA0-4AAA-B12D-98D2CEA4F9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E33A801E-3639-4FCC-8650-09322131B12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31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65874A59-34A4-45C0-A135-CA5C799F1AA8}"/>
              </a:ext>
            </a:extLst>
          </p:cNvPr>
          <p:cNvGrpSpPr>
            <a:grpSpLocks/>
          </p:cNvGrpSpPr>
          <p:nvPr/>
        </p:nvGrpSpPr>
        <p:grpSpPr bwMode="auto">
          <a:xfrm>
            <a:off x="642938" y="1285875"/>
            <a:ext cx="7239000" cy="1176338"/>
            <a:chOff x="432" y="624"/>
            <a:chExt cx="4560" cy="741"/>
          </a:xfrm>
        </p:grpSpPr>
        <p:sp>
          <p:nvSpPr>
            <p:cNvPr id="63507" name="Text Box 4">
              <a:extLst>
                <a:ext uri="{FF2B5EF4-FFF2-40B4-BE49-F238E27FC236}">
                  <a16:creationId xmlns:a16="http://schemas.microsoft.com/office/drawing/2014/main" id="{18669523-C4E8-408C-BD2A-6B3080BCE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624"/>
              <a:ext cx="4560" cy="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Since there are         ,  By the pigeonhole principle, it follows that there exist terms</a:t>
              </a:r>
              <a:endParaRPr kumimoji="1" lang="en-US" altLang="zh-CN" sz="220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such that </a:t>
              </a:r>
            </a:p>
          </p:txBody>
        </p:sp>
        <p:graphicFrame>
          <p:nvGraphicFramePr>
            <p:cNvPr id="63508" name="Object 5">
              <a:extLst>
                <a:ext uri="{FF2B5EF4-FFF2-40B4-BE49-F238E27FC236}">
                  <a16:creationId xmlns:a16="http://schemas.microsoft.com/office/drawing/2014/main" id="{7251FB6C-EDF8-43B0-8C1B-67D3ECBDE7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55" y="644"/>
            <a:ext cx="583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75" name="公式" r:id="rId4" imgW="609336" imgH="241195" progId="Equation.3">
                    <p:embed/>
                  </p:oleObj>
                </mc:Choice>
                <mc:Fallback>
                  <p:oleObj name="公式" r:id="rId4" imgW="609336" imgH="241195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5" y="644"/>
                          <a:ext cx="583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9" name="Object 6">
              <a:extLst>
                <a:ext uri="{FF2B5EF4-FFF2-40B4-BE49-F238E27FC236}">
                  <a16:creationId xmlns:a16="http://schemas.microsoft.com/office/drawing/2014/main" id="{992DEE1D-13DF-4A9C-A94A-09DBC09B99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9" y="890"/>
            <a:ext cx="406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76" r:id="rId6" imgW="368300" imgH="241300" progId="Equation.3">
                    <p:embed/>
                  </p:oleObj>
                </mc:Choice>
                <mc:Fallback>
                  <p:oleObj r:id="rId6" imgW="368300" imgH="241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890"/>
                          <a:ext cx="406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10" name="Object 7">
              <a:extLst>
                <a:ext uri="{FF2B5EF4-FFF2-40B4-BE49-F238E27FC236}">
                  <a16:creationId xmlns:a16="http://schemas.microsoft.com/office/drawing/2014/main" id="{E90FBCB1-BBD9-46A1-9A95-FBEFEB997A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5" y="914"/>
            <a:ext cx="109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77" name="公式" r:id="rId8" imgW="1104900" imgH="228600" progId="Equation.3">
                    <p:embed/>
                  </p:oleObj>
                </mc:Choice>
                <mc:Fallback>
                  <p:oleObj name="公式" r:id="rId8" imgW="11049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5" y="914"/>
                          <a:ext cx="1093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11" name="Object 8">
              <a:extLst>
                <a:ext uri="{FF2B5EF4-FFF2-40B4-BE49-F238E27FC236}">
                  <a16:creationId xmlns:a16="http://schemas.microsoft.com/office/drawing/2014/main" id="{312AA99B-29CC-45F4-9C65-9EDE78A14A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3" y="1126"/>
            <a:ext cx="10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78" r:id="rId10" imgW="1079500" imgH="241300" progId="Equation.3">
                    <p:embed/>
                  </p:oleObj>
                </mc:Choice>
                <mc:Fallback>
                  <p:oleObj r:id="rId10" imgW="1079500" imgH="2413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3" y="1126"/>
                          <a:ext cx="102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BF351CCB-2C95-4D80-99F5-A6A7E7CDDD4A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2500313"/>
            <a:ext cx="7239000" cy="485775"/>
            <a:chOff x="480" y="1440"/>
            <a:chExt cx="4560" cy="306"/>
          </a:xfrm>
        </p:grpSpPr>
        <p:sp>
          <p:nvSpPr>
            <p:cNvPr id="63505" name="Text Box 10">
              <a:extLst>
                <a:ext uri="{FF2B5EF4-FFF2-40B4-BE49-F238E27FC236}">
                  <a16:creationId xmlns:a16="http://schemas.microsoft.com/office/drawing/2014/main" id="{F18BEA91-AC0F-4509-A356-31A478BD9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440"/>
              <a:ext cx="45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Since </a:t>
              </a:r>
            </a:p>
          </p:txBody>
        </p:sp>
        <p:graphicFrame>
          <p:nvGraphicFramePr>
            <p:cNvPr id="63506" name="Object 4">
              <a:extLst>
                <a:ext uri="{FF2B5EF4-FFF2-40B4-BE49-F238E27FC236}">
                  <a16:creationId xmlns:a16="http://schemas.microsoft.com/office/drawing/2014/main" id="{76EA6F26-8331-4AE5-BBC1-A04D5B6B53E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1473"/>
            <a:ext cx="535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79" r:id="rId12" imgW="469696" imgH="241195" progId="Equation.3">
                    <p:embed/>
                  </p:oleObj>
                </mc:Choice>
                <mc:Fallback>
                  <p:oleObj r:id="rId12" imgW="469696" imgH="241195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1473"/>
                          <a:ext cx="535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B7B1027D-12AA-4C04-9930-C2B42FCB81AD}"/>
              </a:ext>
            </a:extLst>
          </p:cNvPr>
          <p:cNvGrpSpPr>
            <a:grpSpLocks/>
          </p:cNvGrpSpPr>
          <p:nvPr/>
        </p:nvGrpSpPr>
        <p:grpSpPr bwMode="auto">
          <a:xfrm>
            <a:off x="619125" y="3000375"/>
            <a:ext cx="7239000" cy="863600"/>
            <a:chOff x="480" y="1920"/>
            <a:chExt cx="4560" cy="544"/>
          </a:xfrm>
        </p:grpSpPr>
        <p:sp>
          <p:nvSpPr>
            <p:cNvPr id="63503" name="Text Box 13">
              <a:extLst>
                <a:ext uri="{FF2B5EF4-FFF2-40B4-BE49-F238E27FC236}">
                  <a16:creationId xmlns:a16="http://schemas.microsoft.com/office/drawing/2014/main" id="{2EBE43E9-D0C6-4023-B4DF-3B5CF67F8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920"/>
              <a:ext cx="4560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It follows that</a:t>
              </a:r>
            </a:p>
            <a:p>
              <a:pPr algn="just" eaLnBrk="1" hangingPunct="1">
                <a:spcBef>
                  <a:spcPct val="2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(1)</a:t>
              </a:r>
            </a:p>
          </p:txBody>
        </p:sp>
        <p:graphicFrame>
          <p:nvGraphicFramePr>
            <p:cNvPr id="63504" name="Object 3">
              <a:extLst>
                <a:ext uri="{FF2B5EF4-FFF2-40B4-BE49-F238E27FC236}">
                  <a16:creationId xmlns:a16="http://schemas.microsoft.com/office/drawing/2014/main" id="{7D4C969B-8705-48AD-BB08-5CBF83BB92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192"/>
            <a:ext cx="53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80" r:id="rId14" imgW="469696" imgH="241195" progId="Equation.3">
                    <p:embed/>
                  </p:oleObj>
                </mc:Choice>
                <mc:Fallback>
                  <p:oleObj r:id="rId14" imgW="469696" imgH="24119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192"/>
                          <a:ext cx="53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8CC7F8B5-5D8E-4A80-86CD-984181176B39}"/>
              </a:ext>
            </a:extLst>
          </p:cNvPr>
          <p:cNvGrpSpPr>
            <a:grpSpLocks/>
          </p:cNvGrpSpPr>
          <p:nvPr/>
        </p:nvGrpSpPr>
        <p:grpSpPr bwMode="auto">
          <a:xfrm>
            <a:off x="619125" y="3929063"/>
            <a:ext cx="7239000" cy="439737"/>
            <a:chOff x="521" y="2651"/>
            <a:chExt cx="4560" cy="277"/>
          </a:xfrm>
        </p:grpSpPr>
        <p:graphicFrame>
          <p:nvGraphicFramePr>
            <p:cNvPr id="63501" name="Object 2">
              <a:extLst>
                <a:ext uri="{FF2B5EF4-FFF2-40B4-BE49-F238E27FC236}">
                  <a16:creationId xmlns:a16="http://schemas.microsoft.com/office/drawing/2014/main" id="{CA9D2546-B7EE-464B-905B-7854354B04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51" y="2651"/>
            <a:ext cx="53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81" r:id="rId16" imgW="469696" imgH="241195" progId="Equation.3">
                    <p:embed/>
                  </p:oleObj>
                </mc:Choice>
                <mc:Fallback>
                  <p:oleObj r:id="rId16" imgW="469696" imgH="241195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1" y="2651"/>
                          <a:ext cx="53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02" name="Text Box 17">
              <a:extLst>
                <a:ext uri="{FF2B5EF4-FFF2-40B4-BE49-F238E27FC236}">
                  <a16:creationId xmlns:a16="http://schemas.microsoft.com/office/drawing/2014/main" id="{5074A8D9-540B-4ABE-8F01-9B1A9641CE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" y="2659"/>
              <a:ext cx="45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(2) </a:t>
              </a:r>
              <a:endParaRPr kumimoji="1" lang="en-US" altLang="zh-CN" sz="22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3495" name="Text Box 18">
            <a:extLst>
              <a:ext uri="{FF2B5EF4-FFF2-40B4-BE49-F238E27FC236}">
                <a16:creationId xmlns:a16="http://schemas.microsoft.com/office/drawing/2014/main" id="{102410CD-9A23-4DCE-BAC2-D050150C4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3975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6.2  The Pigeonhole Principle </a:t>
            </a:r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id="{C818221F-7BC3-4F49-A318-38234ADBD764}"/>
              </a:ext>
            </a:extLst>
          </p:cNvPr>
          <p:cNvGrpSpPr>
            <a:grpSpLocks/>
          </p:cNvGrpSpPr>
          <p:nvPr/>
        </p:nvGrpSpPr>
        <p:grpSpPr bwMode="auto">
          <a:xfrm>
            <a:off x="714375" y="714375"/>
            <a:ext cx="7239000" cy="500063"/>
            <a:chOff x="576" y="3774"/>
            <a:chExt cx="4560" cy="315"/>
          </a:xfrm>
        </p:grpSpPr>
        <p:sp>
          <p:nvSpPr>
            <p:cNvPr id="63498" name="Text Box 20">
              <a:extLst>
                <a:ext uri="{FF2B5EF4-FFF2-40B4-BE49-F238E27FC236}">
                  <a16:creationId xmlns:a16="http://schemas.microsoft.com/office/drawing/2014/main" id="{FD75040F-7F11-4397-B63D-6C48811C6E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792"/>
              <a:ext cx="45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just" eaLnBrk="1" hangingPunct="1">
                <a:spcBef>
                  <a:spcPct val="2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Hence there are                       pairs (           ), </a:t>
              </a:r>
            </a:p>
          </p:txBody>
        </p:sp>
        <p:graphicFrame>
          <p:nvGraphicFramePr>
            <p:cNvPr id="63499" name="Object 19">
              <a:extLst>
                <a:ext uri="{FF2B5EF4-FFF2-40B4-BE49-F238E27FC236}">
                  <a16:creationId xmlns:a16="http://schemas.microsoft.com/office/drawing/2014/main" id="{159EB755-F6EE-4BA1-AEA2-B4CC0475E0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8" y="3774"/>
            <a:ext cx="87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82" r:id="rId18" imgW="634449" imgH="203024" progId="Equation.3">
                    <p:embed/>
                  </p:oleObj>
                </mc:Choice>
                <mc:Fallback>
                  <p:oleObj r:id="rId18" imgW="634449" imgH="203024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" y="3774"/>
                          <a:ext cx="87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00" name="Object 20">
              <a:extLst>
                <a:ext uri="{FF2B5EF4-FFF2-40B4-BE49-F238E27FC236}">
                  <a16:creationId xmlns:a16="http://schemas.microsoft.com/office/drawing/2014/main" id="{AF2BF0AB-808B-4C28-9DF1-9EDB6D8E7E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8" y="3817"/>
            <a:ext cx="439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583" r:id="rId20" imgW="393871" imgH="228699" progId="Equation.3">
                    <p:embed/>
                  </p:oleObj>
                </mc:Choice>
                <mc:Fallback>
                  <p:oleObj r:id="rId20" imgW="393871" imgH="228699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8" y="3817"/>
                          <a:ext cx="439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" name="Text Box 7">
            <a:extLst>
              <a:ext uri="{FF2B5EF4-FFF2-40B4-BE49-F238E27FC236}">
                <a16:creationId xmlns:a16="http://schemas.microsoft.com/office/drawing/2014/main" id="{37CE1EA3-D880-4CAB-BFED-EE887C9EB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643438"/>
            <a:ext cx="72390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just"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In either case there is a contradiction.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1">
            <a:extLst>
              <a:ext uri="{FF2B5EF4-FFF2-40B4-BE49-F238E27FC236}">
                <a16:creationId xmlns:a16="http://schemas.microsoft.com/office/drawing/2014/main" id="{15FB3A02-04BF-4B29-8FF2-83925EAE28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F707076B-B420-4606-B112-7FA0D9C7EA14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32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37059" name="Text Box 3">
            <a:extLst>
              <a:ext uri="{FF2B5EF4-FFF2-40B4-BE49-F238E27FC236}">
                <a16:creationId xmlns:a16="http://schemas.microsoft.com/office/drawing/2014/main" id="{ADCB5D60-66A5-4B84-AFC7-CF721EBF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85800"/>
            <a:ext cx="8610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7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</a:t>
            </a:r>
            <a:r>
              <a:rPr kumimoji="1" lang="en-US" altLang="zh-CN" b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Assume that in a group of six people, each pair of individuals consists of two friends or two enemies. Show that there are either three mutual friends or three mutual enemies in the group.</a:t>
            </a:r>
            <a:r>
              <a:rPr kumimoji="1"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837060" name="Text Box 4">
            <a:extLst>
              <a:ext uri="{FF2B5EF4-FFF2-40B4-BE49-F238E27FC236}">
                <a16:creationId xmlns:a16="http://schemas.microsoft.com/office/drawing/2014/main" id="{AB1411EE-3B79-442E-8046-85CB6A77E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1857375"/>
            <a:ext cx="830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66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</a:p>
        </p:txBody>
      </p:sp>
      <p:sp>
        <p:nvSpPr>
          <p:cNvPr id="1837061" name="Text Box 5">
            <a:extLst>
              <a:ext uri="{FF2B5EF4-FFF2-40B4-BE49-F238E27FC236}">
                <a16:creationId xmlns:a16="http://schemas.microsoft.com/office/drawing/2014/main" id="{06EDF17A-99DF-469C-9CC2-3833AF425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2786063"/>
            <a:ext cx="7239000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Take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into consideration. Of the five other people in the group, there are either three or more who are friends of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, or three or more who are enemies of </a:t>
            </a:r>
            <a:r>
              <a:rPr kumimoji="1" lang="en-US" altLang="zh-CN" sz="2200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sz="2200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sz="2200">
                <a:latin typeface="Times New Roman" panose="02020603050405020304" pitchFamily="18" charset="0"/>
                <a:ea typeface="宋体" panose="02010600030101010101" pitchFamily="2" charset="-122"/>
              </a:rPr>
              <a:t> .  This follows from the generalized pigeonhole principle. 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BF04801F-F7B2-45A8-9C23-81D714AB0640}"/>
              </a:ext>
            </a:extLst>
          </p:cNvPr>
          <p:cNvGrpSpPr>
            <a:grpSpLocks/>
          </p:cNvGrpSpPr>
          <p:nvPr/>
        </p:nvGrpSpPr>
        <p:grpSpPr bwMode="auto">
          <a:xfrm>
            <a:off x="723900" y="2286000"/>
            <a:ext cx="7239000" cy="427038"/>
            <a:chOff x="480" y="576"/>
            <a:chExt cx="4560" cy="269"/>
          </a:xfrm>
        </p:grpSpPr>
        <p:sp>
          <p:nvSpPr>
            <p:cNvPr id="65550" name="Text Box 7">
              <a:extLst>
                <a:ext uri="{FF2B5EF4-FFF2-40B4-BE49-F238E27FC236}">
                  <a16:creationId xmlns:a16="http://schemas.microsoft.com/office/drawing/2014/main" id="{F7BA269F-17D1-4D34-896F-A108EA541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576"/>
              <a:ext cx="45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Let the six people be </a:t>
              </a:r>
            </a:p>
          </p:txBody>
        </p:sp>
        <p:graphicFrame>
          <p:nvGraphicFramePr>
            <p:cNvPr id="65551" name="Object 6">
              <a:extLst>
                <a:ext uri="{FF2B5EF4-FFF2-40B4-BE49-F238E27FC236}">
                  <a16:creationId xmlns:a16="http://schemas.microsoft.com/office/drawing/2014/main" id="{9ED31A2D-7A00-476B-A67D-231A966D79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0" y="606"/>
            <a:ext cx="120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73" r:id="rId5" imgW="1168400" imgH="228600" progId="Equation.3">
                    <p:embed/>
                  </p:oleObj>
                </mc:Choice>
                <mc:Fallback>
                  <p:oleObj r:id="rId5" imgW="1168400" imgH="228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606"/>
                          <a:ext cx="1200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7020256E-46F3-42E0-84F9-437810151FC2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4852988"/>
            <a:ext cx="7239000" cy="468312"/>
            <a:chOff x="432" y="3264"/>
            <a:chExt cx="4560" cy="295"/>
          </a:xfrm>
        </p:grpSpPr>
        <p:graphicFrame>
          <p:nvGraphicFramePr>
            <p:cNvPr id="65548" name="Object 5">
              <a:extLst>
                <a:ext uri="{FF2B5EF4-FFF2-40B4-BE49-F238E27FC236}">
                  <a16:creationId xmlns:a16="http://schemas.microsoft.com/office/drawing/2014/main" id="{F6B95DE3-65C6-4D75-85BD-C402960A15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3276"/>
            <a:ext cx="2976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74" r:id="rId7" imgW="2501900" imgH="241300" progId="Equation.3">
                    <p:embed/>
                  </p:oleObj>
                </mc:Choice>
                <mc:Fallback>
                  <p:oleObj r:id="rId7" imgW="2501900" imgH="241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276"/>
                          <a:ext cx="2976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9" name="Text Box 13">
              <a:extLst>
                <a:ext uri="{FF2B5EF4-FFF2-40B4-BE49-F238E27FC236}">
                  <a16:creationId xmlns:a16="http://schemas.microsoft.com/office/drawing/2014/main" id="{48FDD052-B65D-4F06-B102-444E27038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264"/>
              <a:ext cx="45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(2)  </a:t>
              </a:r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E1C2804F-500D-4DD7-B41F-F01F392CAA3A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4286250"/>
            <a:ext cx="7239000" cy="481013"/>
            <a:chOff x="384" y="2784"/>
            <a:chExt cx="4560" cy="303"/>
          </a:xfrm>
        </p:grpSpPr>
        <p:sp>
          <p:nvSpPr>
            <p:cNvPr id="65546" name="Text Box 15">
              <a:extLst>
                <a:ext uri="{FF2B5EF4-FFF2-40B4-BE49-F238E27FC236}">
                  <a16:creationId xmlns:a16="http://schemas.microsoft.com/office/drawing/2014/main" id="{BE201E1B-0DE2-41F9-9393-7E2D7A07E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784"/>
              <a:ext cx="45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(1)  </a:t>
              </a:r>
            </a:p>
          </p:txBody>
        </p:sp>
        <p:graphicFrame>
          <p:nvGraphicFramePr>
            <p:cNvPr id="65547" name="Object 4">
              <a:extLst>
                <a:ext uri="{FF2B5EF4-FFF2-40B4-BE49-F238E27FC236}">
                  <a16:creationId xmlns:a16="http://schemas.microsoft.com/office/drawing/2014/main" id="{FD68C40A-5798-4673-AFC6-8BA77525FC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2811"/>
            <a:ext cx="283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75" r:id="rId9" imgW="2438400" imgH="241300" progId="Equation.3">
                    <p:embed/>
                  </p:oleObj>
                </mc:Choice>
                <mc:Fallback>
                  <p:oleObj r:id="rId9" imgW="2438400" imgH="2413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2811"/>
                          <a:ext cx="2832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545" name="Text Box 17">
            <a:extLst>
              <a:ext uri="{FF2B5EF4-FFF2-40B4-BE49-F238E27FC236}">
                <a16:creationId xmlns:a16="http://schemas.microsoft.com/office/drawing/2014/main" id="{4744465C-5F99-4503-87B9-71614D3E6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8738"/>
            <a:ext cx="3505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6.2  The Pigeonhole Principle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70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37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370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7059" grpId="0" autoUpdateAnimBg="0"/>
      <p:bldP spid="1837060" grpId="0" build="p" autoUpdateAnimBg="0"/>
      <p:bldP spid="183706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1">
            <a:extLst>
              <a:ext uri="{FF2B5EF4-FFF2-40B4-BE49-F238E27FC236}">
                <a16:creationId xmlns:a16="http://schemas.microsoft.com/office/drawing/2014/main" id="{86349B78-FFC9-47C3-9A22-61B9F28925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4987849D-4576-47DE-B143-D351B8CFC438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33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7" name="Text Box 2">
            <a:extLst>
              <a:ext uri="{FF2B5EF4-FFF2-40B4-BE49-F238E27FC236}">
                <a16:creationId xmlns:a16="http://schemas.microsoft.com/office/drawing/2014/main" id="{E46FA94D-D8EF-4611-A591-112144F4C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45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6.2  The Pigeonhole Principle </a:t>
            </a:r>
          </a:p>
        </p:txBody>
      </p:sp>
      <p:sp>
        <p:nvSpPr>
          <p:cNvPr id="1802243" name="Text Box 3">
            <a:extLst>
              <a:ext uri="{FF2B5EF4-FFF2-40B4-BE49-F238E27FC236}">
                <a16:creationId xmlns:a16="http://schemas.microsoft.com/office/drawing/2014/main" id="{C1E70C0E-F629-4784-94E1-27A8B3B61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715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Ramsey number </a:t>
            </a:r>
            <a:r>
              <a:rPr kumimoji="1" lang="en-US" altLang="zh-CN" i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m, n</a:t>
            </a: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1802244" name="Text Box 4">
            <a:extLst>
              <a:ext uri="{FF2B5EF4-FFF2-40B4-BE49-F238E27FC236}">
                <a16:creationId xmlns:a16="http://schemas.microsoft.com/office/drawing/2014/main" id="{678866A0-F2E9-45D2-AFB0-819D2CB7A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1104900"/>
            <a:ext cx="782478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Ramsey number </a:t>
            </a:r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kumimoji="1"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where </a:t>
            </a:r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are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positive integers greater than or equal to 2, denotes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</a:t>
            </a:r>
            <a:r>
              <a:rPr kumimoji="1"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minimum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number of people at a party so that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there are either </a:t>
            </a:r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mutual friends or </a:t>
            </a:r>
            <a:r>
              <a:rPr kumimoji="1"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mutual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enemies, assuming that every pair of people at the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party are friends or enemies.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02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02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02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02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802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802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802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243" grpId="0" autoUpdateAnimBg="0"/>
      <p:bldP spid="1802244" grpId="0" build="p" bldLvl="3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1">
            <a:extLst>
              <a:ext uri="{FF2B5EF4-FFF2-40B4-BE49-F238E27FC236}">
                <a16:creationId xmlns:a16="http://schemas.microsoft.com/office/drawing/2014/main" id="{56E094DF-53AC-4CD0-84F0-909F57D956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93E1DCDD-6D31-4408-8AAA-0C62016F087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34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5" name="Text Box 4">
            <a:extLst>
              <a:ext uri="{FF2B5EF4-FFF2-40B4-BE49-F238E27FC236}">
                <a16:creationId xmlns:a16="http://schemas.microsoft.com/office/drawing/2014/main" id="{EF217242-2E1E-4231-BFCF-3FA9CA1C3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571625"/>
            <a:ext cx="6781800" cy="3231654"/>
          </a:xfrm>
          <a:prstGeom prst="rect">
            <a:avLst/>
          </a:prstGeom>
          <a:solidFill>
            <a:srgbClr val="CCFFFF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Homework: (Due on April 18)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Ver. 8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6.2 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latin typeface="Times New Roman" panose="02020603050405020304" pitchFamily="18" charset="0"/>
              </a:rPr>
              <a:t>2, 40, 44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i="1" u="sng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Ver. 7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kumimoji="1" lang="en-US" altLang="zh-CN" dirty="0">
                <a:solidFill>
                  <a:srgbClr val="CC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Sec. 6.2 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kumimoji="1" lang="en-US" altLang="zh-CN" dirty="0">
                <a:latin typeface="Times New Roman" panose="02020603050405020304" pitchFamily="18" charset="0"/>
              </a:rPr>
              <a:t>0, 38, 42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kumimoji="1"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1">
            <a:extLst>
              <a:ext uri="{FF2B5EF4-FFF2-40B4-BE49-F238E27FC236}">
                <a16:creationId xmlns:a16="http://schemas.microsoft.com/office/drawing/2014/main" id="{1C444DC4-7CDC-430B-B894-F26FF237E6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E6C90AD-A91D-4E9D-BA34-97D142FCF40E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4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67427" name="Text Box 3">
            <a:extLst>
              <a:ext uri="{FF2B5EF4-FFF2-40B4-BE49-F238E27FC236}">
                <a16:creationId xmlns:a16="http://schemas.microsoft.com/office/drawing/2014/main" id="{54D88225-627B-4C77-AC8E-08A98750F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85800"/>
            <a:ext cx="80772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〖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Example 1</a:t>
            </a:r>
            <a:r>
              <a:rPr kumimoji="1" lang="en-US" altLang="zh-CN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〗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Suppose statement labels in a programming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language must be a single letter or a single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decimal digit. Determine the number of    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    different statement labels. 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0C5763FA-DFFA-4389-AEC0-300BF771F86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859088"/>
            <a:ext cx="8001000" cy="2855912"/>
            <a:chOff x="336" y="864"/>
            <a:chExt cx="5040" cy="2820"/>
          </a:xfrm>
        </p:grpSpPr>
        <p:sp>
          <p:nvSpPr>
            <p:cNvPr id="10246" name="Text Box 5">
              <a:extLst>
                <a:ext uri="{FF2B5EF4-FFF2-40B4-BE49-F238E27FC236}">
                  <a16:creationId xmlns:a16="http://schemas.microsoft.com/office/drawing/2014/main" id="{2F1A1D28-2DC5-495D-BE90-77C0FA6EF4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913"/>
              <a:ext cx="4944" cy="27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/>
              <a:r>
                <a:rPr kumimoji="1" lang="en-US" altLang="zh-CN" i="1">
                  <a:solidFill>
                    <a:srgbClr val="3366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Solution:</a:t>
              </a:r>
            </a:p>
            <a:p>
              <a:pPr eaLnBrk="1" hangingPunct="1">
                <a:spcBef>
                  <a:spcPct val="4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Since a label cannot be both at the same time,</a:t>
              </a:r>
            </a:p>
            <a:p>
              <a:pPr eaLnBrk="1" hangingPunct="1">
                <a:spcBef>
                  <a:spcPct val="4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the number of labels = the number of letters + the </a:t>
              </a:r>
            </a:p>
            <a:p>
              <a:pPr eaLnBrk="1" hangingPunct="1">
                <a:spcBef>
                  <a:spcPct val="4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                            number of decimal digits</a:t>
              </a:r>
            </a:p>
            <a:p>
              <a:pPr eaLnBrk="1" hangingPunct="1">
                <a:spcBef>
                  <a:spcPct val="40000"/>
                </a:spcBef>
              </a:pPr>
              <a:r>
                <a:rPr kumimoji="1" lang="en-US" altLang="zh-CN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Wingdings" panose="05000000000000000000" pitchFamily="2" charset="2"/>
                </a:rPr>
                <a:t>                                          = 26 + 10 = 36. </a:t>
              </a:r>
              <a:endPara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  <a:p>
              <a:pPr eaLnBrk="1" hangingPunct="1"/>
              <a:r>
                <a:rPr kumimoji="1" lang="en-US" altLang="zh-CN" sz="2000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  </a:t>
              </a:r>
            </a:p>
          </p:txBody>
        </p:sp>
        <p:sp>
          <p:nvSpPr>
            <p:cNvPr id="10247" name="AutoShape 6">
              <a:extLst>
                <a:ext uri="{FF2B5EF4-FFF2-40B4-BE49-F238E27FC236}">
                  <a16:creationId xmlns:a16="http://schemas.microsoft.com/office/drawing/2014/main" id="{25AEFE42-03C0-432B-8AE2-3799BA50CA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864"/>
              <a:ext cx="5040" cy="2784"/>
            </a:xfrm>
            <a:prstGeom prst="foldedCorner">
              <a:avLst>
                <a:gd name="adj" fmla="val 125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10245" name="Text Box 7">
            <a:extLst>
              <a:ext uri="{FF2B5EF4-FFF2-40B4-BE49-F238E27FC236}">
                <a16:creationId xmlns:a16="http://schemas.microsoft.com/office/drawing/2014/main" id="{A783C34A-7A70-4A71-95AF-E6E2AD56E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45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6.1  The Basic of Counting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674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742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1">
            <a:extLst>
              <a:ext uri="{FF2B5EF4-FFF2-40B4-BE49-F238E27FC236}">
                <a16:creationId xmlns:a16="http://schemas.microsoft.com/office/drawing/2014/main" id="{177F2107-1B3A-4AAD-8688-83B4D276B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CACC5FD7-026D-4F81-8728-E41E9BF3F557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5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69475" name="Text Box 3">
            <a:extLst>
              <a:ext uri="{FF2B5EF4-FFF2-40B4-BE49-F238E27FC236}">
                <a16:creationId xmlns:a16="http://schemas.microsoft.com/office/drawing/2014/main" id="{AFFD9948-831D-44AA-A2D5-94099ACBFA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 can extend the sum rule to more than two tasks.</a:t>
            </a:r>
          </a:p>
        </p:txBody>
      </p:sp>
      <p:sp>
        <p:nvSpPr>
          <p:cNvPr id="1769476" name="AutoShape 4">
            <a:extLst>
              <a:ext uri="{FF2B5EF4-FFF2-40B4-BE49-F238E27FC236}">
                <a16:creationId xmlns:a16="http://schemas.microsoft.com/office/drawing/2014/main" id="{5A90D545-233A-44FA-9E0B-A3FD19A46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214438"/>
            <a:ext cx="8229600" cy="1676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Suppose that the tasks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…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can be done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…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  <a:p>
            <a:pPr eaLnBrk="1" hangingPunct="1"/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ways, respectively, and no two of these tasks can be done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at the same time. Then the number of ways to do one of these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tasks is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769477" name="Text Box 5">
            <a:extLst>
              <a:ext uri="{FF2B5EF4-FFF2-40B4-BE49-F238E27FC236}">
                <a16:creationId xmlns:a16="http://schemas.microsoft.com/office/drawing/2014/main" id="{856A04CD-2E0F-4B10-8F25-A5337A512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143250"/>
            <a:ext cx="8077200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Proof: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: the sum rule of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tasks</a:t>
            </a:r>
            <a:r>
              <a:rPr kumimoji="1" lang="en-US" altLang="zh-CN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1" lang="en-US" altLang="zh-CN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(1)  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=2</a:t>
            </a:r>
          </a:p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(2) 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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+1) </a:t>
            </a:r>
          </a:p>
        </p:txBody>
      </p:sp>
      <p:sp>
        <p:nvSpPr>
          <p:cNvPr id="1769478" name="Text Box 6">
            <a:extLst>
              <a:ext uri="{FF2B5EF4-FFF2-40B4-BE49-F238E27FC236}">
                <a16:creationId xmlns:a16="http://schemas.microsoft.com/office/drawing/2014/main" id="{9F69D24C-E8AF-4D31-A67B-0565E1E2C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5072063"/>
            <a:ext cx="79248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…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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  = |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 + |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 +… + |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 , Where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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=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(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=1,2,…,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)</a:t>
            </a:r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55F131CD-2486-4BE2-8FC8-52E628F60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45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6.1  The Basic of Counting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69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6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69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7694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9475" grpId="0" autoUpdateAnimBg="0"/>
      <p:bldP spid="1769476" grpId="0" animBg="1" autoUpdateAnimBg="0"/>
      <p:bldP spid="1769477" grpId="0" autoUpdateAnimBg="0"/>
      <p:bldP spid="176947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1">
            <a:extLst>
              <a:ext uri="{FF2B5EF4-FFF2-40B4-BE49-F238E27FC236}">
                <a16:creationId xmlns:a16="http://schemas.microsoft.com/office/drawing/2014/main" id="{740E823B-B132-4D3A-B131-C6FC6269E9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BF6213DE-56B6-4CD1-BEAD-B1C86E879C52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6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71523" name="Text Box 3">
            <a:extLst>
              <a:ext uri="{FF2B5EF4-FFF2-40B4-BE49-F238E27FC236}">
                <a16:creationId xmlns:a16="http://schemas.microsoft.com/office/drawing/2014/main" id="{A0099F3B-94DC-4026-9D58-5EC54C602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500063"/>
            <a:ext cx="8501062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〖Example 2〗Counting the number of elements in </a:t>
            </a:r>
            <a:r>
              <a:rPr kumimoji="1" lang="en-US" altLang="zh-CN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{length 10 bit strings with 0-streak of length exactly 5}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771524" name="Text Box 4">
            <a:extLst>
              <a:ext uri="{FF2B5EF4-FFF2-40B4-BE49-F238E27FC236}">
                <a16:creationId xmlns:a16="http://schemas.microsoft.com/office/drawing/2014/main" id="{5EA3787B-5EFD-4F86-955C-27D93703D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500188"/>
            <a:ext cx="80010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i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Solution: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Since the set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A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can be break up into the following case.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{000001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****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    (* is either 0 or 1)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{1000001***}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{*1000001**}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A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{**1000001*}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{***1000001}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A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{****100000}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Apply the sum rule:</a:t>
            </a: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|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 = |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+|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+|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+|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+|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 +|</a:t>
            </a:r>
            <a:r>
              <a:rPr lang="en-US" altLang="zh-CN" b="0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b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endParaRPr lang="en-US" altLang="zh-CN" b="0" i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1771525" name="AutoShape 5">
            <a:extLst>
              <a:ext uri="{FF2B5EF4-FFF2-40B4-BE49-F238E27FC236}">
                <a16:creationId xmlns:a16="http://schemas.microsoft.com/office/drawing/2014/main" id="{2D9CF81C-BFF4-4FA1-BD37-B9702EAC7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1500188"/>
            <a:ext cx="8001000" cy="4876800"/>
          </a:xfrm>
          <a:prstGeom prst="foldedCorner">
            <a:avLst>
              <a:gd name="adj" fmla="val 125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9F42B3FF-2320-4845-8060-8DA196335F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45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6.1  The Basic of Counting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5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71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7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71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71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71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71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71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71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71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71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715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715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23" grpId="0" autoUpdateAnimBg="0"/>
      <p:bldP spid="1771524" grpId="0" build="p" autoUpdateAnimBg="0"/>
      <p:bldP spid="17715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1">
            <a:extLst>
              <a:ext uri="{FF2B5EF4-FFF2-40B4-BE49-F238E27FC236}">
                <a16:creationId xmlns:a16="http://schemas.microsoft.com/office/drawing/2014/main" id="{298C7908-8913-49AF-ADD5-E8538089AC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D20A1378-2CAB-4CC5-A81F-680229FCEB1C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7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73571" name="Text Box 3">
            <a:extLst>
              <a:ext uri="{FF2B5EF4-FFF2-40B4-BE49-F238E27FC236}">
                <a16:creationId xmlns:a16="http://schemas.microsoft.com/office/drawing/2014/main" id="{D5BA8E66-8BBB-49AA-A2D7-65186DEAC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500063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9933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2) The Product Rule</a:t>
            </a:r>
            <a:r>
              <a:rPr kumimoji="1" lang="en-US" altLang="zh-CN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1773572" name="AutoShape 4">
            <a:extLst>
              <a:ext uri="{FF2B5EF4-FFF2-40B4-BE49-F238E27FC236}">
                <a16:creationId xmlns:a16="http://schemas.microsoft.com/office/drawing/2014/main" id="{CEEA07C9-33AF-45F0-979A-8493DF6D8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1000125"/>
            <a:ext cx="8305800" cy="1676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Suppose that a procedure can be broken down into two tasks.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there are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ways to do the first task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ways to do the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second after the first task has been done, then there are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ways to complete the procedure. </a:t>
            </a:r>
          </a:p>
        </p:txBody>
      </p:sp>
      <p:sp>
        <p:nvSpPr>
          <p:cNvPr id="1773573" name="Text Box 5">
            <a:extLst>
              <a:ext uri="{FF2B5EF4-FFF2-40B4-BE49-F238E27FC236}">
                <a16:creationId xmlns:a16="http://schemas.microsoft.com/office/drawing/2014/main" id="{E48E9983-9D40-4199-9FD1-4CFA56D37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2857500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Phrased in terms of sets </a:t>
            </a:r>
          </a:p>
        </p:txBody>
      </p:sp>
      <p:sp>
        <p:nvSpPr>
          <p:cNvPr id="1773574" name="Text Box 6">
            <a:extLst>
              <a:ext uri="{FF2B5EF4-FFF2-40B4-BE49-F238E27FC236}">
                <a16:creationId xmlns:a16="http://schemas.microsoft.com/office/drawing/2014/main" id="{3CDB9DB5-684E-4C90-8C04-937123B531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3500438"/>
            <a:ext cx="7696200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are finite sets, then the number of elements in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the Cartesian product of these sets is the product of the </a:t>
            </a:r>
          </a:p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number of elements in each set, namely</a:t>
            </a:r>
          </a:p>
          <a:p>
            <a:pPr algn="ctr"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 = |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|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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|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|</a:t>
            </a: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C5B96A68-E497-4DDD-B860-0EF6C4E77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45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6.1  The Basic of Counting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73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7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735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7735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3571" grpId="0" autoUpdateAnimBg="0"/>
      <p:bldP spid="1773572" grpId="0" animBg="1" autoUpdateAnimBg="0"/>
      <p:bldP spid="1773573" grpId="0" autoUpdateAnimBg="0"/>
      <p:bldP spid="177357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1">
            <a:extLst>
              <a:ext uri="{FF2B5EF4-FFF2-40B4-BE49-F238E27FC236}">
                <a16:creationId xmlns:a16="http://schemas.microsoft.com/office/drawing/2014/main" id="{1CBECB92-2759-4289-8C05-559D15F139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5781A4FC-CFE0-4309-961A-E77B0B43C62B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8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75619" name="Text Box 3">
            <a:extLst>
              <a:ext uri="{FF2B5EF4-FFF2-40B4-BE49-F238E27FC236}">
                <a16:creationId xmlns:a16="http://schemas.microsoft.com/office/drawing/2014/main" id="{5226F61B-E20F-4BD4-A7F9-42EBC1558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836613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The extended version of the product rule</a:t>
            </a:r>
          </a:p>
        </p:txBody>
      </p:sp>
      <p:sp>
        <p:nvSpPr>
          <p:cNvPr id="1775620" name="AutoShape 4">
            <a:extLst>
              <a:ext uri="{FF2B5EF4-FFF2-40B4-BE49-F238E27FC236}">
                <a16:creationId xmlns:a16="http://schemas.microsoft.com/office/drawing/2014/main" id="{07117502-14E4-47B1-8B0E-816CAF13C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700213"/>
            <a:ext cx="8229600" cy="1676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Suppose that a procedure is carried out by performing the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tasks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…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. If task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can be done in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ways after tasks</a:t>
            </a:r>
          </a:p>
          <a:p>
            <a:pPr eaLnBrk="1" hangingPunct="1"/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…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, and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-1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have been done, then there are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 …</a:t>
            </a:r>
            <a:r>
              <a:rPr kumimoji="1" lang="en-US" altLang="zh-CN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eaLnBrk="1" hangingPunct="1"/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ways to carry out the procedure.</a:t>
            </a:r>
          </a:p>
        </p:txBody>
      </p:sp>
      <p:sp>
        <p:nvSpPr>
          <p:cNvPr id="1775621" name="Text Box 5">
            <a:extLst>
              <a:ext uri="{FF2B5EF4-FFF2-40B4-BE49-F238E27FC236}">
                <a16:creationId xmlns:a16="http://schemas.microsoft.com/office/drawing/2014/main" id="{860E3A20-0C91-452C-8474-9577ECE68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3025" y="4038600"/>
            <a:ext cx="6757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…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  = |A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  |A</a:t>
            </a:r>
            <a:r>
              <a:rPr kumimoji="1" lang="en-US" altLang="zh-CN" baseline="-30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 … |A</a:t>
            </a:r>
            <a:r>
              <a:rPr kumimoji="1" lang="en-US" altLang="zh-CN" i="1" baseline="-30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| </a:t>
            </a:r>
          </a:p>
        </p:txBody>
      </p:sp>
      <p:sp>
        <p:nvSpPr>
          <p:cNvPr id="18438" name="Text Box 6">
            <a:extLst>
              <a:ext uri="{FF2B5EF4-FFF2-40B4-BE49-F238E27FC236}">
                <a16:creationId xmlns:a16="http://schemas.microsoft.com/office/drawing/2014/main" id="{334C281F-3F5A-445E-87C7-43632C5CD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45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6.1  The Basic of Counting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7756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77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75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5619" grpId="0" autoUpdateAnimBg="0"/>
      <p:bldP spid="1775620" grpId="0" animBg="1" autoUpdateAnimBg="0"/>
      <p:bldP spid="177562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1">
            <a:extLst>
              <a:ext uri="{FF2B5EF4-FFF2-40B4-BE49-F238E27FC236}">
                <a16:creationId xmlns:a16="http://schemas.microsoft.com/office/drawing/2014/main" id="{67807B50-4FEB-447B-94A1-844E165373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fld id="{320E2859-C61B-4570-B3C3-FFCEFA2C10FF}" type="slidenum">
              <a:rPr lang="zh-CN" altLang="en-US" sz="1400" b="0" smtClean="0">
                <a:latin typeface="Arial" panose="020B0604020202020204" pitchFamily="34" charset="0"/>
                <a:ea typeface="宋体" panose="02010600030101010101" pitchFamily="2" charset="-122"/>
              </a:rPr>
              <a:pPr/>
              <a:t>9</a:t>
            </a:fld>
            <a:endParaRPr lang="en-US" altLang="zh-CN" sz="14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77667" name="Text Box 3">
            <a:extLst>
              <a:ext uri="{FF2B5EF4-FFF2-40B4-BE49-F238E27FC236}">
                <a16:creationId xmlns:a16="http://schemas.microsoft.com/office/drawing/2014/main" id="{4326A310-C821-4B45-97D4-67AD50972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85800"/>
            <a:ext cx="8077200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>
                <a:solidFill>
                  <a:srgbClr val="000000"/>
                </a:solidFill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〖Example 3〗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How many bit strings of length 10 begin and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end with a 1?</a:t>
            </a:r>
            <a:r>
              <a:rPr kumimoji="1" lang="en-US" altLang="zh-CN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</a:t>
            </a:r>
          </a:p>
        </p:txBody>
      </p:sp>
      <p:sp>
        <p:nvSpPr>
          <p:cNvPr id="1777668" name="Oval 4">
            <a:extLst>
              <a:ext uri="{FF2B5EF4-FFF2-40B4-BE49-F238E27FC236}">
                <a16:creationId xmlns:a16="http://schemas.microsoft.com/office/drawing/2014/main" id="{84CFE4FC-7B49-49DE-87E1-0D2E4F91B3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609600"/>
            <a:ext cx="3124200" cy="6096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algn="r"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zh-CN" altLang="en-US"/>
          </a:p>
        </p:txBody>
      </p:sp>
      <p:sp>
        <p:nvSpPr>
          <p:cNvPr id="1777669" name="Text Box 5">
            <a:extLst>
              <a:ext uri="{FF2B5EF4-FFF2-40B4-BE49-F238E27FC236}">
                <a16:creationId xmlns:a16="http://schemas.microsoft.com/office/drawing/2014/main" id="{E4DB7690-6D00-4BEA-ADBA-5C6AB01B0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1747838"/>
            <a:ext cx="381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b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         </a:t>
            </a:r>
            <a:endParaRPr kumimoji="1" lang="zh-CN" altLang="en-US" b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C429EBF4-BC1B-4276-9C1F-31C74AA0D7AE}"/>
              </a:ext>
            </a:extLst>
          </p:cNvPr>
          <p:cNvGrpSpPr>
            <a:grpSpLocks/>
          </p:cNvGrpSpPr>
          <p:nvPr/>
        </p:nvGrpSpPr>
        <p:grpSpPr bwMode="auto">
          <a:xfrm>
            <a:off x="2243138" y="2128838"/>
            <a:ext cx="533400" cy="1066800"/>
            <a:chOff x="1413" y="1824"/>
            <a:chExt cx="336" cy="672"/>
          </a:xfrm>
        </p:grpSpPr>
        <p:sp>
          <p:nvSpPr>
            <p:cNvPr id="20502" name="Line 7">
              <a:extLst>
                <a:ext uri="{FF2B5EF4-FFF2-40B4-BE49-F238E27FC236}">
                  <a16:creationId xmlns:a16="http://schemas.microsoft.com/office/drawing/2014/main" id="{8BBF27A1-0EF8-475E-89B3-7FE7DAD77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1824"/>
              <a:ext cx="144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Text Box 8">
              <a:extLst>
                <a:ext uri="{FF2B5EF4-FFF2-40B4-BE49-F238E27FC236}">
                  <a16:creationId xmlns:a16="http://schemas.microsoft.com/office/drawing/2014/main" id="{5EF21478-B300-47E5-B7F6-949FD849F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3" y="220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sp>
        <p:nvSpPr>
          <p:cNvPr id="1777673" name="Line 9">
            <a:extLst>
              <a:ext uri="{FF2B5EF4-FFF2-40B4-BE49-F238E27FC236}">
                <a16:creationId xmlns:a16="http://schemas.microsoft.com/office/drawing/2014/main" id="{A33B9935-51CE-4233-AB55-13E89B787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1143000"/>
            <a:ext cx="1371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77674" name="Line 10">
            <a:extLst>
              <a:ext uri="{FF2B5EF4-FFF2-40B4-BE49-F238E27FC236}">
                <a16:creationId xmlns:a16="http://schemas.microsoft.com/office/drawing/2014/main" id="{9E7C46E2-664E-4DAC-91D1-2FFCE42F6D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1214438"/>
            <a:ext cx="16002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" name="Group 11">
            <a:extLst>
              <a:ext uri="{FF2B5EF4-FFF2-40B4-BE49-F238E27FC236}">
                <a16:creationId xmlns:a16="http://schemas.microsoft.com/office/drawing/2014/main" id="{C02EFBC0-A018-4F85-A78C-38B45B681491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2128838"/>
            <a:ext cx="1066800" cy="990600"/>
            <a:chOff x="3744" y="1824"/>
            <a:chExt cx="672" cy="624"/>
          </a:xfrm>
        </p:grpSpPr>
        <p:sp>
          <p:nvSpPr>
            <p:cNvPr id="20500" name="Line 12">
              <a:extLst>
                <a:ext uri="{FF2B5EF4-FFF2-40B4-BE49-F238E27FC236}">
                  <a16:creationId xmlns:a16="http://schemas.microsoft.com/office/drawing/2014/main" id="{78469A4D-566C-44D9-8AFF-E8759BF926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1824"/>
              <a:ext cx="192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1" name="Text Box 13">
              <a:extLst>
                <a:ext uri="{FF2B5EF4-FFF2-40B4-BE49-F238E27FC236}">
                  <a16:creationId xmlns:a16="http://schemas.microsoft.com/office/drawing/2014/main" id="{AEBDC57C-FA57-4410-A2FE-0D99C97D9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2160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C26C5DD6-B7FD-435A-8B67-50FBCF95430F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281238"/>
            <a:ext cx="2590800" cy="685800"/>
            <a:chOff x="1920" y="1920"/>
            <a:chExt cx="1632" cy="432"/>
          </a:xfrm>
        </p:grpSpPr>
        <p:grpSp>
          <p:nvGrpSpPr>
            <p:cNvPr id="20495" name="Group 15">
              <a:extLst>
                <a:ext uri="{FF2B5EF4-FFF2-40B4-BE49-F238E27FC236}">
                  <a16:creationId xmlns:a16="http://schemas.microsoft.com/office/drawing/2014/main" id="{F1241B99-B82B-42B5-9D9C-BA6113AF5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1920"/>
              <a:ext cx="1632" cy="48"/>
              <a:chOff x="3264" y="3552"/>
              <a:chExt cx="1900" cy="48"/>
            </a:xfrm>
          </p:grpSpPr>
          <p:sp>
            <p:nvSpPr>
              <p:cNvPr id="20497" name="Line 16">
                <a:extLst>
                  <a:ext uri="{FF2B5EF4-FFF2-40B4-BE49-F238E27FC236}">
                    <a16:creationId xmlns:a16="http://schemas.microsoft.com/office/drawing/2014/main" id="{38996300-959B-410E-B9A4-036DF199D9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3600"/>
                <a:ext cx="189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8" name="Line 17">
                <a:extLst>
                  <a:ext uri="{FF2B5EF4-FFF2-40B4-BE49-F238E27FC236}">
                    <a16:creationId xmlns:a16="http://schemas.microsoft.com/office/drawing/2014/main" id="{D1504D11-AE5C-4B09-8A5E-FDEB74D508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64" y="3552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499" name="Line 18">
                <a:extLst>
                  <a:ext uri="{FF2B5EF4-FFF2-40B4-BE49-F238E27FC236}">
                    <a16:creationId xmlns:a16="http://schemas.microsoft.com/office/drawing/2014/main" id="{5C81F287-26A7-45E3-9211-DD97E8323B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64" y="3552"/>
                <a:ext cx="0" cy="4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0496" name="Text Box 19">
              <a:extLst>
                <a:ext uri="{FF2B5EF4-FFF2-40B4-BE49-F238E27FC236}">
                  <a16:creationId xmlns:a16="http://schemas.microsoft.com/office/drawing/2014/main" id="{C0284A91-951F-4114-A5C2-00CA71716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2064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b="0">
                  <a:latin typeface="Times New Roman" panose="02020603050405020304" pitchFamily="18" charset="0"/>
                  <a:ea typeface="宋体" panose="02010600030101010101" pitchFamily="2" charset="-122"/>
                </a:rPr>
                <a:t>0,  1</a:t>
              </a:r>
            </a:p>
          </p:txBody>
        </p:sp>
      </p:grpSp>
      <p:grpSp>
        <p:nvGrpSpPr>
          <p:cNvPr id="6" name="Group 20">
            <a:extLst>
              <a:ext uri="{FF2B5EF4-FFF2-40B4-BE49-F238E27FC236}">
                <a16:creationId xmlns:a16="http://schemas.microsoft.com/office/drawing/2014/main" id="{4D972876-FE95-4930-BDDA-F945D3605B2D}"/>
              </a:ext>
            </a:extLst>
          </p:cNvPr>
          <p:cNvGrpSpPr>
            <a:grpSpLocks/>
          </p:cNvGrpSpPr>
          <p:nvPr/>
        </p:nvGrpSpPr>
        <p:grpSpPr bwMode="auto">
          <a:xfrm>
            <a:off x="571500" y="3286125"/>
            <a:ext cx="8001000" cy="1981200"/>
            <a:chOff x="336" y="864"/>
            <a:chExt cx="5040" cy="2784"/>
          </a:xfrm>
        </p:grpSpPr>
        <p:sp>
          <p:nvSpPr>
            <p:cNvPr id="1777685" name="Text Box 21">
              <a:extLst>
                <a:ext uri="{FF2B5EF4-FFF2-40B4-BE49-F238E27FC236}">
                  <a16:creationId xmlns:a16="http://schemas.microsoft.com/office/drawing/2014/main" id="{BEBE75AD-8980-46CA-B842-9F77E91658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913"/>
              <a:ext cx="4944" cy="20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i="1">
                  <a:solidFill>
                    <a:srgbClr val="3366FF"/>
                  </a:solidFill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Solution:</a:t>
              </a:r>
            </a:p>
            <a:p>
              <a:pPr eaLnBrk="1" hangingPunct="1">
                <a:spcBef>
                  <a:spcPct val="40000"/>
                </a:spcBef>
                <a:defRPr/>
              </a:pPr>
              <a:r>
                <a:rPr kumimoji="1" lang="en-US" altLang="zh-CN">
                  <a:latin typeface="Times New Roman" pitchFamily="18" charset="0"/>
                  <a:ea typeface="宋体" pitchFamily="2" charset="-122"/>
                  <a:cs typeface="Times New Roman" pitchFamily="18" charset="0"/>
                  <a:sym typeface="Wingdings" pitchFamily="2" charset="2"/>
                </a:rPr>
                <a:t>      The </a:t>
              </a:r>
              <a:r>
                <a:rPr kumimoji="1" lang="en-US" altLang="zh-CN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product rule shows that there are a total of </a:t>
              </a:r>
              <a:r>
                <a:rPr kumimoji="1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2</a:t>
              </a:r>
              <a:r>
                <a:rPr kumimoji="1" lang="en-US" altLang="zh-CN" baseline="30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8</a:t>
              </a:r>
              <a:r>
                <a:rPr kumimoji="1" lang="en-US" altLang="zh-CN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</a:t>
              </a:r>
            </a:p>
            <a:p>
              <a:pPr eaLnBrk="1" hangingPunct="1">
                <a:spcBef>
                  <a:spcPct val="40000"/>
                </a:spcBef>
                <a:defRPr/>
              </a:pPr>
              <a:r>
                <a:rPr kumimoji="1" lang="en-US" altLang="zh-CN"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     different </a:t>
              </a:r>
              <a:r>
                <a:rPr kumimoji="1" lang="en-US" altLang="zh-CN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宋体" pitchFamily="2" charset="-122"/>
                  <a:cs typeface="Times New Roman" pitchFamily="18" charset="0"/>
                </a:rPr>
                <a:t>bit strings of length 10 begin and end with a 1.</a:t>
              </a:r>
            </a:p>
          </p:txBody>
        </p:sp>
        <p:sp>
          <p:nvSpPr>
            <p:cNvPr id="20494" name="AutoShape 22">
              <a:extLst>
                <a:ext uri="{FF2B5EF4-FFF2-40B4-BE49-F238E27FC236}">
                  <a16:creationId xmlns:a16="http://schemas.microsoft.com/office/drawing/2014/main" id="{F5EA007D-31D9-4728-8659-F24ED8156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864"/>
              <a:ext cx="5040" cy="2784"/>
            </a:xfrm>
            <a:prstGeom prst="foldedCorner">
              <a:avLst>
                <a:gd name="adj" fmla="val 125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defRPr>
              </a:lvl9pPr>
            </a:lstStyle>
            <a:p>
              <a:pPr algn="r">
                <a:spcBef>
                  <a:spcPct val="50000"/>
                </a:spcBef>
                <a:buFont typeface="Wingdings" panose="05000000000000000000" pitchFamily="2" charset="2"/>
                <a:buChar char="Ø"/>
              </a:pPr>
              <a:endParaRPr lang="zh-CN" altLang="en-US"/>
            </a:p>
          </p:txBody>
        </p:sp>
      </p:grpSp>
      <p:sp>
        <p:nvSpPr>
          <p:cNvPr id="20492" name="Text Box 23">
            <a:extLst>
              <a:ext uri="{FF2B5EF4-FFF2-40B4-BE49-F238E27FC236}">
                <a16:creationId xmlns:a16="http://schemas.microsoft.com/office/drawing/2014/main" id="{63A17F37-3F12-4842-8863-0CA354662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450"/>
            <a:ext cx="297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1800" b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ebdings" panose="05030102010509060703" pitchFamily="18" charset="2"/>
              </a:rPr>
              <a:t>6.1  The Basic of Counting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76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7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7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7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7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7667" grpId="0" autoUpdateAnimBg="0"/>
      <p:bldP spid="1777668" grpId="0" animBg="1"/>
      <p:bldP spid="1777669" grpId="0" autoUpdateAnimBg="0"/>
    </p:bldLst>
  </p:timing>
</p:sld>
</file>

<file path=ppt/theme/theme1.xml><?xml version="1.0" encoding="utf-8"?>
<a:theme xmlns:a="http://schemas.openxmlformats.org/drawingml/2006/main" name="Double Lines">
  <a:themeElements>
    <a:clrScheme name="">
      <a:dk1>
        <a:srgbClr val="000000"/>
      </a:dk1>
      <a:lt1>
        <a:srgbClr val="CCECFF"/>
      </a:lt1>
      <a:dk2>
        <a:srgbClr val="006699"/>
      </a:dk2>
      <a:lt2>
        <a:srgbClr val="FFFFCC"/>
      </a:lt2>
      <a:accent1>
        <a:srgbClr val="FFCC00"/>
      </a:accent1>
      <a:accent2>
        <a:srgbClr val="6666FF"/>
      </a:accent2>
      <a:accent3>
        <a:srgbClr val="E2F4FF"/>
      </a:accent3>
      <a:accent4>
        <a:srgbClr val="000000"/>
      </a:accent4>
      <a:accent5>
        <a:srgbClr val="FFE2AA"/>
      </a:accent5>
      <a:accent6>
        <a:srgbClr val="5C5CE7"/>
      </a:accent6>
      <a:hlink>
        <a:srgbClr val="FFCC00"/>
      </a:hlink>
      <a:folHlink>
        <a:srgbClr val="006666"/>
      </a:folHlink>
    </a:clrScheme>
    <a:fontScheme name="Double Lin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457200" marR="0" indent="-457200" algn="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Char char="Ø"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Double Lines 1">
        <a:dk1>
          <a:srgbClr val="000000"/>
        </a:dk1>
        <a:lt1>
          <a:srgbClr val="FFFFFF"/>
        </a:lt1>
        <a:dk2>
          <a:srgbClr val="990066"/>
        </a:dk2>
        <a:lt2>
          <a:srgbClr val="00CCCC"/>
        </a:lt2>
        <a:accent1>
          <a:srgbClr val="D60093"/>
        </a:accent1>
        <a:accent2>
          <a:srgbClr val="FFFF66"/>
        </a:accent2>
        <a:accent3>
          <a:srgbClr val="CAAAB8"/>
        </a:accent3>
        <a:accent4>
          <a:srgbClr val="DADADA"/>
        </a:accent4>
        <a:accent5>
          <a:srgbClr val="E8AAC8"/>
        </a:accent5>
        <a:accent6>
          <a:srgbClr val="E7E75C"/>
        </a:accent6>
        <a:hlink>
          <a:srgbClr val="FF9933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ouble Lines 2">
        <a:dk1>
          <a:srgbClr val="000000"/>
        </a:dk1>
        <a:lt1>
          <a:srgbClr val="FFFFCC"/>
        </a:lt1>
        <a:dk2>
          <a:srgbClr val="996600"/>
        </a:dk2>
        <a:lt2>
          <a:srgbClr val="FFFFCC"/>
        </a:lt2>
        <a:accent1>
          <a:srgbClr val="FFCC00"/>
        </a:accent1>
        <a:accent2>
          <a:srgbClr val="6666FF"/>
        </a:accent2>
        <a:accent3>
          <a:srgbClr val="FFFFE2"/>
        </a:accent3>
        <a:accent4>
          <a:srgbClr val="000000"/>
        </a:accent4>
        <a:accent5>
          <a:srgbClr val="FFE2AA"/>
        </a:accent5>
        <a:accent6>
          <a:srgbClr val="5C5CE7"/>
        </a:accent6>
        <a:hlink>
          <a:srgbClr val="999933"/>
        </a:hlink>
        <a:folHlink>
          <a:srgbClr val="99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ouble Lines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878787"/>
        </a:accent6>
        <a:hlink>
          <a:srgbClr val="5F5F5F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Designs\Double Lines.pot</Template>
  <TotalTime>0</TotalTime>
  <Words>2799</Words>
  <Application>Microsoft Office PowerPoint</Application>
  <PresentationFormat>全屏显示(4:3)</PresentationFormat>
  <Paragraphs>421</Paragraphs>
  <Slides>34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34</vt:i4>
      </vt:variant>
    </vt:vector>
  </HeadingPairs>
  <TitlesOfParts>
    <vt:vector size="48" baseType="lpstr">
      <vt:lpstr>Monotype Sorts</vt:lpstr>
      <vt:lpstr>楷体_GB2312</vt:lpstr>
      <vt:lpstr>宋体</vt:lpstr>
      <vt:lpstr>Arial</vt:lpstr>
      <vt:lpstr>Symbol</vt:lpstr>
      <vt:lpstr>Times New Roman</vt:lpstr>
      <vt:lpstr>Webdings</vt:lpstr>
      <vt:lpstr>Wingdings</vt:lpstr>
      <vt:lpstr>Double Lines</vt:lpstr>
      <vt:lpstr>Clip</vt:lpstr>
      <vt:lpstr>Equation</vt:lpstr>
      <vt:lpstr>Equation.3</vt:lpstr>
      <vt:lpstr>公式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2023-04-07T06:39:14Z</dcterms:created>
  <dcterms:modified xsi:type="dcterms:W3CDTF">2023-04-07T07:22:25Z</dcterms:modified>
</cp:coreProperties>
</file>