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61" r:id="rId2"/>
    <p:sldId id="474" r:id="rId3"/>
    <p:sldId id="454" r:id="rId4"/>
    <p:sldId id="455" r:id="rId5"/>
    <p:sldId id="456" r:id="rId6"/>
    <p:sldId id="475" r:id="rId7"/>
    <p:sldId id="458" r:id="rId8"/>
    <p:sldId id="457" r:id="rId9"/>
    <p:sldId id="459" r:id="rId10"/>
    <p:sldId id="478" r:id="rId11"/>
    <p:sldId id="479" r:id="rId12"/>
    <p:sldId id="477" r:id="rId13"/>
    <p:sldId id="462" r:id="rId14"/>
    <p:sldId id="463" r:id="rId15"/>
    <p:sldId id="464" r:id="rId16"/>
    <p:sldId id="465" r:id="rId17"/>
    <p:sldId id="466" r:id="rId18"/>
    <p:sldId id="467" r:id="rId19"/>
    <p:sldId id="468" r:id="rId20"/>
    <p:sldId id="469" r:id="rId21"/>
    <p:sldId id="470" r:id="rId22"/>
    <p:sldId id="471" r:id="rId23"/>
    <p:sldId id="472" r:id="rId24"/>
    <p:sldId id="476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CC00FF"/>
    <a:srgbClr val="9933FF"/>
    <a:srgbClr val="3333FF"/>
    <a:srgbClr val="FF66CC"/>
    <a:srgbClr val="FF9900"/>
    <a:srgbClr val="9900CC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8" autoAdjust="0"/>
    <p:restoredTop sz="71939" autoAdjust="0"/>
  </p:normalViewPr>
  <p:slideViewPr>
    <p:cSldViewPr>
      <p:cViewPr varScale="1">
        <p:scale>
          <a:sx n="74" d="100"/>
          <a:sy n="74" d="100"/>
        </p:scale>
        <p:origin x="1707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8CC835E-3E46-49C5-82FF-6533CC3ACCE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534D115-7C8E-43A0-80AF-1506AEBB836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D9F950E-E922-4F61-A23C-8A09E899E9E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97B50E4A-36FB-4E02-A7ED-BAAD354BFF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B2C3606-2CDA-4C8B-90F2-CDAA54F7AAE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822CCAE9-79C6-4A7D-938D-F37A5D1456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CCA2973-1DA2-4E3C-98DC-D609ECDB86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911EDEDB-C4A5-4249-963B-D6557F92CC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4C95F4F-2C5D-4946-B9F2-AC925364F867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89C6B7A2-3470-45AA-9E89-0652AB5CFC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E3D25DE-F691-4820-854A-B07B59221B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D5A59E1B-BEEE-40E7-82E8-8C218165AB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363ACB6-AF4A-4A7F-821E-03711D0FE91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A6EBDCB-B2E1-4B43-B546-A7EA46F6BD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599DD135-A9A8-44CB-A95C-5090C55882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536C0411-24F0-4566-84AF-6918293895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5BDE9DD-04F0-40C7-B94C-3CB4CCD9C96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D3C555AA-2055-419E-BF0D-CD9EA6761C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9F10BFBD-BA4B-487A-BD8F-4111CF071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BD1D5ECF-B432-4AB1-997F-6FD6FFF7B9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A74A0AA-EF5B-48D8-A3AE-721D4A8886B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AAD4783E-FA31-442F-B673-3908346D9B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B116D48A-1A83-4756-841A-CC4DDCE0F2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5DEFF16C-2093-49C1-8D62-F16EF3787A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1B025C5-5CEF-4F79-A895-A0917FCA8F5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17D7260C-EA55-4129-8D24-6B37E91FE1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887D6EA4-02BD-4F9E-A987-20E4E9C3A9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2764BC0B-A7C6-4FF9-B50B-8899BEAC75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9AA2F28-04EB-4D99-8CD1-3867435F7E5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F9FC33E9-5BEC-4359-9F95-C4F68B57B4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ECFB253D-8B36-467D-A69F-3C36403757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821C47AE-10B8-4EBE-A84B-821E3C067F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0C8E880-758C-49C0-B098-5B4B8A46166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ABA905F-E56F-41C3-A646-49B7437416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46C330C3-8B54-4E57-8545-503D3F0DC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15F20F3E-F887-4259-92D9-9CBE3D85DE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C42B607-B857-425E-A81B-6260299D9F3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B43D604F-D070-4084-B6FF-EBF4823BBD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35D7B6F7-2B9C-4EF5-A23A-437FF20210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F355AD92-4269-4595-A422-2A5B365B70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15CAFA0-9305-4DD1-ABBB-8CC4E319CAB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F1F7B80E-DFE5-4C1B-BD11-DC1416C854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E63C3CAD-55D4-4C9F-BBB2-781C1DFE6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D1013DFE-8C4A-46F4-8A59-153C2189FD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1DBFC4B-E444-47BC-ABA8-EABBE0D0895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B031AB2F-025D-4881-987F-D1E5258037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FD68A83B-B839-4457-BB06-699A6DECF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CA052B94-1357-4121-BC2A-7BE6CE6238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E0BBAA1-0308-4898-AB7E-BD1275415E2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E66B1F-47E1-4A57-B7D5-E325B150A1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AC18EEAC-DD7B-4BE1-9D3D-7F63341A23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4D973D88-E2CF-4227-9C6C-65583EB61B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2605A0D-52BE-48EF-87D6-3071CCBA22C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DC472F1-0BAF-43D3-9BF1-69199C97C2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D371D62B-E952-4F3B-8DDB-FE45C8E040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E38D3A70-D89C-4978-948E-214548C715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88D8604-34F9-4B8B-8841-CC0BB88F1D2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2862D01D-B596-4119-8402-961F2C695D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970EB29B-E4DF-47AC-871C-9633754FE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CC42E26D-A545-472A-B627-BF0AAC9C37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C65E2DC-782A-4A61-9F26-F132A07C968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F1C312B7-A81C-4CFE-AD0A-FDF5FF4B2C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D3DDC1C3-DA5D-414D-B341-4FCCECCB42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26ED2995-F0BF-4C25-A3B7-13A54241DE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F59463C-8A49-40AF-A7B6-A8D02ADD2EF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9F32051B-9577-45C0-B704-D1D6889D6C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5D98FC05-3C25-4CDD-9C6D-BDBB2B666F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DDF671BE-DF40-4578-B7AC-C3F977A8A0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67A9E93-21D4-435E-AD87-B9013E7328F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D6FB510C-F8F0-456A-A106-CA1E2FC590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8DC22FA2-563F-442C-8650-E3EEAF6CF2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754E5A1F-C065-4925-B703-B099970339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5E2D03C-11C6-4CF7-A613-164B78C396B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87C8C3CF-DA8C-44BA-831F-4ADBB1200A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4F7CE9F8-816C-47A3-97A4-B2BA9FFB63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1E574E50-8A4D-486C-9A0C-DD8535E39D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0A3069F-4A69-4089-82E4-1B861D93108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5862E1F6-934D-41CE-8683-C8DCDF99A7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84FCBBBC-16F9-491B-AA39-DF52815971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BA98471-283A-46B9-9BF9-FD2AC8C6B9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946F04D-3E20-4339-BC76-EC7956BA1CD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A81DC31-0269-48F7-B60C-5A9C26363A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93545A26-89C8-4E1F-BDE3-657C76FD1A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4DCEF6A0-595A-488C-A25D-2F403FD251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85BC7E9-C17C-4F68-AE2E-FB3D0E39823D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F94BEBC-F6C3-4914-AA05-0F5B17998F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9F15C0AA-4864-4936-BD4D-60CBA667BE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D75A6E88-F34A-470F-946D-0916485DF1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72F6C3F-753A-4739-96A8-DB89E11F991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EFEF36B5-79D4-4ADC-9CD5-1CBF8EB7EE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90F50C01-4E1C-4947-942A-8C0E943E5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16BD4A84-D9A3-4E6D-BD63-5755BB41E3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B51599F-56FD-4920-A349-D5746CA940E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B201C4AC-FF23-4EB4-A69A-CC48D4628B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02E9983-33AA-4896-B948-AE79D20D17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4D17CDA4-2D0D-461A-8981-9A2D393603BB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58D233A4-8832-4145-AA14-F27B4E916FB7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897D1801-155D-4C4C-8F25-35E43DAB47C8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205740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41148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001852F-166A-4724-B5CF-0A8806CED55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473A29A-C704-46E5-AEE9-421BCAAD0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51EE08A-6730-4F27-8D30-854F6CF524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65469-EA5D-4292-B55D-39BE33E750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498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B75F57F-160C-400D-8997-3FCE7F0669A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BD9C7-C960-40D7-A837-FD59AEE15A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782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A629278-EEC1-47FB-A007-556D7655C2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84370-AC1E-4BB1-B08F-05805C57B8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829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CC0D349-C957-409E-9014-F4B056065AA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0FB4C-B46C-424D-B115-99B7326369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636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884E512-B375-4320-AE8F-7F5157F074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5AAAF-DE86-4B42-9A47-FC0797B7A1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663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5A7ACBF-D55F-4E08-9EE3-3D2581C644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C187-6047-4F31-94C3-25C313307D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631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987EB65-657D-4CA2-B352-6877C266958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5A55A-A738-4869-8D6F-683AAA1D49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852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2E69415F-880A-4157-B8B9-4940FF449C4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00CCC-6B32-429E-ADFB-87B81D8A89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09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9FB12CF5-294D-4966-9C11-55C8A954582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1D318-6D71-4F62-A0CE-558C4DF727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878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059EBEE-3234-404B-A1E0-256AAC04A2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0D74B-D722-4C19-A4FC-185FE74931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969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55F309C-D6BF-4B2F-83CD-566F1EC0F15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4EBDA-938D-4524-BD93-5470F9DBBD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992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NavBlank">
            <a:extLst>
              <a:ext uri="{FF2B5EF4-FFF2-40B4-BE49-F238E27FC236}">
                <a16:creationId xmlns:a16="http://schemas.microsoft.com/office/drawing/2014/main" id="{EBD78E13-5E03-4D4B-AFB9-07702EDB2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>
            <a:extLst>
              <a:ext uri="{FF2B5EF4-FFF2-40B4-BE49-F238E27FC236}">
                <a16:creationId xmlns:a16="http://schemas.microsoft.com/office/drawing/2014/main" id="{A72CC4BE-E3AB-41E8-BDFC-E204FD4841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FA7FF9C-594E-4DEF-AA93-9DF4BA6894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4">
            <a:extLst>
              <a:ext uri="{FF2B5EF4-FFF2-40B4-BE49-F238E27FC236}">
                <a16:creationId xmlns:a16="http://schemas.microsoft.com/office/drawing/2014/main" id="{260A8AAD-3809-49D5-A308-AD2FE48E8DF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38613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029" name="Text Box 65">
            <a:extLst>
              <a:ext uri="{FF2B5EF4-FFF2-40B4-BE49-F238E27FC236}">
                <a16:creationId xmlns:a16="http://schemas.microsoft.com/office/drawing/2014/main" id="{8F87956F-8A03-4B6B-B8F7-84F0CA36535D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371600" y="61722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2000">
              <a:solidFill>
                <a:srgbClr val="990033"/>
              </a:solidFill>
              <a:latin typeface="Arial" charset="0"/>
              <a:ea typeface="宋体" charset="-122"/>
            </a:endParaRPr>
          </a:p>
        </p:txBody>
      </p:sp>
      <p:graphicFrame>
        <p:nvGraphicFramePr>
          <p:cNvPr id="1030" name="Object 79">
            <a:extLst>
              <a:ext uri="{FF2B5EF4-FFF2-40B4-BE49-F238E27FC236}">
                <a16:creationId xmlns:a16="http://schemas.microsoft.com/office/drawing/2014/main" id="{A536C479-A532-441E-AAB7-20575D5B9E21}"/>
              </a:ext>
            </a:extLst>
          </p:cNvPr>
          <p:cNvGraphicFramePr>
            <a:graphicFrameLocks noChangeAspect="1"/>
          </p:cNvGraphicFramePr>
          <p:nvPr userDrawn="1"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Clip" r:id="rId15" imgW="3154363" imgH="4708525" progId="MS_ClipArt_Gallery.2">
                  <p:embed/>
                </p:oleObj>
              </mc:Choice>
              <mc:Fallback>
                <p:oleObj name="Clip" r:id="rId15" imgW="3154363" imgH="4708525" progId="MS_ClipArt_Gallery.2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audio" Target="../media/audio2.wav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audio" Target="../media/audio3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audio" Target="../media/audio2.wav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audio" Target="../media/audio2.wav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audio" Target="../media/audio2.wav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3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2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4.bin"/><Relationship Id="rId4" Type="http://schemas.openxmlformats.org/officeDocument/2006/relationships/audio" Target="../media/audio2.wav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5.bin"/><Relationship Id="rId4" Type="http://schemas.openxmlformats.org/officeDocument/2006/relationships/audio" Target="../media/audio2.wav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7.bin"/><Relationship Id="rId4" Type="http://schemas.openxmlformats.org/officeDocument/2006/relationships/audio" Target="../media/audio2.wav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audio" Target="../media/audio2.wav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9.bin"/><Relationship Id="rId4" Type="http://schemas.openxmlformats.org/officeDocument/2006/relationships/audio" Target="../media/audio2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audio" Target="../media/audio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>
            <a:extLst>
              <a:ext uri="{FF2B5EF4-FFF2-40B4-BE49-F238E27FC236}">
                <a16:creationId xmlns:a16="http://schemas.microsoft.com/office/drawing/2014/main" id="{B8EE343E-A15B-46CD-98E9-B9E526A3AE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48DAB35-473F-4871-AC92-8C37EABAD23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84162" name="Text Box 2">
            <a:extLst>
              <a:ext uri="{FF2B5EF4-FFF2-40B4-BE49-F238E27FC236}">
                <a16:creationId xmlns:a16="http://schemas.microsoft.com/office/drawing/2014/main" id="{0D2B2743-0144-44D0-ACE6-D369F1D43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28775"/>
            <a:ext cx="73152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6.1 The Basic of Counting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6.2 The Pigeonhole Principle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6.3 Permutations and Combinations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6.4 Binomial Coefficients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6.5 Generalized Permutations and Combinations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6.6 Generating Permutations and Combinations </a:t>
            </a:r>
          </a:p>
        </p:txBody>
      </p:sp>
      <p:sp>
        <p:nvSpPr>
          <p:cNvPr id="1884163" name="Text Box 3">
            <a:extLst>
              <a:ext uri="{FF2B5EF4-FFF2-40B4-BE49-F238E27FC236}">
                <a16:creationId xmlns:a16="http://schemas.microsoft.com/office/drawing/2014/main" id="{1AF50DE5-77F7-4E78-BEFF-15C9A373A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77863"/>
            <a:ext cx="830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Chapter  6   Counting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6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AD8BB35F-34DF-4DC8-B371-026CB42D9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7239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Combinatorial Proofs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2531" name="Line 4">
            <a:extLst>
              <a:ext uri="{FF2B5EF4-FFF2-40B4-BE49-F238E27FC236}">
                <a16:creationId xmlns:a16="http://schemas.microsoft.com/office/drawing/2014/main" id="{4AF8251E-A40E-4D16-A8AF-E6C80C252E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138238"/>
            <a:ext cx="30988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A6BD57-7EF0-4F27-A564-388BD26EDA75}"/>
              </a:ext>
            </a:extLst>
          </p:cNvPr>
          <p:cNvSpPr/>
          <p:nvPr/>
        </p:nvSpPr>
        <p:spPr>
          <a:xfrm>
            <a:off x="466725" y="1341438"/>
            <a:ext cx="8066088" cy="41544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dirty="0">
                <a:latin typeface="Arial" charset="0"/>
                <a:ea typeface="宋体" charset="-122"/>
              </a:rPr>
              <a:t>【Definition】 </a:t>
            </a:r>
            <a:r>
              <a:rPr kumimoji="1" lang="en-US" altLang="zh-CN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 </a:t>
            </a:r>
            <a:r>
              <a:rPr kumimoji="1"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combinatorial proof </a:t>
            </a:r>
            <a:r>
              <a:rPr kumimoji="1" lang="en-US" altLang="zh-CN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of an identity is a proof that  uses one of the following methods.</a:t>
            </a:r>
          </a:p>
          <a:p>
            <a:pPr eaLnBrk="1" hangingPunct="1">
              <a:defRPr/>
            </a:pPr>
            <a:endParaRPr kumimoji="1" lang="en-US" altLang="zh-CN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kumimoji="1" lang="en-US" altLang="zh-CN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 </a:t>
            </a:r>
            <a:r>
              <a:rPr kumimoji="1"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double counting proof </a:t>
            </a:r>
            <a:r>
              <a:rPr kumimoji="1" lang="en-US" altLang="zh-CN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uses counting arguments to prove that both sides of an identity count the same objects, but in different ways.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en-US" altLang="zh-CN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kumimoji="1" lang="en-US" altLang="zh-CN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 </a:t>
            </a:r>
            <a:r>
              <a:rPr kumimoji="1" lang="en-US" altLang="zh-CN" i="1" dirty="0" err="1">
                <a:solidFill>
                  <a:srgbClr val="0000CC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bijective</a:t>
            </a:r>
            <a:r>
              <a:rPr kumimoji="1"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proof  </a:t>
            </a:r>
            <a:r>
              <a:rPr kumimoji="1" lang="en-US" altLang="zh-CN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shows  that there is a </a:t>
            </a:r>
            <a:r>
              <a:rPr kumimoji="1" lang="en-US" altLang="zh-CN" dirty="0" err="1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bijection</a:t>
            </a:r>
            <a:r>
              <a:rPr kumimoji="1" lang="en-US" altLang="zh-CN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between the sets of objects counted by the two sides of the identity.</a:t>
            </a:r>
          </a:p>
          <a:p>
            <a:pPr eaLnBrk="1" hangingPunct="1">
              <a:defRPr/>
            </a:pPr>
            <a:endParaRPr kumimoji="1" lang="en-US" altLang="zh-CN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kumimoji="1" lang="en-US" altLang="zh-CN" dirty="0">
              <a:latin typeface="Arial" charset="0"/>
              <a:ea typeface="宋体" charset="-122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B0D0ED92-E179-44C8-B47D-62F7C02B802B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0" y="2133600"/>
            <a:ext cx="8820150" cy="5005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1" indent="0">
              <a:buFont typeface="Monotype Sorts" pitchFamily="2" charset="2"/>
              <a:buNone/>
            </a:pPr>
            <a:r>
              <a:rPr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Bijective Proof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Suppose that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a set with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elements. The function that maps a subset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      is a bijection between the subsets of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with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elements and the subsets with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− </a:t>
            </a:r>
            <a:r>
              <a:rPr lang="en-US" altLang="zh-CN" sz="2400" b="1" i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elements. Since there is a bijection between the two sets, they must have the same number of elements.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marL="457200" lvl="1" indent="0">
              <a:buFont typeface="Monotype Sorts" pitchFamily="2" charset="2"/>
              <a:buNone/>
            </a:pPr>
            <a:r>
              <a:rPr lang="en-US" altLang="zh-CN" sz="2400" b="1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Double Counting Proof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: By definition the number of subsets of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with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elements is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). Each subset A of S can also be described by specifying which elements are not in A, i.e., those which are  in     . Since the complement of a subset of S with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elements has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−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 elements, there are also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−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) subsets of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with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elements.</a:t>
            </a:r>
          </a:p>
        </p:txBody>
      </p:sp>
      <p:pic>
        <p:nvPicPr>
          <p:cNvPr id="23555" name="Picture 10" descr="addin_tmp.png">
            <a:extLst>
              <a:ext uri="{FF2B5EF4-FFF2-40B4-BE49-F238E27FC236}">
                <a16:creationId xmlns:a16="http://schemas.microsoft.com/office/drawing/2014/main" id="{BA550737-CCF8-4AEC-9806-1D51C8DF720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5257800"/>
            <a:ext cx="2286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13" descr="addin_tmp.png">
            <a:extLst>
              <a:ext uri="{FF2B5EF4-FFF2-40B4-BE49-F238E27FC236}">
                <a16:creationId xmlns:a16="http://schemas.microsoft.com/office/drawing/2014/main" id="{ECDA9563-9E8D-43F6-BF07-8E8EA858EBA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2593975"/>
            <a:ext cx="2286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AutoShape 3">
            <a:extLst>
              <a:ext uri="{FF2B5EF4-FFF2-40B4-BE49-F238E27FC236}">
                <a16:creationId xmlns:a16="http://schemas.microsoft.com/office/drawing/2014/main" id="{B4CAADAB-E9C2-4996-A1C5-3A9433A49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" y="620713"/>
            <a:ext cx="8153400" cy="13716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Corollary 1 】 </a:t>
            </a:r>
            <a:r>
              <a:rPr kumimoji="1" lang="en-US" altLang="zh-CN" i="1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combination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corollary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be nonnegative integers with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 Then</a:t>
            </a:r>
          </a:p>
          <a:p>
            <a:pPr eaLnBrk="1" hangingPunct="1"/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C</a:t>
            </a:r>
            <a:r>
              <a:rPr kumimoji="1"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>
            <a:extLst>
              <a:ext uri="{FF2B5EF4-FFF2-40B4-BE49-F238E27FC236}">
                <a16:creationId xmlns:a16="http://schemas.microsoft.com/office/drawing/2014/main" id="{6E373CEF-B3AB-4AF0-B84B-E70EE40B0D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5AAFAFC-066B-4A5E-AF21-DB3C959C4A5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48F7698D-8C5B-40E5-B00F-671A72624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341438"/>
            <a:ext cx="6781800" cy="3230562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Homework: (Due on April 18)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i="1" u="sng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Ver. 8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Sec 6.3</a:t>
            </a:r>
            <a:r>
              <a:rPr kumimoji="1" lang="en-US" altLang="zh-CN">
                <a:solidFill>
                  <a:srgbClr val="CC00FF"/>
                </a:solidFill>
                <a:latin typeface="Times New Roman" panose="02020603050405020304" pitchFamily="18" charset="0"/>
              </a:rPr>
              <a:t>: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20, 44, 46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i="1" u="sng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Ver. 7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Sec 6.3</a:t>
            </a:r>
            <a:r>
              <a:rPr kumimoji="1" lang="en-US" altLang="zh-CN">
                <a:solidFill>
                  <a:srgbClr val="CC00FF"/>
                </a:solidFill>
                <a:latin typeface="Times New Roman" panose="02020603050405020304" pitchFamily="18" charset="0"/>
              </a:rPr>
              <a:t>: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20, 42, 44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>
            <a:extLst>
              <a:ext uri="{FF2B5EF4-FFF2-40B4-BE49-F238E27FC236}">
                <a16:creationId xmlns:a16="http://schemas.microsoft.com/office/drawing/2014/main" id="{751E32B1-AA23-4D05-9D1D-A55AAB145F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9399C0D-1962-43AD-8FC8-6F53F4D1996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86210" name="Text Box 2">
            <a:extLst>
              <a:ext uri="{FF2B5EF4-FFF2-40B4-BE49-F238E27FC236}">
                <a16:creationId xmlns:a16="http://schemas.microsoft.com/office/drawing/2014/main" id="{0F71CB5E-0F49-449A-9602-B1D52F4A7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28775"/>
            <a:ext cx="73152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6.1 The Basic of Counting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6.2 The Pigeonhole Principle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6.3 Permutations and Combinations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6.4 Binomial Coefficients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6.5 Generalized Permutations and Combinations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6.6 Generating Permutations and Combinations </a:t>
            </a:r>
          </a:p>
        </p:txBody>
      </p:sp>
      <p:sp>
        <p:nvSpPr>
          <p:cNvPr id="1886211" name="Text Box 3">
            <a:extLst>
              <a:ext uri="{FF2B5EF4-FFF2-40B4-BE49-F238E27FC236}">
                <a16:creationId xmlns:a16="http://schemas.microsoft.com/office/drawing/2014/main" id="{5A170E86-5DB6-4D10-B6D7-91A2EC47A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77863"/>
            <a:ext cx="830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Chapter  6   Counting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62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621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>
            <a:extLst>
              <a:ext uri="{FF2B5EF4-FFF2-40B4-BE49-F238E27FC236}">
                <a16:creationId xmlns:a16="http://schemas.microsoft.com/office/drawing/2014/main" id="{BD2580FF-D4B5-48DE-B156-0F1C1E2FC6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C531D56-26E7-4641-924F-85DDBC55BD6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Text Box 2">
            <a:extLst>
              <a:ext uri="{FF2B5EF4-FFF2-40B4-BE49-F238E27FC236}">
                <a16:creationId xmlns:a16="http://schemas.microsoft.com/office/drawing/2014/main" id="{DC1E8637-B6EC-4AAC-8C53-64D879B5B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100"/>
            <a:ext cx="411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6.4 Binomial Coefficients</a:t>
            </a:r>
          </a:p>
        </p:txBody>
      </p:sp>
      <p:sp>
        <p:nvSpPr>
          <p:cNvPr id="1888259" name="AutoShape 3">
            <a:extLst>
              <a:ext uri="{FF2B5EF4-FFF2-40B4-BE49-F238E27FC236}">
                <a16:creationId xmlns:a16="http://schemas.microsoft.com/office/drawing/2014/main" id="{05AE84F5-1F71-4727-88B4-D6CFBC50D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85800"/>
            <a:ext cx="8151813" cy="173513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Theorem 1 】 </a:t>
            </a:r>
            <a:r>
              <a: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Binomial Theorem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be varaibles, and let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be a nonnegative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integer. Then </a:t>
            </a:r>
          </a:p>
          <a:p>
            <a:pPr eaLnBrk="1" hangingPunct="1"/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88260" name="Text Box 4">
            <a:extLst>
              <a:ext uri="{FF2B5EF4-FFF2-40B4-BE49-F238E27FC236}">
                <a16:creationId xmlns:a16="http://schemas.microsoft.com/office/drawing/2014/main" id="{628EB651-1AD6-44DB-BDB7-08720F0C2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11438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88261" name="Text Box 5">
            <a:extLst>
              <a:ext uri="{FF2B5EF4-FFF2-40B4-BE49-F238E27FC236}">
                <a16:creationId xmlns:a16="http://schemas.microsoft.com/office/drawing/2014/main" id="{46ED5248-BFE6-47F4-B6A0-C33DF5397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3286125"/>
            <a:ext cx="7888287" cy="168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To count the number of terms of the form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n-j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note that to obtain such a term it is necessary to choose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j y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 from the n sums. Therefore the coefficient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n-j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j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is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</a:p>
        </p:txBody>
      </p:sp>
      <p:graphicFrame>
        <p:nvGraphicFramePr>
          <p:cNvPr id="1888262" name="Object 6">
            <a:extLst>
              <a:ext uri="{FF2B5EF4-FFF2-40B4-BE49-F238E27FC236}">
                <a16:creationId xmlns:a16="http://schemas.microsoft.com/office/drawing/2014/main" id="{6D7B6617-04CF-4F10-ABDD-07E38D4A8B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1557338"/>
          <a:ext cx="244157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公式" r:id="rId5" imgW="1460500" imgH="457200" progId="Equation.3">
                  <p:embed/>
                </p:oleObj>
              </mc:Choice>
              <mc:Fallback>
                <p:oleObj name="公式" r:id="rId5" imgW="14605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557338"/>
                        <a:ext cx="2441575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>
            <a:extLst>
              <a:ext uri="{FF2B5EF4-FFF2-40B4-BE49-F238E27FC236}">
                <a16:creationId xmlns:a16="http://schemas.microsoft.com/office/drawing/2014/main" id="{318844B7-3E5F-4314-BF4A-8D0C48A606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2388" y="4500563"/>
          <a:ext cx="446087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公式" r:id="rId7" imgW="266584" imgH="380835" progId="Equation.3">
                  <p:embed/>
                </p:oleObj>
              </mc:Choice>
              <mc:Fallback>
                <p:oleObj name="公式" r:id="rId7" imgW="266584" imgH="38083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4500563"/>
                        <a:ext cx="446087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5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8825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8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888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888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888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8259" grpId="0" autoUpdateAnimBg="0"/>
      <p:bldP spid="1888260" grpId="0" build="p" autoUpdateAnimBg="0"/>
      <p:bldP spid="188826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>
            <a:extLst>
              <a:ext uri="{FF2B5EF4-FFF2-40B4-BE49-F238E27FC236}">
                <a16:creationId xmlns:a16="http://schemas.microsoft.com/office/drawing/2014/main" id="{AF0D6C22-DBB0-46E7-933E-EAC1E23F79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847FF76-C203-4B29-9CD5-3B05A2CF3EF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90306" name="Text Box 2">
            <a:extLst>
              <a:ext uri="{FF2B5EF4-FFF2-40B4-BE49-F238E27FC236}">
                <a16:creationId xmlns:a16="http://schemas.microsoft.com/office/drawing/2014/main" id="{147010EB-EB27-4457-BDEA-EDB632B5A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85800"/>
            <a:ext cx="8610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1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What is the coefficient of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12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13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in the expansion of (2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-3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25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?</a:t>
            </a:r>
          </a:p>
        </p:txBody>
      </p:sp>
      <p:sp>
        <p:nvSpPr>
          <p:cNvPr id="1890307" name="Text Box 3">
            <a:extLst>
              <a:ext uri="{FF2B5EF4-FFF2-40B4-BE49-F238E27FC236}">
                <a16:creationId xmlns:a16="http://schemas.microsoft.com/office/drawing/2014/main" id="{9C0B6C63-CCCD-404F-A0F1-5334250A2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844675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  <a:endParaRPr kumimoji="1" lang="en-US" altLang="zh-CN" i="1">
              <a:solidFill>
                <a:srgbClr val="6666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890308" name="Object 4">
            <a:extLst>
              <a:ext uri="{FF2B5EF4-FFF2-40B4-BE49-F238E27FC236}">
                <a16:creationId xmlns:a16="http://schemas.microsoft.com/office/drawing/2014/main" id="{B81B707A-AF25-4F9A-A9DC-DB8CF4A859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2420938"/>
          <a:ext cx="403542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公式" r:id="rId5" imgW="2413000" imgH="457200" progId="Equation.3">
                  <p:embed/>
                </p:oleObj>
              </mc:Choice>
              <mc:Fallback>
                <p:oleObj name="公式" r:id="rId5" imgW="24130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420938"/>
                        <a:ext cx="4035425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0309" name="Object 5">
            <a:extLst>
              <a:ext uri="{FF2B5EF4-FFF2-40B4-BE49-F238E27FC236}">
                <a16:creationId xmlns:a16="http://schemas.microsoft.com/office/drawing/2014/main" id="{471550A3-8B79-4A2A-BDE5-D03B075486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3573463"/>
          <a:ext cx="322897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公式" r:id="rId7" imgW="1930400" imgH="457200" progId="Equation.3">
                  <p:embed/>
                </p:oleObj>
              </mc:Choice>
              <mc:Fallback>
                <p:oleObj name="公式" r:id="rId7" imgW="19304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573463"/>
                        <a:ext cx="3228975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 Box 6">
            <a:extLst>
              <a:ext uri="{FF2B5EF4-FFF2-40B4-BE49-F238E27FC236}">
                <a16:creationId xmlns:a16="http://schemas.microsoft.com/office/drawing/2014/main" id="{431AE762-7887-4BFE-8CF5-15D0D9DFC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100"/>
            <a:ext cx="411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6.4 Binomial Coefficients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903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9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9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9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0306" grpId="0" autoUpdateAnimBg="0"/>
      <p:bldP spid="189030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402E2D99-DF1A-42FC-9658-591916382F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7D2F124-F1A4-4381-868E-1A03298A577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92354" name="AutoShape 2">
            <a:extLst>
              <a:ext uri="{FF2B5EF4-FFF2-40B4-BE49-F238E27FC236}">
                <a16:creationId xmlns:a16="http://schemas.microsoft.com/office/drawing/2014/main" id="{5D031DA5-0ABC-4522-91DF-06A18FC79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85800"/>
            <a:ext cx="8151813" cy="173513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Corollary 1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】Let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be a nonnegative integer. Then </a:t>
            </a:r>
          </a:p>
          <a:p>
            <a:pPr eaLnBrk="1" hangingPunct="1"/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92355" name="Text Box 3">
            <a:extLst>
              <a:ext uri="{FF2B5EF4-FFF2-40B4-BE49-F238E27FC236}">
                <a16:creationId xmlns:a16="http://schemas.microsoft.com/office/drawing/2014/main" id="{6061913B-F955-4397-95E7-7A3EAD7C2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76225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92356" name="Text Box 4">
            <a:extLst>
              <a:ext uri="{FF2B5EF4-FFF2-40B4-BE49-F238E27FC236}">
                <a16:creationId xmlns:a16="http://schemas.microsoft.com/office/drawing/2014/main" id="{B04FD9E9-AC68-4252-884D-5EE07AE4A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467100"/>
            <a:ext cx="7561263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60000"/>
              </a:spcBef>
              <a:buFontTx/>
              <a:buAutoNum type="arabicParenBoth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Using the Binomial Theorem with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=1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=1.</a:t>
            </a:r>
          </a:p>
          <a:p>
            <a:pPr eaLnBrk="1" hangingPunct="1">
              <a:spcBef>
                <a:spcPct val="60000"/>
              </a:spcBef>
              <a:buFontTx/>
              <a:buAutoNum type="arabicParenBoth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Using combinatorial proof </a:t>
            </a:r>
          </a:p>
        </p:txBody>
      </p:sp>
      <p:graphicFrame>
        <p:nvGraphicFramePr>
          <p:cNvPr id="1892357" name="Object 5">
            <a:extLst>
              <a:ext uri="{FF2B5EF4-FFF2-40B4-BE49-F238E27FC236}">
                <a16:creationId xmlns:a16="http://schemas.microsoft.com/office/drawing/2014/main" id="{A3E5D4A5-C224-4ED3-BB5C-141282FB1F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6975" y="1341438"/>
          <a:ext cx="12319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公式" r:id="rId5" imgW="736600" imgH="457200" progId="Equation.3">
                  <p:embed/>
                </p:oleObj>
              </mc:Choice>
              <mc:Fallback>
                <p:oleObj name="公式" r:id="rId5" imgW="7366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975" y="1341438"/>
                        <a:ext cx="1231900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Text Box 6">
            <a:extLst>
              <a:ext uri="{FF2B5EF4-FFF2-40B4-BE49-F238E27FC236}">
                <a16:creationId xmlns:a16="http://schemas.microsoft.com/office/drawing/2014/main" id="{4EBC1D75-A1A1-465A-B1EB-A36CCD109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100"/>
            <a:ext cx="411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6.4 Binomial Coefficients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5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9235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9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89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892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892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2354" grpId="0" autoUpdateAnimBg="0"/>
      <p:bldP spid="1892355" grpId="0" build="p" autoUpdateAnimBg="0"/>
      <p:bldP spid="1892356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>
            <a:extLst>
              <a:ext uri="{FF2B5EF4-FFF2-40B4-BE49-F238E27FC236}">
                <a16:creationId xmlns:a16="http://schemas.microsoft.com/office/drawing/2014/main" id="{C44B8846-74B7-4297-8AB2-596390C45F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B573433-47E7-4A75-A777-667484D1029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94402" name="AutoShape 2">
            <a:extLst>
              <a:ext uri="{FF2B5EF4-FFF2-40B4-BE49-F238E27FC236}">
                <a16:creationId xmlns:a16="http://schemas.microsoft.com/office/drawing/2014/main" id="{E62D9DD8-C2EF-48B3-9D76-0F494DA51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85800"/>
            <a:ext cx="8151813" cy="173513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Corollary 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】Let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be a positive integer. Then </a:t>
            </a:r>
          </a:p>
          <a:p>
            <a:pPr eaLnBrk="1" hangingPunct="1"/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94403" name="Text Box 3">
            <a:extLst>
              <a:ext uri="{FF2B5EF4-FFF2-40B4-BE49-F238E27FC236}">
                <a16:creationId xmlns:a16="http://schemas.microsoft.com/office/drawing/2014/main" id="{803D7FEC-0607-4AA0-B2A5-816042CB6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76225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94404" name="Text Box 4">
            <a:extLst>
              <a:ext uri="{FF2B5EF4-FFF2-40B4-BE49-F238E27FC236}">
                <a16:creationId xmlns:a16="http://schemas.microsoft.com/office/drawing/2014/main" id="{2461948A-7B71-4860-A371-E28E5CF35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357563"/>
            <a:ext cx="7561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Using the Binomial Theorem with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1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-1.</a:t>
            </a:r>
            <a:endParaRPr kumimoji="1"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94405" name="Object 5">
            <a:extLst>
              <a:ext uri="{FF2B5EF4-FFF2-40B4-BE49-F238E27FC236}">
                <a16:creationId xmlns:a16="http://schemas.microsoft.com/office/drawing/2014/main" id="{D233B3A1-F5D4-42CB-B304-008CE2B665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14725" y="1341438"/>
          <a:ext cx="1677988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name="公式" r:id="rId5" imgW="1002865" imgH="457002" progId="Equation.3">
                  <p:embed/>
                </p:oleObj>
              </mc:Choice>
              <mc:Fallback>
                <p:oleObj name="公式" r:id="rId5" imgW="1002865" imgH="45700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725" y="1341438"/>
                        <a:ext cx="1677988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406" name="Text Box 6">
            <a:extLst>
              <a:ext uri="{FF2B5EF4-FFF2-40B4-BE49-F238E27FC236}">
                <a16:creationId xmlns:a16="http://schemas.microsoft.com/office/drawing/2014/main" id="{DDDE7D34-6A6C-4C76-9F49-F242AD12D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005263"/>
            <a:ext cx="7561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kumimoji="1"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Remark:</a:t>
            </a:r>
            <a:endParaRPr kumimoji="1" lang="en-US" altLang="zh-CN" b="0" i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94407" name="Object 7">
            <a:extLst>
              <a:ext uri="{FF2B5EF4-FFF2-40B4-BE49-F238E27FC236}">
                <a16:creationId xmlns:a16="http://schemas.microsoft.com/office/drawing/2014/main" id="{AA02D555-069C-4D47-8D4A-1C66227213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4508500"/>
          <a:ext cx="43529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公式" r:id="rId7" imgW="2603500" imgH="457200" progId="Equation.3">
                  <p:embed/>
                </p:oleObj>
              </mc:Choice>
              <mc:Fallback>
                <p:oleObj name="公式" r:id="rId7" imgW="26035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508500"/>
                        <a:ext cx="435292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Text Box 8">
            <a:extLst>
              <a:ext uri="{FF2B5EF4-FFF2-40B4-BE49-F238E27FC236}">
                <a16:creationId xmlns:a16="http://schemas.microsoft.com/office/drawing/2014/main" id="{D43266FA-5C5D-4783-A4F1-36F4A724D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100"/>
            <a:ext cx="411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6.4 Binomial Coefficients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0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9440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9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89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894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894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9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02" grpId="0" autoUpdateAnimBg="0"/>
      <p:bldP spid="1894403" grpId="0" build="p" autoUpdateAnimBg="0"/>
      <p:bldP spid="1894404" grpId="0" build="p" autoUpdateAnimBg="0"/>
      <p:bldP spid="1894406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>
            <a:extLst>
              <a:ext uri="{FF2B5EF4-FFF2-40B4-BE49-F238E27FC236}">
                <a16:creationId xmlns:a16="http://schemas.microsoft.com/office/drawing/2014/main" id="{88F47438-1860-460E-8B77-A7676CF955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8787BF0-9FE6-4C77-8E9D-205A65B9518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96450" name="AutoShape 2">
            <a:extLst>
              <a:ext uri="{FF2B5EF4-FFF2-40B4-BE49-F238E27FC236}">
                <a16:creationId xmlns:a16="http://schemas.microsoft.com/office/drawing/2014/main" id="{43E6C257-1FF6-4447-87A9-449B7390C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85800"/>
            <a:ext cx="8151813" cy="173513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Corollary 3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】Let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be a nonnegative integer. Then </a:t>
            </a:r>
          </a:p>
          <a:p>
            <a:pPr eaLnBrk="1" hangingPunct="1"/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96451" name="Text Box 3">
            <a:extLst>
              <a:ext uri="{FF2B5EF4-FFF2-40B4-BE49-F238E27FC236}">
                <a16:creationId xmlns:a16="http://schemas.microsoft.com/office/drawing/2014/main" id="{E7C49DFD-2070-4937-A14B-1303629E3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76225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96452" name="Text Box 4">
            <a:extLst>
              <a:ext uri="{FF2B5EF4-FFF2-40B4-BE49-F238E27FC236}">
                <a16:creationId xmlns:a16="http://schemas.microsoft.com/office/drawing/2014/main" id="{70125717-954F-4E51-A99A-9512B75BB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357563"/>
            <a:ext cx="7561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Using the Binomial Theorem with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=1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=2.</a:t>
            </a:r>
            <a:endParaRPr kumimoji="1"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96453" name="Object 5">
            <a:extLst>
              <a:ext uri="{FF2B5EF4-FFF2-40B4-BE49-F238E27FC236}">
                <a16:creationId xmlns:a16="http://schemas.microsoft.com/office/drawing/2014/main" id="{598646C3-16FB-4B85-B6FD-ED9452045F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1088" y="1341438"/>
          <a:ext cx="1465262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公式" r:id="rId5" imgW="876300" imgH="457200" progId="Equation.3">
                  <p:embed/>
                </p:oleObj>
              </mc:Choice>
              <mc:Fallback>
                <p:oleObj name="公式" r:id="rId5" imgW="8763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088" y="1341438"/>
                        <a:ext cx="1465262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Text Box 6">
            <a:extLst>
              <a:ext uri="{FF2B5EF4-FFF2-40B4-BE49-F238E27FC236}">
                <a16:creationId xmlns:a16="http://schemas.microsoft.com/office/drawing/2014/main" id="{B86A2FAF-2CBD-4B79-AF9D-67BEF314F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100"/>
            <a:ext cx="411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5.4 Binomial Coefficients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45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9645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9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89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896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6450" grpId="0" autoUpdateAnimBg="0"/>
      <p:bldP spid="1896451" grpId="0" build="p" autoUpdateAnimBg="0"/>
      <p:bldP spid="1896452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>
            <a:extLst>
              <a:ext uri="{FF2B5EF4-FFF2-40B4-BE49-F238E27FC236}">
                <a16:creationId xmlns:a16="http://schemas.microsoft.com/office/drawing/2014/main" id="{DFCC8907-EBD3-42C1-9A5F-5D06BA62B6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C6B36E7-42A2-45DD-9F80-EBD7E776709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5" name="AutoShape 2">
            <a:extLst>
              <a:ext uri="{FF2B5EF4-FFF2-40B4-BE49-F238E27FC236}">
                <a16:creationId xmlns:a16="http://schemas.microsoft.com/office/drawing/2014/main" id="{51D8A403-7CE3-46C3-BC0A-E40DA2C4C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85800"/>
            <a:ext cx="8153400" cy="16637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Theorem 2 】 </a:t>
            </a:r>
            <a:r>
              <a: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PASCAL’S Identity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be positive integers with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 Then </a:t>
            </a:r>
          </a:p>
          <a:p>
            <a:pPr eaLnBrk="1" hangingPunct="1"/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98500" name="Text Box 4">
            <a:extLst>
              <a:ext uri="{FF2B5EF4-FFF2-40B4-BE49-F238E27FC236}">
                <a16:creationId xmlns:a16="http://schemas.microsoft.com/office/drawing/2014/main" id="{4A04FDE8-E977-4FEF-945E-D8E362194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4384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98501" name="Text Box 5">
            <a:extLst>
              <a:ext uri="{FF2B5EF4-FFF2-40B4-BE49-F238E27FC236}">
                <a16:creationId xmlns:a16="http://schemas.microsoft.com/office/drawing/2014/main" id="{A33E8E97-D416-40DE-82CF-B653C38D6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3000375"/>
            <a:ext cx="885825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the number of subsets of size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from set A.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The total will include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number of subsets of size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that do not contain the element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plus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number of subsets of size k containing element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98502" name="Object 6">
            <a:extLst>
              <a:ext uri="{FF2B5EF4-FFF2-40B4-BE49-F238E27FC236}">
                <a16:creationId xmlns:a16="http://schemas.microsoft.com/office/drawing/2014/main" id="{ACE5CA7B-922F-49C9-A962-A039A3B280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6738" y="2565400"/>
          <a:ext cx="2374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9" name="公式" r:id="rId5" imgW="1257300" imgH="228600" progId="Equation.3">
                  <p:embed/>
                </p:oleObj>
              </mc:Choice>
              <mc:Fallback>
                <p:oleObj name="公式" r:id="rId5" imgW="12573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2565400"/>
                        <a:ext cx="2374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>
            <a:extLst>
              <a:ext uri="{FF2B5EF4-FFF2-40B4-BE49-F238E27FC236}">
                <a16:creationId xmlns:a16="http://schemas.microsoft.com/office/drawing/2014/main" id="{A400EFA5-2620-4A22-948E-0ED1077CDE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9600" y="1563688"/>
          <a:ext cx="2293938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0" name="公式" r:id="rId7" imgW="1371600" imgH="457200" progId="Equation.3">
                  <p:embed/>
                </p:oleObj>
              </mc:Choice>
              <mc:Fallback>
                <p:oleObj name="公式" r:id="rId7" imgW="13716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1563688"/>
                        <a:ext cx="2293938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Text Box 8">
            <a:extLst>
              <a:ext uri="{FF2B5EF4-FFF2-40B4-BE49-F238E27FC236}">
                <a16:creationId xmlns:a16="http://schemas.microsoft.com/office/drawing/2014/main" id="{D1794286-4626-489F-9A9D-F3B789423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100"/>
            <a:ext cx="411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6.4 Binomial Coefficients</a:t>
            </a:r>
          </a:p>
        </p:txBody>
      </p:sp>
      <p:graphicFrame>
        <p:nvGraphicFramePr>
          <p:cNvPr id="2" name="Object 10">
            <a:extLst>
              <a:ext uri="{FF2B5EF4-FFF2-40B4-BE49-F238E27FC236}">
                <a16:creationId xmlns:a16="http://schemas.microsoft.com/office/drawing/2014/main" id="{D847E35F-A140-4DA9-B73B-7E7CE32239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4286250"/>
          <a:ext cx="4016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1" name="公式" r:id="rId9" imgW="266584" imgH="380835" progId="Equation.3">
                  <p:embed/>
                </p:oleObj>
              </mc:Choice>
              <mc:Fallback>
                <p:oleObj name="公式" r:id="rId9" imgW="266584" imgH="38083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4286250"/>
                        <a:ext cx="4016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2">
            <a:extLst>
              <a:ext uri="{FF2B5EF4-FFF2-40B4-BE49-F238E27FC236}">
                <a16:creationId xmlns:a16="http://schemas.microsoft.com/office/drawing/2014/main" id="{B0F38BB0-BF6B-45AD-B31E-9C075123E1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" y="2928938"/>
          <a:ext cx="71437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2" name="公式" r:id="rId11" imgW="457200" imgH="381000" progId="Equation.3">
                  <p:embed/>
                </p:oleObj>
              </mc:Choice>
              <mc:Fallback>
                <p:oleObj name="公式" r:id="rId11" imgW="457200" imgH="381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2928938"/>
                        <a:ext cx="71437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">
            <a:extLst>
              <a:ext uri="{FF2B5EF4-FFF2-40B4-BE49-F238E27FC236}">
                <a16:creationId xmlns:a16="http://schemas.microsoft.com/office/drawing/2014/main" id="{D3B70298-A2A8-416E-A2B9-A6FCBC7EA3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43813" y="5000625"/>
          <a:ext cx="77311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3" name="公式" r:id="rId13" imgW="457200" imgH="381000" progId="Equation.3">
                  <p:embed/>
                </p:oleObj>
              </mc:Choice>
              <mc:Fallback>
                <p:oleObj name="公式" r:id="rId13" imgW="457200" imgH="381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813" y="5000625"/>
                        <a:ext cx="773112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98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9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9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8500" grpId="0" build="p" autoUpdateAnimBg="0"/>
      <p:bldP spid="189850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>
            <a:extLst>
              <a:ext uri="{FF2B5EF4-FFF2-40B4-BE49-F238E27FC236}">
                <a16:creationId xmlns:a16="http://schemas.microsoft.com/office/drawing/2014/main" id="{834335AA-EC55-420B-8FC6-7604CC45FF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1E0F4A7-D64D-471F-A245-CEFEEAA78CD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206" name="Text Box 6">
            <a:extLst>
              <a:ext uri="{FF2B5EF4-FFF2-40B4-BE49-F238E27FC236}">
                <a16:creationId xmlns:a16="http://schemas.microsoft.com/office/drawing/2014/main" id="{3F89E2A1-A382-437B-94A3-1E16EAC06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" y="500063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1. Permutations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6148" name="Line 7">
            <a:extLst>
              <a:ext uri="{FF2B5EF4-FFF2-40B4-BE49-F238E27FC236}">
                <a16:creationId xmlns:a16="http://schemas.microsoft.com/office/drawing/2014/main" id="{F73655F9-80CA-44DA-84D6-B86C44F58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825" y="952500"/>
            <a:ext cx="21590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9" name="Text Box 9">
            <a:extLst>
              <a:ext uri="{FF2B5EF4-FFF2-40B4-BE49-F238E27FC236}">
                <a16:creationId xmlns:a16="http://schemas.microsoft.com/office/drawing/2014/main" id="{0D4EDBF4-D8AE-4A95-B5EF-07A4BDFA3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-26988"/>
            <a:ext cx="42037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6.3 Permutations and Combinations</a:t>
            </a:r>
            <a:r>
              <a:rPr kumimoji="1" lang="en-US" altLang="zh-CN"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 </a:t>
            </a:r>
          </a:p>
        </p:txBody>
      </p:sp>
      <p:sp>
        <p:nvSpPr>
          <p:cNvPr id="6150" name="Text Box 3">
            <a:extLst>
              <a:ext uri="{FF2B5EF4-FFF2-40B4-BE49-F238E27FC236}">
                <a16:creationId xmlns:a16="http://schemas.microsoft.com/office/drawing/2014/main" id="{C71BC179-46FC-45DA-9EE7-B0693E35A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1143000"/>
            <a:ext cx="8382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【Definition】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permutation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of a set of </a:t>
            </a: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distinct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objects is an </a:t>
            </a: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ordered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arrangement of these objects.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An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r-permutation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an ordered arrangement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elements of a set.</a:t>
            </a: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6151" name="Text Box 4">
            <a:extLst>
              <a:ext uri="{FF2B5EF4-FFF2-40B4-BE49-F238E27FC236}">
                <a16:creationId xmlns:a16="http://schemas.microsoft.com/office/drawing/2014/main" id="{8266E274-6493-4A00-993C-6BF50140C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714625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i="1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Notation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78337625-0BC6-4B0F-98B9-84F2BFDE0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429000"/>
            <a:ext cx="8001000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2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For example,</a:t>
            </a:r>
            <a:endParaRPr kumimoji="1" lang="en-US" altLang="zh-CN" dirty="0">
              <a:latin typeface="Times New Roman" pitchFamily="18" charset="0"/>
              <a:ea typeface="宋体" pitchFamily="2" charset="-122"/>
            </a:endParaRPr>
          </a:p>
          <a:p>
            <a:pPr marL="457200" indent="-457200" algn="just" eaLnBrk="1" hangingPunct="1">
              <a:spcBef>
                <a:spcPct val="20000"/>
              </a:spcBef>
              <a:defRPr/>
            </a:pPr>
            <a:r>
              <a:rPr kumimoji="1" lang="en-US" altLang="zh-CN" sz="2200" dirty="0">
                <a:latin typeface="Times New Roman" pitchFamily="18" charset="0"/>
                <a:ea typeface="宋体" pitchFamily="2" charset="-122"/>
              </a:rPr>
              <a:t>      In how many ways can we select three students from a group of five students to stand in line for a picture?</a:t>
            </a:r>
          </a:p>
          <a:p>
            <a:pPr marL="457200" indent="-457200" algn="ctr" eaLnBrk="1" hangingPunct="1">
              <a:spcBef>
                <a:spcPct val="20000"/>
              </a:spcBef>
              <a:defRPr/>
            </a:pPr>
            <a:r>
              <a:rPr kumimoji="1" lang="en-US" altLang="zh-CN" sz="2200" dirty="0">
                <a:latin typeface="Times New Roman" pitchFamily="18" charset="0"/>
                <a:ea typeface="宋体" pitchFamily="2" charset="-122"/>
              </a:rPr>
              <a:t>P</a:t>
            </a:r>
            <a:r>
              <a:rPr kumimoji="1" lang="zh-CN" altLang="en-US" sz="2200" dirty="0"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en-US" altLang="zh-CN" sz="2200" dirty="0">
                <a:latin typeface="Times New Roman" pitchFamily="18" charset="0"/>
                <a:ea typeface="宋体" pitchFamily="2" charset="-122"/>
              </a:rPr>
              <a:t>5</a:t>
            </a:r>
            <a:r>
              <a:rPr kumimoji="1" lang="zh-CN" altLang="en-US" sz="2200" dirty="0"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en-US" altLang="zh-CN" sz="2200" dirty="0">
                <a:latin typeface="Times New Roman" pitchFamily="18" charset="0"/>
                <a:ea typeface="宋体" pitchFamily="2" charset="-122"/>
              </a:rPr>
              <a:t>3</a:t>
            </a:r>
            <a:r>
              <a:rPr kumimoji="1" lang="zh-CN" altLang="en-US" sz="2200" dirty="0">
                <a:latin typeface="Times New Roman" pitchFamily="18" charset="0"/>
                <a:ea typeface="宋体" pitchFamily="2" charset="-122"/>
              </a:rPr>
              <a:t>）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>
            <a:extLst>
              <a:ext uri="{FF2B5EF4-FFF2-40B4-BE49-F238E27FC236}">
                <a16:creationId xmlns:a16="http://schemas.microsoft.com/office/drawing/2014/main" id="{C6DD9B20-F429-4CFC-8929-D4367B5B11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F6C9373-327C-4D82-AB9E-54FEC2A8E55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00546" name="Text Box 2">
            <a:extLst>
              <a:ext uri="{FF2B5EF4-FFF2-40B4-BE49-F238E27FC236}">
                <a16:creationId xmlns:a16="http://schemas.microsoft.com/office/drawing/2014/main" id="{24EEF1D7-4BC0-4868-B139-F5597BC0F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0063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It produces </a:t>
            </a:r>
            <a:r>
              <a: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Pascal's triangle</a:t>
            </a:r>
          </a:p>
        </p:txBody>
      </p:sp>
      <p:sp>
        <p:nvSpPr>
          <p:cNvPr id="1900547" name="Text Box 3">
            <a:extLst>
              <a:ext uri="{FF2B5EF4-FFF2-40B4-BE49-F238E27FC236}">
                <a16:creationId xmlns:a16="http://schemas.microsoft.com/office/drawing/2014/main" id="{30B2791C-B00E-4835-80D0-FF0747E19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905000"/>
            <a:ext cx="6553200" cy="2501900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5E765E"/>
              </a:gs>
            </a:gsLst>
            <a:lin ang="5400000" scaled="1"/>
          </a:gra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2860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C(0, 0)</a:t>
            </a:r>
          </a:p>
          <a:p>
            <a:pPr lvl="4"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C(1, 0)  C(1, 1)</a:t>
            </a:r>
          </a:p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C(2, 0)  C(2, 1)  C(2, 2)</a:t>
            </a:r>
          </a:p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C(3, 0)  C(3, 1)  C(3, 2)  C(3, 3)</a:t>
            </a:r>
          </a:p>
          <a:p>
            <a:pPr algn="ctr"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</a:p>
        </p:txBody>
      </p:sp>
      <p:sp>
        <p:nvSpPr>
          <p:cNvPr id="40965" name="Text Box 4">
            <a:extLst>
              <a:ext uri="{FF2B5EF4-FFF2-40B4-BE49-F238E27FC236}">
                <a16:creationId xmlns:a16="http://schemas.microsoft.com/office/drawing/2014/main" id="{238B19F3-DBA5-4A10-BADA-1AEEAB69F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100"/>
            <a:ext cx="411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6.4 Binomial Coefficients</a:t>
            </a:r>
          </a:p>
        </p:txBody>
      </p:sp>
      <p:pic>
        <p:nvPicPr>
          <p:cNvPr id="40966" name="Picture 3" descr="05_4_01">
            <a:extLst>
              <a:ext uri="{FF2B5EF4-FFF2-40B4-BE49-F238E27FC236}">
                <a16:creationId xmlns:a16="http://schemas.microsoft.com/office/drawing/2014/main" id="{3589FC8F-99D7-41DE-901D-B6B486560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969963"/>
            <a:ext cx="8488363" cy="560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00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005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0546" grpId="0" build="p" autoUpdateAnimBg="0" advAuto="0"/>
      <p:bldP spid="1900547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>
            <a:extLst>
              <a:ext uri="{FF2B5EF4-FFF2-40B4-BE49-F238E27FC236}">
                <a16:creationId xmlns:a16="http://schemas.microsoft.com/office/drawing/2014/main" id="{5ECB612A-BFF3-48D7-B543-BC7F864DB6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B5BCBB4-AD48-459F-8F25-33CBA989442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1" name="AutoShape 2">
            <a:extLst>
              <a:ext uri="{FF2B5EF4-FFF2-40B4-BE49-F238E27FC236}">
                <a16:creationId xmlns:a16="http://schemas.microsoft.com/office/drawing/2014/main" id="{44105046-841E-4DDF-982E-62BE8185E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0063"/>
            <a:ext cx="8305800" cy="185737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Theorem 3 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Vandermonde’s Identity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and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be nonnegative integer with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not exceeding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either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or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 Then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</a:p>
        </p:txBody>
      </p:sp>
      <p:sp>
        <p:nvSpPr>
          <p:cNvPr id="1902595" name="Text Box 3">
            <a:extLst>
              <a:ext uri="{FF2B5EF4-FFF2-40B4-BE49-F238E27FC236}">
                <a16:creationId xmlns:a16="http://schemas.microsoft.com/office/drawing/2014/main" id="{9A6CC1F8-F0C7-4389-948A-EC0C36B5F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357438"/>
            <a:ext cx="8358187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 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are two disjoint sets. |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|=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, |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|=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C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---- the number of ways  to pick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elements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Another way to pick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element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 to pick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elements from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then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k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elements from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B,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where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0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r,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which can be done 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</a:p>
        </p:txBody>
      </p:sp>
      <p:graphicFrame>
        <p:nvGraphicFramePr>
          <p:cNvPr id="43013" name="Object 4">
            <a:extLst>
              <a:ext uri="{FF2B5EF4-FFF2-40B4-BE49-F238E27FC236}">
                <a16:creationId xmlns:a16="http://schemas.microsoft.com/office/drawing/2014/main" id="{F6DE9E15-BCBE-474C-9E87-BD6676A3D8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3250" y="1428750"/>
          <a:ext cx="2506663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公式" r:id="rId5" imgW="1498600" imgH="457200" progId="Equation.3">
                  <p:embed/>
                </p:oleObj>
              </mc:Choice>
              <mc:Fallback>
                <p:oleObj name="公式" r:id="rId5" imgW="14986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1428750"/>
                        <a:ext cx="2506663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Text Box 5">
            <a:extLst>
              <a:ext uri="{FF2B5EF4-FFF2-40B4-BE49-F238E27FC236}">
                <a16:creationId xmlns:a16="http://schemas.microsoft.com/office/drawing/2014/main" id="{96E62514-F796-45C8-94C4-1E4559FCA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100"/>
            <a:ext cx="411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6.4 Binomial Coefficients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0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0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90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902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259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>
            <a:extLst>
              <a:ext uri="{FF2B5EF4-FFF2-40B4-BE49-F238E27FC236}">
                <a16:creationId xmlns:a16="http://schemas.microsoft.com/office/drawing/2014/main" id="{571F5C27-B46E-43D0-AAB7-ABBE2E716F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D7FCB5A-B9BA-4C02-B237-2EDA66B2398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04642" name="AutoShape 2">
            <a:extLst>
              <a:ext uri="{FF2B5EF4-FFF2-40B4-BE49-F238E27FC236}">
                <a16:creationId xmlns:a16="http://schemas.microsoft.com/office/drawing/2014/main" id="{6DC2DF05-1F8C-48F5-99F6-DEED8D7F4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85800"/>
            <a:ext cx="8151813" cy="173513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Corollary 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】If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a nonnegative integer. Then </a:t>
            </a:r>
          </a:p>
          <a:p>
            <a:pPr eaLnBrk="1" hangingPunct="1"/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04643" name="Text Box 3">
            <a:extLst>
              <a:ext uri="{FF2B5EF4-FFF2-40B4-BE49-F238E27FC236}">
                <a16:creationId xmlns:a16="http://schemas.microsoft.com/office/drawing/2014/main" id="{67E5F8ED-9B80-4DDA-9C6A-D6C80449C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76225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04644" name="Text Box 4">
            <a:extLst>
              <a:ext uri="{FF2B5EF4-FFF2-40B4-BE49-F238E27FC236}">
                <a16:creationId xmlns:a16="http://schemas.microsoft.com/office/drawing/2014/main" id="{53DCDEF5-DF51-4608-B81B-69C6B1D5B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467100"/>
            <a:ext cx="7561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We use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Vandermonde’s Identity with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m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=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r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=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to obtain</a:t>
            </a:r>
          </a:p>
        </p:txBody>
      </p:sp>
      <p:graphicFrame>
        <p:nvGraphicFramePr>
          <p:cNvPr id="1904645" name="Object 5">
            <a:extLst>
              <a:ext uri="{FF2B5EF4-FFF2-40B4-BE49-F238E27FC236}">
                <a16:creationId xmlns:a16="http://schemas.microsoft.com/office/drawing/2014/main" id="{EFEC0D3E-4EAA-4DB2-90C8-C89FFA41C6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1412875"/>
          <a:ext cx="1636713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1" name="公式" r:id="rId5" imgW="977476" imgH="495085" progId="Equation.3">
                  <p:embed/>
                </p:oleObj>
              </mc:Choice>
              <mc:Fallback>
                <p:oleObj name="公式" r:id="rId5" imgW="977476" imgH="49508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412875"/>
                        <a:ext cx="1636713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46" name="Object 6">
            <a:extLst>
              <a:ext uri="{FF2B5EF4-FFF2-40B4-BE49-F238E27FC236}">
                <a16:creationId xmlns:a16="http://schemas.microsoft.com/office/drawing/2014/main" id="{5F1F0B7D-4441-4245-8884-58EF3BEAA0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4365625"/>
          <a:ext cx="329247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2" name="公式" r:id="rId7" imgW="1968500" imgH="495300" progId="Equation.3">
                  <p:embed/>
                </p:oleObj>
              </mc:Choice>
              <mc:Fallback>
                <p:oleObj name="公式" r:id="rId7" imgW="1968500" imgH="495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365625"/>
                        <a:ext cx="3292475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Text Box 7">
            <a:extLst>
              <a:ext uri="{FF2B5EF4-FFF2-40B4-BE49-F238E27FC236}">
                <a16:creationId xmlns:a16="http://schemas.microsoft.com/office/drawing/2014/main" id="{B26BA25B-1FDB-4831-B4BE-5FC7F8CB6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100"/>
            <a:ext cx="411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6.4 Binomial Coefficients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4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0464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0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904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904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0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42" grpId="0" autoUpdateAnimBg="0"/>
      <p:bldP spid="1904643" grpId="0" build="p" autoUpdateAnimBg="0"/>
      <p:bldP spid="1904644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1">
            <a:extLst>
              <a:ext uri="{FF2B5EF4-FFF2-40B4-BE49-F238E27FC236}">
                <a16:creationId xmlns:a16="http://schemas.microsoft.com/office/drawing/2014/main" id="{AA4EF44E-0B94-4349-8B7A-0400BC9930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AE5D4DA-A46C-41EC-BD7E-76463C14085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06690" name="AutoShape 2">
            <a:extLst>
              <a:ext uri="{FF2B5EF4-FFF2-40B4-BE49-F238E27FC236}">
                <a16:creationId xmlns:a16="http://schemas.microsoft.com/office/drawing/2014/main" id="{E01D6008-E332-433C-869C-7110E9C59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3" y="500063"/>
            <a:ext cx="8305800" cy="135731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Theorem 4 】Let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and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be nonnegative integer with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Then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</a:p>
        </p:txBody>
      </p:sp>
      <p:sp>
        <p:nvSpPr>
          <p:cNvPr id="1906691" name="Text Box 3">
            <a:extLst>
              <a:ext uri="{FF2B5EF4-FFF2-40B4-BE49-F238E27FC236}">
                <a16:creationId xmlns:a16="http://schemas.microsoft.com/office/drawing/2014/main" id="{72412F7A-8FA5-4FFA-A1A9-FF6175022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2000250"/>
            <a:ext cx="807720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left-hand side counts the bit strings of length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 containing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 1s.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 show that the right-hand side counts the same objects by considering the cases corresponding to the possible locations of the final 1 in a string with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  ones.</a:t>
            </a:r>
          </a:p>
        </p:txBody>
      </p:sp>
      <p:graphicFrame>
        <p:nvGraphicFramePr>
          <p:cNvPr id="1906692" name="Object 4">
            <a:extLst>
              <a:ext uri="{FF2B5EF4-FFF2-40B4-BE49-F238E27FC236}">
                <a16:creationId xmlns:a16="http://schemas.microsoft.com/office/drawing/2014/main" id="{E5679E7D-8E31-4BE3-B628-D63988A320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3313" y="1071563"/>
          <a:ext cx="15398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8" name="公式" r:id="rId5" imgW="1002865" imgH="457002" progId="Equation.3">
                  <p:embed/>
                </p:oleObj>
              </mc:Choice>
              <mc:Fallback>
                <p:oleObj name="公式" r:id="rId5" imgW="1002865" imgH="45700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1071563"/>
                        <a:ext cx="153987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6693" name="Object 5">
            <a:extLst>
              <a:ext uri="{FF2B5EF4-FFF2-40B4-BE49-F238E27FC236}">
                <a16:creationId xmlns:a16="http://schemas.microsoft.com/office/drawing/2014/main" id="{B7F97608-2239-4E78-8B5D-55D5CC36DF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4688" y="4786313"/>
          <a:ext cx="212566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" name="公式" r:id="rId7" imgW="1270000" imgH="457200" progId="Equation.3">
                  <p:embed/>
                </p:oleObj>
              </mc:Choice>
              <mc:Fallback>
                <p:oleObj name="公式" r:id="rId7" imgW="12700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4786313"/>
                        <a:ext cx="2125662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Text Box 6">
            <a:extLst>
              <a:ext uri="{FF2B5EF4-FFF2-40B4-BE49-F238E27FC236}">
                <a16:creationId xmlns:a16="http://schemas.microsoft.com/office/drawing/2014/main" id="{A169AA28-A939-4466-9FEA-427A830F0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100"/>
            <a:ext cx="411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6.4 Binomial Coefficients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0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0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90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90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90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0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6690" grpId="0" animBg="1" autoUpdateAnimBg="0"/>
      <p:bldP spid="190669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1">
            <a:extLst>
              <a:ext uri="{FF2B5EF4-FFF2-40B4-BE49-F238E27FC236}">
                <a16:creationId xmlns:a16="http://schemas.microsoft.com/office/drawing/2014/main" id="{0F52B379-CDF8-49E7-8450-0EA13F2943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668173D-3EA1-47E2-A7E9-9A672BF244C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5" name="Text Box 2">
            <a:extLst>
              <a:ext uri="{FF2B5EF4-FFF2-40B4-BE49-F238E27FC236}">
                <a16:creationId xmlns:a16="http://schemas.microsoft.com/office/drawing/2014/main" id="{2F0BD41D-B99E-4298-9A58-611324A95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71600"/>
            <a:ext cx="6781800" cy="2678113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Homework: (Due on April 18)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i="1" u="sng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Ver. 8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Sec.6.4: </a:t>
            </a:r>
            <a:r>
              <a:rPr kumimoji="1" lang="en-US" altLang="zh-CN">
                <a:latin typeface="Times New Roman" panose="02020603050405020304" pitchFamily="18" charset="0"/>
              </a:rPr>
              <a:t>18, 26, 30, 34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i="1" u="sng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Ver. 7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Sec.6.4: </a:t>
            </a:r>
            <a:r>
              <a:rPr kumimoji="1" lang="en-US" altLang="zh-CN">
                <a:latin typeface="Times New Roman" panose="02020603050405020304" pitchFamily="18" charset="0"/>
              </a:rPr>
              <a:t>14, 22, 26, 30</a:t>
            </a:r>
            <a:endParaRPr kumimoji="1"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>
            <a:extLst>
              <a:ext uri="{FF2B5EF4-FFF2-40B4-BE49-F238E27FC236}">
                <a16:creationId xmlns:a16="http://schemas.microsoft.com/office/drawing/2014/main" id="{34989FBF-29F4-48A8-9770-8A6910D1C2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286250" y="6400800"/>
            <a:ext cx="60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0F8BA7B-2999-4B9D-AE2E-AF7D1052332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5253" name="AutoShape 5">
            <a:extLst>
              <a:ext uri="{FF2B5EF4-FFF2-40B4-BE49-F238E27FC236}">
                <a16:creationId xmlns:a16="http://schemas.microsoft.com/office/drawing/2014/main" id="{941E3C08-098F-430C-A037-F603B6231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642938"/>
            <a:ext cx="7935912" cy="14605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【Theorem 1】 The number of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-permutations of a set with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distinct elements is</a:t>
            </a:r>
          </a:p>
          <a:p>
            <a:pPr eaLnBrk="1" hangingPunct="1"/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P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-1)(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-2)…(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+1) 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E50C6F52-2236-4DA5-81C5-C9E813838835}"/>
              </a:ext>
            </a:extLst>
          </p:cNvPr>
          <p:cNvGrpSpPr>
            <a:grpSpLocks/>
          </p:cNvGrpSpPr>
          <p:nvPr/>
        </p:nvGrpSpPr>
        <p:grpSpPr bwMode="auto">
          <a:xfrm>
            <a:off x="366713" y="2319338"/>
            <a:ext cx="8001000" cy="981075"/>
            <a:chOff x="336" y="864"/>
            <a:chExt cx="5040" cy="3983"/>
          </a:xfrm>
        </p:grpSpPr>
        <p:sp>
          <p:nvSpPr>
            <p:cNvPr id="8200" name="Text Box 7">
              <a:extLst>
                <a:ext uri="{FF2B5EF4-FFF2-40B4-BE49-F238E27FC236}">
                  <a16:creationId xmlns:a16="http://schemas.microsoft.com/office/drawing/2014/main" id="{455692F3-DA75-4FCC-99CF-CDF26E10F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916"/>
              <a:ext cx="4944" cy="3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6666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Proof:</a:t>
              </a:r>
              <a:r>
                <a:rPr kumimoji="1" lang="en-US" altLang="zh-CN" i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Using the product rule.</a:t>
              </a:r>
              <a:r>
                <a:rPr kumimoji="1" lang="en-US" altLang="zh-CN" i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  <a:p>
              <a:pPr eaLnBrk="1" hangingPunct="1">
                <a:spcBef>
                  <a:spcPct val="4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</a:t>
              </a:r>
            </a:p>
          </p:txBody>
        </p:sp>
        <p:sp>
          <p:nvSpPr>
            <p:cNvPr id="8201" name="AutoShape 8">
              <a:extLst>
                <a:ext uri="{FF2B5EF4-FFF2-40B4-BE49-F238E27FC236}">
                  <a16:creationId xmlns:a16="http://schemas.microsoft.com/office/drawing/2014/main" id="{F791AC88-B77E-47AB-A66F-7446ADDED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864"/>
              <a:ext cx="5040" cy="2784"/>
            </a:xfrm>
            <a:prstGeom prst="foldedCorner">
              <a:avLst>
                <a:gd name="adj" fmla="val 125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1845257" name="Text Box 9">
            <a:extLst>
              <a:ext uri="{FF2B5EF4-FFF2-40B4-BE49-F238E27FC236}">
                <a16:creationId xmlns:a16="http://schemas.microsoft.com/office/drawing/2014/main" id="{8CA60A71-0E79-42DA-B8D5-9340AD5E1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3309938"/>
            <a:ext cx="8382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 particular</a:t>
            </a:r>
            <a:r>
              <a:rPr kumimoji="1" lang="zh-CN" altLang="en-US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=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!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            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0) = 1 </a:t>
            </a:r>
          </a:p>
        </p:txBody>
      </p:sp>
      <p:graphicFrame>
        <p:nvGraphicFramePr>
          <p:cNvPr id="1845258" name="Object 10">
            <a:extLst>
              <a:ext uri="{FF2B5EF4-FFF2-40B4-BE49-F238E27FC236}">
                <a16:creationId xmlns:a16="http://schemas.microsoft.com/office/drawing/2014/main" id="{293AF0E0-8F2A-449E-950E-658905AEAE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9638" y="1298575"/>
          <a:ext cx="11525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公式" r:id="rId5" imgW="609600" imgH="419100" progId="Equation.3">
                  <p:embed/>
                </p:oleObj>
              </mc:Choice>
              <mc:Fallback>
                <p:oleObj name="公式" r:id="rId5" imgW="6096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638" y="1298575"/>
                        <a:ext cx="115252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11">
            <a:extLst>
              <a:ext uri="{FF2B5EF4-FFF2-40B4-BE49-F238E27FC236}">
                <a16:creationId xmlns:a16="http://schemas.microsoft.com/office/drawing/2014/main" id="{55D2E50A-587C-42DB-8844-F78CF107C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-26988"/>
            <a:ext cx="42037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6.3 Permutations and Combinations</a:t>
            </a:r>
            <a:r>
              <a:rPr kumimoji="1" lang="en-US" altLang="zh-CN"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4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4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45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45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253" grpId="0" animBg="1" autoUpdateAnimBg="0"/>
      <p:bldP spid="184525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1">
            <a:extLst>
              <a:ext uri="{FF2B5EF4-FFF2-40B4-BE49-F238E27FC236}">
                <a16:creationId xmlns:a16="http://schemas.microsoft.com/office/drawing/2014/main" id="{441DEE4F-1506-49B6-952D-F84A53A3E2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E944163-285A-4898-A71A-F8268DE354C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7299" name="Text Box 3">
            <a:extLst>
              <a:ext uri="{FF2B5EF4-FFF2-40B4-BE49-F238E27FC236}">
                <a16:creationId xmlns:a16="http://schemas.microsoft.com/office/drawing/2014/main" id="{28D49059-8FEE-4BB5-B6C9-7185F5868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715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Phrased in terms of functions: 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98CB0EFF-E41E-4188-B857-E7921AECA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65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847301" name="Text Box 5">
            <a:extLst>
              <a:ext uri="{FF2B5EF4-FFF2-40B4-BE49-F238E27FC236}">
                <a16:creationId xmlns:a16="http://schemas.microsoft.com/office/drawing/2014/main" id="{54203478-2F16-413C-9AE5-295D904E0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1793875"/>
            <a:ext cx="8713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1)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f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is an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injection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-permutation of the 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847302" name="Text Box 6">
            <a:extLst>
              <a:ext uri="{FF2B5EF4-FFF2-40B4-BE49-F238E27FC236}">
                <a16:creationId xmlns:a16="http://schemas.microsoft.com/office/drawing/2014/main" id="{8F22BB93-3E54-447B-905E-A62931BB4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3090863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Why?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847303" name="Text Box 7">
            <a:extLst>
              <a:ext uri="{FF2B5EF4-FFF2-40B4-BE49-F238E27FC236}">
                <a16:creationId xmlns:a16="http://schemas.microsoft.com/office/drawing/2014/main" id="{497F7361-5E31-44AE-9B22-42E2245F0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3781425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We order the elements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7304" name="Text Box 8">
            <a:extLst>
              <a:ext uri="{FF2B5EF4-FFF2-40B4-BE49-F238E27FC236}">
                <a16:creationId xmlns:a16="http://schemas.microsoft.com/office/drawing/2014/main" id="{D3F2AE40-4F2A-48B3-BD6F-8E7BB4081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2441575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2)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number of injections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A7681453-F391-472D-BE81-7280E60A1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0250" name="Rectangle 10">
            <a:extLst>
              <a:ext uri="{FF2B5EF4-FFF2-40B4-BE49-F238E27FC236}">
                <a16:creationId xmlns:a16="http://schemas.microsoft.com/office/drawing/2014/main" id="{92EA8628-2946-4817-9220-228FB890D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03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E5A3E454-651A-4E56-A9BF-4C2A20C0B82D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4232275"/>
            <a:ext cx="8153400" cy="539750"/>
            <a:chOff x="384" y="2444"/>
            <a:chExt cx="5136" cy="340"/>
          </a:xfrm>
        </p:grpSpPr>
        <p:graphicFrame>
          <p:nvGraphicFramePr>
            <p:cNvPr id="10261" name="Object 12">
              <a:extLst>
                <a:ext uri="{FF2B5EF4-FFF2-40B4-BE49-F238E27FC236}">
                  <a16:creationId xmlns:a16="http://schemas.microsoft.com/office/drawing/2014/main" id="{72436DF2-95D6-47E0-A2DE-72AAD15B30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2444"/>
            <a:ext cx="222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5" name="Microsoft 公式 3.0" r:id="rId5" imgW="139579" imgH="215713" progId="Equation.3">
                    <p:embed/>
                  </p:oleObj>
                </mc:Choice>
                <mc:Fallback>
                  <p:oleObj name="Microsoft 公式 3.0" r:id="rId5" imgW="139579" imgH="215713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444"/>
                          <a:ext cx="222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2" name="Text Box 13">
              <a:extLst>
                <a:ext uri="{FF2B5EF4-FFF2-40B4-BE49-F238E27FC236}">
                  <a16:creationId xmlns:a16="http://schemas.microsoft.com/office/drawing/2014/main" id="{F80D6FC3-F193-4376-9432-5AD28F069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448"/>
              <a:ext cx="51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Wingdings" panose="05000000000000000000" pitchFamily="2" charset="2"/>
                <a:buChar char="v"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There are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ways to choose the image of     ,</a:t>
              </a:r>
            </a:p>
          </p:txBody>
        </p:sp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C535CC31-9134-4F61-B5D5-75A5E47DDE6C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4619625"/>
            <a:ext cx="8153400" cy="565150"/>
            <a:chOff x="384" y="2688"/>
            <a:chExt cx="5136" cy="356"/>
          </a:xfrm>
        </p:grpSpPr>
        <p:graphicFrame>
          <p:nvGraphicFramePr>
            <p:cNvPr id="10259" name="Object 15">
              <a:extLst>
                <a:ext uri="{FF2B5EF4-FFF2-40B4-BE49-F238E27FC236}">
                  <a16:creationId xmlns:a16="http://schemas.microsoft.com/office/drawing/2014/main" id="{5A2FEDE2-0811-418C-9951-584BDD6F01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2703"/>
            <a:ext cx="252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6" name="Microsoft 公式 3.0" r:id="rId7" imgW="164885" imgH="215619" progId="Equation.3">
                    <p:embed/>
                  </p:oleObj>
                </mc:Choice>
                <mc:Fallback>
                  <p:oleObj name="Microsoft 公式 3.0" r:id="rId7" imgW="164885" imgH="215619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703"/>
                          <a:ext cx="252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0" name="Text Box 16">
              <a:extLst>
                <a:ext uri="{FF2B5EF4-FFF2-40B4-BE49-F238E27FC236}">
                  <a16:creationId xmlns:a16="http://schemas.microsoft.com/office/drawing/2014/main" id="{5459ED60-4A25-41B2-96F3-F5D71DB59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688"/>
              <a:ext cx="51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Wingdings" panose="05000000000000000000" pitchFamily="2" charset="2"/>
                <a:buChar char="v"/>
              </a:pP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- 1 ways to choose the image of      ,</a:t>
              </a:r>
            </a:p>
          </p:txBody>
        </p:sp>
      </p:grpSp>
      <p:sp>
        <p:nvSpPr>
          <p:cNvPr id="1847313" name="Text Box 17">
            <a:extLst>
              <a:ext uri="{FF2B5EF4-FFF2-40B4-BE49-F238E27FC236}">
                <a16:creationId xmlns:a16="http://schemas.microsoft.com/office/drawing/2014/main" id="{E7AF30E2-E08B-4292-A768-519721224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5153025"/>
            <a:ext cx="684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and so forth.</a:t>
            </a:r>
          </a:p>
        </p:txBody>
      </p:sp>
      <p:grpSp>
        <p:nvGrpSpPr>
          <p:cNvPr id="4" name="Group 18">
            <a:extLst>
              <a:ext uri="{FF2B5EF4-FFF2-40B4-BE49-F238E27FC236}">
                <a16:creationId xmlns:a16="http://schemas.microsoft.com/office/drawing/2014/main" id="{8D2DECB3-9307-49B0-B481-AD8FA691CFF3}"/>
              </a:ext>
            </a:extLst>
          </p:cNvPr>
          <p:cNvGrpSpPr>
            <a:grpSpLocks/>
          </p:cNvGrpSpPr>
          <p:nvPr/>
        </p:nvGrpSpPr>
        <p:grpSpPr bwMode="auto">
          <a:xfrm>
            <a:off x="447675" y="1131888"/>
            <a:ext cx="6551613" cy="477837"/>
            <a:chOff x="295" y="836"/>
            <a:chExt cx="4127" cy="301"/>
          </a:xfrm>
        </p:grpSpPr>
        <p:sp>
          <p:nvSpPr>
            <p:cNvPr id="10256" name="Text Box 19">
              <a:extLst>
                <a:ext uri="{FF2B5EF4-FFF2-40B4-BE49-F238E27FC236}">
                  <a16:creationId xmlns:a16="http://schemas.microsoft.com/office/drawing/2014/main" id="{9B2F2CBE-CD6D-42A7-9D0C-D5A1C9649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836"/>
              <a:ext cx="11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: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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10257" name="Object 20">
              <a:extLst>
                <a:ext uri="{FF2B5EF4-FFF2-40B4-BE49-F238E27FC236}">
                  <a16:creationId xmlns:a16="http://schemas.microsoft.com/office/drawing/2014/main" id="{60A33F1A-9857-4888-A234-EB43E7494E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5" y="845"/>
            <a:ext cx="1409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7" name="公式" r:id="rId9" imgW="1040948" imgH="215806" progId="Equation.3">
                    <p:embed/>
                  </p:oleObj>
                </mc:Choice>
                <mc:Fallback>
                  <p:oleObj name="公式" r:id="rId9" imgW="1040948" imgH="215806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845"/>
                          <a:ext cx="1409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8" name="Object 21">
              <a:extLst>
                <a:ext uri="{FF2B5EF4-FFF2-40B4-BE49-F238E27FC236}">
                  <a16:creationId xmlns:a16="http://schemas.microsoft.com/office/drawing/2014/main" id="{41E5682D-3670-4AA8-8071-D5DEA12AE7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1" y="863"/>
            <a:ext cx="134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8" name="公式" r:id="rId11" imgW="1130300" imgH="228600" progId="Equation.3">
                    <p:embed/>
                  </p:oleObj>
                </mc:Choice>
                <mc:Fallback>
                  <p:oleObj name="公式" r:id="rId11" imgW="1130300" imgH="2286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863"/>
                          <a:ext cx="134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55" name="Text Box 22">
            <a:extLst>
              <a:ext uri="{FF2B5EF4-FFF2-40B4-BE49-F238E27FC236}">
                <a16:creationId xmlns:a16="http://schemas.microsoft.com/office/drawing/2014/main" id="{AAC93919-BAC4-4D5F-B3DC-491418F3D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-26988"/>
            <a:ext cx="42037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6.3 Permutations and Combinations</a:t>
            </a:r>
            <a:r>
              <a:rPr kumimoji="1" lang="en-US" altLang="zh-CN"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472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473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473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47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847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847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7299" grpId="0" autoUpdateAnimBg="0"/>
      <p:bldP spid="1847301" grpId="0" autoUpdateAnimBg="0"/>
      <p:bldP spid="1847302" grpId="0" autoUpdateAnimBg="0"/>
      <p:bldP spid="1847303" grpId="0" build="p" autoUpdateAnimBg="0"/>
      <p:bldP spid="1847304" grpId="0" autoUpdateAnimBg="0"/>
      <p:bldP spid="184731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>
            <a:extLst>
              <a:ext uri="{FF2B5EF4-FFF2-40B4-BE49-F238E27FC236}">
                <a16:creationId xmlns:a16="http://schemas.microsoft.com/office/drawing/2014/main" id="{6507200C-955A-4D3E-A681-CAB07908CD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600BCA1-A663-4C6C-B9B1-BE1BB08695C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9347" name="Text Box 3">
            <a:extLst>
              <a:ext uri="{FF2B5EF4-FFF2-40B4-BE49-F238E27FC236}">
                <a16:creationId xmlns:a16="http://schemas.microsoft.com/office/drawing/2014/main" id="{B5C2736B-6F1B-42A2-BA35-6CB819249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6858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Combinations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2292" name="Line 4">
            <a:extLst>
              <a:ext uri="{FF2B5EF4-FFF2-40B4-BE49-F238E27FC236}">
                <a16:creationId xmlns:a16="http://schemas.microsoft.com/office/drawing/2014/main" id="{C00FDF85-6548-46FC-9E72-E76C377C51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138238"/>
            <a:ext cx="2187575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475D568A-6D1D-45D6-B02C-6122C591C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71600"/>
            <a:ext cx="838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【Definition】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An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r-combination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of elements of a set is an </a:t>
            </a: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unordered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selection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elements from the set.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kumimoji="1" lang="en-US" altLang="zh-CN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A40FB486-991A-4DA2-8432-81988EFA8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An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-combination is simply a subset of the set with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elements.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442081D6-6B60-48BC-9EC8-E25E53F1F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F5661DFA-8444-4E93-943C-FEDDC3506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9718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i="1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Notation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12297" name="Object 9">
            <a:extLst>
              <a:ext uri="{FF2B5EF4-FFF2-40B4-BE49-F238E27FC236}">
                <a16:creationId xmlns:a16="http://schemas.microsoft.com/office/drawing/2014/main" id="{13DA2628-986B-4C8B-BA39-C839C294A5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2838450"/>
          <a:ext cx="1401763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公式" r:id="rId4" imgW="838200" imgH="457200" progId="Equation.3">
                  <p:embed/>
                </p:oleObj>
              </mc:Choice>
              <mc:Fallback>
                <p:oleObj name="公式" r:id="rId4" imgW="8382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838450"/>
                        <a:ext cx="1401763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9355" name="AutoShape 11">
            <a:extLst>
              <a:ext uri="{FF2B5EF4-FFF2-40B4-BE49-F238E27FC236}">
                <a16:creationId xmlns:a16="http://schemas.microsoft.com/office/drawing/2014/main" id="{488CF61E-A286-4F41-8930-3B4515DFF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971800"/>
            <a:ext cx="3429000" cy="609600"/>
          </a:xfrm>
          <a:prstGeom prst="cloudCallout">
            <a:avLst>
              <a:gd name="adj1" fmla="val -63148"/>
              <a:gd name="adj2" fmla="val -16667"/>
            </a:avLst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Binomial coefficient</a:t>
            </a:r>
          </a:p>
        </p:txBody>
      </p:sp>
      <p:sp>
        <p:nvSpPr>
          <p:cNvPr id="12299" name="Text Box 13">
            <a:extLst>
              <a:ext uri="{FF2B5EF4-FFF2-40B4-BE49-F238E27FC236}">
                <a16:creationId xmlns:a16="http://schemas.microsoft.com/office/drawing/2014/main" id="{66989D9A-3367-424F-B01F-48EEBD70C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-26988"/>
            <a:ext cx="42037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6.3 Permutations and Combinations</a:t>
            </a:r>
            <a:r>
              <a:rPr kumimoji="1" lang="en-US" altLang="zh-CN"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49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935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>
            <a:extLst>
              <a:ext uri="{FF2B5EF4-FFF2-40B4-BE49-F238E27FC236}">
                <a16:creationId xmlns:a16="http://schemas.microsoft.com/office/drawing/2014/main" id="{8B74F7F0-9E4B-42BE-B2FF-2EA6149772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0780D1A-73C7-46FD-BB8A-C7EE4348F67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Rectangle 7">
            <a:extLst>
              <a:ext uri="{FF2B5EF4-FFF2-40B4-BE49-F238E27FC236}">
                <a16:creationId xmlns:a16="http://schemas.microsoft.com/office/drawing/2014/main" id="{E139ED46-84ED-42B8-BEAB-415FEBCED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4340" name="AutoShape 10">
            <a:extLst>
              <a:ext uri="{FF2B5EF4-FFF2-40B4-BE49-F238E27FC236}">
                <a16:creationId xmlns:a16="http://schemas.microsoft.com/office/drawing/2014/main" id="{7AB8DBAA-00C1-4126-ABEC-25895F20D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785813"/>
            <a:ext cx="8143875" cy="300037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Theorem 2】 The number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-combination of a set with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elements, where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a positive integer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an integer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with 0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equals</a:t>
            </a:r>
          </a:p>
          <a:p>
            <a:pPr eaLnBrk="1" hangingPunct="1"/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</a:t>
            </a:r>
          </a:p>
          <a:p>
            <a:pPr eaLnBrk="1" hangingPunct="1"/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-1)(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-2)…(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+1)/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!</a:t>
            </a:r>
          </a:p>
        </p:txBody>
      </p:sp>
      <p:sp>
        <p:nvSpPr>
          <p:cNvPr id="14341" name="Text Box 13">
            <a:extLst>
              <a:ext uri="{FF2B5EF4-FFF2-40B4-BE49-F238E27FC236}">
                <a16:creationId xmlns:a16="http://schemas.microsoft.com/office/drawing/2014/main" id="{D2BFFE6F-7D25-4083-9E54-0BEA34223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-26988"/>
            <a:ext cx="42037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6.3 Permutations and Combinations</a:t>
            </a:r>
            <a:r>
              <a:rPr kumimoji="1" lang="en-US" altLang="zh-CN"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 </a:t>
            </a:r>
          </a:p>
        </p:txBody>
      </p:sp>
      <p:graphicFrame>
        <p:nvGraphicFramePr>
          <p:cNvPr id="2" name="Object 12">
            <a:extLst>
              <a:ext uri="{FF2B5EF4-FFF2-40B4-BE49-F238E27FC236}">
                <a16:creationId xmlns:a16="http://schemas.microsoft.com/office/drawing/2014/main" id="{50CB1EDA-5E98-4317-98D5-BD4170274B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4563" y="2286000"/>
          <a:ext cx="120967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公式" r:id="rId4" imgW="723586" imgH="418918" progId="Equation.3">
                  <p:embed/>
                </p:oleObj>
              </mc:Choice>
              <mc:Fallback>
                <p:oleObj name="公式" r:id="rId4" imgW="723586" imgH="41891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2286000"/>
                        <a:ext cx="1209675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>
            <a:extLst>
              <a:ext uri="{FF2B5EF4-FFF2-40B4-BE49-F238E27FC236}">
                <a16:creationId xmlns:a16="http://schemas.microsoft.com/office/drawing/2014/main" id="{2ABF3A84-F1DD-42FA-803B-113BEA4842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91C6094-1B3C-4F1F-A8D0-52C70564B6D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53443" name="Text Box 3">
            <a:extLst>
              <a:ext uri="{FF2B5EF4-FFF2-40B4-BE49-F238E27FC236}">
                <a16:creationId xmlns:a16="http://schemas.microsoft.com/office/drawing/2014/main" id="{75CAA328-4AB4-4113-A1D6-B848EB44F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8382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Phrased in terms of functions: </a:t>
            </a:r>
          </a:p>
        </p:txBody>
      </p:sp>
      <p:sp>
        <p:nvSpPr>
          <p:cNvPr id="1853444" name="Text Box 4">
            <a:extLst>
              <a:ext uri="{FF2B5EF4-FFF2-40B4-BE49-F238E27FC236}">
                <a16:creationId xmlns:a16="http://schemas.microsoft.com/office/drawing/2014/main" id="{BEB1749F-CAFD-4529-A6A2-754E8DC19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098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kumimoji="1" lang="zh-CN" altLang="en-US" i="1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is the function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such that the image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elements 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1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An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r-combination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  <a:p>
            <a:pPr eaLnBrk="1" hangingPunct="1">
              <a:spcBef>
                <a:spcPct val="100000"/>
              </a:spcBef>
            </a:pP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C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= | {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|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=|{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|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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(a)=1}|}| 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77DD5303-BB2D-4080-A2E5-A8264765D826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466850"/>
            <a:ext cx="7696200" cy="484188"/>
            <a:chOff x="336" y="924"/>
            <a:chExt cx="4848" cy="305"/>
          </a:xfrm>
        </p:grpSpPr>
        <p:sp>
          <p:nvSpPr>
            <p:cNvPr id="16391" name="Text Box 6">
              <a:extLst>
                <a:ext uri="{FF2B5EF4-FFF2-40B4-BE49-F238E27FC236}">
                  <a16:creationId xmlns:a16="http://schemas.microsoft.com/office/drawing/2014/main" id="{EAE91A64-7DDF-4922-9F3A-B46FD0192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924"/>
              <a:ext cx="48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,  </a:t>
              </a:r>
              <a:r>
                <a:rPr kumimoji="1" lang="en-US" altLang="zh-CN" i="1"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r>
                <a:rPr kumimoji="1"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={0</a:t>
              </a:r>
              <a:r>
                <a:rPr kumimoji="1"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r>
                <a:rPr kumimoji="1"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1}</a:t>
              </a:r>
              <a:r>
                <a:rPr kumimoji="1" lang="zh-CN" altLang="en-US"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: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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16392" name="Object 7">
              <a:extLst>
                <a:ext uri="{FF2B5EF4-FFF2-40B4-BE49-F238E27FC236}">
                  <a16:creationId xmlns:a16="http://schemas.microsoft.com/office/drawing/2014/main" id="{0A944065-E533-48C4-8820-DC3E79AC7D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" y="957"/>
            <a:ext cx="134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6" name="公式" r:id="rId5" imgW="1130300" imgH="228600" progId="Equation.3">
                    <p:embed/>
                  </p:oleObj>
                </mc:Choice>
                <mc:Fallback>
                  <p:oleObj name="公式" r:id="rId5" imgW="11303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957"/>
                          <a:ext cx="134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0" name="Text Box 8">
            <a:extLst>
              <a:ext uri="{FF2B5EF4-FFF2-40B4-BE49-F238E27FC236}">
                <a16:creationId xmlns:a16="http://schemas.microsoft.com/office/drawing/2014/main" id="{0463BD64-688B-473A-B6CF-83994EC92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-26988"/>
            <a:ext cx="42037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6.3 Permutations and Combinations</a:t>
            </a:r>
            <a:r>
              <a:rPr kumimoji="1" lang="en-US" altLang="zh-CN"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534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53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53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43" grpId="0" autoUpdateAnimBg="0"/>
      <p:bldP spid="185344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>
            <a:extLst>
              <a:ext uri="{FF2B5EF4-FFF2-40B4-BE49-F238E27FC236}">
                <a16:creationId xmlns:a16="http://schemas.microsoft.com/office/drawing/2014/main" id="{FC76FF18-EB72-49FE-9C4D-D9A669510C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A706881-7EBE-4117-BEAE-06F597B7144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Text Box 2">
            <a:extLst>
              <a:ext uri="{FF2B5EF4-FFF2-40B4-BE49-F238E27FC236}">
                <a16:creationId xmlns:a16="http://schemas.microsoft.com/office/drawing/2014/main" id="{C99B1821-BDA2-4D67-B484-3098CEE2E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71500"/>
            <a:ext cx="8610600" cy="195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1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r>
              <a:rPr kumimoji="1"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 soccer club has 8 female and 7 male members. For today</a:t>
            </a:r>
            <a:r>
              <a:rPr kumimoji="1"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 match, how many possible configurations are there?</a:t>
            </a:r>
          </a:p>
          <a:p>
            <a:pPr eaLnBrk="1" hangingPunct="1">
              <a:spcBef>
                <a:spcPct val="20000"/>
              </a:spcBef>
              <a:buFontTx/>
              <a:buAutoNum type="arabicParenBoth"/>
            </a:pP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 coach wants to have 6 female and 5 male players on the grass. </a:t>
            </a:r>
          </a:p>
          <a:p>
            <a:pPr eaLnBrk="1" hangingPunct="1">
              <a:spcBef>
                <a:spcPct val="20000"/>
              </a:spcBef>
              <a:buFontTx/>
              <a:buAutoNum type="arabicParenBoth"/>
            </a:pP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 coach wants to have 11 players with at most 5 male 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players</a:t>
            </a:r>
            <a:r>
              <a:rPr kumimoji="1" lang="en-US" altLang="zh-CN" sz="2200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on the grass.</a:t>
            </a:r>
          </a:p>
        </p:txBody>
      </p:sp>
      <p:sp>
        <p:nvSpPr>
          <p:cNvPr id="1851395" name="Text Box 3">
            <a:extLst>
              <a:ext uri="{FF2B5EF4-FFF2-40B4-BE49-F238E27FC236}">
                <a16:creationId xmlns:a16="http://schemas.microsoft.com/office/drawing/2014/main" id="{21175BBA-EE66-41DA-A81E-236EFB0EB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2786063"/>
            <a:ext cx="77724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  <a:p>
            <a:pPr eaLnBrk="1" hangingPunct="1">
              <a:buFontTx/>
              <a:buAutoNum type="arabicParenBoth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C(8, 6) • C(7, 5) </a:t>
            </a:r>
          </a:p>
          <a:p>
            <a:pPr eaLnBrk="1" hangingPunct="1"/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= 8!/(6!2!) • 7!/(5!2!)</a:t>
            </a:r>
          </a:p>
          <a:p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= 28 • 21 </a:t>
            </a:r>
          </a:p>
          <a:p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= 588</a:t>
            </a:r>
          </a:p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(2)  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C(8</a:t>
            </a:r>
            <a:r>
              <a:rPr kumimoji="1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6)C(7</a:t>
            </a:r>
            <a:r>
              <a:rPr kumimoji="1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5)+C(8</a:t>
            </a:r>
            <a:r>
              <a:rPr kumimoji="1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7)C(7</a:t>
            </a:r>
            <a:r>
              <a:rPr kumimoji="1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4)+C(8</a:t>
            </a:r>
            <a:r>
              <a:rPr kumimoji="1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8) C(7</a:t>
            </a:r>
            <a:r>
              <a:rPr kumimoji="1"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3)</a:t>
            </a:r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A3640E9A-BA45-47DB-BB2A-D3DD1B4F9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-26988"/>
            <a:ext cx="42037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6.3 Permutations and Combinations</a:t>
            </a:r>
            <a:r>
              <a:rPr kumimoji="1" lang="en-US" altLang="zh-CN"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5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5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5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51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51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139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>
            <a:extLst>
              <a:ext uri="{FF2B5EF4-FFF2-40B4-BE49-F238E27FC236}">
                <a16:creationId xmlns:a16="http://schemas.microsoft.com/office/drawing/2014/main" id="{9A6440A2-2695-4CF8-A320-A92CC65B2C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1F1BDB6-DC14-4C55-AF9A-0E204F57BAB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55491" name="AutoShape 3">
            <a:extLst>
              <a:ext uri="{FF2B5EF4-FFF2-40B4-BE49-F238E27FC236}">
                <a16:creationId xmlns:a16="http://schemas.microsoft.com/office/drawing/2014/main" id="{C1C4CE9C-F426-4870-99A2-058D01C7F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65175"/>
            <a:ext cx="8153400" cy="13716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Corollary 1 】 </a:t>
            </a:r>
            <a:r>
              <a:rPr kumimoji="1" lang="en-US" altLang="zh-CN" i="1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combination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corollary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be nonnegative integers with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 Then</a:t>
            </a:r>
          </a:p>
          <a:p>
            <a:pPr eaLnBrk="1" hangingPunct="1"/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C</a:t>
            </a:r>
            <a:r>
              <a:rPr kumimoji="1"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855492" name="Text Box 4">
            <a:extLst>
              <a:ext uri="{FF2B5EF4-FFF2-40B4-BE49-F238E27FC236}">
                <a16:creationId xmlns:a16="http://schemas.microsoft.com/office/drawing/2014/main" id="{4C5F8CF6-D8E3-4AEC-9E4A-8A5DD43C0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420938"/>
            <a:ext cx="8077200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Using theorem 2</a:t>
            </a:r>
          </a:p>
        </p:txBody>
      </p:sp>
      <p:sp>
        <p:nvSpPr>
          <p:cNvPr id="1855493" name="Text Box 5">
            <a:extLst>
              <a:ext uri="{FF2B5EF4-FFF2-40B4-BE49-F238E27FC236}">
                <a16:creationId xmlns:a16="http://schemas.microsoft.com/office/drawing/2014/main" id="{BBC7D12F-93C5-4100-B36D-54B06B1B4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3571875"/>
            <a:ext cx="8208963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8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(2) Using </a:t>
            </a:r>
            <a:r>
              <a:rPr kumimoji="1" lang="en-US" altLang="zh-CN" i="1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combinatorial proof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</a:p>
        </p:txBody>
      </p:sp>
      <p:graphicFrame>
        <p:nvGraphicFramePr>
          <p:cNvPr id="1855494" name="Object 6">
            <a:extLst>
              <a:ext uri="{FF2B5EF4-FFF2-40B4-BE49-F238E27FC236}">
                <a16:creationId xmlns:a16="http://schemas.microsoft.com/office/drawing/2014/main" id="{C4EDC3E1-944B-4374-84BA-1574158967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4813" y="2714625"/>
          <a:ext cx="195262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公式" r:id="rId5" imgW="1168400" imgH="419100" progId="Equation.3">
                  <p:embed/>
                </p:oleObj>
              </mc:Choice>
              <mc:Fallback>
                <p:oleObj name="公式" r:id="rId5" imgW="11684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2714625"/>
                        <a:ext cx="1952625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7">
            <a:extLst>
              <a:ext uri="{FF2B5EF4-FFF2-40B4-BE49-F238E27FC236}">
                <a16:creationId xmlns:a16="http://schemas.microsoft.com/office/drawing/2014/main" id="{D7587712-1B38-43EA-9EE2-3FB95EEEB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-26988"/>
            <a:ext cx="42037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6.3 Permutations and Combinations</a:t>
            </a:r>
            <a:r>
              <a:rPr kumimoji="1" lang="en-US" altLang="zh-CN"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5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55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55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5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55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855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5491" grpId="0" animBg="1" autoUpdateAnimBg="0"/>
      <p:bldP spid="1855492" grpId="0" build="p" autoUpdateAnimBg="0"/>
      <p:bldP spid="1855493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bar{A}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bar{A}$&#10;&#10;\end{document}"/>
  <p:tag name="IGUANATEXSIZE" val="20"/>
</p:tagLst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0</TotalTime>
  <Words>1583</Words>
  <Application>Microsoft Office PowerPoint</Application>
  <PresentationFormat>全屏显示(4:3)</PresentationFormat>
  <Paragraphs>201</Paragraphs>
  <Slides>24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cajcd fnta1</vt:lpstr>
      <vt:lpstr>Monotype Sorts</vt:lpstr>
      <vt:lpstr>楷体_GB2312</vt:lpstr>
      <vt:lpstr>宋体</vt:lpstr>
      <vt:lpstr>Arial</vt:lpstr>
      <vt:lpstr>Cambria Math</vt:lpstr>
      <vt:lpstr>Symbol</vt:lpstr>
      <vt:lpstr>Times New Roman</vt:lpstr>
      <vt:lpstr>Webdings</vt:lpstr>
      <vt:lpstr>Wingdings</vt:lpstr>
      <vt:lpstr>Double Lines</vt:lpstr>
      <vt:lpstr>Clip</vt:lpstr>
      <vt:lpstr>公式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2023-04-11T07:34:23Z</dcterms:created>
  <dcterms:modified xsi:type="dcterms:W3CDTF">2023-04-11T07:35:58Z</dcterms:modified>
</cp:coreProperties>
</file>