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86" r:id="rId2"/>
    <p:sldId id="487" r:id="rId3"/>
    <p:sldId id="445" r:id="rId4"/>
    <p:sldId id="446" r:id="rId5"/>
    <p:sldId id="447" r:id="rId6"/>
    <p:sldId id="448" r:id="rId7"/>
    <p:sldId id="449" r:id="rId8"/>
    <p:sldId id="450" r:id="rId9"/>
    <p:sldId id="476" r:id="rId10"/>
    <p:sldId id="451" r:id="rId11"/>
    <p:sldId id="477" r:id="rId12"/>
    <p:sldId id="452" r:id="rId13"/>
    <p:sldId id="475" r:id="rId14"/>
    <p:sldId id="456" r:id="rId15"/>
    <p:sldId id="478" r:id="rId16"/>
    <p:sldId id="457" r:id="rId17"/>
    <p:sldId id="458" r:id="rId18"/>
    <p:sldId id="459" r:id="rId19"/>
    <p:sldId id="460" r:id="rId20"/>
    <p:sldId id="461" r:id="rId21"/>
    <p:sldId id="462" r:id="rId22"/>
    <p:sldId id="464" r:id="rId23"/>
    <p:sldId id="465" r:id="rId24"/>
    <p:sldId id="466" r:id="rId25"/>
    <p:sldId id="467" r:id="rId26"/>
    <p:sldId id="479" r:id="rId27"/>
    <p:sldId id="468" r:id="rId28"/>
    <p:sldId id="469" r:id="rId29"/>
    <p:sldId id="470" r:id="rId30"/>
    <p:sldId id="471" r:id="rId31"/>
    <p:sldId id="472" r:id="rId32"/>
    <p:sldId id="473" r:id="rId33"/>
    <p:sldId id="47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CC00FF"/>
    <a:srgbClr val="FF6600"/>
    <a:srgbClr val="990099"/>
    <a:srgbClr val="3366FF"/>
    <a:srgbClr val="008000"/>
    <a:srgbClr val="CC006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9292" autoAdjust="0"/>
  </p:normalViewPr>
  <p:slideViewPr>
    <p:cSldViewPr>
      <p:cViewPr varScale="1">
        <p:scale>
          <a:sx n="71" d="100"/>
          <a:sy n="71" d="100"/>
        </p:scale>
        <p:origin x="179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31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12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4.wmf"/><Relationship Id="rId4" Type="http://schemas.openxmlformats.org/officeDocument/2006/relationships/image" Target="../media/image41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0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12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11" Type="http://schemas.openxmlformats.org/officeDocument/2006/relationships/image" Target="../media/image56.wmf"/><Relationship Id="rId5" Type="http://schemas.openxmlformats.org/officeDocument/2006/relationships/image" Target="../media/image4.wmf"/><Relationship Id="rId10" Type="http://schemas.openxmlformats.org/officeDocument/2006/relationships/image" Target="../media/image55.wmf"/><Relationship Id="rId4" Type="http://schemas.openxmlformats.org/officeDocument/2006/relationships/image" Target="../media/image51.wmf"/><Relationship Id="rId9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58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wmf"/><Relationship Id="rId7" Type="http://schemas.openxmlformats.org/officeDocument/2006/relationships/image" Target="../media/image1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A2CF39C-941C-416D-8BED-C23E10AD05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37755E-01FD-46EC-AB8C-0BA0F62EE8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1B68C7-0F1D-4A54-9318-6F384CD6D5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DD2F6A-38C2-4E9C-849E-131D7A3CFA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E813B6E-BF30-416E-AD2F-204805FE91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8700933-6A8B-4830-897D-1781DEB5D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C5F188-4E77-415D-A45F-574DC47639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0993457-F60D-4CB9-A630-4234E53B6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A56802-6D3B-49A3-B3A8-9C98F679E30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09843E9-17D2-4FEC-8DF8-E06319871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DB6CFEC-5D50-4476-ADE0-30D927A50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C70D01D-BCFF-44C3-8220-CE5BEC773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BD138A-9874-406F-9F06-06A42234239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F48322D-C06F-4EBD-B343-01FDA4224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ADEF5D0-789B-49FD-BBCC-55549B225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F060C41-B5AD-4477-A1E3-433BC8F5C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0DAC53-5A41-406B-9087-18D9C74837E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41C3A31-7051-4CCE-A583-4B90FCCD3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F1AB8B9-768B-497F-BFD7-C7BF58243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D6A7E9E-7620-4949-B61E-AE2C1190F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28573E-2B77-48D3-82CA-99AD7F7F9B5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E758CC1-AB2A-4FD3-8A12-C9DDC7E70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33DED2F-36E3-49C6-9ADB-08A1DB378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5D2B1B2-EDBA-4DD1-AD4C-766DCCA1D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1F4CEA-7B05-4BBD-A971-1DED4A2299B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9A6C471-5F3A-4A0B-B0C9-5E11A744A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BC23698-9593-4399-AC18-11898336C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FD6A2BE-5D4F-456B-8641-3CB978E37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4FF6B6-CDBE-411D-83A2-915B1125BDA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AB67B65-3BC9-4392-AE4F-1776C5C5E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7DA149D-2B92-4B2D-B00F-20FADD22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82FCC2D-6149-4CE6-B117-BCF0957ED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610CF7-C272-4FED-80B6-C40B7C5388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BD2C436-24A7-4363-824E-A89E4C5BC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AB18545-2AF2-4D4F-8BBF-11E7A052C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7EA5430-0DF5-4023-97AB-966AB0E92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6E4045-4970-4246-B442-786C8508FB7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922D7AB-66B4-4658-B4FF-B1552E9B5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47FD43-770F-4745-A249-F0F85F619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023E85B-79ED-48AE-8482-EECB15A2D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291A41-48B0-4557-814E-FEFFA7C2FCA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4B6C3E7-CB9E-479A-B45E-373013E1E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AF93FFF-A05C-49C5-9794-16E3715B5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AB63779-2F32-461A-8843-D2F8EA152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97D364-48AC-45DF-B814-B8E1AD812E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9DB2C5C-A3C0-4682-A81A-EEC9E2C0F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F30CA9F-657D-408E-8E04-085DD09B0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16B2152-F9B9-46BB-A244-53602080E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D94F14B-99B0-4257-A514-C8D90D27D2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3F0AE8B-4623-4425-B474-8A8EF3CBE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D04E818-5972-4AD7-BA3E-338A3E785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6DEDCC9-6EF5-4241-B0D1-708C1769F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71ECDD-9176-41C7-8689-07C237BED62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B91EF6B-AD51-440B-A035-800632CA3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1CB0D7A-A375-4E16-AB20-03933D01A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10E95EC-15A0-4343-9725-86EB71F27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EB3772-8988-4B4A-8C52-448890D6242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86FD727-30A0-4383-8197-7A4895592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57DF52F-BF71-4223-B73F-96875450B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007BD0D-D655-4BE0-8E40-1E9BCD044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A1B33A-79B0-4239-97D0-21C0FFB90B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6CEAF5E-5FDA-4AF9-98D0-046900A1B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7F89CC3-0A2B-46DD-BA3E-BB126A52D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F266E2F-4D3B-40D5-B9C5-71339D745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16A777-FAB6-4B19-92B1-C0C3B5F5EF4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53073E1-7FEB-46E0-9549-8529745FB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4654213-9CB4-404C-8487-916AF5AF3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4DBA2A8-328C-497D-8FE6-EE13814BA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88DED7-8CCB-498E-99C9-F53B0D8642C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DEEF98B-9E46-4A89-A171-302DB4FEB3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A938686-8A52-409D-942E-17497D008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4AF4DB6-04FE-4F49-934E-E28B34CAB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BA276B-C5D6-4565-A86B-D8A85CC2117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40E1DA0-C2CF-43F5-AED4-9075E60CE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302805E-D98A-4E4A-A873-C2F39018E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AC63AC2-3FDE-4C85-9000-1D1697FA4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38075B-9626-4938-B667-0C4D5C836A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1B0BF6E-B7A7-4649-AB57-5650C5CFA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1B721E3-D3C3-45E3-9CD5-06D11797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617DE09-3A92-4306-A90D-C6DDAC4F23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D732B0-5D2E-4924-ADA9-174715362D8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AF56631-09A7-46A8-8D0B-6CC84187C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3F7B47C-DE87-4A47-AE6F-51ED4559E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4AAAECB-FD83-40B1-BD5B-5D6B7A17E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654D19-1B56-4367-AD8A-330CCE1734C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842E8B9-44D7-4E68-A1FE-A7FA6C8CB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9185592-9C6E-4C01-BD52-B8185DFC7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0324986-B2C8-470D-AADD-E85502DFA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52A0203-C41C-4605-845E-55B3B5054A6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95B0A20-55CC-45B4-9560-0845DF2B9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9F01A54-81A4-4D20-AAD7-756B00B08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0683E11-61D5-455B-801E-A6E4B44A5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51A458-1E44-4B1B-BFCA-E5B554D2C71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70128DB-C226-4264-9391-629F85002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030D4AE-F843-4F4B-97FD-554C2EB73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D993CEA-F94A-446C-845E-1E2F81574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41B58FD-6C14-4BAF-A76D-52147CACD7E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03AC5D8-DD4F-4E72-9D2A-88596514F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767AB0D-8FBD-42A4-ACEB-8F949CD98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F848C6A-382B-4B15-815B-0B4182D72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53C118-B52B-47A4-A8B2-CA79EF234F6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F8BE78A-729D-419A-A3F6-950CC4E45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120B17E-1D88-4788-8267-83F76225A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09B936A-AF9C-472C-9B17-34E9F6444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FECE0E-9E6D-4ADE-8544-7BE863CA754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2FBF637-9A15-445A-A8EF-AA120CE9F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8A8A566-8EDD-42FE-B956-197D4273C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7377DC4-48E1-478D-AE08-65BBD4C7C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8A4D94-4ED7-4834-A37E-9DB798FD1F7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A109841-1645-4F8C-89F1-270454A5C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A8BFFD6-4E1F-4722-9E76-72655C5B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94267D2-EFA0-425C-8FDF-ED120D896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F49347-4A97-4B4A-BCFA-1657A949EC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CFDD912-4BB8-49A8-9332-DE9823B7B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578B0C5-F14D-4409-A03B-88A88B3EB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D507960-924A-4DDB-AF80-0B11E817F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083C14A-E282-4CEA-BA95-AED34C62DFA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3A13CC4-D4C2-465F-A176-45BC8425A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43DD48A-C68C-4AE2-BC4F-03B5DED41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1C1EA22-2C15-4A08-8044-91B7FD890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6B0B69-6164-42E7-A963-608BB3A9719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B3CC597-DF88-4D8D-8470-A90C24F78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0D2E720-BCE6-477B-AF82-78CA5E910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AC8474B-FDCF-4375-9641-40895131B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ACCB94-CF6E-4AE3-9105-22AFD00C0EB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123C45E-A2AD-4D2E-A107-627030DBB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1625144-DEC0-4121-91E8-BB6D7176F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AF53411-2316-46CB-962A-F2C8BF2AC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0FA06F-483E-4F17-A0F2-B210AEFEB7C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58194FA-040E-4B40-BC39-7AE1D941B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782381F-1A60-4CDF-B782-E2D08C50A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ED347B9-C429-4C94-94FD-139103784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8384E4-7EFC-4CEE-B3B4-1C24307221B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0558D81-F2E5-488C-880A-95C5712FA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952F879-33B5-4F9B-8850-53272D2EA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E24CE59-1ACA-4CAF-B802-86F786298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ECF512-B55D-4759-A42A-33D4D5CE845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0E151B5-71F9-4D59-8312-7086AF18D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381D5CD-97E9-4A55-8C78-9D58C3EE9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B5D14BC0-D6B7-41EE-B033-F6FEC2740306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99C1D02-0BE5-4275-AC69-F03571B67FC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ABB3C12E-939E-465F-9205-5206B756789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3FDA5C-7CFF-4569-8D2D-46D401AC3E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12E4DF-3A18-46A3-BA3D-F07FBA519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9E368E-5595-4266-9E2E-451E613BA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C09D7-1628-4C3D-BEA2-911F1444B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8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4C8E34-995E-4AAA-915C-5B1BCE89B3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6909F-A22A-4991-8323-E8BCCCF2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64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208BB78-DB25-4B55-B10D-57EAD531D1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316F7-3F54-4600-AAB7-5409339271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9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092366C-2752-410B-A221-C6F09F9B5A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645DA-63AB-4E53-BA20-7F3263203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8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C9F7DA8-BC2D-4808-91CB-1327398B0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2698B-F2F6-4A81-8FFC-12CDE8B61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5238D4F-34C0-4B7C-96E9-1EA1E4643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2625-AEA1-466A-991C-05E55B22E5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5A13ECD-45B9-4070-903A-7904E6F97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1B07F-4EB4-45A1-B7E3-9C20006CA2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2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9997F7B-322D-4889-8DE0-520350FC11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57D86-943C-46F7-A659-C72ABE3BB0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88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772A389-8A4D-42E5-81F7-866E355BA9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48A4-C8B7-4CDE-8BB5-1C700FA81D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3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419755-FA04-476A-B7B7-92ABDAE8CD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DEE8B-9D92-49BB-BD5C-BCC345330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39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4F5C0EA-9DEE-4CDD-8E1E-5CCDD61147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DD83F-0C90-4E00-B76A-343BD3BDB4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8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21705BC4-10BD-4C9C-8103-E844CA70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F450043-0175-4D70-94C8-5B0B345E63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CBE57E-3BEA-4B38-BFB6-738795BCB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B95515F6-72B1-4BC3-B4D0-33E35FC513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ED34D549-4B91-4C5E-BE1D-202BE8CC3E6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8E1E6267-2921-4DD0-BB60-DA4398BB0547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22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30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wmf"/><Relationship Id="rId24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31.bin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45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5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39.wmf"/><Relationship Id="rId15" Type="http://schemas.openxmlformats.org/officeDocument/2006/relationships/image" Target="../media/image43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65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8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4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72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7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9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1A37D57E-009E-4950-959A-B1092761D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9179B2-E067-4199-A948-1841732788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22" name="Text Box 2">
            <a:extLst>
              <a:ext uri="{FF2B5EF4-FFF2-40B4-BE49-F238E27FC236}">
                <a16:creationId xmlns:a16="http://schemas.microsoft.com/office/drawing/2014/main" id="{3E20F069-E3B1-412A-BCFE-9D0B9B5C5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822723" name="Text Box 3">
            <a:extLst>
              <a:ext uri="{FF2B5EF4-FFF2-40B4-BE49-F238E27FC236}">
                <a16:creationId xmlns:a16="http://schemas.microsoft.com/office/drawing/2014/main" id="{00DE7620-AB1D-4922-8CB5-4431617A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773238"/>
            <a:ext cx="7620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Several Advanced Counting Techniques:</a:t>
            </a:r>
            <a:r>
              <a:rPr kumimoji="1"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 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Recurrence Relations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Generating Functions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The Principle of Inclusion-Exclusion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FD38FAD3-2595-4756-AA3F-D42F92587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65099545-DAAA-4394-B5D1-80C015FF830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3" grpId="0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363FF909-E56E-4A3C-B1D0-E9CC9554B5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EA2A47-DA38-4C64-A3B4-814B8DED644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9107" name="Text Box 3">
            <a:extLst>
              <a:ext uri="{FF2B5EF4-FFF2-40B4-BE49-F238E27FC236}">
                <a16:creationId xmlns:a16="http://schemas.microsoft.com/office/drawing/2014/main" id="{15482DE0-9382-4960-8F72-D4FB5A72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000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Tower of Hanoi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2277FE7-EF97-40BB-8AC9-18F120CA0E6A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071563"/>
            <a:ext cx="3738563" cy="1785937"/>
            <a:chOff x="1820" y="1026"/>
            <a:chExt cx="2557" cy="1270"/>
          </a:xfrm>
        </p:grpSpPr>
        <p:sp>
          <p:nvSpPr>
            <p:cNvPr id="30732" name="AutoShape 5">
              <a:extLst>
                <a:ext uri="{FF2B5EF4-FFF2-40B4-BE49-F238E27FC236}">
                  <a16:creationId xmlns:a16="http://schemas.microsoft.com/office/drawing/2014/main" id="{D5EA417C-1329-4FB9-BEA5-2F0A8DB0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026"/>
              <a:ext cx="136" cy="1225"/>
            </a:xfrm>
            <a:prstGeom prst="can">
              <a:avLst>
                <a:gd name="adj" fmla="val 104419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3" name="AutoShape 6">
              <a:extLst>
                <a:ext uri="{FF2B5EF4-FFF2-40B4-BE49-F238E27FC236}">
                  <a16:creationId xmlns:a16="http://schemas.microsoft.com/office/drawing/2014/main" id="{3C37EFB3-CE4E-41C0-88A4-83243D444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160"/>
              <a:ext cx="1451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4" name="AutoShape 7">
              <a:extLst>
                <a:ext uri="{FF2B5EF4-FFF2-40B4-BE49-F238E27FC236}">
                  <a16:creationId xmlns:a16="http://schemas.microsoft.com/office/drawing/2014/main" id="{EA6B466F-5CEB-4567-B2B5-8C1A902D9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051"/>
              <a:ext cx="1271" cy="154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5" name="AutoShape 8">
              <a:extLst>
                <a:ext uri="{FF2B5EF4-FFF2-40B4-BE49-F238E27FC236}">
                  <a16:creationId xmlns:a16="http://schemas.microsoft.com/office/drawing/2014/main" id="{1ECFB9F8-FD16-4006-948B-95BB517CF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1950"/>
              <a:ext cx="1043" cy="137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6" name="AutoShape 9">
              <a:extLst>
                <a:ext uri="{FF2B5EF4-FFF2-40B4-BE49-F238E27FC236}">
                  <a16:creationId xmlns:a16="http://schemas.microsoft.com/office/drawing/2014/main" id="{2B302C0B-28CD-49C8-9C7F-182254526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851"/>
              <a:ext cx="771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7" name="AutoShape 10">
              <a:extLst>
                <a:ext uri="{FF2B5EF4-FFF2-40B4-BE49-F238E27FC236}">
                  <a16:creationId xmlns:a16="http://schemas.microsoft.com/office/drawing/2014/main" id="{6941843D-FF3B-44E2-B1F4-613EB9B92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760"/>
              <a:ext cx="499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8" name="AutoShape 11">
              <a:extLst>
                <a:ext uri="{FF2B5EF4-FFF2-40B4-BE49-F238E27FC236}">
                  <a16:creationId xmlns:a16="http://schemas.microsoft.com/office/drawing/2014/main" id="{E73F1537-DCC3-4315-BD9E-FC770B96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661"/>
              <a:ext cx="363" cy="136"/>
            </a:xfrm>
            <a:prstGeom prst="can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9" name="AutoShape 12">
              <a:extLst>
                <a:ext uri="{FF2B5EF4-FFF2-40B4-BE49-F238E27FC236}">
                  <a16:creationId xmlns:a16="http://schemas.microsoft.com/office/drawing/2014/main" id="{01020E21-09FA-4085-B03D-478EAF5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26"/>
              <a:ext cx="136" cy="1225"/>
            </a:xfrm>
            <a:prstGeom prst="can">
              <a:avLst>
                <a:gd name="adj" fmla="val 104419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0" name="AutoShape 13">
              <a:extLst>
                <a:ext uri="{FF2B5EF4-FFF2-40B4-BE49-F238E27FC236}">
                  <a16:creationId xmlns:a16="http://schemas.microsoft.com/office/drawing/2014/main" id="{C64E32DF-B36E-4E2A-850C-54FEA8741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026"/>
              <a:ext cx="136" cy="1225"/>
            </a:xfrm>
            <a:prstGeom prst="can">
              <a:avLst>
                <a:gd name="adj" fmla="val 104419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839118" name="Text Box 14">
            <a:extLst>
              <a:ext uri="{FF2B5EF4-FFF2-40B4-BE49-F238E27FC236}">
                <a16:creationId xmlns:a16="http://schemas.microsoft.com/office/drawing/2014/main" id="{F8100CA2-0996-4F04-B114-68D6789B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928938"/>
            <a:ext cx="8305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denote the number of moves needed to solve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Tower of Hanoi problem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disks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H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BEFB1A4E-03D9-470E-8CDF-DF194052D1B1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500563"/>
            <a:ext cx="3810000" cy="931862"/>
            <a:chOff x="3120" y="3408"/>
            <a:chExt cx="2400" cy="587"/>
          </a:xfrm>
        </p:grpSpPr>
        <p:sp>
          <p:nvSpPr>
            <p:cNvPr id="30730" name="Text Box 16">
              <a:extLst>
                <a:ext uri="{FF2B5EF4-FFF2-40B4-BE49-F238E27FC236}">
                  <a16:creationId xmlns:a16="http://schemas.microsoft.com/office/drawing/2014/main" id="{08D6684C-34D0-486B-A6EB-19013AA9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08"/>
              <a:ext cx="2400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zh-CN" altLang="en-US" i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kumimoji="1" lang="en-US" altLang="zh-CN" i="1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= 2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kumimoji="1" lang="en-US" altLang="zh-CN" i="1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 </a:t>
              </a: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H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=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0731" name="AutoShape 17">
              <a:extLst>
                <a:ext uri="{FF2B5EF4-FFF2-40B4-BE49-F238E27FC236}">
                  <a16:creationId xmlns:a16="http://schemas.microsoft.com/office/drawing/2014/main" id="{0C4FF21E-D0C1-467D-A7B2-DFEB8B0D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50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839122" name="Text Box 18">
            <a:extLst>
              <a:ext uri="{FF2B5EF4-FFF2-40B4-BE49-F238E27FC236}">
                <a16:creationId xmlns:a16="http://schemas.microsoft.com/office/drawing/2014/main" id="{131698E2-4AA7-4F40-92D0-BF43775D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4514850"/>
            <a:ext cx="4648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How to solve this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Method: Use an iterative approach</a:t>
            </a:r>
          </a:p>
        </p:txBody>
      </p:sp>
      <p:sp>
        <p:nvSpPr>
          <p:cNvPr id="1839123" name="AutoShape 19">
            <a:extLst>
              <a:ext uri="{FF2B5EF4-FFF2-40B4-BE49-F238E27FC236}">
                <a16:creationId xmlns:a16="http://schemas.microsoft.com/office/drawing/2014/main" id="{3BD987F8-2612-48CF-AA67-F7576AFE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285875"/>
            <a:ext cx="4648200" cy="46482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 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2(2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)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(2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-3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=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-3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+2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kumimoji="1" lang="en-US" altLang="zh-CN">
              <a:latin typeface="Symbol" panose="05050102010706020507" pitchFamily="18" charset="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+…+ 2 + 1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+…+ 2 + 1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= 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- 1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9" name="Text Box 7">
            <a:extLst>
              <a:ext uri="{FF2B5EF4-FFF2-40B4-BE49-F238E27FC236}">
                <a16:creationId xmlns:a16="http://schemas.microsoft.com/office/drawing/2014/main" id="{F219AC2E-7CB8-4405-8EE3-EB8AE7693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07950"/>
            <a:ext cx="478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9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9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9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3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3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39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3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3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3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3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3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3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9107" grpId="0" autoUpdateAnimBg="0"/>
      <p:bldP spid="1839118" grpId="0" build="p" autoUpdateAnimBg="0"/>
      <p:bldP spid="1839122" grpId="0" build="p" autoUpdateAnimBg="0"/>
      <p:bldP spid="1839123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E40841DC-9306-4A12-9D30-5B9656C67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8DDF6B-AACE-4B91-8325-21AD64E4E9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26F7A726-0DAE-43E7-A8CE-43F5A8A7E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recurrence relation for the number of bit strings of 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don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 have two consecutive 0s. </a:t>
            </a:r>
          </a:p>
        </p:txBody>
      </p:sp>
      <p:sp>
        <p:nvSpPr>
          <p:cNvPr id="1841156" name="Text Box 4">
            <a:extLst>
              <a:ext uri="{FF2B5EF4-FFF2-40B4-BE49-F238E27FC236}">
                <a16:creationId xmlns:a16="http://schemas.microsoft.com/office/drawing/2014/main" id="{59F5F116-6F90-40DF-B687-3371D9CD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43000"/>
            <a:ext cx="8305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denote the number of bit strings of length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that don’t have two consecutive 0s.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AAE8805-C831-493A-B5CE-D719A2E37636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2590800"/>
            <a:ext cx="5348287" cy="323850"/>
            <a:chOff x="624" y="2058"/>
            <a:chExt cx="3369" cy="204"/>
          </a:xfrm>
        </p:grpSpPr>
        <p:sp>
          <p:nvSpPr>
            <p:cNvPr id="32785" name="Text Box 6">
              <a:extLst>
                <a:ext uri="{FF2B5EF4-FFF2-40B4-BE49-F238E27FC236}">
                  <a16:creationId xmlns:a16="http://schemas.microsoft.com/office/drawing/2014/main" id="{76706898-4268-4210-967A-482119E75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58"/>
              <a:ext cx="307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Any bit string of length </a:t>
              </a:r>
              <a:r>
                <a:rPr kumimoji="1"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  with no two consecutive 0s.</a:t>
              </a: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2786" name="Text Box 7">
              <a:extLst>
                <a:ext uri="{FF2B5EF4-FFF2-40B4-BE49-F238E27FC236}">
                  <a16:creationId xmlns:a16="http://schemas.microsoft.com/office/drawing/2014/main" id="{8C99D827-3C84-4F37-AB76-01231E9BB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2064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46E213E3-4BCE-4FBD-A52A-3132015788C5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3124200"/>
            <a:ext cx="5334000" cy="346075"/>
            <a:chOff x="624" y="2400"/>
            <a:chExt cx="3360" cy="218"/>
          </a:xfrm>
        </p:grpSpPr>
        <p:sp>
          <p:nvSpPr>
            <p:cNvPr id="32782" name="Text Box 9">
              <a:extLst>
                <a:ext uri="{FF2B5EF4-FFF2-40B4-BE49-F238E27FC236}">
                  <a16:creationId xmlns:a16="http://schemas.microsoft.com/office/drawing/2014/main" id="{F4E599C7-C6A9-4528-B11C-F367B5B4A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0"/>
              <a:ext cx="278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Any bit string of length </a:t>
              </a:r>
              <a:r>
                <a:rPr kumimoji="1"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-2  with no two consecutive 0s.</a:t>
              </a:r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2783" name="Text Box 10">
              <a:extLst>
                <a:ext uri="{FF2B5EF4-FFF2-40B4-BE49-F238E27FC236}">
                  <a16:creationId xmlns:a16="http://schemas.microsoft.com/office/drawing/2014/main" id="{E4E13D80-AFA1-4E5A-B9B6-231F53C69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" y="2404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784" name="Text Box 11">
              <a:extLst>
                <a:ext uri="{FF2B5EF4-FFF2-40B4-BE49-F238E27FC236}">
                  <a16:creationId xmlns:a16="http://schemas.microsoft.com/office/drawing/2014/main" id="{47E6326F-FE83-4335-8C81-4C667A946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0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841164" name="AutoShape 12">
            <a:extLst>
              <a:ext uri="{FF2B5EF4-FFF2-40B4-BE49-F238E27FC236}">
                <a16:creationId xmlns:a16="http://schemas.microsoft.com/office/drawing/2014/main" id="{C5224C02-81D8-4231-A1FB-F7E31BB2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2590800"/>
            <a:ext cx="914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Text Box 13">
            <a:extLst>
              <a:ext uri="{FF2B5EF4-FFF2-40B4-BE49-F238E27FC236}">
                <a16:creationId xmlns:a16="http://schemas.microsoft.com/office/drawing/2014/main" id="{A614F9C9-DDCA-44F1-AF62-420BF07C1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2667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1166" name="Text Box 14">
            <a:extLst>
              <a:ext uri="{FF2B5EF4-FFF2-40B4-BE49-F238E27FC236}">
                <a16:creationId xmlns:a16="http://schemas.microsoft.com/office/drawing/2014/main" id="{FBCFA530-B922-4B03-AD5B-84A63F25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2514600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1167" name="AutoShape 15">
            <a:extLst>
              <a:ext uri="{FF2B5EF4-FFF2-40B4-BE49-F238E27FC236}">
                <a16:creationId xmlns:a16="http://schemas.microsoft.com/office/drawing/2014/main" id="{2116D933-6707-4143-A567-31482AF94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3124200"/>
            <a:ext cx="914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68" name="Text Box 16">
            <a:extLst>
              <a:ext uri="{FF2B5EF4-FFF2-40B4-BE49-F238E27FC236}">
                <a16:creationId xmlns:a16="http://schemas.microsoft.com/office/drawing/2014/main" id="{9FB8A975-72A3-4AF4-8E6E-B25FF7B08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3019425"/>
            <a:ext cx="114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1169" name="Text Box 17">
            <a:extLst>
              <a:ext uri="{FF2B5EF4-FFF2-40B4-BE49-F238E27FC236}">
                <a16:creationId xmlns:a16="http://schemas.microsoft.com/office/drawing/2014/main" id="{F0285A26-29E9-4BE4-9B40-3213A5749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714750"/>
            <a:ext cx="83058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relation: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 sz="22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n&gt;=3.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Initial conditions:  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=2,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=3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781" name="Text Box 19">
            <a:extLst>
              <a:ext uri="{FF2B5EF4-FFF2-40B4-BE49-F238E27FC236}">
                <a16:creationId xmlns:a16="http://schemas.microsoft.com/office/drawing/2014/main" id="{F5CA56BC-27AD-47B4-B1E4-493AD409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41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84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41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41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1156" grpId="0" build="p" autoUpdateAnimBg="0"/>
      <p:bldP spid="1841166" grpId="0" build="p" autoUpdateAnimBg="0" advAuto="0"/>
      <p:bldP spid="1841168" grpId="0" build="p" autoUpdateAnimBg="0" advAuto="0"/>
      <p:bldP spid="184116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633DADAF-CB23-4855-A44A-D5A6F0620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14495B-95E0-4C0A-955E-0EE6AF62768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EC4B970-FC36-453B-8293-210F79CF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8"/>
            <a:ext cx="8229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Codeword Enumeration: A computer system considers a string of decimal digits a valid codeword if it contains an even number of 0 digits.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the number of valid n-digit codeword. Find a recurrence relation for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0" name="Text Box 19">
            <a:extLst>
              <a:ext uri="{FF2B5EF4-FFF2-40B4-BE49-F238E27FC236}">
                <a16:creationId xmlns:a16="http://schemas.microsoft.com/office/drawing/2014/main" id="{6BC8B5A8-7BB7-4509-8CBF-3F73CCC1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Recurrence Relations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E155FE-B836-4B7D-9DC8-AEF34A476531}"/>
              </a:ext>
            </a:extLst>
          </p:cNvPr>
          <p:cNvSpPr/>
          <p:nvPr/>
        </p:nvSpPr>
        <p:spPr>
          <a:xfrm>
            <a:off x="2143125" y="2428875"/>
            <a:ext cx="3090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i="1" baseline="-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1600" dirty="0">
                <a:latin typeface="Arial"/>
              </a:rPr>
              <a:t> </a:t>
            </a:r>
            <a:r>
              <a:rPr lang="en-US" altLang="zh-CN" dirty="0">
                <a:latin typeface="Arial"/>
              </a:rPr>
              <a:t>=9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</a:t>
            </a:r>
            <a:r>
              <a:rPr kumimoji="1" lang="en-US" altLang="zh-CN" i="1" baseline="-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n-1 </a:t>
            </a:r>
            <a:r>
              <a:rPr lang="en-US" altLang="zh-CN" dirty="0">
                <a:latin typeface="Arial"/>
              </a:rPr>
              <a:t>+(10</a:t>
            </a:r>
            <a:r>
              <a:rPr lang="en-US" altLang="zh-CN" baseline="30000" dirty="0">
                <a:latin typeface="Arial"/>
              </a:rPr>
              <a:t>n-1</a:t>
            </a:r>
            <a:r>
              <a:rPr lang="en-US" altLang="zh-CN" dirty="0">
                <a:latin typeface="Arial"/>
              </a:rPr>
              <a:t>-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i="1" baseline="-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dirty="0">
                <a:latin typeface="Arial"/>
              </a:rPr>
              <a:t>)</a:t>
            </a:r>
            <a:endParaRPr lang="en-US" altLang="zh-CN" sz="105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B0C2D786-5D56-4B2F-9F0F-C7786066E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254FE6-77B5-4213-AB5C-2686A891C3D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58" name="Text Box 2">
            <a:extLst>
              <a:ext uri="{FF2B5EF4-FFF2-40B4-BE49-F238E27FC236}">
                <a16:creationId xmlns:a16="http://schemas.microsoft.com/office/drawing/2014/main" id="{BAAB26A3-0236-4DC5-84C3-15339E3B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888259" name="Text Box 3">
            <a:extLst>
              <a:ext uri="{FF2B5EF4-FFF2-40B4-BE49-F238E27FC236}">
                <a16:creationId xmlns:a16="http://schemas.microsoft.com/office/drawing/2014/main" id="{E9F6D4C3-45A4-489D-B795-ABF71B7A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8075613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Applications of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8.3    Divide-and-Conquer Algorithms and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	Recurrence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8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F74E905D-F28E-493C-ACDD-8E78B8E7F8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E62275-883F-481A-A5F5-F34C8555907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347" name="Text Box 3">
            <a:extLst>
              <a:ext uri="{FF2B5EF4-FFF2-40B4-BE49-F238E27FC236}">
                <a16:creationId xmlns:a16="http://schemas.microsoft.com/office/drawing/2014/main" id="{D8EC70F6-FDBC-4AA9-A6CF-5AD0E96A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805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Methods of Solving Recurrence Relations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  <a:endParaRPr kumimoji="1"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Iterative approach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a systematic way to solve an important class of 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 recurrence relations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Generating functions</a:t>
            </a:r>
          </a:p>
        </p:txBody>
      </p:sp>
      <p:sp>
        <p:nvSpPr>
          <p:cNvPr id="1849348" name="Rectangle 4">
            <a:extLst>
              <a:ext uri="{FF2B5EF4-FFF2-40B4-BE49-F238E27FC236}">
                <a16:creationId xmlns:a16="http://schemas.microsoft.com/office/drawing/2014/main" id="{584F7C0D-8AFC-4CC4-BD8C-B76AD6AE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2420938"/>
            <a:ext cx="6629400" cy="1524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9349" name="Rectangle 5">
            <a:extLst>
              <a:ext uri="{FF2B5EF4-FFF2-40B4-BE49-F238E27FC236}">
                <a16:creationId xmlns:a16="http://schemas.microsoft.com/office/drawing/2014/main" id="{27174114-9F0F-48A7-B8AA-ACBFD319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2924175"/>
            <a:ext cx="3048000" cy="1524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9350" name="Text Box 6">
            <a:extLst>
              <a:ext uri="{FF2B5EF4-FFF2-40B4-BE49-F238E27FC236}">
                <a16:creationId xmlns:a16="http://schemas.microsoft.com/office/drawing/2014/main" id="{F3A600EB-1B9F-45E6-BB4E-7483A4F2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70363"/>
            <a:ext cx="882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Solving recurrence relations can be very difficult unless the recurrence equation has a special form.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B16C5881-DD18-4AE2-9050-D9F6EA852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9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4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47" grpId="0" autoUpdateAnimBg="0"/>
      <p:bldP spid="1849348" grpId="0" animBg="1"/>
      <p:bldP spid="1849349" grpId="0" animBg="1"/>
      <p:bldP spid="18493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C5FAAF96-16D1-4776-A801-9694FF7D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908C35-23AD-4DB9-9313-71734AFA42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1395" name="Text Box 3">
            <a:extLst>
              <a:ext uri="{FF2B5EF4-FFF2-40B4-BE49-F238E27FC236}">
                <a16:creationId xmlns:a16="http://schemas.microsoft.com/office/drawing/2014/main" id="{1019C87D-714C-43C2-B22D-1836D9C7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33375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Linear homogeneous recurrence relation of degree k with constant coefficients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51398" name="Text Box 6">
            <a:extLst>
              <a:ext uri="{FF2B5EF4-FFF2-40B4-BE49-F238E27FC236}">
                <a16:creationId xmlns:a16="http://schemas.microsoft.com/office/drawing/2014/main" id="{880F44E3-533E-4AB3-A01C-A49A1A36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844675"/>
            <a:ext cx="86106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zh-CN" altLang="en-US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</a:t>
            </a:r>
            <a:endParaRPr kumimoji="1" lang="en-US" altLang="zh-CN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- linear combination of previous terms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¯"/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constant coefficients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the coefficients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are constants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degree k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function of the previous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terms of the sequence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¯"/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homogeneous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If we put all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 on the left side of the equation and everything else on the right side, then the right side is 0.  Otherwise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nonhomogeneous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5" name="Text Box 12">
            <a:extLst>
              <a:ext uri="{FF2B5EF4-FFF2-40B4-BE49-F238E27FC236}">
                <a16:creationId xmlns:a16="http://schemas.microsoft.com/office/drawing/2014/main" id="{C56662AE-6478-4ACE-B207-EEF0AD40C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D3E69860-BF12-4D15-971F-DF6E65B4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223963"/>
            <a:ext cx="705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are real numbers,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 </a:t>
            </a:r>
          </a:p>
        </p:txBody>
      </p:sp>
      <p:pic>
        <p:nvPicPr>
          <p:cNvPr id="40967" name="Picture 6">
            <a:extLst>
              <a:ext uri="{FF2B5EF4-FFF2-40B4-BE49-F238E27FC236}">
                <a16:creationId xmlns:a16="http://schemas.microsoft.com/office/drawing/2014/main" id="{F26743DC-9E30-4726-A7EF-44CE45E71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79216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autoUpdateAnimBg="0"/>
      <p:bldP spid="18513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BE51C90D-1D8C-47AD-A9D7-F9D72C2C8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243D46-964D-4CE5-A804-D0BF516BAD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1395" name="Text Box 3">
            <a:extLst>
              <a:ext uri="{FF2B5EF4-FFF2-40B4-BE49-F238E27FC236}">
                <a16:creationId xmlns:a16="http://schemas.microsoft.com/office/drawing/2014/main" id="{9FC3DDBD-E9F4-4D84-BDC7-EC094307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Linear homogeneous recurrence relation of degree k with constant coefficients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51396" name="Text Box 4">
            <a:extLst>
              <a:ext uri="{FF2B5EF4-FFF2-40B4-BE49-F238E27FC236}">
                <a16:creationId xmlns:a16="http://schemas.microsoft.com/office/drawing/2014/main" id="{0E3CA8D8-77D1-4C32-93DB-060419F5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557338"/>
            <a:ext cx="705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are real numbers,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 </a:t>
            </a:r>
          </a:p>
        </p:txBody>
      </p:sp>
      <p:graphicFrame>
        <p:nvGraphicFramePr>
          <p:cNvPr id="1851397" name="Object 5">
            <a:extLst>
              <a:ext uri="{FF2B5EF4-FFF2-40B4-BE49-F238E27FC236}">
                <a16:creationId xmlns:a16="http://schemas.microsoft.com/office/drawing/2014/main" id="{AEA8DCE4-CDDC-4259-ADBF-65461E5D5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125538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5" imgW="1981200" imgH="228600" progId="Equation.3">
                  <p:embed/>
                </p:oleObj>
              </mc:Choice>
              <mc:Fallback>
                <p:oleObj r:id="rId5" imgW="1981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5538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6F78807-FB8D-4348-B47E-6683DE792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286000"/>
            <a:ext cx="835818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satisfying the recurrence relation in the definition is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 determined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by the recurrence relation and the </a:t>
            </a:r>
            <a:r>
              <a:rPr lang="en-US" altLang="zh-CN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 initial conditions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, … , a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n-US" altLang="zh-CN" sz="11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5" name="Text Box 12">
            <a:extLst>
              <a:ext uri="{FF2B5EF4-FFF2-40B4-BE49-F238E27FC236}">
                <a16:creationId xmlns:a16="http://schemas.microsoft.com/office/drawing/2014/main" id="{68E51EB1-2AF6-4D9C-87B3-727B39A1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5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1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autoUpdateAnimBg="0"/>
      <p:bldP spid="1851396" grpId="0" autoUpdateAnimBg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5C829F8E-4C7B-45EF-AE41-B262A9D51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75397F-112C-4A9C-99FC-3336C02CA3F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43" name="Text Box 3">
            <a:extLst>
              <a:ext uri="{FF2B5EF4-FFF2-40B4-BE49-F238E27FC236}">
                <a16:creationId xmlns:a16="http://schemas.microsoft.com/office/drawing/2014/main" id="{6409148A-E9F9-4DA8-98F6-69454162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22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(1.02)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linear; constant coefficients; homogeneous; degree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(1.02)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linear; constant coefficients; nonhomogeneous; degree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linear; constant coefficients; nonhomogeneous; degree 3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nonlinear; coefficients are not constants; homogeneous;  degree 2</a:t>
            </a:r>
          </a:p>
        </p:txBody>
      </p:sp>
      <p:sp>
        <p:nvSpPr>
          <p:cNvPr id="45060" name="Text Box 12">
            <a:extLst>
              <a:ext uri="{FF2B5EF4-FFF2-40B4-BE49-F238E27FC236}">
                <a16:creationId xmlns:a16="http://schemas.microsoft.com/office/drawing/2014/main" id="{40B3B2DA-8331-41F2-BC58-4F2EC666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135678AA-1BD6-4B59-9440-B1DCFD9F3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FBB8B4-834D-4021-8EE1-EFB9624F29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5491" name="Text Box 3">
            <a:extLst>
              <a:ext uri="{FF2B5EF4-FFF2-40B4-BE49-F238E27FC236}">
                <a16:creationId xmlns:a16="http://schemas.microsoft.com/office/drawing/2014/main" id="{0B240E65-F623-4237-A1BF-7C1EF9B7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Solving Linear Homogeneous Recurrence Relation With  Constant Coefficients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55492" name="Line 4">
            <a:extLst>
              <a:ext uri="{FF2B5EF4-FFF2-40B4-BE49-F238E27FC236}">
                <a16:creationId xmlns:a16="http://schemas.microsoft.com/office/drawing/2014/main" id="{79AF1825-8963-4A3B-BEF0-E5D096C9D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" y="1052513"/>
            <a:ext cx="89281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5493" name="Text Box 5">
            <a:extLst>
              <a:ext uri="{FF2B5EF4-FFF2-40B4-BE49-F238E27FC236}">
                <a16:creationId xmlns:a16="http://schemas.microsoft.com/office/drawing/2014/main" id="{353B70D5-4A1D-46B8-A6BE-DBFFCD7B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76400"/>
            <a:ext cx="84629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basic approach: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To look for solutions of the form a</a:t>
            </a:r>
            <a:r>
              <a:rPr kumimoji="1" lang="en-US" altLang="zh-CN" i="1" baseline="-300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r</a:t>
            </a:r>
            <a:r>
              <a:rPr kumimoji="1" lang="en-US" altLang="zh-CN" i="1" baseline="300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constant.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855494" name="Object 6">
            <a:extLst>
              <a:ext uri="{FF2B5EF4-FFF2-40B4-BE49-F238E27FC236}">
                <a16:creationId xmlns:a16="http://schemas.microsoft.com/office/drawing/2014/main" id="{B1B65EE1-EE98-4751-AFE2-5DDF82630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8413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r:id="rId6" imgW="1981200" imgH="228600" progId="Equation.3">
                  <p:embed/>
                </p:oleObj>
              </mc:Choice>
              <mc:Fallback>
                <p:oleObj r:id="rId6" imgW="198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5495" name="Object 7">
            <a:extLst>
              <a:ext uri="{FF2B5EF4-FFF2-40B4-BE49-F238E27FC236}">
                <a16:creationId xmlns:a16="http://schemas.microsoft.com/office/drawing/2014/main" id="{005E37B7-4883-4D14-912F-41743616A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714750"/>
          <a:ext cx="4724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r:id="rId8" imgW="2209800" imgH="228600" progId="Equation.3">
                  <p:embed/>
                </p:oleObj>
              </mc:Choice>
              <mc:Fallback>
                <p:oleObj r:id="rId8" imgW="220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14750"/>
                        <a:ext cx="4724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5496" name="Text Box 8">
            <a:extLst>
              <a:ext uri="{FF2B5EF4-FFF2-40B4-BE49-F238E27FC236}">
                <a16:creationId xmlns:a16="http://schemas.microsoft.com/office/drawing/2014/main" id="{168C8EE3-3713-47E3-8D7A-D48FF2E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00563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Substitute the solution into the equation, factor out the lowest power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eliminate it. </a:t>
            </a:r>
          </a:p>
        </p:txBody>
      </p:sp>
      <p:sp>
        <p:nvSpPr>
          <p:cNvPr id="1855497" name="Text Box 9">
            <a:extLst>
              <a:ext uri="{FF2B5EF4-FFF2-40B4-BE49-F238E27FC236}">
                <a16:creationId xmlns:a16="http://schemas.microsoft.com/office/drawing/2014/main" id="{CD84DBC4-65C4-4515-907F-75A1490F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43188"/>
            <a:ext cx="822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 Procedure: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Put all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on the left side of the equation</a:t>
            </a:r>
          </a:p>
        </p:txBody>
      </p:sp>
      <p:sp>
        <p:nvSpPr>
          <p:cNvPr id="47114" name="Text Box 12">
            <a:extLst>
              <a:ext uri="{FF2B5EF4-FFF2-40B4-BE49-F238E27FC236}">
                <a16:creationId xmlns:a16="http://schemas.microsoft.com/office/drawing/2014/main" id="{8062528F-8B3D-40D2-949D-31081774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5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5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5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5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55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491" grpId="0" autoUpdateAnimBg="0"/>
      <p:bldP spid="1855493" grpId="0" build="p" autoUpdateAnimBg="0"/>
      <p:bldP spid="1855496" grpId="0" build="p" autoUpdateAnimBg="0"/>
      <p:bldP spid="185549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D8158A6B-8BFA-4A47-A3A9-85B6FA66C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96FF65-0DFC-4DF9-9D2B-B3F60AEDD62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57539" name="Object 3">
            <a:extLst>
              <a:ext uri="{FF2B5EF4-FFF2-40B4-BE49-F238E27FC236}">
                <a16:creationId xmlns:a16="http://schemas.microsoft.com/office/drawing/2014/main" id="{D1D6D105-A74F-43B1-B7C7-7C6E46B33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838200"/>
          <a:ext cx="46974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5" imgW="2311400" imgH="482600" progId="Equation.3">
                  <p:embed/>
                </p:oleObj>
              </mc:Choice>
              <mc:Fallback>
                <p:oleObj name="Equation" r:id="rId5" imgW="23114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838200"/>
                        <a:ext cx="469741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7540" name="Text Box 4">
            <a:extLst>
              <a:ext uri="{FF2B5EF4-FFF2-40B4-BE49-F238E27FC236}">
                <a16:creationId xmlns:a16="http://schemas.microsoft.com/office/drawing/2014/main" id="{8256320C-3938-4F9E-8F4C-98B04898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We obtain the equivalent equation</a:t>
            </a:r>
          </a:p>
        </p:txBody>
      </p:sp>
      <p:graphicFrame>
        <p:nvGraphicFramePr>
          <p:cNvPr id="1857541" name="Object 5">
            <a:extLst>
              <a:ext uri="{FF2B5EF4-FFF2-40B4-BE49-F238E27FC236}">
                <a16:creationId xmlns:a16="http://schemas.microsoft.com/office/drawing/2014/main" id="{6E1B5D6C-B7AB-44EE-AECB-F63780FCE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2590800"/>
          <a:ext cx="3605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公式" r:id="rId7" imgW="1892300" imgH="241300" progId="Equation.3">
                  <p:embed/>
                </p:oleObj>
              </mc:Choice>
              <mc:Fallback>
                <p:oleObj name="公式" r:id="rId7" imgW="1892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590800"/>
                        <a:ext cx="36052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7542" name="AutoShape 6">
            <a:extLst>
              <a:ext uri="{FF2B5EF4-FFF2-40B4-BE49-F238E27FC236}">
                <a16:creationId xmlns:a16="http://schemas.microsoft.com/office/drawing/2014/main" id="{05D70570-E4DB-4E5E-9A1B-3AFF2C97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47800"/>
            <a:ext cx="3744913" cy="762000"/>
          </a:xfrm>
          <a:prstGeom prst="wedgeEllipseCallout">
            <a:avLst>
              <a:gd name="adj1" fmla="val -53944"/>
              <a:gd name="adj2" fmla="val 108125"/>
            </a:avLst>
          </a:prstGeom>
          <a:solidFill>
            <a:srgbClr val="CCFFCC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Characteristic equation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B670B173-B309-4B5E-9DFE-EE18094A9FA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81350"/>
            <a:ext cx="8229600" cy="512763"/>
            <a:chOff x="336" y="2004"/>
            <a:chExt cx="5184" cy="323"/>
          </a:xfrm>
        </p:grpSpPr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058C6041-8BCE-4EA4-89B2-1B1137444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16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Find its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roots </a:t>
              </a:r>
            </a:p>
          </p:txBody>
        </p:sp>
        <p:graphicFrame>
          <p:nvGraphicFramePr>
            <p:cNvPr id="49164" name="Object 9">
              <a:extLst>
                <a:ext uri="{FF2B5EF4-FFF2-40B4-BE49-F238E27FC236}">
                  <a16:creationId xmlns:a16="http://schemas.microsoft.com/office/drawing/2014/main" id="{1E07C47C-FECB-4FE9-90F0-DA01573B08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004"/>
            <a:ext cx="9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2" r:id="rId9" imgW="672808" imgH="228501" progId="Equation.3">
                    <p:embed/>
                  </p:oleObj>
                </mc:Choice>
                <mc:Fallback>
                  <p:oleObj r:id="rId9" imgW="672808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04"/>
                          <a:ext cx="96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7546" name="AutoShape 10">
            <a:extLst>
              <a:ext uri="{FF2B5EF4-FFF2-40B4-BE49-F238E27FC236}">
                <a16:creationId xmlns:a16="http://schemas.microsoft.com/office/drawing/2014/main" id="{7D5CA141-F3AD-487D-84D5-FF32E55C4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352800" cy="533400"/>
          </a:xfrm>
          <a:prstGeom prst="wedgeEllipseCallout">
            <a:avLst>
              <a:gd name="adj1" fmla="val -67616"/>
              <a:gd name="adj2" fmla="val 50296"/>
            </a:avLst>
          </a:prstGeom>
          <a:solidFill>
            <a:srgbClr val="CCFFCC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Characteristic root</a:t>
            </a:r>
          </a:p>
        </p:txBody>
      </p:sp>
      <p:sp>
        <p:nvSpPr>
          <p:cNvPr id="1857547" name="Text Box 11">
            <a:extLst>
              <a:ext uri="{FF2B5EF4-FFF2-40B4-BE49-F238E27FC236}">
                <a16:creationId xmlns:a16="http://schemas.microsoft.com/office/drawing/2014/main" id="{E33B42F0-9FBB-4763-A7C1-22855148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These characteristic roots can be used to give an explicit formula for all the solutions of the recurrence relation.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9162" name="Text Box 12">
            <a:extLst>
              <a:ext uri="{FF2B5EF4-FFF2-40B4-BE49-F238E27FC236}">
                <a16:creationId xmlns:a16="http://schemas.microsoft.com/office/drawing/2014/main" id="{1DED253C-3375-4094-B250-1F465397E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5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5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85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7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540" grpId="0" build="p" autoUpdateAnimBg="0"/>
      <p:bldP spid="1857542" grpId="0" animBg="1" autoUpdateAnimBg="0"/>
      <p:bldP spid="1857546" grpId="0" animBg="1" autoUpdateAnimBg="0"/>
      <p:bldP spid="18575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F815E5D3-4B5E-47F9-A5B7-00493BF78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4BBD22-E232-4D8B-B1EE-82EF8F9CA27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4770" name="Text Box 2">
            <a:extLst>
              <a:ext uri="{FF2B5EF4-FFF2-40B4-BE49-F238E27FC236}">
                <a16:creationId xmlns:a16="http://schemas.microsoft.com/office/drawing/2014/main" id="{037CB12E-39A9-45E8-A59A-F8B7C2C5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824771" name="Text Box 3">
            <a:extLst>
              <a:ext uri="{FF2B5EF4-FFF2-40B4-BE49-F238E27FC236}">
                <a16:creationId xmlns:a16="http://schemas.microsoft.com/office/drawing/2014/main" id="{AB1AE6A9-F498-465B-998C-E2272AF4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7152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Applications of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8.3    Divide-and-Conquer Algorithms and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         Recurrence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2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2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2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C41420C-513C-463A-A26C-9A4692A37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90870D-92E8-4D44-B4F4-F5872DE528E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642EB6C-96BD-4006-98D2-C022671E0ED1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642938"/>
            <a:ext cx="8305800" cy="2133600"/>
            <a:chOff x="288" y="480"/>
            <a:chExt cx="5232" cy="1344"/>
          </a:xfrm>
        </p:grpSpPr>
        <p:sp>
          <p:nvSpPr>
            <p:cNvPr id="51215" name="AutoShape 4">
              <a:extLst>
                <a:ext uri="{FF2B5EF4-FFF2-40B4-BE49-F238E27FC236}">
                  <a16:creationId xmlns:a16="http://schemas.microsoft.com/office/drawing/2014/main" id="{6214B14C-71EB-47B6-854C-E1F571D98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523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be real numbers. Suppose that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has two distinct roots          . Then the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Sequence         is a solution of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if and only if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               , where           are constants. </a:t>
              </a:r>
            </a:p>
          </p:txBody>
        </p:sp>
        <p:graphicFrame>
          <p:nvGraphicFramePr>
            <p:cNvPr id="51216" name="Object 5">
              <a:extLst>
                <a:ext uri="{FF2B5EF4-FFF2-40B4-BE49-F238E27FC236}">
                  <a16:creationId xmlns:a16="http://schemas.microsoft.com/office/drawing/2014/main" id="{83DE1BB9-52EF-4D5A-B48E-8B3F0B0C36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4" y="528"/>
            <a:ext cx="4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8" r:id="rId5" imgW="330057" imgH="215806" progId="Equation.3">
                    <p:embed/>
                  </p:oleObj>
                </mc:Choice>
                <mc:Fallback>
                  <p:oleObj r:id="rId5" imgW="330057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528"/>
                          <a:ext cx="4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Object 6">
              <a:extLst>
                <a:ext uri="{FF2B5EF4-FFF2-40B4-BE49-F238E27FC236}">
                  <a16:creationId xmlns:a16="http://schemas.microsoft.com/office/drawing/2014/main" id="{7D737001-B930-4444-9392-8CA4F98DF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792"/>
            <a:ext cx="1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9" r:id="rId7" imgW="1016000" imgH="228600" progId="Equation.3">
                    <p:embed/>
                  </p:oleObj>
                </mc:Choice>
                <mc:Fallback>
                  <p:oleObj r:id="rId7" imgW="1016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92"/>
                          <a:ext cx="12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7">
              <a:extLst>
                <a:ext uri="{FF2B5EF4-FFF2-40B4-BE49-F238E27FC236}">
                  <a16:creationId xmlns:a16="http://schemas.microsoft.com/office/drawing/2014/main" id="{073CF900-84A9-4819-ADAD-D25DFB0D5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777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0" r:id="rId9" imgW="291847" imgH="215713" progId="Equation.3">
                    <p:embed/>
                  </p:oleObj>
                </mc:Choice>
                <mc:Fallback>
                  <p:oleObj r:id="rId9" imgW="291847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777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8">
              <a:extLst>
                <a:ext uri="{FF2B5EF4-FFF2-40B4-BE49-F238E27FC236}">
                  <a16:creationId xmlns:a16="http://schemas.microsoft.com/office/drawing/2014/main" id="{9A238926-0748-4A21-A0C6-A045581FD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8" y="1020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1" r:id="rId11" imgW="304668" imgH="228501" progId="Equation.3">
                    <p:embed/>
                  </p:oleObj>
                </mc:Choice>
                <mc:Fallback>
                  <p:oleObj r:id="rId11" imgW="30466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020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0" name="Object 9">
              <a:extLst>
                <a:ext uri="{FF2B5EF4-FFF2-40B4-BE49-F238E27FC236}">
                  <a16:creationId xmlns:a16="http://schemas.microsoft.com/office/drawing/2014/main" id="{BB307DB9-4B99-4057-B85D-9D13DFD2D9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230"/>
            <a:ext cx="147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2" r:id="rId13" imgW="1168400" imgH="228600" progId="Equation.3">
                    <p:embed/>
                  </p:oleObj>
                </mc:Choice>
                <mc:Fallback>
                  <p:oleObj r:id="rId13" imgW="1168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30"/>
                          <a:ext cx="147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1" name="Object 10">
              <a:extLst>
                <a:ext uri="{FF2B5EF4-FFF2-40B4-BE49-F238E27FC236}">
                  <a16:creationId xmlns:a16="http://schemas.microsoft.com/office/drawing/2014/main" id="{F1D02912-1A5F-4622-BECD-BD1817E17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461"/>
            <a:ext cx="264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3" r:id="rId15" imgW="2082800" imgH="254000" progId="Equation.3">
                    <p:embed/>
                  </p:oleObj>
                </mc:Choice>
                <mc:Fallback>
                  <p:oleObj r:id="rId15" imgW="20828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61"/>
                          <a:ext cx="264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2" name="Object 11">
              <a:extLst>
                <a:ext uri="{FF2B5EF4-FFF2-40B4-BE49-F238E27FC236}">
                  <a16:creationId xmlns:a16="http://schemas.microsoft.com/office/drawing/2014/main" id="{C5830208-0A33-41BD-9DCC-D0A0ED3524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488"/>
            <a:ext cx="4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4" r:id="rId17" imgW="393359" imgH="215713" progId="Equation.3">
                    <p:embed/>
                  </p:oleObj>
                </mc:Choice>
                <mc:Fallback>
                  <p:oleObj r:id="rId17" imgW="393359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4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9596" name="Text Box 12">
            <a:extLst>
              <a:ext uri="{FF2B5EF4-FFF2-40B4-BE49-F238E27FC236}">
                <a16:creationId xmlns:a16="http://schemas.microsoft.com/office/drawing/2014/main" id="{BAAB83E5-503C-4C78-87F2-E614ADA60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289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  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E65DD749-DB6B-4E5E-A3DC-8B7C72A175DB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3362325"/>
            <a:ext cx="8077200" cy="1301750"/>
            <a:chOff x="354" y="2289"/>
            <a:chExt cx="5088" cy="820"/>
          </a:xfrm>
        </p:grpSpPr>
        <p:sp>
          <p:nvSpPr>
            <p:cNvPr id="51210" name="Text Box 14">
              <a:extLst>
                <a:ext uri="{FF2B5EF4-FFF2-40B4-BE49-F238E27FC236}">
                  <a16:creationId xmlns:a16="http://schemas.microsoft.com/office/drawing/2014/main" id="{DEDFE007-E4FC-4C93-8904-281C34728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289"/>
              <a:ext cx="5088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Show that if        are the roots of the characteristic equation, and          are constant, then the sequence       </a:t>
              </a:r>
            </a:p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is a solution of the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recurrence relation</a:t>
              </a:r>
              <a:endPara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11" name="Group 15">
              <a:extLst>
                <a:ext uri="{FF2B5EF4-FFF2-40B4-BE49-F238E27FC236}">
                  <a16:creationId xmlns:a16="http://schemas.microsoft.com/office/drawing/2014/main" id="{2A9CF4F6-E7BB-482E-BFF5-1B052211B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292"/>
              <a:ext cx="1647" cy="817"/>
              <a:chOff x="672" y="2292"/>
              <a:chExt cx="1647" cy="817"/>
            </a:xfrm>
          </p:grpSpPr>
          <p:graphicFrame>
            <p:nvGraphicFramePr>
              <p:cNvPr id="51212" name="Object 16">
                <a:extLst>
                  <a:ext uri="{FF2B5EF4-FFF2-40B4-BE49-F238E27FC236}">
                    <a16:creationId xmlns:a16="http://schemas.microsoft.com/office/drawing/2014/main" id="{20BE618A-DE41-4787-B586-062FDBA731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10" y="2292"/>
              <a:ext cx="384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5" r:id="rId19" imgW="291847" imgH="215713" progId="Equation.3">
                      <p:embed/>
                    </p:oleObj>
                  </mc:Choice>
                  <mc:Fallback>
                    <p:oleObj r:id="rId19" imgW="291847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0" y="2292"/>
                            <a:ext cx="384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3" name="Object 17">
                <a:extLst>
                  <a:ext uri="{FF2B5EF4-FFF2-40B4-BE49-F238E27FC236}">
                    <a16:creationId xmlns:a16="http://schemas.microsoft.com/office/drawing/2014/main" id="{B97DDC61-CEF9-40B1-9B6B-C8D3B6673D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9" y="2520"/>
              <a:ext cx="480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6" r:id="rId20" imgW="393359" imgH="215713" progId="Equation.3">
                      <p:embed/>
                    </p:oleObj>
                  </mc:Choice>
                  <mc:Fallback>
                    <p:oleObj r:id="rId20" imgW="393359" imgH="215713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9" y="2520"/>
                            <a:ext cx="480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4" name="Object 18">
                <a:extLst>
                  <a:ext uri="{FF2B5EF4-FFF2-40B4-BE49-F238E27FC236}">
                    <a16:creationId xmlns:a16="http://schemas.microsoft.com/office/drawing/2014/main" id="{9DBD50F3-6913-4D60-BBF1-6FE02C4766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2784"/>
              <a:ext cx="1336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7" name="Equation" r:id="rId21" imgW="1054100" imgH="254000" progId="Equation.3">
                      <p:embed/>
                    </p:oleObj>
                  </mc:Choice>
                  <mc:Fallback>
                    <p:oleObj name="Equation" r:id="rId21" imgW="1054100" imgH="2540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784"/>
                            <a:ext cx="1336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59603" name="Line 19">
            <a:extLst>
              <a:ext uri="{FF2B5EF4-FFF2-40B4-BE49-F238E27FC236}">
                <a16:creationId xmlns:a16="http://schemas.microsoft.com/office/drawing/2014/main" id="{B99743CF-1466-4C3C-9E2E-D248D5038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67138"/>
            <a:ext cx="480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9604" name="Line 20">
            <a:extLst>
              <a:ext uri="{FF2B5EF4-FFF2-40B4-BE49-F238E27FC236}">
                <a16:creationId xmlns:a16="http://schemas.microsoft.com/office/drawing/2014/main" id="{C8C6EAF4-F08C-442B-8884-86D0CA264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713" y="4114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9605" name="Object 21">
            <a:extLst>
              <a:ext uri="{FF2B5EF4-FFF2-40B4-BE49-F238E27FC236}">
                <a16:creationId xmlns:a16="http://schemas.microsoft.com/office/drawing/2014/main" id="{86DC94D0-761C-4DDA-A826-74196C04D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57738"/>
          <a:ext cx="1609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23" imgW="825500" imgH="508000" progId="Equation.3">
                  <p:embed/>
                </p:oleObj>
              </mc:Choice>
              <mc:Fallback>
                <p:oleObj name="Equation" r:id="rId23" imgW="825500" imgH="508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57738"/>
                        <a:ext cx="16097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12">
            <a:extLst>
              <a:ext uri="{FF2B5EF4-FFF2-40B4-BE49-F238E27FC236}">
                <a16:creationId xmlns:a16="http://schemas.microsoft.com/office/drawing/2014/main" id="{4E579B3C-29BA-47EF-AA0C-0BB7C71E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959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0FAA5229-7E87-47D2-85F4-607C702DC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74880A-066F-4B5A-A687-EDA457DDA62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61635" name="Object 3">
            <a:extLst>
              <a:ext uri="{FF2B5EF4-FFF2-40B4-BE49-F238E27FC236}">
                <a16:creationId xmlns:a16="http://schemas.microsoft.com/office/drawing/2014/main" id="{99851C54-7F2E-43CA-9770-779EEF57B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1175"/>
          <a:ext cx="7391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r:id="rId4" imgW="3530600" imgH="254000" progId="Equation.3">
                  <p:embed/>
                </p:oleObj>
              </mc:Choice>
              <mc:Fallback>
                <p:oleObj r:id="rId4" imgW="35306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1175"/>
                        <a:ext cx="7391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36" name="Object 4">
            <a:extLst>
              <a:ext uri="{FF2B5EF4-FFF2-40B4-BE49-F238E27FC236}">
                <a16:creationId xmlns:a16="http://schemas.microsoft.com/office/drawing/2014/main" id="{979F7A39-36B7-4520-B836-B63CDFFFB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1120775"/>
          <a:ext cx="426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r:id="rId6" imgW="2311400" imgH="241300" progId="Equation.3">
                  <p:embed/>
                </p:oleObj>
              </mc:Choice>
              <mc:Fallback>
                <p:oleObj r:id="rId6" imgW="2311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120775"/>
                        <a:ext cx="426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37" name="Object 5">
            <a:extLst>
              <a:ext uri="{FF2B5EF4-FFF2-40B4-BE49-F238E27FC236}">
                <a16:creationId xmlns:a16="http://schemas.microsoft.com/office/drawing/2014/main" id="{08868B5D-8B42-4039-8A6F-479E00F99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501775"/>
          <a:ext cx="1981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r:id="rId8" imgW="901309" imgH="241195" progId="Equation.3">
                  <p:embed/>
                </p:oleObj>
              </mc:Choice>
              <mc:Fallback>
                <p:oleObj r:id="rId8" imgW="90130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01775"/>
                        <a:ext cx="1981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638" name="Object 6">
            <a:extLst>
              <a:ext uri="{FF2B5EF4-FFF2-40B4-BE49-F238E27FC236}">
                <a16:creationId xmlns:a16="http://schemas.microsoft.com/office/drawing/2014/main" id="{DBA8DE68-26DB-4896-8547-FC638298D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1949450"/>
          <a:ext cx="641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10" imgW="291973" imgH="228501" progId="Equation.3">
                  <p:embed/>
                </p:oleObj>
              </mc:Choice>
              <mc:Fallback>
                <p:oleObj name="Equation" r:id="rId10" imgW="29197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1949450"/>
                        <a:ext cx="641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4BC8F423-5100-4243-AA7F-F6BFED9932B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57463"/>
            <a:ext cx="8077200" cy="833437"/>
            <a:chOff x="336" y="1769"/>
            <a:chExt cx="5088" cy="525"/>
          </a:xfrm>
        </p:grpSpPr>
        <p:sp>
          <p:nvSpPr>
            <p:cNvPr id="53264" name="Text Box 8">
              <a:extLst>
                <a:ext uri="{FF2B5EF4-FFF2-40B4-BE49-F238E27FC236}">
                  <a16:creationId xmlns:a16="http://schemas.microsoft.com/office/drawing/2014/main" id="{BE76D902-ED7C-4772-8E7F-58A5A913D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76"/>
              <a:ext cx="50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Show that if        is a solution, then                                for some constant            .</a:t>
              </a:r>
            </a:p>
          </p:txBody>
        </p:sp>
        <p:graphicFrame>
          <p:nvGraphicFramePr>
            <p:cNvPr id="53265" name="Object 9">
              <a:extLst>
                <a:ext uri="{FF2B5EF4-FFF2-40B4-BE49-F238E27FC236}">
                  <a16:creationId xmlns:a16="http://schemas.microsoft.com/office/drawing/2014/main" id="{927BD567-3317-4735-AF1B-C86ADE5D9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019"/>
            <a:ext cx="4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7" r:id="rId12" imgW="393359" imgH="215713" progId="Equation.3">
                    <p:embed/>
                  </p:oleObj>
                </mc:Choice>
                <mc:Fallback>
                  <p:oleObj r:id="rId12" imgW="393359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019"/>
                          <a:ext cx="4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10">
              <a:extLst>
                <a:ext uri="{FF2B5EF4-FFF2-40B4-BE49-F238E27FC236}">
                  <a16:creationId xmlns:a16="http://schemas.microsoft.com/office/drawing/2014/main" id="{CD0641B3-DF24-49F7-B5A2-50DF8293E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769"/>
            <a:ext cx="13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8" name="Equation" r:id="rId14" imgW="1054100" imgH="254000" progId="Equation.3">
                    <p:embed/>
                  </p:oleObj>
                </mc:Choice>
                <mc:Fallback>
                  <p:oleObj name="Equation" r:id="rId14" imgW="10541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69"/>
                          <a:ext cx="133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7" name="Object 11">
              <a:extLst>
                <a:ext uri="{FF2B5EF4-FFF2-40B4-BE49-F238E27FC236}">
                  <a16:creationId xmlns:a16="http://schemas.microsoft.com/office/drawing/2014/main" id="{4244687D-C8AA-45F6-A4C8-93E0716429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803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9" r:id="rId16" imgW="304668" imgH="228501" progId="Equation.3">
                    <p:embed/>
                  </p:oleObj>
                </mc:Choice>
                <mc:Fallback>
                  <p:oleObj r:id="rId16" imgW="30466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03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025B850-725D-4015-8F52-5783CFE3841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82975"/>
            <a:ext cx="8077200" cy="995363"/>
            <a:chOff x="672" y="2352"/>
            <a:chExt cx="5088" cy="627"/>
          </a:xfrm>
        </p:grpSpPr>
        <p:graphicFrame>
          <p:nvGraphicFramePr>
            <p:cNvPr id="53261" name="Object 13">
              <a:extLst>
                <a:ext uri="{FF2B5EF4-FFF2-40B4-BE49-F238E27FC236}">
                  <a16:creationId xmlns:a16="http://schemas.microsoft.com/office/drawing/2014/main" id="{F19622FE-B753-4F47-A8B6-F4D894AFF6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6" y="2418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0" r:id="rId18" imgW="304668" imgH="228501" progId="Equation.3">
                    <p:embed/>
                  </p:oleObj>
                </mc:Choice>
                <mc:Fallback>
                  <p:oleObj r:id="rId18" imgW="304668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2418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2" name="Text Box 14">
              <a:extLst>
                <a:ext uri="{FF2B5EF4-FFF2-40B4-BE49-F238E27FC236}">
                  <a16:creationId xmlns:a16="http://schemas.microsoft.com/office/drawing/2014/main" id="{57C04B70-5016-46EF-BFAC-BF9BEF93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508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Suppose that         is a solution, and the initial condition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hold.</a:t>
              </a:r>
            </a:p>
          </p:txBody>
        </p:sp>
        <p:graphicFrame>
          <p:nvGraphicFramePr>
            <p:cNvPr id="53263" name="Object 15">
              <a:extLst>
                <a:ext uri="{FF2B5EF4-FFF2-40B4-BE49-F238E27FC236}">
                  <a16:creationId xmlns:a16="http://schemas.microsoft.com/office/drawing/2014/main" id="{492E2F39-AF31-4962-BA17-AABD49D42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667"/>
            <a:ext cx="131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1" name="Equation" r:id="rId19" imgW="952087" imgH="228501" progId="Equation.3">
                    <p:embed/>
                  </p:oleObj>
                </mc:Choice>
                <mc:Fallback>
                  <p:oleObj name="Equation" r:id="rId19" imgW="952087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667"/>
                          <a:ext cx="131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1648" name="Object 16">
            <a:extLst>
              <a:ext uri="{FF2B5EF4-FFF2-40B4-BE49-F238E27FC236}">
                <a16:creationId xmlns:a16="http://schemas.microsoft.com/office/drawing/2014/main" id="{22B7D857-AAAD-4398-8F8E-48C21E286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02175"/>
          <a:ext cx="2678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21" imgW="1219200" imgH="457200" progId="Equation.3">
                  <p:embed/>
                </p:oleObj>
              </mc:Choice>
              <mc:Fallback>
                <p:oleObj name="Equation" r:id="rId21" imgW="1219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02175"/>
                        <a:ext cx="2678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1649" name="AutoShape 17">
            <a:extLst>
              <a:ext uri="{FF2B5EF4-FFF2-40B4-BE49-F238E27FC236}">
                <a16:creationId xmlns:a16="http://schemas.microsoft.com/office/drawing/2014/main" id="{43272F20-7045-4763-8DF3-77C0E7C7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0775"/>
            <a:ext cx="12192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1650" name="Object 18">
            <a:extLst>
              <a:ext uri="{FF2B5EF4-FFF2-40B4-BE49-F238E27FC236}">
                <a16:creationId xmlns:a16="http://schemas.microsoft.com/office/drawing/2014/main" id="{457D5CA3-C7A8-46BE-8F5E-7B483A487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244975"/>
          <a:ext cx="17526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Equation" r:id="rId23" imgW="914400" imgH="889000" progId="Equation.3">
                  <p:embed/>
                </p:oleObj>
              </mc:Choice>
              <mc:Fallback>
                <p:oleObj name="Equation" r:id="rId23" imgW="914400" imgH="889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44975"/>
                        <a:ext cx="17526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>
            <a:extLst>
              <a:ext uri="{FF2B5EF4-FFF2-40B4-BE49-F238E27FC236}">
                <a16:creationId xmlns:a16="http://schemas.microsoft.com/office/drawing/2014/main" id="{107AD224-DD63-422B-9A54-CCEF5A859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6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6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6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BF5BE295-5C21-4A7A-AF29-14129528D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CCF8CA-3AE0-49C2-BC54-3E5AC511C6A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5731" name="Text Box 3">
            <a:extLst>
              <a:ext uri="{FF2B5EF4-FFF2-40B4-BE49-F238E27FC236}">
                <a16:creationId xmlns:a16="http://schemas.microsoft.com/office/drawing/2014/main" id="{8A38B1D2-DE04-4C2D-978A-522F82086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921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an explicit formula for the fibonacci numbers.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65732" name="Text Box 4">
            <a:extLst>
              <a:ext uri="{FF2B5EF4-FFF2-40B4-BE49-F238E27FC236}">
                <a16:creationId xmlns:a16="http://schemas.microsoft.com/office/drawing/2014/main" id="{9E768229-9D78-4A3C-81C6-5F85DC2BE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8229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n-2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0,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1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BD4CCCC-B1FF-407D-93B2-92E98AEDF07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60575"/>
            <a:ext cx="8229600" cy="457200"/>
            <a:chOff x="384" y="1680"/>
            <a:chExt cx="5184" cy="288"/>
          </a:xfrm>
        </p:grpSpPr>
        <p:sp>
          <p:nvSpPr>
            <p:cNvPr id="55314" name="Text Box 6">
              <a:extLst>
                <a:ext uri="{FF2B5EF4-FFF2-40B4-BE49-F238E27FC236}">
                  <a16:creationId xmlns:a16="http://schemas.microsoft.com/office/drawing/2014/main" id="{B7860353-EE34-4DF1-B23A-A1E3AC3A8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 Determine the characteristic equation: </a:t>
              </a:r>
            </a:p>
          </p:txBody>
        </p:sp>
        <p:graphicFrame>
          <p:nvGraphicFramePr>
            <p:cNvPr id="55315" name="Object 7">
              <a:extLst>
                <a:ext uri="{FF2B5EF4-FFF2-40B4-BE49-F238E27FC236}">
                  <a16:creationId xmlns:a16="http://schemas.microsoft.com/office/drawing/2014/main" id="{1262B01A-A5BE-4BE8-BC83-064543227B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3" y="1707"/>
            <a:ext cx="96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6" name="Equation" r:id="rId5" imgW="825500" imgH="203200" progId="Equation.3">
                    <p:embed/>
                  </p:oleObj>
                </mc:Choice>
                <mc:Fallback>
                  <p:oleObj name="Equation" r:id="rId5" imgW="8255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1707"/>
                          <a:ext cx="96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9C840801-783B-4C82-900E-F737380E8EF4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2441575"/>
            <a:ext cx="8229600" cy="771525"/>
            <a:chOff x="384" y="2016"/>
            <a:chExt cx="5184" cy="486"/>
          </a:xfrm>
        </p:grpSpPr>
        <p:sp>
          <p:nvSpPr>
            <p:cNvPr id="55312" name="Text Box 9">
              <a:extLst>
                <a:ext uri="{FF2B5EF4-FFF2-40B4-BE49-F238E27FC236}">
                  <a16:creationId xmlns:a16="http://schemas.microsoft.com/office/drawing/2014/main" id="{552D3F08-430E-446D-A90F-5B8865C09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1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Find its roots: </a:t>
              </a:r>
            </a:p>
          </p:txBody>
        </p:sp>
        <p:graphicFrame>
          <p:nvGraphicFramePr>
            <p:cNvPr id="55313" name="Object 10">
              <a:extLst>
                <a:ext uri="{FF2B5EF4-FFF2-40B4-BE49-F238E27FC236}">
                  <a16:creationId xmlns:a16="http://schemas.microsoft.com/office/drawing/2014/main" id="{BD4D485C-A96A-4615-9B09-E8D36C6CC2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016"/>
            <a:ext cx="159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7" r:id="rId7" imgW="1409088" imgH="431613" progId="Equation.3">
                    <p:embed/>
                  </p:oleObj>
                </mc:Choice>
                <mc:Fallback>
                  <p:oleObj r:id="rId7" imgW="1409088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016"/>
                          <a:ext cx="159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5739" name="Text Box 11">
            <a:extLst>
              <a:ext uri="{FF2B5EF4-FFF2-40B4-BE49-F238E27FC236}">
                <a16:creationId xmlns:a16="http://schemas.microsoft.com/office/drawing/2014/main" id="{434B1438-CD3C-4E7E-A4FE-7D3A00D5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369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Obtain the general solution: </a:t>
            </a:r>
          </a:p>
        </p:txBody>
      </p:sp>
      <p:graphicFrame>
        <p:nvGraphicFramePr>
          <p:cNvPr id="1865740" name="Object 12">
            <a:extLst>
              <a:ext uri="{FF2B5EF4-FFF2-40B4-BE49-F238E27FC236}">
                <a16:creationId xmlns:a16="http://schemas.microsoft.com/office/drawing/2014/main" id="{B995707D-2039-46CD-956B-01BD8EB6E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3660775"/>
          <a:ext cx="50831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9" imgW="3098800" imgH="431800" progId="Equation.3">
                  <p:embed/>
                </p:oleObj>
              </mc:Choice>
              <mc:Fallback>
                <p:oleObj name="Equation" r:id="rId9" imgW="3098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660775"/>
                        <a:ext cx="50831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AEBD3329-34CE-4EB2-9F4A-88549F750C5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65625"/>
            <a:ext cx="8229600" cy="690563"/>
            <a:chOff x="384" y="3219"/>
            <a:chExt cx="5184" cy="435"/>
          </a:xfrm>
        </p:grpSpPr>
        <p:sp>
          <p:nvSpPr>
            <p:cNvPr id="55309" name="Text Box 14">
              <a:extLst>
                <a:ext uri="{FF2B5EF4-FFF2-40B4-BE49-F238E27FC236}">
                  <a16:creationId xmlns:a16="http://schemas.microsoft.com/office/drawing/2014/main" id="{AA2B8CCE-A7C7-4179-ADEA-9DF98FA39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Dtermine            : </a:t>
              </a:r>
            </a:p>
          </p:txBody>
        </p:sp>
        <p:graphicFrame>
          <p:nvGraphicFramePr>
            <p:cNvPr id="55310" name="Object 15">
              <a:extLst>
                <a:ext uri="{FF2B5EF4-FFF2-40B4-BE49-F238E27FC236}">
                  <a16:creationId xmlns:a16="http://schemas.microsoft.com/office/drawing/2014/main" id="{49F13AF8-1F5F-4030-9C3D-31720351E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9" y="3276"/>
            <a:ext cx="4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9" r:id="rId11" imgW="393359" imgH="215713" progId="Equation.3">
                    <p:embed/>
                  </p:oleObj>
                </mc:Choice>
                <mc:Fallback>
                  <p:oleObj r:id="rId11" imgW="393359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3276"/>
                          <a:ext cx="4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16">
              <a:extLst>
                <a:ext uri="{FF2B5EF4-FFF2-40B4-BE49-F238E27FC236}">
                  <a16:creationId xmlns:a16="http://schemas.microsoft.com/office/drawing/2014/main" id="{DE9DD208-3AE1-4D3E-ABF3-11555A089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219"/>
            <a:ext cx="1296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0" r:id="rId13" imgW="1244600" imgH="419100" progId="Equation.3">
                    <p:embed/>
                  </p:oleObj>
                </mc:Choice>
                <mc:Fallback>
                  <p:oleObj r:id="rId13" imgW="12446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219"/>
                          <a:ext cx="1296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5745" name="Text Box 17">
            <a:extLst>
              <a:ext uri="{FF2B5EF4-FFF2-40B4-BE49-F238E27FC236}">
                <a16:creationId xmlns:a16="http://schemas.microsoft.com/office/drawing/2014/main" id="{92C4FF32-D4D6-4C78-BA87-F617A0B33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418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Consequently,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fibonacci numbers are given by</a:t>
            </a:r>
          </a:p>
        </p:txBody>
      </p:sp>
      <p:graphicFrame>
        <p:nvGraphicFramePr>
          <p:cNvPr id="1865746" name="Object 18">
            <a:extLst>
              <a:ext uri="{FF2B5EF4-FFF2-40B4-BE49-F238E27FC236}">
                <a16:creationId xmlns:a16="http://schemas.microsoft.com/office/drawing/2014/main" id="{2B828FFB-5D8B-4ECF-8608-2ED851627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348288"/>
          <a:ext cx="3505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r:id="rId15" imgW="2057400" imgH="457200" progId="Equation.3">
                  <p:embed/>
                </p:oleObj>
              </mc:Choice>
              <mc:Fallback>
                <p:oleObj r:id="rId15" imgW="20574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48288"/>
                        <a:ext cx="35052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2">
            <a:extLst>
              <a:ext uri="{FF2B5EF4-FFF2-40B4-BE49-F238E27FC236}">
                <a16:creationId xmlns:a16="http://schemas.microsoft.com/office/drawing/2014/main" id="{73EFE509-2181-460B-9D31-F6BDF5618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09538"/>
            <a:ext cx="464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5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6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731" grpId="0" build="p" autoUpdateAnimBg="0" advAuto="0"/>
      <p:bldP spid="1865732" grpId="0" build="p" autoUpdateAnimBg="0"/>
      <p:bldP spid="1865739" grpId="0" build="p" autoUpdateAnimBg="0"/>
      <p:bldP spid="186574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EC508B7D-BE4A-4D37-9650-A3584B53A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3D3759-3190-404D-AEF4-71CFE925C11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97A927EA-555F-49FD-BA60-3F8F45CD18E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2000"/>
            <a:ext cx="8305800" cy="2133600"/>
            <a:chOff x="288" y="480"/>
            <a:chExt cx="5232" cy="1344"/>
          </a:xfrm>
        </p:grpSpPr>
        <p:sp>
          <p:nvSpPr>
            <p:cNvPr id="57350" name="AutoShape 4">
              <a:extLst>
                <a:ext uri="{FF2B5EF4-FFF2-40B4-BE49-F238E27FC236}">
                  <a16:creationId xmlns:a16="http://schemas.microsoft.com/office/drawing/2014/main" id="{40B6EE65-533C-4EE4-98DF-3DC1C01A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523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2】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be real numbers with c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0.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Suppose that                              has only one root          .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sequence         is a solution of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if and only if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               , where           are constants. </a:t>
              </a:r>
            </a:p>
          </p:txBody>
        </p:sp>
        <p:graphicFrame>
          <p:nvGraphicFramePr>
            <p:cNvPr id="57351" name="Object 5">
              <a:extLst>
                <a:ext uri="{FF2B5EF4-FFF2-40B4-BE49-F238E27FC236}">
                  <a16:creationId xmlns:a16="http://schemas.microsoft.com/office/drawing/2014/main" id="{EF316321-A667-4249-89F0-2B9E44E9F5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4" y="546"/>
            <a:ext cx="4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3" r:id="rId5" imgW="330057" imgH="215806" progId="Equation.3">
                    <p:embed/>
                  </p:oleObj>
                </mc:Choice>
                <mc:Fallback>
                  <p:oleObj r:id="rId5" imgW="330057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546"/>
                          <a:ext cx="4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6">
              <a:extLst>
                <a:ext uri="{FF2B5EF4-FFF2-40B4-BE49-F238E27FC236}">
                  <a16:creationId xmlns:a16="http://schemas.microsoft.com/office/drawing/2014/main" id="{0EE465B8-5678-4B0D-8103-2F674C437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2" y="798"/>
            <a:ext cx="1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4" r:id="rId7" imgW="1016000" imgH="228600" progId="Equation.3">
                    <p:embed/>
                  </p:oleObj>
                </mc:Choice>
                <mc:Fallback>
                  <p:oleObj r:id="rId7" imgW="1016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798"/>
                          <a:ext cx="12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3" name="Object 7">
              <a:extLst>
                <a:ext uri="{FF2B5EF4-FFF2-40B4-BE49-F238E27FC236}">
                  <a16:creationId xmlns:a16="http://schemas.microsoft.com/office/drawing/2014/main" id="{7EF097D9-2B01-4EDC-89C6-728AF3C0E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808"/>
            <a:ext cx="1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5" name="Equation" r:id="rId9" imgW="139700" imgH="228600" progId="Equation.3">
                    <p:embed/>
                  </p:oleObj>
                </mc:Choice>
                <mc:Fallback>
                  <p:oleObj name="Equation" r:id="rId9" imgW="1397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808"/>
                          <a:ext cx="18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8">
              <a:extLst>
                <a:ext uri="{FF2B5EF4-FFF2-40B4-BE49-F238E27FC236}">
                  <a16:creationId xmlns:a16="http://schemas.microsoft.com/office/drawing/2014/main" id="{F2F6CF3E-5608-48E8-B180-D94D3C9049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032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6" r:id="rId11" imgW="304668" imgH="228501" progId="Equation.3">
                    <p:embed/>
                  </p:oleObj>
                </mc:Choice>
                <mc:Fallback>
                  <p:oleObj r:id="rId11" imgW="30466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32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9">
              <a:extLst>
                <a:ext uri="{FF2B5EF4-FFF2-40B4-BE49-F238E27FC236}">
                  <a16:creationId xmlns:a16="http://schemas.microsoft.com/office/drawing/2014/main" id="{B5413848-23C1-4E8C-A256-7C80E62E9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230"/>
            <a:ext cx="147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7" r:id="rId13" imgW="1168400" imgH="228600" progId="Equation.3">
                    <p:embed/>
                  </p:oleObj>
                </mc:Choice>
                <mc:Fallback>
                  <p:oleObj r:id="rId13" imgW="1168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30"/>
                          <a:ext cx="147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6" name="Object 10">
              <a:extLst>
                <a:ext uri="{FF2B5EF4-FFF2-40B4-BE49-F238E27FC236}">
                  <a16:creationId xmlns:a16="http://schemas.microsoft.com/office/drawing/2014/main" id="{67562B9C-55A3-4337-9C98-775E42167A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461"/>
            <a:ext cx="27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8" name="Equation" r:id="rId15" imgW="2159000" imgH="254000" progId="Equation.3">
                    <p:embed/>
                  </p:oleObj>
                </mc:Choice>
                <mc:Fallback>
                  <p:oleObj name="Equation" r:id="rId15" imgW="21590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61"/>
                          <a:ext cx="273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1">
              <a:extLst>
                <a:ext uri="{FF2B5EF4-FFF2-40B4-BE49-F238E27FC236}">
                  <a16:creationId xmlns:a16="http://schemas.microsoft.com/office/drawing/2014/main" id="{3DBA4743-022B-4380-BE9F-D28D86C23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1488"/>
            <a:ext cx="46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9" name="Equation" r:id="rId17" imgW="380835" imgH="215806" progId="Equation.3">
                    <p:embed/>
                  </p:oleObj>
                </mc:Choice>
                <mc:Fallback>
                  <p:oleObj name="Equation" r:id="rId17" imgW="380835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1488"/>
                          <a:ext cx="46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7788" name="Text Box 12">
            <a:extLst>
              <a:ext uri="{FF2B5EF4-FFF2-40B4-BE49-F238E27FC236}">
                <a16:creationId xmlns:a16="http://schemas.microsoft.com/office/drawing/2014/main" id="{7AAC8CB3-016A-45F8-88D4-381AA6E8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80772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Omitted.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9" name="Text Box 12">
            <a:extLst>
              <a:ext uri="{FF2B5EF4-FFF2-40B4-BE49-F238E27FC236}">
                <a16:creationId xmlns:a16="http://schemas.microsoft.com/office/drawing/2014/main" id="{ECD9BE04-04DE-4E30-B52F-DCA8A307B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67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67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8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CF49386C-A079-4F57-897F-E61BDE9EE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1979FC9-AB24-4104-B7A3-A779B10DE7E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71D5618-4E24-4265-AB37-BA90CC5F690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59413" name="Text Box 4">
              <a:extLst>
                <a:ext uri="{FF2B5EF4-FFF2-40B4-BE49-F238E27FC236}">
                  <a16:creationId xmlns:a16="http://schemas.microsoft.com/office/drawing/2014/main" id="{D1A9D01F-F3EB-4EFF-90F9-A0735B4C3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9414" name="Object 5">
              <a:extLst>
                <a:ext uri="{FF2B5EF4-FFF2-40B4-BE49-F238E27FC236}">
                  <a16:creationId xmlns:a16="http://schemas.microsoft.com/office/drawing/2014/main" id="{2C8493DF-E6C4-4F97-9080-2A6EB23C65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480"/>
            <a:ext cx="21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5" r:id="rId5" imgW="1778000" imgH="228600" progId="Equation.3">
                    <p:embed/>
                  </p:oleObj>
                </mc:Choice>
                <mc:Fallback>
                  <p:oleObj r:id="rId5" imgW="1778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0"/>
                          <a:ext cx="219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9833" name="Text Box 9">
            <a:extLst>
              <a:ext uri="{FF2B5EF4-FFF2-40B4-BE49-F238E27FC236}">
                <a16:creationId xmlns:a16="http://schemas.microsoft.com/office/drawing/2014/main" id="{1C961E74-2F4F-4B74-88C0-8084D7457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792FE9B4-E51D-48D1-BDA8-B9F3C8ED459E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2060575"/>
            <a:ext cx="8229600" cy="457200"/>
            <a:chOff x="471" y="1344"/>
            <a:chExt cx="5184" cy="288"/>
          </a:xfrm>
        </p:grpSpPr>
        <p:sp>
          <p:nvSpPr>
            <p:cNvPr id="59411" name="Text Box 11">
              <a:extLst>
                <a:ext uri="{FF2B5EF4-FFF2-40B4-BE49-F238E27FC236}">
                  <a16:creationId xmlns:a16="http://schemas.microsoft.com/office/drawing/2014/main" id="{BF16F66A-1FCB-4C9E-9861-5916971E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3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 Determine the characteristic equation: </a:t>
              </a:r>
            </a:p>
          </p:txBody>
        </p:sp>
        <p:graphicFrame>
          <p:nvGraphicFramePr>
            <p:cNvPr id="59412" name="Object 12">
              <a:extLst>
                <a:ext uri="{FF2B5EF4-FFF2-40B4-BE49-F238E27FC236}">
                  <a16:creationId xmlns:a16="http://schemas.microsoft.com/office/drawing/2014/main" id="{5AE2D93F-D9F4-4942-850A-7A3099E908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5" y="1374"/>
            <a:ext cx="76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6" r:id="rId7" imgW="723586" imgH="228501" progId="Equation.3">
                    <p:embed/>
                  </p:oleObj>
                </mc:Choice>
                <mc:Fallback>
                  <p:oleObj r:id="rId7" imgW="723586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374"/>
                          <a:ext cx="76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8D388482-D02B-4A0C-A7E3-C209228DEEC3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2608263"/>
            <a:ext cx="8229600" cy="474662"/>
            <a:chOff x="471" y="1344"/>
            <a:chExt cx="5184" cy="299"/>
          </a:xfrm>
        </p:grpSpPr>
        <p:sp>
          <p:nvSpPr>
            <p:cNvPr id="59409" name="Text Box 14">
              <a:extLst>
                <a:ext uri="{FF2B5EF4-FFF2-40B4-BE49-F238E27FC236}">
                  <a16:creationId xmlns:a16="http://schemas.microsoft.com/office/drawing/2014/main" id="{B9D55F2B-FAC3-48CC-A002-E5A81E52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3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Find its roots : </a:t>
              </a:r>
            </a:p>
          </p:txBody>
        </p:sp>
        <p:graphicFrame>
          <p:nvGraphicFramePr>
            <p:cNvPr id="59410" name="Object 15">
              <a:extLst>
                <a:ext uri="{FF2B5EF4-FFF2-40B4-BE49-F238E27FC236}">
                  <a16:creationId xmlns:a16="http://schemas.microsoft.com/office/drawing/2014/main" id="{6DCE1C81-523E-4D85-8F99-3542BFC597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371"/>
            <a:ext cx="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r:id="rId9" imgW="660113" imgH="215806" progId="Equation.3">
                    <p:embed/>
                  </p:oleObj>
                </mc:Choice>
                <mc:Fallback>
                  <p:oleObj r:id="rId9" imgW="660113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371"/>
                          <a:ext cx="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E93E8502-3519-46BE-9934-65378E29D8BE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3068638"/>
            <a:ext cx="8229600" cy="457200"/>
            <a:chOff x="471" y="1989"/>
            <a:chExt cx="5184" cy="288"/>
          </a:xfrm>
        </p:grpSpPr>
        <p:sp>
          <p:nvSpPr>
            <p:cNvPr id="59407" name="Text Box 17">
              <a:extLst>
                <a:ext uri="{FF2B5EF4-FFF2-40B4-BE49-F238E27FC236}">
                  <a16:creationId xmlns:a16="http://schemas.microsoft.com/office/drawing/2014/main" id="{FFC9D396-562E-4813-BB5B-66AD2026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989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(3) Compute the general solution: </a:t>
              </a:r>
            </a:p>
          </p:txBody>
        </p:sp>
        <p:graphicFrame>
          <p:nvGraphicFramePr>
            <p:cNvPr id="59408" name="Object 18">
              <a:extLst>
                <a:ext uri="{FF2B5EF4-FFF2-40B4-BE49-F238E27FC236}">
                  <a16:creationId xmlns:a16="http://schemas.microsoft.com/office/drawing/2014/main" id="{8C380202-B57B-4E77-8CD4-1A85BD31F4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998"/>
            <a:ext cx="12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8" r:id="rId11" imgW="1104900" imgH="241300" progId="Equation.3">
                    <p:embed/>
                  </p:oleObj>
                </mc:Choice>
                <mc:Fallback>
                  <p:oleObj r:id="rId11" imgW="11049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98"/>
                          <a:ext cx="12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291035-64DC-41E2-8001-03608504BDA2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3511550"/>
            <a:ext cx="8229600" cy="776288"/>
            <a:chOff x="471" y="1248"/>
            <a:chExt cx="5184" cy="489"/>
          </a:xfrm>
        </p:grpSpPr>
        <p:sp>
          <p:nvSpPr>
            <p:cNvPr id="59405" name="Text Box 20">
              <a:extLst>
                <a:ext uri="{FF2B5EF4-FFF2-40B4-BE49-F238E27FC236}">
                  <a16:creationId xmlns:a16="http://schemas.microsoft.com/office/drawing/2014/main" id="{62D4622E-E037-4F2F-BDC6-8A48C09D2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3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Solve for coefficients : </a:t>
              </a:r>
            </a:p>
          </p:txBody>
        </p:sp>
        <p:graphicFrame>
          <p:nvGraphicFramePr>
            <p:cNvPr id="59406" name="Object 21">
              <a:extLst>
                <a:ext uri="{FF2B5EF4-FFF2-40B4-BE49-F238E27FC236}">
                  <a16:creationId xmlns:a16="http://schemas.microsoft.com/office/drawing/2014/main" id="{50B525FB-D6E5-4D0B-9659-3C893BCDE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248"/>
            <a:ext cx="1344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9" r:id="rId13" imgW="1333500" imgH="482600" progId="Equation.3">
                    <p:embed/>
                  </p:oleObj>
                </mc:Choice>
                <mc:Fallback>
                  <p:oleObj r:id="rId13" imgW="1333500" imgH="482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344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EDBC6BC9-C034-42D9-AAEB-5ECB02E7CB4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438650"/>
            <a:ext cx="8229600" cy="687388"/>
            <a:chOff x="576" y="3167"/>
            <a:chExt cx="5184" cy="433"/>
          </a:xfrm>
        </p:grpSpPr>
        <p:sp>
          <p:nvSpPr>
            <p:cNvPr id="59403" name="Text Box 23">
              <a:extLst>
                <a:ext uri="{FF2B5EF4-FFF2-40B4-BE49-F238E27FC236}">
                  <a16:creationId xmlns:a16="http://schemas.microsoft.com/office/drawing/2014/main" id="{94DB5273-8940-4EE5-B33C-692649494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16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Consequently, 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9404" name="Object 24">
              <a:extLst>
                <a:ext uri="{FF2B5EF4-FFF2-40B4-BE49-F238E27FC236}">
                  <a16:creationId xmlns:a16="http://schemas.microsoft.com/office/drawing/2014/main" id="{694D4577-58FF-4ADF-8012-9C25E042DA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167"/>
            <a:ext cx="1056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0" r:id="rId15" imgW="952087" imgH="393529" progId="Equation.3">
                    <p:embed/>
                  </p:oleObj>
                </mc:Choice>
                <mc:Fallback>
                  <p:oleObj r:id="rId15" imgW="952087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7"/>
                          <a:ext cx="1056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2" name="Text Box 12">
            <a:extLst>
              <a:ext uri="{FF2B5EF4-FFF2-40B4-BE49-F238E27FC236}">
                <a16:creationId xmlns:a16="http://schemas.microsoft.com/office/drawing/2014/main" id="{DB7DBDF5-771B-4F33-A26A-50B0D65E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98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DF99AED4-B7F3-45E2-ACED-6F5B45FC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2C826E-8FB7-4D66-96E5-3885134A06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7A7B3B7-5EA8-45B3-9753-494226FF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26843F31-F233-4D81-A643-146C8075CAB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85800"/>
            <a:ext cx="8305800" cy="2514600"/>
            <a:chOff x="288" y="480"/>
            <a:chExt cx="5232" cy="1584"/>
          </a:xfrm>
        </p:grpSpPr>
        <p:sp>
          <p:nvSpPr>
            <p:cNvPr id="61449" name="AutoShape 5">
              <a:extLst>
                <a:ext uri="{FF2B5EF4-FFF2-40B4-BE49-F238E27FC236}">
                  <a16:creationId xmlns:a16="http://schemas.microsoft.com/office/drawing/2014/main" id="{7495D697-177C-46C3-A279-063B4FC79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5232" cy="158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          be real numbers. Suppose that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the characteristic equation                                         has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k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distinct roots                   . Then a sequence         is a solution of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if and only if 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for                      where                          are constants. </a:t>
              </a:r>
            </a:p>
          </p:txBody>
        </p:sp>
        <p:graphicFrame>
          <p:nvGraphicFramePr>
            <p:cNvPr id="61450" name="Object 6">
              <a:extLst>
                <a:ext uri="{FF2B5EF4-FFF2-40B4-BE49-F238E27FC236}">
                  <a16:creationId xmlns:a16="http://schemas.microsoft.com/office/drawing/2014/main" id="{B5103947-2CD6-4132-A1D5-DF039DBFF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816"/>
            <a:ext cx="168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3" name="Equation" r:id="rId4" imgW="1371600" imgH="241300" progId="Equation.3">
                    <p:embed/>
                  </p:oleObj>
                </mc:Choice>
                <mc:Fallback>
                  <p:oleObj name="Equation" r:id="rId4" imgW="1371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16"/>
                          <a:ext cx="168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Object 7">
              <a:extLst>
                <a:ext uri="{FF2B5EF4-FFF2-40B4-BE49-F238E27FC236}">
                  <a16:creationId xmlns:a16="http://schemas.microsoft.com/office/drawing/2014/main" id="{3B761D0F-5964-41FD-8EFE-238306046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020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4" r:id="rId6" imgW="304668" imgH="228501" progId="Equation.3">
                    <p:embed/>
                  </p:oleObj>
                </mc:Choice>
                <mc:Fallback>
                  <p:oleObj r:id="rId6" imgW="30466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20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2" name="Object 8">
              <a:extLst>
                <a:ext uri="{FF2B5EF4-FFF2-40B4-BE49-F238E27FC236}">
                  <a16:creationId xmlns:a16="http://schemas.microsoft.com/office/drawing/2014/main" id="{1A4B2A7C-1AB6-4ED1-8BCE-EC432B18E0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546"/>
            <a:ext cx="9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5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46"/>
                          <a:ext cx="90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9">
              <a:extLst>
                <a:ext uri="{FF2B5EF4-FFF2-40B4-BE49-F238E27FC236}">
                  <a16:creationId xmlns:a16="http://schemas.microsoft.com/office/drawing/2014/main" id="{BF4E155A-710E-49AA-8C83-538298ED9F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8" y="1014"/>
            <a:ext cx="84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6" name="Equation" r:id="rId10" imgW="660400" imgH="228600" progId="Equation.3">
                    <p:embed/>
                  </p:oleObj>
                </mc:Choice>
                <mc:Fallback>
                  <p:oleObj name="Equation" r:id="rId10" imgW="660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014"/>
                          <a:ext cx="84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10">
              <a:extLst>
                <a:ext uri="{FF2B5EF4-FFF2-40B4-BE49-F238E27FC236}">
                  <a16:creationId xmlns:a16="http://schemas.microsoft.com/office/drawing/2014/main" id="{896419C4-2702-4EED-8ECF-2A46D1388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248"/>
            <a:ext cx="24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7" r:id="rId12" imgW="1981200" imgH="228600" progId="Equation.3">
                    <p:embed/>
                  </p:oleObj>
                </mc:Choice>
                <mc:Fallback>
                  <p:oleObj r:id="rId12" imgW="1981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48"/>
                          <a:ext cx="24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11">
              <a:extLst>
                <a:ext uri="{FF2B5EF4-FFF2-40B4-BE49-F238E27FC236}">
                  <a16:creationId xmlns:a16="http://schemas.microsoft.com/office/drawing/2014/main" id="{54120C68-2188-4124-AB4F-B532A6AC15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488"/>
            <a:ext cx="225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8" r:id="rId14" imgW="1841500" imgH="254000" progId="Equation.3">
                    <p:embed/>
                  </p:oleObj>
                </mc:Choice>
                <mc:Fallback>
                  <p:oleObj r:id="rId14" imgW="1841500" imgH="254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88"/>
                          <a:ext cx="225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12">
              <a:extLst>
                <a:ext uri="{FF2B5EF4-FFF2-40B4-BE49-F238E27FC236}">
                  <a16:creationId xmlns:a16="http://schemas.microsoft.com/office/drawing/2014/main" id="{AD96E840-5D32-4FFD-B4C7-F8C9635678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67"/>
            <a:ext cx="93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9" name="Equation" r:id="rId16" imgW="736600" imgH="203200" progId="Equation.3">
                    <p:embed/>
                  </p:oleObj>
                </mc:Choice>
                <mc:Fallback>
                  <p:oleObj name="Equation" r:id="rId16" imgW="7366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67"/>
                          <a:ext cx="93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7" name="Object 13">
              <a:extLst>
                <a:ext uri="{FF2B5EF4-FFF2-40B4-BE49-F238E27FC236}">
                  <a16:creationId xmlns:a16="http://schemas.microsoft.com/office/drawing/2014/main" id="{21B4D7F0-0E2A-4C90-96CB-A6CA4FBE73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728"/>
            <a:ext cx="98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0" name="Equation" r:id="rId18" imgW="800100" imgH="228600" progId="Equation.3">
                    <p:embed/>
                  </p:oleObj>
                </mc:Choice>
                <mc:Fallback>
                  <p:oleObj name="Equation" r:id="rId18" imgW="8001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98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03353561-F2EC-4489-94A0-CC4EC830006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33800"/>
            <a:ext cx="8229600" cy="822325"/>
            <a:chOff x="624" y="3024"/>
            <a:chExt cx="5184" cy="518"/>
          </a:xfrm>
        </p:grpSpPr>
        <p:sp>
          <p:nvSpPr>
            <p:cNvPr id="61447" name="Text Box 15">
              <a:extLst>
                <a:ext uri="{FF2B5EF4-FFF2-40B4-BE49-F238E27FC236}">
                  <a16:creationId xmlns:a16="http://schemas.microsoft.com/office/drawing/2014/main" id="{CB84E30E-2C85-441B-A274-ED221EAA5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24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coefficients                       are found by enforcing the initial conditions </a:t>
              </a:r>
            </a:p>
          </p:txBody>
        </p:sp>
        <p:graphicFrame>
          <p:nvGraphicFramePr>
            <p:cNvPr id="61448" name="Object 16">
              <a:extLst>
                <a:ext uri="{FF2B5EF4-FFF2-40B4-BE49-F238E27FC236}">
                  <a16:creationId xmlns:a16="http://schemas.microsoft.com/office/drawing/2014/main" id="{71654126-4DA8-4284-8A9F-D57AA2CC9F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" y="3036"/>
            <a:ext cx="9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1" r:id="rId20" imgW="812447" imgH="228501" progId="Equation.3">
                    <p:embed/>
                  </p:oleObj>
                </mc:Choice>
                <mc:Fallback>
                  <p:oleObj r:id="rId20" imgW="812447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3036"/>
                          <a:ext cx="9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6" name="Text Box 12">
            <a:extLst>
              <a:ext uri="{FF2B5EF4-FFF2-40B4-BE49-F238E27FC236}">
                <a16:creationId xmlns:a16="http://schemas.microsoft.com/office/drawing/2014/main" id="{95AB71BF-0820-43EC-BA8A-941E8893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7403339F-8FFC-4941-AB1C-D22463696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1C7253-5540-4CE3-BE58-509C4D0F70D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3491" name="Group 19">
            <a:extLst>
              <a:ext uri="{FF2B5EF4-FFF2-40B4-BE49-F238E27FC236}">
                <a16:creationId xmlns:a16="http://schemas.microsoft.com/office/drawing/2014/main" id="{5D66F5E3-361B-440E-82AE-BD224306F8B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87375"/>
            <a:ext cx="8439150" cy="885825"/>
            <a:chOff x="240" y="552"/>
            <a:chExt cx="5316" cy="558"/>
          </a:xfrm>
        </p:grpSpPr>
        <p:sp>
          <p:nvSpPr>
            <p:cNvPr id="63506" name="Text Box 4">
              <a:extLst>
                <a:ext uri="{FF2B5EF4-FFF2-40B4-BE49-F238E27FC236}">
                  <a16:creationId xmlns:a16="http://schemas.microsoft.com/office/drawing/2014/main" id="{1F03F4A5-3668-48E8-87A2-42DC3DBE0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52"/>
              <a:ext cx="5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What is the solution of the recurrence relation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3507" name="Object 5">
              <a:extLst>
                <a:ext uri="{FF2B5EF4-FFF2-40B4-BE49-F238E27FC236}">
                  <a16:creationId xmlns:a16="http://schemas.microsoft.com/office/drawing/2014/main" id="{B00AEA57-2E5B-487A-BE24-3C2CD84AB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799"/>
            <a:ext cx="158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3" name="公式" r:id="rId5" imgW="1168400" imgH="228600" progId="Equation.3">
                    <p:embed/>
                  </p:oleObj>
                </mc:Choice>
                <mc:Fallback>
                  <p:oleObj name="公式" r:id="rId5" imgW="11684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799"/>
                          <a:ext cx="158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686" name="Text Box 6">
            <a:extLst>
              <a:ext uri="{FF2B5EF4-FFF2-40B4-BE49-F238E27FC236}">
                <a16:creationId xmlns:a16="http://schemas.microsoft.com/office/drawing/2014/main" id="{1AF69606-EB8D-4B7A-9714-B02325F1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412875"/>
            <a:ext cx="8229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Characteristic equation of the recurrence relation is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3=0 .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93477D78-4C73-400A-B2AC-7687BC753C7E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2708275"/>
            <a:ext cx="8229600" cy="457200"/>
            <a:chOff x="288" y="1824"/>
            <a:chExt cx="5184" cy="288"/>
          </a:xfrm>
        </p:grpSpPr>
        <p:sp>
          <p:nvSpPr>
            <p:cNvPr id="63504" name="Text Box 8">
              <a:extLst>
                <a:ext uri="{FF2B5EF4-FFF2-40B4-BE49-F238E27FC236}">
                  <a16:creationId xmlns:a16="http://schemas.microsoft.com/office/drawing/2014/main" id="{DB58EAF8-1F45-4B21-8C70-C727CCE1E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2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Find the root of the characteristic equation: </a:t>
              </a:r>
            </a:p>
          </p:txBody>
        </p:sp>
        <p:graphicFrame>
          <p:nvGraphicFramePr>
            <p:cNvPr id="63505" name="Object 9">
              <a:extLst>
                <a:ext uri="{FF2B5EF4-FFF2-40B4-BE49-F238E27FC236}">
                  <a16:creationId xmlns:a16="http://schemas.microsoft.com/office/drawing/2014/main" id="{CE78F0A2-7DEB-4D67-A3C1-56598B29B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824"/>
            <a:ext cx="4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4" r:id="rId7" imgW="368140" imgH="215806" progId="Equation.3">
                    <p:embed/>
                  </p:oleObj>
                </mc:Choice>
                <mc:Fallback>
                  <p:oleObj r:id="rId7" imgW="368140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24"/>
                          <a:ext cx="4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5DEA13FF-8FEF-4282-8349-15648FB8FE5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394075"/>
            <a:ext cx="8229600" cy="477838"/>
            <a:chOff x="288" y="2256"/>
            <a:chExt cx="5184" cy="301"/>
          </a:xfrm>
        </p:grpSpPr>
        <p:sp>
          <p:nvSpPr>
            <p:cNvPr id="63502" name="Text Box 11">
              <a:extLst>
                <a:ext uri="{FF2B5EF4-FFF2-40B4-BE49-F238E27FC236}">
                  <a16:creationId xmlns:a16="http://schemas.microsoft.com/office/drawing/2014/main" id="{320D13D5-F100-4178-B5EE-76113CB9C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56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(3) Compute the general solution: </a:t>
              </a:r>
            </a:p>
          </p:txBody>
        </p:sp>
        <p:graphicFrame>
          <p:nvGraphicFramePr>
            <p:cNvPr id="63503" name="Object 12">
              <a:extLst>
                <a:ext uri="{FF2B5EF4-FFF2-40B4-BE49-F238E27FC236}">
                  <a16:creationId xmlns:a16="http://schemas.microsoft.com/office/drawing/2014/main" id="{B3E148E8-AC70-441E-BAE4-6108F5FC6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262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5" r:id="rId9" imgW="545863" imgH="241195" progId="Equation.3">
                    <p:embed/>
                  </p:oleObj>
                </mc:Choice>
                <mc:Fallback>
                  <p:oleObj r:id="rId9" imgW="545863" imgH="24119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262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F21EA742-5B5E-4614-9947-2FD32F8FA3D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56075"/>
            <a:ext cx="8229600" cy="835025"/>
            <a:chOff x="336" y="2784"/>
            <a:chExt cx="5184" cy="526"/>
          </a:xfrm>
        </p:grpSpPr>
        <p:sp>
          <p:nvSpPr>
            <p:cNvPr id="63500" name="Text Box 14">
              <a:extLst>
                <a:ext uri="{FF2B5EF4-FFF2-40B4-BE49-F238E27FC236}">
                  <a16:creationId xmlns:a16="http://schemas.microsoft.com/office/drawing/2014/main" id="{002FE405-8B03-49A9-A0A5-69973408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8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(4) Find the constants based on the initial conditions: </a:t>
              </a:r>
            </a:p>
          </p:txBody>
        </p:sp>
        <p:graphicFrame>
          <p:nvGraphicFramePr>
            <p:cNvPr id="63501" name="Object 15">
              <a:extLst>
                <a:ext uri="{FF2B5EF4-FFF2-40B4-BE49-F238E27FC236}">
                  <a16:creationId xmlns:a16="http://schemas.microsoft.com/office/drawing/2014/main" id="{D7812416-23F8-4494-9BD7-A766A59765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024"/>
            <a:ext cx="96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6" r:id="rId11" imgW="799753" imgH="241195" progId="Equation.3">
                    <p:embed/>
                  </p:oleObj>
                </mc:Choice>
                <mc:Fallback>
                  <p:oleObj r:id="rId11" imgW="799753" imgH="24119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24"/>
                          <a:ext cx="96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2F5B3847-D7DE-47AB-85C0-6D3CF78D7D8D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5056188"/>
            <a:ext cx="8229600" cy="485775"/>
            <a:chOff x="336" y="3312"/>
            <a:chExt cx="5184" cy="306"/>
          </a:xfrm>
        </p:grpSpPr>
        <p:sp>
          <p:nvSpPr>
            <p:cNvPr id="63498" name="Text Box 17">
              <a:extLst>
                <a:ext uri="{FF2B5EF4-FFF2-40B4-BE49-F238E27FC236}">
                  <a16:creationId xmlns:a16="http://schemas.microsoft.com/office/drawing/2014/main" id="{C3041573-2213-4D7E-BE80-20B2B7F99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1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(5) Produce the specific solution: </a:t>
              </a:r>
            </a:p>
          </p:txBody>
        </p:sp>
        <p:graphicFrame>
          <p:nvGraphicFramePr>
            <p:cNvPr id="63499" name="Object 18">
              <a:extLst>
                <a:ext uri="{FF2B5EF4-FFF2-40B4-BE49-F238E27FC236}">
                  <a16:creationId xmlns:a16="http://schemas.microsoft.com/office/drawing/2014/main" id="{42D4F333-DE46-47CC-8B80-630B905231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3314"/>
            <a:ext cx="8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7" r:id="rId13" imgW="634725" imgH="241195" progId="Equation.3">
                    <p:embed/>
                  </p:oleObj>
                </mc:Choice>
                <mc:Fallback>
                  <p:oleObj r:id="rId13" imgW="634725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314"/>
                          <a:ext cx="8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7" name="Text Box 12">
            <a:extLst>
              <a:ext uri="{FF2B5EF4-FFF2-40B4-BE49-F238E27FC236}">
                <a16:creationId xmlns:a16="http://schemas.microsoft.com/office/drawing/2014/main" id="{58149168-94FB-48D8-88BF-54D94A1D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6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571BA455-8187-4D41-8C70-518B6A7C6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6B18DF-C9F8-4448-994A-8A394E4881C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01DE59B-28FC-4527-A3AE-0F7209C2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id="{441E0B5D-388A-4A9A-8060-28F2DD38372F}"/>
              </a:ext>
            </a:extLst>
          </p:cNvPr>
          <p:cNvGrpSpPr>
            <a:grpSpLocks/>
          </p:cNvGrpSpPr>
          <p:nvPr/>
        </p:nvGrpSpPr>
        <p:grpSpPr bwMode="auto">
          <a:xfrm>
            <a:off x="257175" y="561975"/>
            <a:ext cx="8734425" cy="5486400"/>
            <a:chOff x="162" y="354"/>
            <a:chExt cx="5502" cy="3456"/>
          </a:xfrm>
        </p:grpSpPr>
        <p:sp>
          <p:nvSpPr>
            <p:cNvPr id="65542" name="AutoShape 5">
              <a:extLst>
                <a:ext uri="{FF2B5EF4-FFF2-40B4-BE49-F238E27FC236}">
                  <a16:creationId xmlns:a16="http://schemas.microsoft.com/office/drawing/2014/main" id="{75AAC391-AAA1-4C5D-B9BC-13D8AA910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354"/>
              <a:ext cx="5472" cy="345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4】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                   be real numbers. Suppose that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the characteristic equation                                         has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distinct roots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with multiplicities      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respectively, so that                                     and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Then a sequence         is a solution of the recurrence relation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             if and only if  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for                      where         are constants for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                        . </a:t>
              </a:r>
            </a:p>
          </p:txBody>
        </p:sp>
        <p:graphicFrame>
          <p:nvGraphicFramePr>
            <p:cNvPr id="65543" name="Object 6">
              <a:extLst>
                <a:ext uri="{FF2B5EF4-FFF2-40B4-BE49-F238E27FC236}">
                  <a16:creationId xmlns:a16="http://schemas.microsoft.com/office/drawing/2014/main" id="{F786B721-CE6F-4958-8133-FE46A1DE7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768"/>
            <a:ext cx="168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5" name="Equation" r:id="rId4" imgW="1371600" imgH="241300" progId="Equation.3">
                    <p:embed/>
                  </p:oleObj>
                </mc:Choice>
                <mc:Fallback>
                  <p:oleObj name="Equation" r:id="rId4" imgW="1371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68"/>
                          <a:ext cx="168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7">
              <a:extLst>
                <a:ext uri="{FF2B5EF4-FFF2-40B4-BE49-F238E27FC236}">
                  <a16:creationId xmlns:a16="http://schemas.microsoft.com/office/drawing/2014/main" id="{DC625BDB-757D-4488-B691-B4E0F45D59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1464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6" r:id="rId6" imgW="304668" imgH="228501" progId="Equation.3">
                    <p:embed/>
                  </p:oleObj>
                </mc:Choice>
                <mc:Fallback>
                  <p:oleObj r:id="rId6" imgW="30466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464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Object 8">
              <a:extLst>
                <a:ext uri="{FF2B5EF4-FFF2-40B4-BE49-F238E27FC236}">
                  <a16:creationId xmlns:a16="http://schemas.microsoft.com/office/drawing/2014/main" id="{1CAC99D6-185A-43AD-8EAE-0358AD6D8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4" y="534"/>
            <a:ext cx="9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7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534"/>
                          <a:ext cx="90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9">
              <a:extLst>
                <a:ext uri="{FF2B5EF4-FFF2-40B4-BE49-F238E27FC236}">
                  <a16:creationId xmlns:a16="http://schemas.microsoft.com/office/drawing/2014/main" id="{3C39D83C-4A8E-4DF8-8A51-E5EB375C87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4" y="1008"/>
            <a:ext cx="80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8" name="Equation" r:id="rId10" imgW="634725" imgH="228501" progId="Equation.3">
                    <p:embed/>
                  </p:oleObj>
                </mc:Choice>
                <mc:Fallback>
                  <p:oleObj name="Equation" r:id="rId10" imgW="634725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1008"/>
                          <a:ext cx="80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7" name="Object 10">
              <a:extLst>
                <a:ext uri="{FF2B5EF4-FFF2-40B4-BE49-F238E27FC236}">
                  <a16:creationId xmlns:a16="http://schemas.microsoft.com/office/drawing/2014/main" id="{4A4A0A81-6E34-4DBE-9B16-A16D1F4D1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680"/>
            <a:ext cx="24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9" r:id="rId12" imgW="1981200" imgH="228600" progId="Equation.3">
                    <p:embed/>
                  </p:oleObj>
                </mc:Choice>
                <mc:Fallback>
                  <p:oleObj r:id="rId12" imgW="1981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680"/>
                          <a:ext cx="24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8" name="Object 11">
              <a:extLst>
                <a:ext uri="{FF2B5EF4-FFF2-40B4-BE49-F238E27FC236}">
                  <a16:creationId xmlns:a16="http://schemas.microsoft.com/office/drawing/2014/main" id="{9F0A50D3-68DE-455F-8E72-ECB8610DB2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120"/>
            <a:ext cx="93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0" name="Equation" r:id="rId14" imgW="736600" imgH="203200" progId="Equation.3">
                    <p:embed/>
                  </p:oleObj>
                </mc:Choice>
                <mc:Fallback>
                  <p:oleObj name="Equation" r:id="rId14" imgW="7366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93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9" name="Object 12">
              <a:extLst>
                <a:ext uri="{FF2B5EF4-FFF2-40B4-BE49-F238E27FC236}">
                  <a16:creationId xmlns:a16="http://schemas.microsoft.com/office/drawing/2014/main" id="{937D413C-8741-4F60-8B39-86C785B65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002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1" r:id="rId16" imgW="838200" imgH="228600" progId="Equation.3">
                    <p:embed/>
                  </p:oleObj>
                </mc:Choice>
                <mc:Fallback>
                  <p:oleObj r:id="rId16" imgW="8382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002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Object 13">
              <a:extLst>
                <a:ext uri="{FF2B5EF4-FFF2-40B4-BE49-F238E27FC236}">
                  <a16:creationId xmlns:a16="http://schemas.microsoft.com/office/drawing/2014/main" id="{82B2314F-2F51-4F0D-814A-01B2F505B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248"/>
            <a:ext cx="17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2" r:id="rId18" imgW="1422400" imgH="228600" progId="Equation.3">
                    <p:embed/>
                  </p:oleObj>
                </mc:Choice>
                <mc:Fallback>
                  <p:oleObj r:id="rId18" imgW="14224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48"/>
                          <a:ext cx="172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14">
              <a:extLst>
                <a:ext uri="{FF2B5EF4-FFF2-40B4-BE49-F238E27FC236}">
                  <a16:creationId xmlns:a16="http://schemas.microsoft.com/office/drawing/2014/main" id="{5E620D2C-4CC5-40E1-906A-2D50DCFF92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16"/>
            <a:ext cx="3408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3" r:id="rId20" imgW="2717800" imgH="838200" progId="Equation.3">
                    <p:embed/>
                  </p:oleObj>
                </mc:Choice>
                <mc:Fallback>
                  <p:oleObj r:id="rId20" imgW="2717800" imgH="838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6"/>
                          <a:ext cx="3408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15">
              <a:extLst>
                <a:ext uri="{FF2B5EF4-FFF2-40B4-BE49-F238E27FC236}">
                  <a16:creationId xmlns:a16="http://schemas.microsoft.com/office/drawing/2014/main" id="{8FC4C823-ABF7-4ECE-A441-5B2ACED7BF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248"/>
            <a:ext cx="15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4" r:id="rId22" imgW="1346200" imgH="228600" progId="Equation.3">
                    <p:embed/>
                  </p:oleObj>
                </mc:Choice>
                <mc:Fallback>
                  <p:oleObj r:id="rId22" imgW="13462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248"/>
                          <a:ext cx="15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Object 16">
              <a:extLst>
                <a:ext uri="{FF2B5EF4-FFF2-40B4-BE49-F238E27FC236}">
                  <a16:creationId xmlns:a16="http://schemas.microsoft.com/office/drawing/2014/main" id="{5A0B24DF-BB72-4F25-8EE5-0A46689FA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12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5" r:id="rId24" imgW="241195" imgH="241195" progId="Equation.3">
                    <p:embed/>
                  </p:oleObj>
                </mc:Choice>
                <mc:Fallback>
                  <p:oleObj r:id="rId24" imgW="241195" imgH="24119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2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4" name="Object 17">
              <a:extLst>
                <a:ext uri="{FF2B5EF4-FFF2-40B4-BE49-F238E27FC236}">
                  <a16:creationId xmlns:a16="http://schemas.microsoft.com/office/drawing/2014/main" id="{3B5D8DFE-3744-4336-AD1C-3ADB93024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408"/>
            <a:ext cx="177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6" r:id="rId26" imgW="1358900" imgH="228600" progId="Equation.3">
                    <p:embed/>
                  </p:oleObj>
                </mc:Choice>
                <mc:Fallback>
                  <p:oleObj r:id="rId26" imgW="13589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408"/>
                          <a:ext cx="177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1" name="Text Box 12">
            <a:extLst>
              <a:ext uri="{FF2B5EF4-FFF2-40B4-BE49-F238E27FC236}">
                <a16:creationId xmlns:a16="http://schemas.microsoft.com/office/drawing/2014/main" id="{D954E3B2-78B5-4DAB-BEE9-E329189F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89427D4D-7BC3-488F-9698-AE4254C4D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883CAD-637C-45C2-B3CD-23248E4B481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5971" name="Text Box 3">
            <a:extLst>
              <a:ext uri="{FF2B5EF4-FFF2-40B4-BE49-F238E27FC236}">
                <a16:creationId xmlns:a16="http://schemas.microsoft.com/office/drawing/2014/main" id="{8E2F1F80-8AB5-4ADF-8497-43B08F1D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3400"/>
            <a:ext cx="856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Linear Nonhomogeneous Recurrence Relation With Constant Coefficients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75972" name="Line 4">
            <a:extLst>
              <a:ext uri="{FF2B5EF4-FFF2-40B4-BE49-F238E27FC236}">
                <a16:creationId xmlns:a16="http://schemas.microsoft.com/office/drawing/2014/main" id="{AF5CC929-BC00-480F-A6D4-BF054CCA3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75973" name="Object 5">
            <a:extLst>
              <a:ext uri="{FF2B5EF4-FFF2-40B4-BE49-F238E27FC236}">
                <a16:creationId xmlns:a16="http://schemas.microsoft.com/office/drawing/2014/main" id="{86A0BE7F-50A3-447A-AC2D-F7771EA8E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41438"/>
          <a:ext cx="5029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r:id="rId6" imgW="2400300" imgH="228600" progId="Equation.3">
                  <p:embed/>
                </p:oleObj>
              </mc:Choice>
              <mc:Fallback>
                <p:oleObj r:id="rId6" imgW="2400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41438"/>
                        <a:ext cx="5029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974" name="Text Box 6">
            <a:extLst>
              <a:ext uri="{FF2B5EF4-FFF2-40B4-BE49-F238E27FC236}">
                <a16:creationId xmlns:a16="http://schemas.microsoft.com/office/drawing/2014/main" id="{160F5F77-BA49-45A5-AA00-BA59F4C59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51038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=1,2,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real numbers,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a function not identically zero depending only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875975" name="Object 7">
            <a:extLst>
              <a:ext uri="{FF2B5EF4-FFF2-40B4-BE49-F238E27FC236}">
                <a16:creationId xmlns:a16="http://schemas.microsoft.com/office/drawing/2014/main" id="{A5408DA1-D1F0-48A4-9901-CF39D02D6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54325"/>
          <a:ext cx="4724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r:id="rId8" imgW="1981200" imgH="228600" progId="Equation.3">
                  <p:embed/>
                </p:oleObj>
              </mc:Choice>
              <mc:Fallback>
                <p:oleObj r:id="rId8" imgW="1981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54325"/>
                        <a:ext cx="4724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976" name="AutoShape 8">
            <a:extLst>
              <a:ext uri="{FF2B5EF4-FFF2-40B4-BE49-F238E27FC236}">
                <a16:creationId xmlns:a16="http://schemas.microsoft.com/office/drawing/2014/main" id="{5AA3E4CE-9D5E-406D-8DDC-7FF5EC35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75038"/>
            <a:ext cx="4267200" cy="990600"/>
          </a:xfrm>
          <a:prstGeom prst="cloudCallout">
            <a:avLst>
              <a:gd name="adj1" fmla="val -54764"/>
              <a:gd name="adj2" fmla="val -73556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the associated </a:t>
            </a:r>
            <a:r>
              <a:rPr kumimoji="1"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rPr>
              <a:t>homogeneous 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recurrence relation </a:t>
            </a:r>
          </a:p>
        </p:txBody>
      </p:sp>
      <p:sp>
        <p:nvSpPr>
          <p:cNvPr id="1875977" name="Text Box 9">
            <a:extLst>
              <a:ext uri="{FF2B5EF4-FFF2-40B4-BE49-F238E27FC236}">
                <a16:creationId xmlns:a16="http://schemas.microsoft.com/office/drawing/2014/main" id="{CD8CC4E3-9D02-4045-B719-C46840E8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24350"/>
            <a:ext cx="8229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Solutions to nonhomogeneous case is the sum of solutions to associated homogeneous recurrence system and a particular solution to the nonhomogeneous case. </a:t>
            </a:r>
          </a:p>
        </p:txBody>
      </p:sp>
      <p:sp>
        <p:nvSpPr>
          <p:cNvPr id="67594" name="Text Box 12">
            <a:extLst>
              <a:ext uri="{FF2B5EF4-FFF2-40B4-BE49-F238E27FC236}">
                <a16:creationId xmlns:a16="http://schemas.microsoft.com/office/drawing/2014/main" id="{C44DFB84-10F2-4371-8B33-7E72078BB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5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7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7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7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75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75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971" grpId="0" autoUpdateAnimBg="0"/>
      <p:bldP spid="1875974" grpId="0" build="p" autoUpdateAnimBg="0"/>
      <p:bldP spid="1875976" grpId="0" animBg="1" autoUpdateAnimBg="0"/>
      <p:bldP spid="187597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AFD633E0-3F0E-432B-AAC0-D3DBCFA1F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48795C-676F-4291-9279-3F000D1AF3C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978ED81-499D-4DDB-846A-FEDAA12F092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"/>
            <a:ext cx="8420100" cy="2471738"/>
            <a:chOff x="204" y="336"/>
            <a:chExt cx="5304" cy="1635"/>
          </a:xfrm>
        </p:grpSpPr>
        <p:sp>
          <p:nvSpPr>
            <p:cNvPr id="1878020" name="AutoShape 4">
              <a:extLst>
                <a:ext uri="{FF2B5EF4-FFF2-40B4-BE49-F238E27FC236}">
                  <a16:creationId xmlns:a16="http://schemas.microsoft.com/office/drawing/2014/main" id="{7E45579D-CAF8-48EB-A437-43F75BF4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36"/>
              <a:ext cx="5304" cy="1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【</a:t>
              </a:r>
              <a:r>
                <a:rPr kumimoji="1" lang="en-US" altLang="zh-CN" b="0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Theorem 5】</a:t>
              </a:r>
              <a:r>
                <a:rPr kumimoji="1" lang="en-US" altLang="zh-CN" b="0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Let            be a </a:t>
              </a:r>
              <a:r>
                <a:rPr kumimoji="1" lang="en-US" altLang="zh-CN" i="1" dirty="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particular solution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 of the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nonhomogeneous linear recurrence relation with constant 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coefficients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Then every solution is of the form                        , where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sym typeface="cajcd fnta1" pitchFamily="18" charset="2"/>
                </a:rPr>
                <a:t>is a solution of the associated homogeneous recurrence relation. </a:t>
              </a:r>
            </a:p>
          </p:txBody>
        </p:sp>
        <p:graphicFrame>
          <p:nvGraphicFramePr>
            <p:cNvPr id="69644" name="Object 5">
              <a:extLst>
                <a:ext uri="{FF2B5EF4-FFF2-40B4-BE49-F238E27FC236}">
                  <a16:creationId xmlns:a16="http://schemas.microsoft.com/office/drawing/2014/main" id="{DFD4DC73-3E7D-4B0A-8434-EBF1BAF248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432"/>
            <a:ext cx="52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8" r:id="rId5" imgW="444114" imgH="253780" progId="Equation.3">
                    <p:embed/>
                  </p:oleObj>
                </mc:Choice>
                <mc:Fallback>
                  <p:oleObj r:id="rId5" imgW="444114" imgH="2537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32"/>
                          <a:ext cx="52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Object 6">
              <a:extLst>
                <a:ext uri="{FF2B5EF4-FFF2-40B4-BE49-F238E27FC236}">
                  <a16:creationId xmlns:a16="http://schemas.microsoft.com/office/drawing/2014/main" id="{03672A07-B872-4D9C-B44F-CE72E768F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8" y="1128"/>
            <a:ext cx="47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9" r:id="rId7" imgW="431613" imgH="253890" progId="Equation.3">
                    <p:embed/>
                  </p:oleObj>
                </mc:Choice>
                <mc:Fallback>
                  <p:oleObj r:id="rId7" imgW="431613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128"/>
                          <a:ext cx="47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6" name="Object 7">
              <a:extLst>
                <a:ext uri="{FF2B5EF4-FFF2-40B4-BE49-F238E27FC236}">
                  <a16:creationId xmlns:a16="http://schemas.microsoft.com/office/drawing/2014/main" id="{C1876ACE-7E50-467B-89A9-486EE87D8C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1128"/>
            <a:ext cx="96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0" r:id="rId9" imgW="863225" imgH="253890" progId="Equation.3">
                    <p:embed/>
                  </p:oleObj>
                </mc:Choice>
                <mc:Fallback>
                  <p:oleObj r:id="rId9" imgW="863225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1128"/>
                          <a:ext cx="96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7" name="Object 9">
              <a:extLst>
                <a:ext uri="{FF2B5EF4-FFF2-40B4-BE49-F238E27FC236}">
                  <a16:creationId xmlns:a16="http://schemas.microsoft.com/office/drawing/2014/main" id="{40A5301D-CFEB-4359-9616-4AB00ACCB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8" y="1623"/>
            <a:ext cx="258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1" name="Equation" r:id="rId11" imgW="1955800" imgH="228600" progId="Equation.3">
                    <p:embed/>
                  </p:oleObj>
                </mc:Choice>
                <mc:Fallback>
                  <p:oleObj name="Equation" r:id="rId11" imgW="19558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623"/>
                          <a:ext cx="2581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8026" name="Text Box 10">
            <a:extLst>
              <a:ext uri="{FF2B5EF4-FFF2-40B4-BE49-F238E27FC236}">
                <a16:creationId xmlns:a16="http://schemas.microsoft.com/office/drawing/2014/main" id="{F53CF4D8-7FE1-47F6-B9A8-A34F21A3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7181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graphicFrame>
        <p:nvGraphicFramePr>
          <p:cNvPr id="1878027" name="Object 11">
            <a:extLst>
              <a:ext uri="{FF2B5EF4-FFF2-40B4-BE49-F238E27FC236}">
                <a16:creationId xmlns:a16="http://schemas.microsoft.com/office/drawing/2014/main" id="{DD8E0978-C7C0-49CF-9300-0EB4DF3BA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1285875"/>
          <a:ext cx="5029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r:id="rId13" imgW="2400300" imgH="228600" progId="Equation.3">
                  <p:embed/>
                </p:oleObj>
              </mc:Choice>
              <mc:Fallback>
                <p:oleObj r:id="rId13" imgW="2400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285875"/>
                        <a:ext cx="5029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8028" name="Object 12">
            <a:extLst>
              <a:ext uri="{FF2B5EF4-FFF2-40B4-BE49-F238E27FC236}">
                <a16:creationId xmlns:a16="http://schemas.microsoft.com/office/drawing/2014/main" id="{E26E6106-4B05-4FE0-BC61-BE11D44A3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70275"/>
          <a:ext cx="5791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15" imgW="2489200" imgH="266700" progId="Equation.3">
                  <p:embed/>
                </p:oleObj>
              </mc:Choice>
              <mc:Fallback>
                <p:oleObj name="Equation" r:id="rId15" imgW="2489200" imgH="26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70275"/>
                        <a:ext cx="5791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8029" name="Text Box 13">
            <a:extLst>
              <a:ext uri="{FF2B5EF4-FFF2-40B4-BE49-F238E27FC236}">
                <a16:creationId xmlns:a16="http://schemas.microsoft.com/office/drawing/2014/main" id="{C9C46CDB-B1D5-4ADC-9EF3-8278632A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0500"/>
            <a:ext cx="899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is a second solution of the nonhomogeneous recurrence relation, so that </a:t>
            </a:r>
          </a:p>
        </p:txBody>
      </p:sp>
      <p:graphicFrame>
        <p:nvGraphicFramePr>
          <p:cNvPr id="1878030" name="Object 14">
            <a:extLst>
              <a:ext uri="{FF2B5EF4-FFF2-40B4-BE49-F238E27FC236}">
                <a16:creationId xmlns:a16="http://schemas.microsoft.com/office/drawing/2014/main" id="{0FFE6E71-8BF8-4DA1-B27A-FEC8D756A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4765675"/>
          <a:ext cx="4868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17" imgW="2324100" imgH="228600" progId="Equation.3">
                  <p:embed/>
                </p:oleObj>
              </mc:Choice>
              <mc:Fallback>
                <p:oleObj name="Equation" r:id="rId17" imgW="2324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765675"/>
                        <a:ext cx="4868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8031" name="Object 15">
            <a:extLst>
              <a:ext uri="{FF2B5EF4-FFF2-40B4-BE49-F238E27FC236}">
                <a16:creationId xmlns:a16="http://schemas.microsoft.com/office/drawing/2014/main" id="{1EC0D010-EDFA-4530-A051-5F5DB89C7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5365750"/>
          <a:ext cx="8701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19" imgW="3746500" imgH="266700" progId="Equation.3">
                  <p:embed/>
                </p:oleObj>
              </mc:Choice>
              <mc:Fallback>
                <p:oleObj name="Equation" r:id="rId19" imgW="3746500" imgH="26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65750"/>
                        <a:ext cx="87010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2">
            <a:extLst>
              <a:ext uri="{FF2B5EF4-FFF2-40B4-BE49-F238E27FC236}">
                <a16:creationId xmlns:a16="http://schemas.microsoft.com/office/drawing/2014/main" id="{1E22C280-1304-4A3D-86D9-D9518735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7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7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7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7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8026" grpId="0" build="p" autoUpdateAnimBg="0"/>
      <p:bldP spid="18780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368B86B2-F537-4793-8439-D65CB9A1F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4D79E8-E1C6-48CA-8315-42DC5A53DB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6819" name="Text Box 3">
            <a:extLst>
              <a:ext uri="{FF2B5EF4-FFF2-40B4-BE49-F238E27FC236}">
                <a16:creationId xmlns:a16="http://schemas.microsoft.com/office/drawing/2014/main" id="{070066D9-A896-4078-ADD7-6BF3E723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69215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Introduction </a:t>
            </a:r>
          </a:p>
        </p:txBody>
      </p:sp>
      <p:sp>
        <p:nvSpPr>
          <p:cNvPr id="1826820" name="Text Box 4">
            <a:extLst>
              <a:ext uri="{FF2B5EF4-FFF2-40B4-BE49-F238E27FC236}">
                <a16:creationId xmlns:a16="http://schemas.microsoft.com/office/drawing/2014/main" id="{AC27E1F6-2E5B-4E99-B223-1D8CDA34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81359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The number of bacteria in a colony doubles every hour. If a colony begins with five bacteria, how many will be present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hours?</a:t>
            </a:r>
          </a:p>
        </p:txBody>
      </p:sp>
      <p:sp>
        <p:nvSpPr>
          <p:cNvPr id="1826821" name="Line 5">
            <a:extLst>
              <a:ext uri="{FF2B5EF4-FFF2-40B4-BE49-F238E27FC236}">
                <a16:creationId xmlns:a16="http://schemas.microsoft.com/office/drawing/2014/main" id="{C908EAB4-A8FB-41C6-8F43-B1023AE54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1163638"/>
            <a:ext cx="19431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6822" name="Text Box 6">
            <a:extLst>
              <a:ext uri="{FF2B5EF4-FFF2-40B4-BE49-F238E27FC236}">
                <a16:creationId xmlns:a16="http://schemas.microsoft.com/office/drawing/2014/main" id="{7F1322EE-5C7C-462E-BE69-04C7F78B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variety of counting problems can be modeled using recurrence relations.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5C53D91F-BF2C-4E8B-A297-1693D9FF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6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2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2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26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6819" grpId="0" autoUpdateAnimBg="0"/>
      <p:bldP spid="1826820" grpId="0" build="p" autoUpdateAnimBg="0"/>
      <p:bldP spid="18268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62A57138-7B2C-4E5C-B359-07ECAEDCAB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B8223B-B5BB-4D27-891C-B541360184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0067" name="AutoShape 3">
            <a:extLst>
              <a:ext uri="{FF2B5EF4-FFF2-40B4-BE49-F238E27FC236}">
                <a16:creationId xmlns:a16="http://schemas.microsoft.com/office/drawing/2014/main" id="{89F89C59-D2DF-4058-A04F-5E71E530A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20713"/>
            <a:ext cx="8583613" cy="5334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6】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Assume a linear nonhomogeneous recurrence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equation with constant coefficients with the nonlinear part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F(n)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of the form </a:t>
            </a:r>
          </a:p>
        </p:txBody>
      </p:sp>
      <p:graphicFrame>
        <p:nvGraphicFramePr>
          <p:cNvPr id="1880068" name="Object 4">
            <a:extLst>
              <a:ext uri="{FF2B5EF4-FFF2-40B4-BE49-F238E27FC236}">
                <a16:creationId xmlns:a16="http://schemas.microsoft.com/office/drawing/2014/main" id="{AFAAD1CF-5E23-4F6A-9455-CA596130E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016125"/>
          <a:ext cx="487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r:id="rId4" imgW="2413000" imgH="241300" progId="Equation.3">
                  <p:embed/>
                </p:oleObj>
              </mc:Choice>
              <mc:Fallback>
                <p:oleObj r:id="rId4" imgW="2413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16125"/>
                        <a:ext cx="487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69" name="Text Box 5">
            <a:extLst>
              <a:ext uri="{FF2B5EF4-FFF2-40B4-BE49-F238E27FC236}">
                <a16:creationId xmlns:a16="http://schemas.microsoft.com/office/drawing/2014/main" id="{B2595116-8622-41A3-BA72-BAABD341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01913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not a root of the characteristic equation of the associated homogeneous recurrence equation, there is a particular solution of the form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80070" name="Object 6">
            <a:extLst>
              <a:ext uri="{FF2B5EF4-FFF2-40B4-BE49-F238E27FC236}">
                <a16:creationId xmlns:a16="http://schemas.microsoft.com/office/drawing/2014/main" id="{24283C71-1288-4CDA-9A3A-1438982A8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21113"/>
          <a:ext cx="51054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r:id="rId6" imgW="2032000" imgH="241300" progId="Equation.3">
                  <p:embed/>
                </p:oleObj>
              </mc:Choice>
              <mc:Fallback>
                <p:oleObj r:id="rId6" imgW="2032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21113"/>
                        <a:ext cx="51054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71" name="Text Box 7">
            <a:extLst>
              <a:ext uri="{FF2B5EF4-FFF2-40B4-BE49-F238E27FC236}">
                <a16:creationId xmlns:a16="http://schemas.microsoft.com/office/drawing/2014/main" id="{01390166-EEC3-4C00-9EA6-B83806EA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6913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root of multiplicity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a particular solutions is of the form </a:t>
            </a:r>
          </a:p>
        </p:txBody>
      </p:sp>
      <p:graphicFrame>
        <p:nvGraphicFramePr>
          <p:cNvPr id="1880072" name="Object 8">
            <a:extLst>
              <a:ext uri="{FF2B5EF4-FFF2-40B4-BE49-F238E27FC236}">
                <a16:creationId xmlns:a16="http://schemas.microsoft.com/office/drawing/2014/main" id="{FDE1F21A-72F0-4AA8-A0C1-2D709C92B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268913"/>
          <a:ext cx="480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r:id="rId8" imgW="2247900" imgH="241300" progId="Equation.3">
                  <p:embed/>
                </p:oleObj>
              </mc:Choice>
              <mc:Fallback>
                <p:oleObj r:id="rId8" imgW="2247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68913"/>
                        <a:ext cx="4800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073" name="Oval 9">
            <a:extLst>
              <a:ext uri="{FF2B5EF4-FFF2-40B4-BE49-F238E27FC236}">
                <a16:creationId xmlns:a16="http://schemas.microsoft.com/office/drawing/2014/main" id="{B9104282-B13A-44F9-B6E7-A43615A9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68913"/>
            <a:ext cx="457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90" name="Text Box 12">
            <a:extLst>
              <a:ext uri="{FF2B5EF4-FFF2-40B4-BE49-F238E27FC236}">
                <a16:creationId xmlns:a16="http://schemas.microsoft.com/office/drawing/2014/main" id="{6A90BB52-247A-45EF-A29A-D41260E6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8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8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8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67" grpId="0" animBg="1" autoUpdateAnimBg="0"/>
      <p:bldP spid="1880069" grpId="0" autoUpdateAnimBg="0"/>
      <p:bldP spid="1880071" grpId="0" autoUpdateAnimBg="0"/>
      <p:bldP spid="18800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91DC6A80-2FC2-4809-AC45-DE92A005C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735FF6-427C-4BD1-B30A-47B8BBBA16E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B98B3FC-1411-441D-B2EE-9540FBE5922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2925"/>
            <a:ext cx="8229600" cy="890588"/>
            <a:chOff x="240" y="342"/>
            <a:chExt cx="5184" cy="561"/>
          </a:xfrm>
        </p:grpSpPr>
        <p:sp>
          <p:nvSpPr>
            <p:cNvPr id="73741" name="Text Box 4">
              <a:extLst>
                <a:ext uri="{FF2B5EF4-FFF2-40B4-BE49-F238E27FC236}">
                  <a16:creationId xmlns:a16="http://schemas.microsoft.com/office/drawing/2014/main" id="{9BC8B607-B945-4432-B5FF-386E39108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73742" name="Object 5">
              <a:extLst>
                <a:ext uri="{FF2B5EF4-FFF2-40B4-BE49-F238E27FC236}">
                  <a16:creationId xmlns:a16="http://schemas.microsoft.com/office/drawing/2014/main" id="{E879D7CB-0EE9-4279-8036-71789C092E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342"/>
            <a:ext cx="3171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3" name="公式" r:id="rId5" imgW="2552700" imgH="457200" progId="Equation.3">
                    <p:embed/>
                  </p:oleObj>
                </mc:Choice>
                <mc:Fallback>
                  <p:oleObj name="公式" r:id="rId5" imgW="25527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342"/>
                          <a:ext cx="3171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2118" name="Text Box 6">
            <a:extLst>
              <a:ext uri="{FF2B5EF4-FFF2-40B4-BE49-F238E27FC236}">
                <a16:creationId xmlns:a16="http://schemas.microsoft.com/office/drawing/2014/main" id="{BA259CC8-C4F8-4356-A6D9-EF3C331C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82119" name="Text Box 7">
            <a:extLst>
              <a:ext uri="{FF2B5EF4-FFF2-40B4-BE49-F238E27FC236}">
                <a16:creationId xmlns:a16="http://schemas.microsoft.com/office/drawing/2014/main" id="{6CF56DCF-FBDA-4009-868C-EE7882E4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The general solution of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associated homogeneous recurrence equation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</a:t>
            </a:r>
          </a:p>
        </p:txBody>
      </p:sp>
      <p:graphicFrame>
        <p:nvGraphicFramePr>
          <p:cNvPr id="1882120" name="Object 8">
            <a:extLst>
              <a:ext uri="{FF2B5EF4-FFF2-40B4-BE49-F238E27FC236}">
                <a16:creationId xmlns:a16="http://schemas.microsoft.com/office/drawing/2014/main" id="{984878F3-24A3-4D63-B784-1932C9903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2636838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7" imgW="1143000" imgH="241300" progId="Equation.3">
                  <p:embed/>
                </p:oleObj>
              </mc:Choice>
              <mc:Fallback>
                <p:oleObj name="Equation" r:id="rId7" imgW="1143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636838"/>
                        <a:ext cx="2647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2121" name="Text Box 9">
            <a:extLst>
              <a:ext uri="{FF2B5EF4-FFF2-40B4-BE49-F238E27FC236}">
                <a16:creationId xmlns:a16="http://schemas.microsoft.com/office/drawing/2014/main" id="{2DC5B0E3-13F4-49C6-BE6D-5FE9FFC70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A particular solution of the form: </a:t>
            </a:r>
          </a:p>
        </p:txBody>
      </p:sp>
      <p:graphicFrame>
        <p:nvGraphicFramePr>
          <p:cNvPr id="1882122" name="Object 10">
            <a:extLst>
              <a:ext uri="{FF2B5EF4-FFF2-40B4-BE49-F238E27FC236}">
                <a16:creationId xmlns:a16="http://schemas.microsoft.com/office/drawing/2014/main" id="{1B52F688-798A-4D3A-A447-1BC3C292B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3860800"/>
          <a:ext cx="2700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公式" r:id="rId9" imgW="1231366" imgH="241195" progId="Equation.3">
                  <p:embed/>
                </p:oleObj>
              </mc:Choice>
              <mc:Fallback>
                <p:oleObj name="公式" r:id="rId9" imgW="123136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860800"/>
                        <a:ext cx="2700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2123" name="Object 11">
            <a:extLst>
              <a:ext uri="{FF2B5EF4-FFF2-40B4-BE49-F238E27FC236}">
                <a16:creationId xmlns:a16="http://schemas.microsoft.com/office/drawing/2014/main" id="{7C05DF33-3AFB-468E-8608-E58B0B266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4438650"/>
          <a:ext cx="40370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公式" r:id="rId11" imgW="1841500" imgH="241300" progId="Equation.3">
                  <p:embed/>
                </p:oleObj>
              </mc:Choice>
              <mc:Fallback>
                <p:oleObj name="公式" r:id="rId11" imgW="18415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438650"/>
                        <a:ext cx="40370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2124" name="Object 12">
            <a:extLst>
              <a:ext uri="{FF2B5EF4-FFF2-40B4-BE49-F238E27FC236}">
                <a16:creationId xmlns:a16="http://schemas.microsoft.com/office/drawing/2014/main" id="{6497E53E-9343-4CFC-BD13-C4CB651C2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5013325"/>
          <a:ext cx="4840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公式" r:id="rId13" imgW="2209800" imgH="241300" progId="Equation.3">
                  <p:embed/>
                </p:oleObj>
              </mc:Choice>
              <mc:Fallback>
                <p:oleObj name="公式" r:id="rId13" imgW="2209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13325"/>
                        <a:ext cx="4840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2125" name="Object 13">
            <a:extLst>
              <a:ext uri="{FF2B5EF4-FFF2-40B4-BE49-F238E27FC236}">
                <a16:creationId xmlns:a16="http://schemas.microsoft.com/office/drawing/2014/main" id="{281FD93A-9E8E-4F3B-B64A-90E8456B1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5589588"/>
          <a:ext cx="5759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公式" r:id="rId15" imgW="2628900" imgH="241300" progId="Equation.3">
                  <p:embed/>
                </p:oleObj>
              </mc:Choice>
              <mc:Fallback>
                <p:oleObj name="公式" r:id="rId15" imgW="26289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589588"/>
                        <a:ext cx="5759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Text Box 12">
            <a:extLst>
              <a:ext uri="{FF2B5EF4-FFF2-40B4-BE49-F238E27FC236}">
                <a16:creationId xmlns:a16="http://schemas.microsoft.com/office/drawing/2014/main" id="{B5BDC6A1-C1E3-4450-8A8E-560B21BD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2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8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8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8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8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18" grpId="0" build="p" autoUpdateAnimBg="0"/>
      <p:bldP spid="1882119" grpId="0" build="p" autoUpdateAnimBg="0"/>
      <p:bldP spid="188212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1B50D36C-7480-4468-8439-4D7FA7FA1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F5065D-A13D-4156-8DFD-FFD3FC1F45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FBB8689F-57C5-48D0-AEAF-3B041491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0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sum of the first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positive integers. Note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satisfies the recurrence relation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+n.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explicit formula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884164" name="Text Box 4">
            <a:extLst>
              <a:ext uri="{FF2B5EF4-FFF2-40B4-BE49-F238E27FC236}">
                <a16:creationId xmlns:a16="http://schemas.microsoft.com/office/drawing/2014/main" id="{30548B54-8FE0-4560-BDA1-DBFAA5CB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84165" name="Text Box 5">
            <a:extLst>
              <a:ext uri="{FF2B5EF4-FFF2-40B4-BE49-F238E27FC236}">
                <a16:creationId xmlns:a16="http://schemas.microsoft.com/office/drawing/2014/main" id="{3E4EEA74-06E3-4F9A-B77E-308F319D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The general solution of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associated homogeneous recurrence equation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</a:t>
            </a:r>
          </a:p>
        </p:txBody>
      </p:sp>
      <p:graphicFrame>
        <p:nvGraphicFramePr>
          <p:cNvPr id="1884166" name="Object 6">
            <a:extLst>
              <a:ext uri="{FF2B5EF4-FFF2-40B4-BE49-F238E27FC236}">
                <a16:creationId xmlns:a16="http://schemas.microsoft.com/office/drawing/2014/main" id="{8D1D6BF4-A002-4F28-9E52-6CBC3408A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276475"/>
          <a:ext cx="2441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公式" r:id="rId5" imgW="1054100" imgH="254000" progId="Equation.3">
                  <p:embed/>
                </p:oleObj>
              </mc:Choice>
              <mc:Fallback>
                <p:oleObj name="公式" r:id="rId5" imgW="10541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2441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67" name="Text Box 7">
            <a:extLst>
              <a:ext uri="{FF2B5EF4-FFF2-40B4-BE49-F238E27FC236}">
                <a16:creationId xmlns:a16="http://schemas.microsoft.com/office/drawing/2014/main" id="{B2778F17-0513-4B29-8D3C-BCBC93C6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A particular solution of the form: </a:t>
            </a:r>
          </a:p>
        </p:txBody>
      </p:sp>
      <p:sp>
        <p:nvSpPr>
          <p:cNvPr id="1884168" name="Text Box 8">
            <a:extLst>
              <a:ext uri="{FF2B5EF4-FFF2-40B4-BE49-F238E27FC236}">
                <a16:creationId xmlns:a16="http://schemas.microsoft.com/office/drawing/2014/main" id="{1B8FA044-258E-457F-A00E-124424D9F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Find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</a:p>
        </p:txBody>
      </p:sp>
      <p:graphicFrame>
        <p:nvGraphicFramePr>
          <p:cNvPr id="1884169" name="Object 9">
            <a:extLst>
              <a:ext uri="{FF2B5EF4-FFF2-40B4-BE49-F238E27FC236}">
                <a16:creationId xmlns:a16="http://schemas.microsoft.com/office/drawing/2014/main" id="{E727BA67-8525-4830-986D-707268DDE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3192463"/>
          <a:ext cx="33416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公式" r:id="rId7" imgW="1524000" imgH="241300" progId="Equation.3">
                  <p:embed/>
                </p:oleObj>
              </mc:Choice>
              <mc:Fallback>
                <p:oleObj name="公式" r:id="rId7" imgW="1524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192463"/>
                        <a:ext cx="33416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70" name="Object 10">
            <a:extLst>
              <a:ext uri="{FF2B5EF4-FFF2-40B4-BE49-F238E27FC236}">
                <a16:creationId xmlns:a16="http://schemas.microsoft.com/office/drawing/2014/main" id="{34C513E0-3DAC-4A5E-A4BB-B11268BB6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221163"/>
          <a:ext cx="501332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公式" r:id="rId9" imgW="2286000" imgH="698500" progId="Equation.3">
                  <p:embed/>
                </p:oleObj>
              </mc:Choice>
              <mc:Fallback>
                <p:oleObj name="公式" r:id="rId9" imgW="2286000" imgH="698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1163"/>
                        <a:ext cx="5013325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71" name="Text Box 11">
            <a:extLst>
              <a:ext uri="{FF2B5EF4-FFF2-40B4-BE49-F238E27FC236}">
                <a16:creationId xmlns:a16="http://schemas.microsoft.com/office/drawing/2014/main" id="{CBC2E0B9-CF36-47BA-AF4A-F442721DC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(4) Find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using initial condition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</a:t>
            </a: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0071F0F2-E5B8-40C0-8B72-F1C1320B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8100"/>
            <a:ext cx="464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8.2   Solving Linear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8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8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4" grpId="0" build="p" autoUpdateAnimBg="0"/>
      <p:bldP spid="1884165" grpId="0" build="p" autoUpdateAnimBg="0"/>
      <p:bldP spid="1884167" grpId="0" build="p" autoUpdateAnimBg="0"/>
      <p:bldP spid="1884168" grpId="0" build="p" autoUpdateAnimBg="0"/>
      <p:bldP spid="188417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2EC11E6F-B4CE-43CC-BEE0-54CB98DD5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001BC7-704C-4EB0-AF5E-635AD930224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6213" name="Text Box 5">
            <a:extLst>
              <a:ext uri="{FF2B5EF4-FFF2-40B4-BE49-F238E27FC236}">
                <a16:creationId xmlns:a16="http://schemas.microsoft.com/office/drawing/2014/main" id="{1A7F5EF6-0E94-467A-AD52-7BAB6E63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557338"/>
            <a:ext cx="6781800" cy="2676525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25)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8.1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: </a:t>
            </a:r>
            <a:r>
              <a:rPr kumimoji="1" lang="en-US" altLang="zh-CN">
                <a:latin typeface="Times New Roman" panose="02020603050405020304" pitchFamily="18" charset="0"/>
              </a:rPr>
              <a:t>8, 10, 26, 29, 32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8.2 </a:t>
            </a:r>
            <a:r>
              <a:rPr kumimoji="1" lang="en-US" altLang="zh-CN">
                <a:latin typeface="Times New Roman" panose="02020603050405020304" pitchFamily="18" charset="0"/>
              </a:rPr>
              <a:t>2, 4(g), 20, 30, 35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21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C673AA8E-10A8-4D99-9C78-954293764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7883530-100E-436A-9587-95F279BFE0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8866" name="Text Box 2">
            <a:extLst>
              <a:ext uri="{FF2B5EF4-FFF2-40B4-BE49-F238E27FC236}">
                <a16:creationId xmlns:a16="http://schemas.microsoft.com/office/drawing/2014/main" id="{78037E03-9B02-49FE-95DF-FD402560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Recurrence Relations </a:t>
            </a:r>
          </a:p>
        </p:txBody>
      </p:sp>
      <p:sp>
        <p:nvSpPr>
          <p:cNvPr id="1828867" name="Line 3">
            <a:extLst>
              <a:ext uri="{FF2B5EF4-FFF2-40B4-BE49-F238E27FC236}">
                <a16:creationId xmlns:a16="http://schemas.microsoft.com/office/drawing/2014/main" id="{14F1BC34-B905-4B34-8139-FE2156EB2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" y="885825"/>
            <a:ext cx="3101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8868" name="Text Box 4">
            <a:extLst>
              <a:ext uri="{FF2B5EF4-FFF2-40B4-BE49-F238E27FC236}">
                <a16:creationId xmlns:a16="http://schemas.microsoft.com/office/drawing/2014/main" id="{3B26DD2A-CA12-4728-8507-85A334F3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38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the sequence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equation that expresses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terms of one or more of the previous terms of the sequence, namely,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n-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all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nn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nonnegative integers.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= f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828869" name="Text Box 5">
            <a:extLst>
              <a:ext uri="{FF2B5EF4-FFF2-40B4-BE49-F238E27FC236}">
                <a16:creationId xmlns:a16="http://schemas.microsoft.com/office/drawing/2014/main" id="{3896AC3F-CA72-47A8-986B-5AA10CBC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3250"/>
            <a:ext cx="83820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Fibonacci sequence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 sz="220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Pascal's recursion for the binomial coefficient is a </a:t>
            </a:r>
            <a:r>
              <a:rPr kumimoji="1" lang="en-US" altLang="zh-CN" sz="22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two-variable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equation:</a:t>
            </a:r>
          </a:p>
          <a:p>
            <a:pPr eaLnBrk="1" hangingPunct="1"/>
            <a:endParaRPr kumimoji="1" lang="zh-CN" altLang="en-US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28870" name="Object 6">
            <a:extLst>
              <a:ext uri="{FF2B5EF4-FFF2-40B4-BE49-F238E27FC236}">
                <a16:creationId xmlns:a16="http://schemas.microsoft.com/office/drawing/2014/main" id="{5B904AC5-F180-499E-BAEB-B9163C4B6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581525"/>
          <a:ext cx="21748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Microsoft 公式 3.0" r:id="rId5" imgW="1358900" imgH="457200" progId="Equation.3">
                  <p:embed/>
                </p:oleObj>
              </mc:Choice>
              <mc:Fallback>
                <p:oleObj name="Microsoft 公式 3.0" r:id="rId5" imgW="1358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581525"/>
                        <a:ext cx="21748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7">
            <a:extLst>
              <a:ext uri="{FF2B5EF4-FFF2-40B4-BE49-F238E27FC236}">
                <a16:creationId xmlns:a16="http://schemas.microsoft.com/office/drawing/2014/main" id="{377953EA-F488-45CA-AD0D-FF2B01CAF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8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2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2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2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2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28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8866" grpId="0" autoUpdateAnimBg="0"/>
      <p:bldP spid="1828868" grpId="0" build="p" autoUpdateAnimBg="0"/>
      <p:bldP spid="182886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1E5EFAF8-6451-4576-AB5F-59E4A7EDA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8622EC-4123-497C-8182-866C8483BA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0915" name="Text Box 3">
            <a:extLst>
              <a:ext uri="{FF2B5EF4-FFF2-40B4-BE49-F238E27FC236}">
                <a16:creationId xmlns:a16="http://schemas.microsoft.com/office/drawing/2014/main" id="{BF188186-D3BF-40A7-9456-9E0928DD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solution of a recurrence relation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sequence if its terms satisfy the recurrence relation.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30916" name="Text Box 4">
            <a:extLst>
              <a:ext uri="{FF2B5EF4-FFF2-40B4-BE49-F238E27FC236}">
                <a16:creationId xmlns:a16="http://schemas.microsoft.com/office/drawing/2014/main" id="{D0C52BC0-1313-4537-9D3C-C240295CA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00188"/>
            <a:ext cx="82296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whether the sequence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solution of the recurrence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-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n-2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2,3,4,…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where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every nonnegative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Answer the same question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5 .</a:t>
            </a:r>
          </a:p>
        </p:txBody>
      </p:sp>
      <p:sp>
        <p:nvSpPr>
          <p:cNvPr id="1830917" name="Text Box 5">
            <a:extLst>
              <a:ext uri="{FF2B5EF4-FFF2-40B4-BE49-F238E27FC236}">
                <a16:creationId xmlns:a16="http://schemas.microsoft.com/office/drawing/2014/main" id="{BB8A7D20-D735-460D-B5DC-84FF8B1C6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214688"/>
            <a:ext cx="83058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kumimoji="1"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2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5</a:t>
            </a:r>
          </a:p>
        </p:txBody>
      </p:sp>
      <p:sp>
        <p:nvSpPr>
          <p:cNvPr id="1830918" name="Text Box 6">
            <a:extLst>
              <a:ext uri="{FF2B5EF4-FFF2-40B4-BE49-F238E27FC236}">
                <a16:creationId xmlns:a16="http://schemas.microsoft.com/office/drawing/2014/main" id="{495A53C4-5F61-4DB4-ACD9-196370D9C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3714750"/>
            <a:ext cx="15843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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308A23CB-A6D1-437B-9E7D-39C27CBE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0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0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0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0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5" grpId="0" build="p" autoUpdateAnimBg="0" advAuto="0"/>
      <p:bldP spid="1830916" grpId="0" autoUpdateAnimBg="0"/>
      <p:bldP spid="1830917" grpId="0" autoUpdateAnimBg="0"/>
      <p:bldP spid="18309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29DA1FB3-2176-4699-8093-C41D344CA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61B0795-72E5-4032-A6C8-415F22A46A4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63" name="Text Box 3">
            <a:extLst>
              <a:ext uri="{FF2B5EF4-FFF2-40B4-BE49-F238E27FC236}">
                <a16:creationId xmlns:a16="http://schemas.microsoft.com/office/drawing/2014/main" id="{AFBA112F-C6C1-47AB-8783-C8753C48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500063"/>
            <a:ext cx="838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32964" name="Text Box 4">
            <a:extLst>
              <a:ext uri="{FF2B5EF4-FFF2-40B4-BE49-F238E27FC236}">
                <a16:creationId xmlns:a16="http://schemas.microsoft.com/office/drawing/2014/main" id="{86DDE37B-2127-48AF-9ADF-AC61C59E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000125"/>
            <a:ext cx="838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Normally, there are infinitely many sequences which satisfy a recurrence relation.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 distinguish them by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initial conditions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 values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... to uniquely identify a sequence.</a:t>
            </a:r>
          </a:p>
        </p:txBody>
      </p:sp>
      <p:sp>
        <p:nvSpPr>
          <p:cNvPr id="1832965" name="AutoShape 5">
            <a:extLst>
              <a:ext uri="{FF2B5EF4-FFF2-40B4-BE49-F238E27FC236}">
                <a16:creationId xmlns:a16="http://schemas.microsoft.com/office/drawing/2014/main" id="{5CE95E8F-F3C5-4B02-9091-3572E5F4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500313"/>
            <a:ext cx="5205412" cy="1600200"/>
          </a:xfrm>
          <a:prstGeom prst="cloudCallout">
            <a:avLst>
              <a:gd name="adj1" fmla="val -62870"/>
              <a:gd name="adj2" fmla="val -5119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Given a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recurrence relation, how many initial conditions are needed to uniquely identify the sequence?</a:t>
            </a:r>
          </a:p>
        </p:txBody>
      </p:sp>
      <p:sp>
        <p:nvSpPr>
          <p:cNvPr id="1832966" name="Text Box 6">
            <a:extLst>
              <a:ext uri="{FF2B5EF4-FFF2-40B4-BE49-F238E27FC236}">
                <a16:creationId xmlns:a16="http://schemas.microsoft.com/office/drawing/2014/main" id="{F638C7B6-0DBE-44F5-97F6-0049A71D7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357688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degree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a recurrence relation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-8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---- a recurrence relation of degree 8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AF7FB261-891F-4EF3-8781-80A39A08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3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63" grpId="0" build="p" autoUpdateAnimBg="0"/>
      <p:bldP spid="1832964" grpId="0" build="p" autoUpdateAnimBg="0"/>
      <p:bldP spid="1832965" grpId="0" animBg="1" autoUpdateAnimBg="0"/>
      <p:bldP spid="18329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8622CBEE-56BF-4E77-81BE-3E71F7322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AD1A40-F501-47E5-8CC7-26CB6852238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B900AA2-4758-4817-A6FF-C57D5A66E71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96925"/>
            <a:ext cx="8382000" cy="2801938"/>
            <a:chOff x="288" y="502"/>
            <a:chExt cx="5280" cy="1765"/>
          </a:xfrm>
        </p:grpSpPr>
        <p:sp>
          <p:nvSpPr>
            <p:cNvPr id="24581" name="Text Box 4">
              <a:extLst>
                <a:ext uri="{FF2B5EF4-FFF2-40B4-BE49-F238E27FC236}">
                  <a16:creationId xmlns:a16="http://schemas.microsoft.com/office/drawing/2014/main" id="{27F56A13-AB50-42D2-B967-7F21B6C9D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02"/>
              <a:ext cx="5280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For example,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Both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the Fibonacci recurrence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-1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+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-2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must specify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aseline="-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. 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arenBoth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Pascal's identity </a:t>
              </a:r>
            </a:p>
          </p:txBody>
        </p:sp>
        <p:graphicFrame>
          <p:nvGraphicFramePr>
            <p:cNvPr id="24582" name="Object 5">
              <a:extLst>
                <a:ext uri="{FF2B5EF4-FFF2-40B4-BE49-F238E27FC236}">
                  <a16:creationId xmlns:a16="http://schemas.microsoft.com/office/drawing/2014/main" id="{5CC510F1-44EB-4215-A2E8-14A870B28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1389"/>
            <a:ext cx="124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Microsoft 公式 3.0" r:id="rId4" imgW="1358900" imgH="457200" progId="Equation.3">
                    <p:embed/>
                  </p:oleObj>
                </mc:Choice>
                <mc:Fallback>
                  <p:oleObj name="Microsoft 公式 3.0" r:id="rId4" imgW="13589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389"/>
                          <a:ext cx="124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3F622812-C61B-4DC9-8511-72E6EBF61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979"/>
              <a:ext cx="4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must specify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(1,0)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(1,1). </a:t>
              </a:r>
            </a:p>
          </p:txBody>
        </p:sp>
      </p:grpSp>
      <p:sp>
        <p:nvSpPr>
          <p:cNvPr id="24580" name="Text Box 7">
            <a:extLst>
              <a:ext uri="{FF2B5EF4-FFF2-40B4-BE49-F238E27FC236}">
                <a16:creationId xmlns:a16="http://schemas.microsoft.com/office/drawing/2014/main" id="{8619FEF4-FA53-41C3-8249-C5772596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200A65CA-D7BD-4190-970B-427C1A32E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C0319D-5B94-4B05-82E2-B1316E5671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59" name="Text Box 3">
            <a:extLst>
              <a:ext uri="{FF2B5EF4-FFF2-40B4-BE49-F238E27FC236}">
                <a16:creationId xmlns:a16="http://schemas.microsoft.com/office/drawing/2014/main" id="{E9D4ABCA-57AB-4260-AED2-D08090A4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Modeling with Recurrence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37060" name="Line 4">
            <a:extLst>
              <a:ext uri="{FF2B5EF4-FFF2-40B4-BE49-F238E27FC236}">
                <a16:creationId xmlns:a16="http://schemas.microsoft.com/office/drawing/2014/main" id="{31AC9DE4-B30F-4C10-A463-F1FEFAB42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933450"/>
            <a:ext cx="51609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7061" name="Text Box 5">
            <a:extLst>
              <a:ext uri="{FF2B5EF4-FFF2-40B4-BE49-F238E27FC236}">
                <a16:creationId xmlns:a16="http://schemas.microsoft.com/office/drawing/2014/main" id="{5458587C-A016-4764-A56A-03142909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296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Rabbits and the Fibonacci numbers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 young pair of rabbits is placed on an island. A pair of rabbits does not breed until they are 2 months old. After they are 2 months old, each pair of rabbits produces another pair each month. Find a recurrence relation for the number of pairs of rabbits on the island after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months, assuming that no rabbits ever die.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30" name="Text Box 7">
            <a:extLst>
              <a:ext uri="{FF2B5EF4-FFF2-40B4-BE49-F238E27FC236}">
                <a16:creationId xmlns:a16="http://schemas.microsoft.com/office/drawing/2014/main" id="{9D85986B-7863-49F9-A1A8-222022CB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450"/>
            <a:ext cx="478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3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autoUpdateAnimBg="0"/>
      <p:bldP spid="18370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1404B01D-8391-483E-A3BC-E6922FD48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1130081-E00D-46D9-BD7B-6B01094AB5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62" name="Text Box 6">
            <a:extLst>
              <a:ext uri="{FF2B5EF4-FFF2-40B4-BE49-F238E27FC236}">
                <a16:creationId xmlns:a16="http://schemas.microsoft.com/office/drawing/2014/main" id="{6F3DCE08-330B-409C-BBD5-2C01FC55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3058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:  The number of pairs of rabbits after n month</a:t>
            </a:r>
            <a:endParaRPr kumimoji="1" lang="en-US" altLang="zh-CN" sz="22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7063" name="Text Box 7">
            <a:extLst>
              <a:ext uri="{FF2B5EF4-FFF2-40B4-BE49-F238E27FC236}">
                <a16:creationId xmlns:a16="http://schemas.microsoft.com/office/drawing/2014/main" id="{2FAB0140-B3E0-42D5-8137-5A8E8C6D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0907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</a:p>
        </p:txBody>
      </p:sp>
      <p:sp>
        <p:nvSpPr>
          <p:cNvPr id="1837064" name="Text Box 8">
            <a:extLst>
              <a:ext uri="{FF2B5EF4-FFF2-40B4-BE49-F238E27FC236}">
                <a16:creationId xmlns:a16="http://schemas.microsoft.com/office/drawing/2014/main" id="{BD9277B8-232B-4B30-AE6F-1DE0008D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25479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1+1 = 2</a:t>
            </a:r>
          </a:p>
        </p:txBody>
      </p:sp>
      <p:sp>
        <p:nvSpPr>
          <p:cNvPr id="1837065" name="Text Box 9">
            <a:extLst>
              <a:ext uri="{FF2B5EF4-FFF2-40B4-BE49-F238E27FC236}">
                <a16:creationId xmlns:a16="http://schemas.microsoft.com/office/drawing/2014/main" id="{4AFABDF8-8CAF-4B89-90BA-3B120D63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0907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</a:p>
        </p:txBody>
      </p:sp>
      <p:sp>
        <p:nvSpPr>
          <p:cNvPr id="1837066" name="Text Box 10">
            <a:extLst>
              <a:ext uri="{FF2B5EF4-FFF2-40B4-BE49-F238E27FC236}">
                <a16:creationId xmlns:a16="http://schemas.microsoft.com/office/drawing/2014/main" id="{E424212C-1B5C-4CE5-AA43-EBBB4C94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157538"/>
            <a:ext cx="41529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n-2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7067" name="Text Box 11">
            <a:extLst>
              <a:ext uri="{FF2B5EF4-FFF2-40B4-BE49-F238E27FC236}">
                <a16:creationId xmlns:a16="http://schemas.microsoft.com/office/drawing/2014/main" id="{8448D5A8-D0B3-4E73-AFDE-A01ECA447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254793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= 2+1 = 3</a:t>
            </a:r>
          </a:p>
        </p:txBody>
      </p:sp>
      <p:sp>
        <p:nvSpPr>
          <p:cNvPr id="1837068" name="Oval 12">
            <a:extLst>
              <a:ext uri="{FF2B5EF4-FFF2-40B4-BE49-F238E27FC236}">
                <a16:creationId xmlns:a16="http://schemas.microsoft.com/office/drawing/2014/main" id="{92BDDC64-163D-498E-8882-D0457B11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3690938"/>
            <a:ext cx="5334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37069" name="Oval 13">
            <a:extLst>
              <a:ext uri="{FF2B5EF4-FFF2-40B4-BE49-F238E27FC236}">
                <a16:creationId xmlns:a16="http://schemas.microsoft.com/office/drawing/2014/main" id="{A54805F5-21BC-4ECE-9F8D-1543B6DE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690938"/>
            <a:ext cx="5334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8683" name="Text Box 7">
            <a:extLst>
              <a:ext uri="{FF2B5EF4-FFF2-40B4-BE49-F238E27FC236}">
                <a16:creationId xmlns:a16="http://schemas.microsoft.com/office/drawing/2014/main" id="{5A437DAE-3963-4861-9DBF-455AE54F2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07950"/>
            <a:ext cx="478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8.1  Applications of Recurrence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7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7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37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7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37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37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3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3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62" grpId="0" build="p" autoUpdateAnimBg="0"/>
      <p:bldP spid="1837063" grpId="0" build="p" autoUpdateAnimBg="0"/>
      <p:bldP spid="1837064" grpId="0" build="p" autoUpdateAnimBg="0"/>
      <p:bldP spid="1837065" grpId="0" build="p" autoUpdateAnimBg="0"/>
      <p:bldP spid="1837066" grpId="0" build="p" autoUpdateAnimBg="0"/>
      <p:bldP spid="1837067" grpId="0" build="p" autoUpdateAnimBg="0"/>
      <p:bldP spid="1837068" grpId="0" animBg="1"/>
      <p:bldP spid="1837069" grpId="0" animBg="1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2166</Words>
  <Application>Microsoft Office PowerPoint</Application>
  <PresentationFormat>全屏显示(4:3)</PresentationFormat>
  <Paragraphs>322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Wingdings 2</vt:lpstr>
      <vt:lpstr>Double Lines</vt:lpstr>
      <vt:lpstr>Clip</vt:lpstr>
      <vt:lpstr>Microsoft 公式 3.0</vt:lpstr>
      <vt:lpstr>Equation.3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2023-04-18T06:35:41Z</dcterms:created>
  <dcterms:modified xsi:type="dcterms:W3CDTF">2023-04-18T06:39:04Z</dcterms:modified>
</cp:coreProperties>
</file>