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443" r:id="rId2"/>
    <p:sldId id="444" r:id="rId3"/>
    <p:sldId id="445" r:id="rId4"/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84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70" r:id="rId30"/>
    <p:sldId id="471" r:id="rId31"/>
    <p:sldId id="472" r:id="rId32"/>
    <p:sldId id="473" r:id="rId33"/>
    <p:sldId id="474" r:id="rId34"/>
    <p:sldId id="485" r:id="rId35"/>
    <p:sldId id="475" r:id="rId36"/>
    <p:sldId id="476" r:id="rId37"/>
    <p:sldId id="477" r:id="rId38"/>
    <p:sldId id="486" r:id="rId39"/>
    <p:sldId id="487" r:id="rId40"/>
    <p:sldId id="488" r:id="rId41"/>
    <p:sldId id="489" r:id="rId42"/>
    <p:sldId id="490" r:id="rId43"/>
    <p:sldId id="483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FF00"/>
    <a:srgbClr val="9900FF"/>
    <a:srgbClr val="FF6699"/>
    <a:srgbClr val="6666FF"/>
    <a:srgbClr val="CC9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8" autoAdjust="0"/>
    <p:restoredTop sz="66645" autoAdjust="0"/>
  </p:normalViewPr>
  <p:slideViewPr>
    <p:cSldViewPr>
      <p:cViewPr varScale="1">
        <p:scale>
          <a:sx n="68" d="100"/>
          <a:sy n="68" d="100"/>
        </p:scale>
        <p:origin x="188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2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3.wmf"/><Relationship Id="rId7" Type="http://schemas.openxmlformats.org/officeDocument/2006/relationships/image" Target="../media/image68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06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3.wmf"/><Relationship Id="rId7" Type="http://schemas.openxmlformats.org/officeDocument/2006/relationships/image" Target="../media/image120.wmf"/><Relationship Id="rId2" Type="http://schemas.openxmlformats.org/officeDocument/2006/relationships/image" Target="../media/image112.wmf"/><Relationship Id="rId1" Type="http://schemas.openxmlformats.org/officeDocument/2006/relationships/image" Target="../media/image106.wmf"/><Relationship Id="rId6" Type="http://schemas.openxmlformats.org/officeDocument/2006/relationships/image" Target="../media/image119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9" Type="http://schemas.openxmlformats.org/officeDocument/2006/relationships/image" Target="../media/image1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8.wmf"/><Relationship Id="rId5" Type="http://schemas.openxmlformats.org/officeDocument/2006/relationships/image" Target="../media/image13.wmf"/><Relationship Id="rId4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EDE1F01-3E82-45B4-B9B9-32F2366B91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B7D22B8-A392-4FA1-85B3-229942BD6A5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691AA76-8A42-4613-A0DB-E7BFA72E732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5E5B0DC-82C1-4503-9774-EDF0B372F6E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22D985F-DA27-467C-AAEA-9A387E6CCA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50FF92C-B36D-49C8-B543-D685BE08C9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497679D-BE5F-4FE5-A4FC-C3C0AFE90C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1514E59-40A9-4809-ABB4-1A46C42944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342787-BAD2-4708-AC0A-16CDBBF1F20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F1697E9-25C9-4DE2-8F23-D19007130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48FC293-BD0A-4953-AC2A-C5796B9EB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11A0A09-B582-4C85-8A14-A4A01C2F10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B2DFFFF-908E-4546-8CBA-345F24A48C08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E9C8030-334C-4393-827C-E3C26D4435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107183E-5E67-4D25-B7B5-BF8C0C130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836409A-62C2-4296-9F23-2A939CAC42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465DCD4-F386-4D02-82AE-D0EAB3442AEF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D701B10-5F35-4F0B-9B6E-D8D3A00A61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0CD3AA6E-7581-478C-B043-D4A37E733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A18C4A74-8DEE-45BC-8A06-C9407A3C53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7B8C290-02AF-4DB3-8426-B9587FE1D8BC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CD95D41-8EC2-40C8-904D-B9BA1CF3AF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A178F26-2BA9-4679-BE3A-8049A79DE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69CEDC6-50E0-47AF-8C76-F771F94FE6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DDFEDDA-C877-4AB5-A6B8-677CF77022E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8FF21FA-9ECC-47C7-BE1E-D364573149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35FCD7C-B601-4E91-8148-A75D57C84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D4911F72-97D8-473B-9344-50D740CB53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E90C64D-3FFB-45D3-9BCE-D4BA287BF938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F2AA64F-1C7B-4C48-9A4E-6F66F49A76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2BFD23E-513D-43D8-81A3-40F2E4489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427670B7-4AA6-45BE-AB62-4ECC13CE4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4160EAC-43C4-46B1-8C7D-193A16A8CB0E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AD910D7-C81A-4B01-AF1C-92B360C0D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1C3332B-73AA-4C8F-AF1F-263E77BC2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E678FB53-4F14-4A37-A83E-DEE27C8489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A91B5D1-0425-4AE6-8BD5-B3EFDDBF99A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242F855-2A97-4725-89CB-3FED47DCA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10DD142-903D-4346-8E37-C57E64127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46D4D916-006F-46C0-91AC-A8F437FA96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3F7DDA8-5FD1-4267-AD50-5753802D9637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0E37D14-AB74-408F-A97D-653D25BD40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439775E-A622-4269-AAC2-619038997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09E215F-C039-402B-BFBC-D27D231179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AC6E974-4335-40A3-83B3-762C6EA995A5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5A0C852-41BA-442B-B1CB-2555DB70F1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35012BF-9687-4E0B-8209-4DFC7DD9D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8509D55-85C4-4DB7-97ED-E301FFE0C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58693DF-B3CD-43A1-9509-DC7699A90E4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386EC6D-BA89-422F-8C89-C059B21D67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8254726-7254-4E90-A6EB-D0947311B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75917C23-0ABB-4FDB-839A-D2BF9AEE66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7ADDEA1-0447-4010-B89F-00049E09B4E8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36BD1C0-D6ED-4ADE-968F-146F08F58F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3C10350-76BE-4D07-8677-44C8A659D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FF8C139C-1340-4FCF-86A2-E59240A69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8229B29-2540-466E-8A9F-D34BEB91D517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28A8461-21E5-46C7-A27D-2E5009556B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116868F-7637-48DC-A1DE-0DC2447C7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8D57C37-A99C-443A-9351-01AEAAC84D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21C9C65-9078-48F0-8F70-6EEF5A979856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0B82AE6-F100-492F-A5C3-EAC0AC1DD0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90613F9-AC6E-4586-A0D5-65078823D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EF1BD66B-B370-4D7D-AA2D-C0C5C0DB49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8282505-9C72-4DF0-906F-999E44BAABAD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D3CA956-468E-492D-BAD9-E6A868D0EF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6041A6B1-5A79-4A7B-BA5F-4B53FFA22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0B3ADFD-C1A1-44A9-B055-7976DECCA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983ADE2-D869-4626-A818-44EE8750FAE2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0E9FF78-79F0-49C2-977C-623643381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16F04FB-0F4A-4E0C-B661-9D3F0C55A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8AB98F1-1DCA-4871-920A-A3B8A195E9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6320766-4526-48E5-9BF0-077F8C87E914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C941C9E-FD5E-48B8-BF64-A3E40EB1F8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2F3A8FB8-542E-4E5B-AD8A-F53D20C4F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A595DC9C-354A-461C-855A-23865B3C4C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560BBEF-E69D-4F42-A61A-853610F915C9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3F88404-092B-45EC-852F-6853F676BB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6CA5FED-87E5-470C-A017-35E2E61F8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AE337B33-E6DB-46B5-ADDE-3C2798DF9C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E5CC035-EA04-47CD-96B9-DA5F110A72B6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195FE30-70B6-4D47-B414-AD773574A4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7BF56E23-773F-4D11-B29D-06D6B63DD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72CB41CB-DEA1-4DFC-8D2D-7AE2A9D399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27CFF75-00BD-4A88-83E3-D194306DDCDF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D0ECEC0-80B2-4093-B7C5-F158E9D345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256205B-1D38-418F-99BC-297A44500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5AD26603-D0E9-462B-B5D6-697C86B83B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C7E7FD7-57C5-4B4A-9521-8F72DB469DE3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FA99E069-4EFC-44CF-87EA-D572D633FD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2B72D09F-83EF-4EEC-B85D-7E583A408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217436EF-96EC-4641-84A4-D89F08FA3F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E78042F-F4BA-4DDD-BA14-C43D2F9F94D1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2161236-B42C-45AA-92A0-A0520AAEE2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957F433-48A2-4152-A9F1-B694558F5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2F52ECEE-2BF7-4E38-90FE-9D4FC027FC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2644AFC-1790-4071-995A-F1548BA86DCC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59A78C8-A687-43A4-9BC2-4A38ABA66C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AB6F019-0FDA-4AA9-B418-2E71FEDED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B5A4B120-1E09-4B68-823F-98B5237D78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53C91D6-2090-4A4E-8DE1-0F0948F94F39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5FA721C-07FF-4A3E-82CB-D61B1013B8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43BCB96-3A0F-4A8C-A82D-0AC907AB1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B29E89B-C017-4629-871B-71ECD38D3A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E71DDE3-056E-4872-871C-80FE2F884AC3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D91C04A-C5E3-41D9-86D7-5EBC6A048F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2848502E-8801-4C29-8903-7BCE01941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3A82B491-CA1A-477F-992D-EA4BA23FA2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26E82D9-66E9-4245-B2E5-226AFEB57F92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2AD96AF-31C4-4419-9B13-C04EF73A7D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F58240EF-289B-4DB5-8630-5E842BF87E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1D362E44-B3CF-4D6B-BF15-D4C145D7B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A9A42E7-C317-470A-BD74-DC82DD943466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C6CAD14-FB2D-4F28-9000-5B768343E3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9996916-C154-4970-9E8B-7F9D87940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53105ED4-27E1-4751-B745-82F9C1B535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CC3A266-311C-40BB-B6EB-910DE4C05541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80F3095-665F-49BB-93BF-E27092AD9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5A6A9F82-BEB5-40F0-8104-1B73EF753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6EA8CFC6-4AF3-4920-BCC9-1525D15BFF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6D19B7E-CE34-4F51-9C31-E681D04E4E7F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F758A4F-32E1-4B6A-9055-72AB00976E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5B72F1A-77BE-4216-83D6-454C129D91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E84A9764-FF8F-43F5-AFDE-ED5C06A1A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14BDC0F-42F0-4F03-A40D-E4283B0DCBB8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E615D6A-9303-4C1B-B138-58AAF4F0DF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2EB4F23-AF06-42CF-A59F-7C5A43494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5C5CD954-FA1D-4445-A13B-A652BCB648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39EA180-0866-43BD-A721-E443D8B01C65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69330BC3-B0CB-4FFA-AD4C-4A2CE0528D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FDD35BBA-E800-4F41-A04D-DD831DFF5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D8AC2CCE-F0BA-4B84-937C-71F87578BA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A918F5E-BDF5-41A8-89CE-84418E1821D7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33F79AFD-067A-46E9-BFF6-C618A5AA6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B50E7CEF-BB47-4A10-9180-507D9CE30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503CA6E1-9F21-4531-9227-210F6D2203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1E8DC48-3454-43AF-AB0E-44C9189B9321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3021A43-3F4C-4A06-8D9B-A455813727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FFAF955-2DF6-4DAD-8805-7D62AC68C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F6FFE4F-22BC-4DED-8141-ED6B0AE0CE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02B549C-86DC-43B8-B9BA-85384368EBB9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8F36B88-C9B4-49A9-87D8-6A7973901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8358295-BFDB-4617-A024-160D231F3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E9B53AC2-AEB7-47B3-BE6E-4E0908468F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727D5A9-1E8A-4A20-B6CF-CA5616605BA8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3FAEBF9-C89C-453D-B009-9EA54DEEDB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30312FF7-1791-4A2F-894E-F552F2588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5FD244B6-646E-4F9A-B1E9-230A1ADA09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896A2EA-0666-4FF8-B67D-FDC0F878CB5F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245F643-AD71-493E-9950-6C8EA57E5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F2D87872-6CB6-4675-9E3C-5089380B6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3420D8C6-0075-42BE-84DC-6C928E7D6A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7E9F3DE-EBA5-4677-A648-042636BDF551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BA6D5E3F-47CD-4AC5-847A-AAF0FE1E74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4875612E-BBCF-46DA-9854-12F81E02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3D234050-505E-4CD8-9B92-FB6BA90E21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B946981-DE26-462C-97B3-8B7D59BB49AB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83CF963B-5B58-4763-A54F-8E548C0812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71C715A1-5C28-4CD6-8E60-21B6D2F6C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F9F0B70-A8C7-4874-9438-FB7FC63AEF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AC3B1CD-8DDD-4288-8831-75A0B4360DE1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604CAA0-CA5B-4EDC-AC5D-64BAA77A4A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B3298C1-05A6-4954-81EF-748891F26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DB134A8-EAAF-4C72-BF69-9E393CB5CE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0478E2E-F0B1-4638-A993-C320AAE8FF7F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E7C2138-37F8-407A-B93F-C055F961CB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A8A4790-86B3-4C23-82CA-8AD0C5BA7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FF15F90-95F1-4BA7-BC36-40F0D7662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5A22BED-91DC-450D-9CD6-1D06E31DAC7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40B60A1-FE8D-4F3C-BAB6-1968CB95FD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6719401-2E21-46F5-A010-7A5654E81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3B91DBA-333D-44B6-B9D6-EE371F5432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3CE5017-F435-4B8F-A572-BCB725DE53B6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EEC355B-16E3-4AF5-878E-CBD8ED74D8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56970B4-B434-42B1-B872-55033D7A7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BB4D25D-ED80-45C2-AC2D-8F55588A15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64FA824-5315-463A-9834-A321F6B2CC0B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072015D-C075-4407-8A5E-68C7CF572B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B9F7D44-8C20-43F4-AB3F-397A4FBB6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909BC2FD-F323-4127-97CE-380D96534A7B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A5C73EB4-4580-40F7-BB84-F955E3F42C1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2EB95C19-A0D5-4805-9B06-44CFDFC8D0F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BE2B5F-E8DF-47D4-BA60-0798BBCEEC3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B740770-8B67-40A9-B834-1A00B8D626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9B636D-1008-4161-86AC-3D24084841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1E95AC-3910-4405-B74F-E0F23E7F21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47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887E91A-0C52-44D9-9A23-70D6316E34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4FEEF-CBF9-4411-89B4-2C84314379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4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2E18F64-436A-43C3-B8B4-81D7914AAC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06468-0B9C-4111-AD05-B6D6FFAA38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76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87D860A-1CC0-4E27-A17C-3F2A7D943F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779E6-BC96-47A4-9587-DE3931702A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14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B04887F-C033-41F4-800A-4D0BD016C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A3DFA-7D86-41A4-88E9-6C8C2CEB08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12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D3C2CFC-FE1B-49B4-942B-123C707A16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62FF8-A37D-489E-B7FC-2D0D17710D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75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5723DDC-DB8B-40D2-BE85-DCCD4C1885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4DC2F-6490-443D-BF15-64E2D0DBFC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790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6EC8EFC-9717-46B7-B4B4-56F0D11514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7358F-87E6-4F82-B1CC-EBE797781D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277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825AFDD0-33A5-4777-80B6-6075373304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0C8E1-212C-4D65-93C1-A0ED191013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00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1CDFC06-A67E-46BE-B295-FDE9EE0B79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77BE4-DB16-4E37-A462-F54A0CD88C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09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305FF58-7010-48DA-AECC-FBA52BACD9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7E420-FA95-4AF8-BD4A-D62F5734C5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04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E49A2D4C-F027-478D-8089-904CB7E30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4F45662D-0E5B-4632-8451-72F05AF0AC3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B4938FC-68E3-40DF-B138-9A6D3B24DB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FE0100C2-943F-42C5-A6D3-CFFCC6C723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AE7A7268-8961-4E5C-A8CF-CF726DB257D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7FA70073-F523-403E-BE9B-FDAB65ECD521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7.bin"/><Relationship Id="rId4" Type="http://schemas.openxmlformats.org/officeDocument/2006/relationships/audio" Target="../media/audio2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4" Type="http://schemas.openxmlformats.org/officeDocument/2006/relationships/audio" Target="../media/audio2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1.bin"/><Relationship Id="rId4" Type="http://schemas.openxmlformats.org/officeDocument/2006/relationships/audio" Target="../media/audio2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3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6.bin"/><Relationship Id="rId4" Type="http://schemas.openxmlformats.org/officeDocument/2006/relationships/audio" Target="../media/audio2.wav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8.bin"/><Relationship Id="rId4" Type="http://schemas.openxmlformats.org/officeDocument/2006/relationships/audio" Target="../media/audio2.wav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0.bin"/><Relationship Id="rId5" Type="http://schemas.openxmlformats.org/officeDocument/2006/relationships/audio" Target="../media/audio2.wav"/><Relationship Id="rId4" Type="http://schemas.openxmlformats.org/officeDocument/2006/relationships/audio" Target="../media/audio3.wav"/><Relationship Id="rId9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wmf"/><Relationship Id="rId11" Type="http://schemas.openxmlformats.org/officeDocument/2006/relationships/image" Target="../media/image42.png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1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4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29.w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47.bin"/><Relationship Id="rId4" Type="http://schemas.openxmlformats.org/officeDocument/2006/relationships/audio" Target="../media/audio3.wav"/><Relationship Id="rId9" Type="http://schemas.openxmlformats.org/officeDocument/2006/relationships/image" Target="../media/image4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9.bin"/><Relationship Id="rId4" Type="http://schemas.openxmlformats.org/officeDocument/2006/relationships/audio" Target="../media/audio2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4.wmf"/><Relationship Id="rId3" Type="http://schemas.openxmlformats.org/officeDocument/2006/relationships/notesSlide" Target="../notesSlides/notesSlide29.xml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58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audio" Target="../media/audio2.wav"/><Relationship Id="rId9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4.bin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59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4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6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2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67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68.w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81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8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81.png"/><Relationship Id="rId4" Type="http://schemas.openxmlformats.org/officeDocument/2006/relationships/audio" Target="../media/audio2.wav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4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8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88.wmf"/><Relationship Id="rId18" Type="http://schemas.openxmlformats.org/officeDocument/2006/relationships/image" Target="../media/image90.wmf"/><Relationship Id="rId26" Type="http://schemas.openxmlformats.org/officeDocument/2006/relationships/image" Target="../media/image94.wmf"/><Relationship Id="rId3" Type="http://schemas.openxmlformats.org/officeDocument/2006/relationships/notesSlide" Target="../notesSlides/notesSlide37.xml"/><Relationship Id="rId21" Type="http://schemas.openxmlformats.org/officeDocument/2006/relationships/oleObject" Target="../embeddings/oleObject97.bin"/><Relationship Id="rId7" Type="http://schemas.openxmlformats.org/officeDocument/2006/relationships/oleObject" Target="../embeddings/oleObject89.bin"/><Relationship Id="rId12" Type="http://schemas.openxmlformats.org/officeDocument/2006/relationships/oleObject" Target="../embeddings/oleObject92.bin"/><Relationship Id="rId17" Type="http://schemas.openxmlformats.org/officeDocument/2006/relationships/oleObject" Target="../embeddings/oleObject95.bin"/><Relationship Id="rId25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5.wmf"/><Relationship Id="rId11" Type="http://schemas.openxmlformats.org/officeDocument/2006/relationships/image" Target="../media/image87.wmf"/><Relationship Id="rId24" Type="http://schemas.openxmlformats.org/officeDocument/2006/relationships/image" Target="../media/image93.w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10" Type="http://schemas.openxmlformats.org/officeDocument/2006/relationships/oleObject" Target="../embeddings/oleObject91.bin"/><Relationship Id="rId19" Type="http://schemas.openxmlformats.org/officeDocument/2006/relationships/oleObject" Target="../embeddings/oleObject96.bin"/><Relationship Id="rId4" Type="http://schemas.openxmlformats.org/officeDocument/2006/relationships/audio" Target="../media/audio3.wav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93.bin"/><Relationship Id="rId22" Type="http://schemas.openxmlformats.org/officeDocument/2006/relationships/image" Target="../media/image9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04.bin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97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9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9.bin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02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audio" Target="../media/audio2.wav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5.bin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08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0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17.wmf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24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1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20.wmf"/><Relationship Id="rId3" Type="http://schemas.openxmlformats.org/officeDocument/2006/relationships/notesSlide" Target="../notesSlides/notesSlide42.xml"/><Relationship Id="rId21" Type="http://schemas.openxmlformats.org/officeDocument/2006/relationships/oleObject" Target="../embeddings/oleObject133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32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15.wmf"/><Relationship Id="rId22" Type="http://schemas.openxmlformats.org/officeDocument/2006/relationships/image" Target="../media/image122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8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wmf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6.bin"/><Relationship Id="rId5" Type="http://schemas.openxmlformats.org/officeDocument/2006/relationships/audio" Target="../media/audio3.wav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0.bin"/><Relationship Id="rId4" Type="http://schemas.openxmlformats.org/officeDocument/2006/relationships/audio" Target="../media/audio2.wav"/><Relationship Id="rId9" Type="http://schemas.openxmlformats.org/officeDocument/2006/relationships/image" Target="../media/image16.wmf"/><Relationship Id="rId1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374D40C0-9724-4BD0-A8F7-335DB3700D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14D1CCE-8581-49A8-BAE4-EB3514499A8E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88258" name="Text Box 2">
            <a:extLst>
              <a:ext uri="{FF2B5EF4-FFF2-40B4-BE49-F238E27FC236}">
                <a16:creationId xmlns:a16="http://schemas.microsoft.com/office/drawing/2014/main" id="{797284BD-4777-4FAD-90D5-933578D86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41500"/>
            <a:ext cx="73152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9.1   Relations and Their Properties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9.2   n-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ary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 Relations and Their Applications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9.3   Representing Relations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9.4   Closures of Relations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9.5   Equivalence Relations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9.6   Partial Orderings </a:t>
            </a:r>
          </a:p>
        </p:txBody>
      </p:sp>
      <p:sp>
        <p:nvSpPr>
          <p:cNvPr id="1888259" name="Text Box 3">
            <a:extLst>
              <a:ext uri="{FF2B5EF4-FFF2-40B4-BE49-F238E27FC236}">
                <a16:creationId xmlns:a16="http://schemas.microsoft.com/office/drawing/2014/main" id="{03F2C556-0E59-42C0-8196-52A5D7F6B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493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9 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8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825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5C36F5CC-93FE-46D2-A407-396DBCA69C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7F221C3-15AC-4743-B0A9-EA043E7DDF8E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06691" name="Text Box 3">
            <a:extLst>
              <a:ext uri="{FF2B5EF4-FFF2-40B4-BE49-F238E27FC236}">
                <a16:creationId xmlns:a16="http://schemas.microsoft.com/office/drawing/2014/main" id="{EDD24C60-0587-484E-8388-8B3324771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6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{0, 1, 2,3}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06692" name="Text Box 4">
            <a:extLst>
              <a:ext uri="{FF2B5EF4-FFF2-40B4-BE49-F238E27FC236}">
                <a16:creationId xmlns:a16="http://schemas.microsoft.com/office/drawing/2014/main" id="{83001186-C737-4F0E-B7B1-405D37180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19600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{(0,0), (0,3), (2,0),(2,1),(2,3),(3,2)}.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9051644D-F1F8-4D10-B273-6559AF9D4253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524000"/>
            <a:ext cx="2651125" cy="2235200"/>
            <a:chOff x="1920" y="1152"/>
            <a:chExt cx="1670" cy="1408"/>
          </a:xfrm>
        </p:grpSpPr>
        <p:sp>
          <p:nvSpPr>
            <p:cNvPr id="22534" name="Oval 6">
              <a:extLst>
                <a:ext uri="{FF2B5EF4-FFF2-40B4-BE49-F238E27FC236}">
                  <a16:creationId xmlns:a16="http://schemas.microsoft.com/office/drawing/2014/main" id="{47945FFA-3383-45EB-A264-FE1C865A8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1456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2535" name="Oval 7">
              <a:extLst>
                <a:ext uri="{FF2B5EF4-FFF2-40B4-BE49-F238E27FC236}">
                  <a16:creationId xmlns:a16="http://schemas.microsoft.com/office/drawing/2014/main" id="{E6DA39B3-694F-466C-B16B-D99093F0B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0" y="222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2536" name="Oval 8">
              <a:extLst>
                <a:ext uri="{FF2B5EF4-FFF2-40B4-BE49-F238E27FC236}">
                  <a16:creationId xmlns:a16="http://schemas.microsoft.com/office/drawing/2014/main" id="{75E8FB4B-81CA-4420-B258-16ACB5457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1408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2537" name="Oval 9">
              <a:extLst>
                <a:ext uri="{FF2B5EF4-FFF2-40B4-BE49-F238E27FC236}">
                  <a16:creationId xmlns:a16="http://schemas.microsoft.com/office/drawing/2014/main" id="{04A8CD03-F6A7-477C-B8F7-E6DAEC3AC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222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2538" name="Line 10">
              <a:extLst>
                <a:ext uri="{FF2B5EF4-FFF2-40B4-BE49-F238E27FC236}">
                  <a16:creationId xmlns:a16="http://schemas.microsoft.com/office/drawing/2014/main" id="{CA87EDE6-E268-4B3E-A6FD-3F5EB86417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1" y="1696"/>
              <a:ext cx="0" cy="5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Line 11">
              <a:extLst>
                <a:ext uri="{FF2B5EF4-FFF2-40B4-BE49-F238E27FC236}">
                  <a16:creationId xmlns:a16="http://schemas.microsoft.com/office/drawing/2014/main" id="{EEBDDB3E-9622-4B1E-AE53-DFA24502D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4" y="1744"/>
              <a:ext cx="0" cy="48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Arc 12">
              <a:extLst>
                <a:ext uri="{FF2B5EF4-FFF2-40B4-BE49-F238E27FC236}">
                  <a16:creationId xmlns:a16="http://schemas.microsoft.com/office/drawing/2014/main" id="{230B28FD-E253-48C4-9413-0D08E0053D8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486" y="2158"/>
              <a:ext cx="768" cy="286"/>
            </a:xfrm>
            <a:custGeom>
              <a:avLst/>
              <a:gdLst>
                <a:gd name="T0" fmla="*/ 0 w 40942"/>
                <a:gd name="T1" fmla="*/ 0 h 21600"/>
                <a:gd name="T2" fmla="*/ 0 w 40942"/>
                <a:gd name="T3" fmla="*/ 0 h 21600"/>
                <a:gd name="T4" fmla="*/ 0 w 40942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42"/>
                <a:gd name="T10" fmla="*/ 0 h 21600"/>
                <a:gd name="T11" fmla="*/ 40942 w 409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42" h="21600" fill="none" extrusionOk="0">
                  <a:moveTo>
                    <a:pt x="40941" y="7699"/>
                  </a:moveTo>
                  <a:cubicBezTo>
                    <a:pt x="37748" y="16070"/>
                    <a:pt x="29719" y="21599"/>
                    <a:pt x="20761" y="21600"/>
                  </a:cubicBezTo>
                  <a:cubicBezTo>
                    <a:pt x="11127" y="21600"/>
                    <a:pt x="2659" y="15220"/>
                    <a:pt x="0" y="5961"/>
                  </a:cubicBezTo>
                </a:path>
                <a:path w="40942" h="21600" stroke="0" extrusionOk="0">
                  <a:moveTo>
                    <a:pt x="40941" y="7699"/>
                  </a:moveTo>
                  <a:cubicBezTo>
                    <a:pt x="37748" y="16070"/>
                    <a:pt x="29719" y="21599"/>
                    <a:pt x="20761" y="21600"/>
                  </a:cubicBezTo>
                  <a:cubicBezTo>
                    <a:pt x="11127" y="21600"/>
                    <a:pt x="2659" y="15220"/>
                    <a:pt x="0" y="5961"/>
                  </a:cubicBezTo>
                  <a:lnTo>
                    <a:pt x="20761" y="0"/>
                  </a:lnTo>
                  <a:lnTo>
                    <a:pt x="40941" y="7699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1" name="Arc 13">
              <a:extLst>
                <a:ext uri="{FF2B5EF4-FFF2-40B4-BE49-F238E27FC236}">
                  <a16:creationId xmlns:a16="http://schemas.microsoft.com/office/drawing/2014/main" id="{6901D2A4-9207-4CBE-A3D9-86E44E8B8B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38" y="2389"/>
              <a:ext cx="816" cy="171"/>
            </a:xfrm>
            <a:custGeom>
              <a:avLst/>
              <a:gdLst>
                <a:gd name="T0" fmla="*/ 0 w 41670"/>
                <a:gd name="T1" fmla="*/ 0 h 21600"/>
                <a:gd name="T2" fmla="*/ 0 w 41670"/>
                <a:gd name="T3" fmla="*/ 0 h 21600"/>
                <a:gd name="T4" fmla="*/ 0 w 41670"/>
                <a:gd name="T5" fmla="*/ 0 h 21600"/>
                <a:gd name="T6" fmla="*/ 0 60000 65536"/>
                <a:gd name="T7" fmla="*/ 0 60000 65536"/>
                <a:gd name="T8" fmla="*/ 0 60000 65536"/>
                <a:gd name="T9" fmla="*/ 0 w 41670"/>
                <a:gd name="T10" fmla="*/ 0 h 21600"/>
                <a:gd name="T11" fmla="*/ 41670 w 416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70" h="21600" fill="none" extrusionOk="0">
                  <a:moveTo>
                    <a:pt x="41669" y="7699"/>
                  </a:moveTo>
                  <a:cubicBezTo>
                    <a:pt x="38476" y="16070"/>
                    <a:pt x="30447" y="21599"/>
                    <a:pt x="21489" y="21600"/>
                  </a:cubicBezTo>
                  <a:cubicBezTo>
                    <a:pt x="10405" y="21600"/>
                    <a:pt x="1120" y="13211"/>
                    <a:pt x="-1" y="2185"/>
                  </a:cubicBezTo>
                </a:path>
                <a:path w="41670" h="21600" stroke="0" extrusionOk="0">
                  <a:moveTo>
                    <a:pt x="41669" y="7699"/>
                  </a:moveTo>
                  <a:cubicBezTo>
                    <a:pt x="38476" y="16070"/>
                    <a:pt x="30447" y="21599"/>
                    <a:pt x="21489" y="21600"/>
                  </a:cubicBezTo>
                  <a:cubicBezTo>
                    <a:pt x="10405" y="21600"/>
                    <a:pt x="1120" y="13211"/>
                    <a:pt x="-1" y="2185"/>
                  </a:cubicBezTo>
                  <a:lnTo>
                    <a:pt x="21489" y="0"/>
                  </a:lnTo>
                  <a:lnTo>
                    <a:pt x="41669" y="7699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Freeform 14">
              <a:extLst>
                <a:ext uri="{FF2B5EF4-FFF2-40B4-BE49-F238E27FC236}">
                  <a16:creationId xmlns:a16="http://schemas.microsoft.com/office/drawing/2014/main" id="{C17663B3-3BA6-4C72-B618-AF4C14995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1616"/>
              <a:ext cx="948" cy="620"/>
            </a:xfrm>
            <a:custGeom>
              <a:avLst/>
              <a:gdLst>
                <a:gd name="T0" fmla="*/ 0 w 948"/>
                <a:gd name="T1" fmla="*/ 0 h 620"/>
                <a:gd name="T2" fmla="*/ 97 w 948"/>
                <a:gd name="T3" fmla="*/ 17 h 620"/>
                <a:gd name="T4" fmla="*/ 150 w 948"/>
                <a:gd name="T5" fmla="*/ 35 h 620"/>
                <a:gd name="T6" fmla="*/ 177 w 948"/>
                <a:gd name="T7" fmla="*/ 44 h 620"/>
                <a:gd name="T8" fmla="*/ 336 w 948"/>
                <a:gd name="T9" fmla="*/ 124 h 620"/>
                <a:gd name="T10" fmla="*/ 487 w 948"/>
                <a:gd name="T11" fmla="*/ 203 h 620"/>
                <a:gd name="T12" fmla="*/ 620 w 948"/>
                <a:gd name="T13" fmla="*/ 283 h 620"/>
                <a:gd name="T14" fmla="*/ 646 w 948"/>
                <a:gd name="T15" fmla="*/ 310 h 620"/>
                <a:gd name="T16" fmla="*/ 726 w 948"/>
                <a:gd name="T17" fmla="*/ 363 h 620"/>
                <a:gd name="T18" fmla="*/ 753 w 948"/>
                <a:gd name="T19" fmla="*/ 381 h 620"/>
                <a:gd name="T20" fmla="*/ 797 w 948"/>
                <a:gd name="T21" fmla="*/ 416 h 620"/>
                <a:gd name="T22" fmla="*/ 841 w 948"/>
                <a:gd name="T23" fmla="*/ 451 h 620"/>
                <a:gd name="T24" fmla="*/ 886 w 948"/>
                <a:gd name="T25" fmla="*/ 531 h 620"/>
                <a:gd name="T26" fmla="*/ 903 w 948"/>
                <a:gd name="T27" fmla="*/ 558 h 620"/>
                <a:gd name="T28" fmla="*/ 921 w 948"/>
                <a:gd name="T29" fmla="*/ 584 h 620"/>
                <a:gd name="T30" fmla="*/ 948 w 948"/>
                <a:gd name="T31" fmla="*/ 620 h 6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48"/>
                <a:gd name="T49" fmla="*/ 0 h 620"/>
                <a:gd name="T50" fmla="*/ 948 w 948"/>
                <a:gd name="T51" fmla="*/ 620 h 6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48" h="620">
                  <a:moveTo>
                    <a:pt x="0" y="0"/>
                  </a:moveTo>
                  <a:cubicBezTo>
                    <a:pt x="32" y="6"/>
                    <a:pt x="65" y="11"/>
                    <a:pt x="97" y="17"/>
                  </a:cubicBezTo>
                  <a:cubicBezTo>
                    <a:pt x="115" y="20"/>
                    <a:pt x="132" y="29"/>
                    <a:pt x="150" y="35"/>
                  </a:cubicBezTo>
                  <a:cubicBezTo>
                    <a:pt x="159" y="38"/>
                    <a:pt x="177" y="44"/>
                    <a:pt x="177" y="44"/>
                  </a:cubicBezTo>
                  <a:cubicBezTo>
                    <a:pt x="226" y="78"/>
                    <a:pt x="284" y="96"/>
                    <a:pt x="336" y="124"/>
                  </a:cubicBezTo>
                  <a:cubicBezTo>
                    <a:pt x="388" y="152"/>
                    <a:pt x="429" y="188"/>
                    <a:pt x="487" y="203"/>
                  </a:cubicBezTo>
                  <a:cubicBezTo>
                    <a:pt x="529" y="231"/>
                    <a:pt x="584" y="246"/>
                    <a:pt x="620" y="283"/>
                  </a:cubicBezTo>
                  <a:cubicBezTo>
                    <a:pt x="629" y="292"/>
                    <a:pt x="636" y="302"/>
                    <a:pt x="646" y="310"/>
                  </a:cubicBezTo>
                  <a:cubicBezTo>
                    <a:pt x="671" y="330"/>
                    <a:pt x="700" y="345"/>
                    <a:pt x="726" y="363"/>
                  </a:cubicBezTo>
                  <a:cubicBezTo>
                    <a:pt x="735" y="369"/>
                    <a:pt x="753" y="381"/>
                    <a:pt x="753" y="381"/>
                  </a:cubicBezTo>
                  <a:cubicBezTo>
                    <a:pt x="807" y="460"/>
                    <a:pt x="734" y="364"/>
                    <a:pt x="797" y="416"/>
                  </a:cubicBezTo>
                  <a:cubicBezTo>
                    <a:pt x="851" y="460"/>
                    <a:pt x="779" y="432"/>
                    <a:pt x="841" y="451"/>
                  </a:cubicBezTo>
                  <a:cubicBezTo>
                    <a:pt x="857" y="500"/>
                    <a:pt x="844" y="467"/>
                    <a:pt x="886" y="531"/>
                  </a:cubicBezTo>
                  <a:cubicBezTo>
                    <a:pt x="892" y="540"/>
                    <a:pt x="897" y="549"/>
                    <a:pt x="903" y="558"/>
                  </a:cubicBezTo>
                  <a:cubicBezTo>
                    <a:pt x="909" y="567"/>
                    <a:pt x="921" y="584"/>
                    <a:pt x="921" y="584"/>
                  </a:cubicBezTo>
                  <a:cubicBezTo>
                    <a:pt x="932" y="617"/>
                    <a:pt x="922" y="607"/>
                    <a:pt x="948" y="620"/>
                  </a:cubicBezTo>
                </a:path>
              </a:pathLst>
            </a:custGeom>
            <a:noFill/>
            <a:ln w="28575" cmpd="sng">
              <a:solidFill>
                <a:srgbClr val="FF99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Arc 15">
              <a:extLst>
                <a:ext uri="{FF2B5EF4-FFF2-40B4-BE49-F238E27FC236}">
                  <a16:creationId xmlns:a16="http://schemas.microsoft.com/office/drawing/2014/main" id="{68B1F2A7-77F6-40D6-A662-506D211F4D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152"/>
              <a:ext cx="432" cy="336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7319" y="37805"/>
                  </a:moveTo>
                  <a:cubicBezTo>
                    <a:pt x="2666" y="33705"/>
                    <a:pt x="0" y="278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501" y="43200"/>
                    <a:pt x="21402" y="43199"/>
                    <a:pt x="21304" y="43197"/>
                  </a:cubicBezTo>
                </a:path>
                <a:path w="43200" h="43200" stroke="0" extrusionOk="0">
                  <a:moveTo>
                    <a:pt x="7319" y="37805"/>
                  </a:moveTo>
                  <a:cubicBezTo>
                    <a:pt x="2666" y="33705"/>
                    <a:pt x="0" y="278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501" y="43200"/>
                    <a:pt x="21402" y="43199"/>
                    <a:pt x="21304" y="43197"/>
                  </a:cubicBezTo>
                  <a:lnTo>
                    <a:pt x="21600" y="21600"/>
                  </a:lnTo>
                  <a:lnTo>
                    <a:pt x="7319" y="37805"/>
                  </a:lnTo>
                  <a:close/>
                </a:path>
              </a:pathLst>
            </a:custGeom>
            <a:noFill/>
            <a:ln w="28575">
              <a:solidFill>
                <a:srgbClr val="FFCC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66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66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6691" grpId="0" autoUpdateAnimBg="0"/>
      <p:bldP spid="190669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12B934B0-D973-4AF6-99CD-89423EB48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E810179-85DF-4948-91E8-ED62BC6223BF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08739" name="Text Box 3">
            <a:extLst>
              <a:ext uri="{FF2B5EF4-FFF2-40B4-BE49-F238E27FC236}">
                <a16:creationId xmlns:a16="http://schemas.microsoft.com/office/drawing/2014/main" id="{F78F096E-FACF-4E1F-BB57-3000C6BF5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Special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Properties of Binary Relations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908740" name="Line 4">
            <a:extLst>
              <a:ext uri="{FF2B5EF4-FFF2-40B4-BE49-F238E27FC236}">
                <a16:creationId xmlns:a16="http://schemas.microsoft.com/office/drawing/2014/main" id="{0CB9C63F-E7F7-43A8-9D47-4BF95158A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53117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08741" name="Text Box 5">
            <a:extLst>
              <a:ext uri="{FF2B5EF4-FFF2-40B4-BE49-F238E27FC236}">
                <a16:creationId xmlns:a16="http://schemas.microsoft.com/office/drawing/2014/main" id="{3921DA81-B138-4238-9BF7-318EF4A72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58925"/>
            <a:ext cx="7543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Reflexive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Irreflexive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Symmetric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Antisymmetric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Transitive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08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0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908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908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908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908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908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8739" grpId="0" autoUpdateAnimBg="0"/>
      <p:bldP spid="1908741" grpId="0" build="p" bldLvl="3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61F4749C-352F-48EC-BBD6-831FFD9A99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F6484F3-75AB-403E-846D-6144F03E2D2F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10787" name="Text Box 3">
            <a:extLst>
              <a:ext uri="{FF2B5EF4-FFF2-40B4-BE49-F238E27FC236}">
                <a16:creationId xmlns:a16="http://schemas.microsoft.com/office/drawing/2014/main" id="{B64A2B18-9797-40A4-A080-BC431AC54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Special Properties of Binary Relations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6628" name="Line 4">
            <a:extLst>
              <a:ext uri="{FF2B5EF4-FFF2-40B4-BE49-F238E27FC236}">
                <a16:creationId xmlns:a16="http://schemas.microsoft.com/office/drawing/2014/main" id="{C95611D1-A120-4035-97E0-28ADA3ACB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53117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56DA16CB-2861-4A4F-AD66-5F884AD2E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58925"/>
            <a:ext cx="7543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Reflexive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Irreflexive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Symmetric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Antisymmetric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Transitive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3FB6D412-6A95-4FC8-8157-1F448CC259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77499CB-F975-4087-B7E2-DB4D7B5D961C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A922A69A-E26F-41C3-B2AD-1DED73FB61BA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500063"/>
            <a:ext cx="7848600" cy="831850"/>
            <a:chOff x="288" y="472"/>
            <a:chExt cx="4944" cy="524"/>
          </a:xfrm>
        </p:grpSpPr>
        <p:sp>
          <p:nvSpPr>
            <p:cNvPr id="28677" name="Text Box 4">
              <a:extLst>
                <a:ext uri="{FF2B5EF4-FFF2-40B4-BE49-F238E27FC236}">
                  <a16:creationId xmlns:a16="http://schemas.microsoft.com/office/drawing/2014/main" id="{5D2204C1-ACEC-4CDE-8557-6A8552E10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472"/>
              <a:ext cx="49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Definition】A relation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on a set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is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reflexive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if </a:t>
              </a:r>
            </a:p>
          </p:txBody>
        </p:sp>
        <p:graphicFrame>
          <p:nvGraphicFramePr>
            <p:cNvPr id="28678" name="Object 5">
              <a:extLst>
                <a:ext uri="{FF2B5EF4-FFF2-40B4-BE49-F238E27FC236}">
                  <a16:creationId xmlns:a16="http://schemas.microsoft.com/office/drawing/2014/main" id="{5B332749-1046-4B45-B0A0-46A6C8E7F0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8" y="768"/>
            <a:ext cx="2461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3" name="公式" r:id="rId4" imgW="2362200" imgH="215900" progId="Equation.3">
                    <p:embed/>
                  </p:oleObj>
                </mc:Choice>
                <mc:Fallback>
                  <p:oleObj name="公式" r:id="rId4" imgW="2362200" imgH="215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8" y="768"/>
                          <a:ext cx="2461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12838" name="Object 6">
            <a:extLst>
              <a:ext uri="{FF2B5EF4-FFF2-40B4-BE49-F238E27FC236}">
                <a16:creationId xmlns:a16="http://schemas.microsoft.com/office/drawing/2014/main" id="{8C386CA7-7AE6-4283-862B-F1E58512AE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0288" y="1474788"/>
          <a:ext cx="29654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r:id="rId6" imgW="1435100" imgH="203200" progId="Equation.3">
                  <p:embed/>
                </p:oleObj>
              </mc:Choice>
              <mc:Fallback>
                <p:oleObj r:id="rId6" imgW="14351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1474788"/>
                        <a:ext cx="296545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5CA0A208-7BA2-4E08-B9B9-E85332BA49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44A921F-F078-4060-A086-00FEE18D9A2E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12839" name="Text Box 7">
            <a:extLst>
              <a:ext uri="{FF2B5EF4-FFF2-40B4-BE49-F238E27FC236}">
                <a16:creationId xmlns:a16="http://schemas.microsoft.com/office/drawing/2014/main" id="{7C31216A-8E08-4E3F-89A9-D50ED5E4C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00063"/>
            <a:ext cx="8382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Questions: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 What do we know about matrices representing reflexive relations? 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2E671CE3-3A13-4D9F-A7F6-0C729B07C334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1719263"/>
            <a:ext cx="7162800" cy="895350"/>
            <a:chOff x="816" y="2318"/>
            <a:chExt cx="4512" cy="564"/>
          </a:xfrm>
        </p:grpSpPr>
        <p:sp>
          <p:nvSpPr>
            <p:cNvPr id="30727" name="Text Box 9">
              <a:extLst>
                <a:ext uri="{FF2B5EF4-FFF2-40B4-BE49-F238E27FC236}">
                  <a16:creationId xmlns:a16="http://schemas.microsoft.com/office/drawing/2014/main" id="{F4FF07E7-A3C7-43FA-946B-9B09CF641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318"/>
              <a:ext cx="4512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All the elements on the main diagonal of         must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be 1s.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30728" name="Object 10">
              <a:extLst>
                <a:ext uri="{FF2B5EF4-FFF2-40B4-BE49-F238E27FC236}">
                  <a16:creationId xmlns:a16="http://schemas.microsoft.com/office/drawing/2014/main" id="{E15BFA3F-4990-4F4B-80A2-35083D0C67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2364"/>
            <a:ext cx="27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3" r:id="rId5" imgW="266816" imgH="215994" progId="Equation.3">
                    <p:embed/>
                  </p:oleObj>
                </mc:Choice>
                <mc:Fallback>
                  <p:oleObj r:id="rId5" imgW="266816" imgH="21599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364"/>
                          <a:ext cx="27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12843" name="Object 11">
            <a:extLst>
              <a:ext uri="{FF2B5EF4-FFF2-40B4-BE49-F238E27FC236}">
                <a16:creationId xmlns:a16="http://schemas.microsoft.com/office/drawing/2014/main" id="{85468CD1-FCBE-4A7E-AD22-796DDCC8A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3" y="2176463"/>
          <a:ext cx="23622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4" name="Equation" r:id="rId7" imgW="1651000" imgH="1371600" progId="Equation.3">
                  <p:embed/>
                </p:oleObj>
              </mc:Choice>
              <mc:Fallback>
                <p:oleObj name="Equation" r:id="rId7" imgW="1651000" imgH="1371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176463"/>
                        <a:ext cx="236220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2844" name="Text Box 12">
            <a:extLst>
              <a:ext uri="{FF2B5EF4-FFF2-40B4-BE49-F238E27FC236}">
                <a16:creationId xmlns:a16="http://schemas.microsoft.com/office/drawing/2014/main" id="{92415649-17BF-4560-98F4-07D4E459A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3902075"/>
            <a:ext cx="8382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 What do we know about digraphs representing reflexive relations? </a:t>
            </a:r>
          </a:p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There is </a:t>
            </a:r>
            <a:r>
              <a:rPr kumimoji="1" lang="en-US" altLang="zh-CN">
                <a:solidFill>
                  <a:srgbClr val="CC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loop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at every vertex of the directed graph.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2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28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1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12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12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2839" grpId="0" build="p" bldLvl="2" autoUpdateAnimBg="0"/>
      <p:bldP spid="1912844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C6CF0A6F-FCCA-4D3E-A398-4D8F701151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9FC7026-9C3D-418F-AE5F-685B3EF3EC8C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14883" name="Text Box 3">
            <a:extLst>
              <a:ext uri="{FF2B5EF4-FFF2-40B4-BE49-F238E27FC236}">
                <a16:creationId xmlns:a16="http://schemas.microsoft.com/office/drawing/2014/main" id="{221CF441-30B8-4DCB-8E96-92FEA4C7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Special Properties of Binary Relations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2772" name="Line 4">
            <a:extLst>
              <a:ext uri="{FF2B5EF4-FFF2-40B4-BE49-F238E27FC236}">
                <a16:creationId xmlns:a16="http://schemas.microsoft.com/office/drawing/2014/main" id="{D6BB0D37-99BA-44DF-91B6-27E25E755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53117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36EFA289-0C22-4B67-B533-76256A778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58925"/>
            <a:ext cx="7543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Reflexive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Irreflexive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Symmetric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Antisymmetric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Transitive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85C6C07D-B554-4AA7-85E3-7A7CE7E1B7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2496FDC-8C6D-447E-B039-1161CE036676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16931" name="Text Box 3">
            <a:extLst>
              <a:ext uri="{FF2B5EF4-FFF2-40B4-BE49-F238E27FC236}">
                <a16:creationId xmlns:a16="http://schemas.microsoft.com/office/drawing/2014/main" id="{B92108FB-7414-406D-A19C-DBF834E89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33600"/>
            <a:ext cx="83820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Questions: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ct val="4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connection matrix of an irreflexive relations? </a:t>
            </a:r>
          </a:p>
          <a:p>
            <a:pPr lvl="1" eaLnBrk="1" hangingPunct="1">
              <a:spcBef>
                <a:spcPct val="4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Digraph?</a:t>
            </a:r>
          </a:p>
          <a:p>
            <a:pPr lvl="1" eaLnBrk="1" hangingPunct="1">
              <a:spcBef>
                <a:spcPct val="4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Can a relation on a set be neither reflexive nor irreflexive? </a:t>
            </a:r>
          </a:p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Yes.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0F84084A-1505-47F8-B7F1-6015DA0E0D2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749300"/>
            <a:ext cx="7848600" cy="1023938"/>
            <a:chOff x="288" y="472"/>
            <a:chExt cx="4944" cy="645"/>
          </a:xfrm>
        </p:grpSpPr>
        <p:sp>
          <p:nvSpPr>
            <p:cNvPr id="34822" name="Text Box 5">
              <a:extLst>
                <a:ext uri="{FF2B5EF4-FFF2-40B4-BE49-F238E27FC236}">
                  <a16:creationId xmlns:a16="http://schemas.microsoft.com/office/drawing/2014/main" id="{51E53F10-2187-46AB-8FCC-98309A4BC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472"/>
              <a:ext cx="49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【Definition】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A relation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on a set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is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irreflexive</a:t>
              </a:r>
              <a:r>
                <a:rPr kumimoji="1" lang="en-US" altLang="zh-CN" i="1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if </a:t>
              </a:r>
            </a:p>
          </p:txBody>
        </p:sp>
        <p:graphicFrame>
          <p:nvGraphicFramePr>
            <p:cNvPr id="34823" name="Object 6">
              <a:extLst>
                <a:ext uri="{FF2B5EF4-FFF2-40B4-BE49-F238E27FC236}">
                  <a16:creationId xmlns:a16="http://schemas.microsoft.com/office/drawing/2014/main" id="{84E9F61F-4691-4BB9-8217-07D31FA1AC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864"/>
            <a:ext cx="182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8" name="Equation" r:id="rId5" imgW="1435100" imgH="203200" progId="Equation.3">
                    <p:embed/>
                  </p:oleObj>
                </mc:Choice>
                <mc:Fallback>
                  <p:oleObj name="Equation" r:id="rId5" imgW="14351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864"/>
                          <a:ext cx="182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16935" name="Object 7">
            <a:extLst>
              <a:ext uri="{FF2B5EF4-FFF2-40B4-BE49-F238E27FC236}">
                <a16:creationId xmlns:a16="http://schemas.microsoft.com/office/drawing/2014/main" id="{530A8D41-DCC9-401B-AA8A-04C8268D98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495800"/>
          <a:ext cx="1957388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r:id="rId7" imgW="1168400" imgH="927100" progId="Equation.3">
                  <p:embed/>
                </p:oleObj>
              </mc:Choice>
              <mc:Fallback>
                <p:oleObj r:id="rId7" imgW="1168400" imgH="927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95800"/>
                        <a:ext cx="1957388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1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1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1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1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6931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F3F60BFC-39B8-4086-B4F7-1C933B244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3DC5065-7F00-492B-83A8-EFDB575CA62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18979" name="Text Box 3">
            <a:extLst>
              <a:ext uri="{FF2B5EF4-FFF2-40B4-BE49-F238E27FC236}">
                <a16:creationId xmlns:a16="http://schemas.microsoft.com/office/drawing/2014/main" id="{92105D37-E715-4963-A015-5B7C7C443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Special Properties of Binary Relations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6868" name="Line 4">
            <a:extLst>
              <a:ext uri="{FF2B5EF4-FFF2-40B4-BE49-F238E27FC236}">
                <a16:creationId xmlns:a16="http://schemas.microsoft.com/office/drawing/2014/main" id="{AB9B000D-76D1-4C9B-8F7D-B80B1AFA0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53117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3E5D12EF-606D-41B9-B7C3-9F2F2018B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58925"/>
            <a:ext cx="7543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Reflexive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Irreflexive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Symmetric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Antisymmetric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Transitive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46294100-8598-48AD-8020-C787FA52E3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05698D3-39C8-4730-A3C9-04608889F2BF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1027" name="Text Box 3">
            <a:extLst>
              <a:ext uri="{FF2B5EF4-FFF2-40B4-BE49-F238E27FC236}">
                <a16:creationId xmlns:a16="http://schemas.microsoft.com/office/drawing/2014/main" id="{D59C4526-B5B8-45A5-9768-9A4801E6E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1785938"/>
            <a:ext cx="8382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Questions: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ct val="4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connection matrix of a symmetric relations? </a:t>
            </a:r>
          </a:p>
        </p:txBody>
      </p:sp>
      <p:sp>
        <p:nvSpPr>
          <p:cNvPr id="1921028" name="Text Box 4">
            <a:extLst>
              <a:ext uri="{FF2B5EF4-FFF2-40B4-BE49-F238E27FC236}">
                <a16:creationId xmlns:a16="http://schemas.microsoft.com/office/drawing/2014/main" id="{C6F3C7E7-389F-4F3C-A319-96DB14751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493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relation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on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symmetric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</a:p>
        </p:txBody>
      </p:sp>
      <p:graphicFrame>
        <p:nvGraphicFramePr>
          <p:cNvPr id="1921029" name="Object 5">
            <a:extLst>
              <a:ext uri="{FF2B5EF4-FFF2-40B4-BE49-F238E27FC236}">
                <a16:creationId xmlns:a16="http://schemas.microsoft.com/office/drawing/2014/main" id="{30CA8FDB-DEAA-4F5A-B279-163D98276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7513" y="2852738"/>
          <a:ext cx="195738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Equation" r:id="rId5" imgW="1168400" imgH="927100" progId="Equation.3">
                  <p:embed/>
                </p:oleObj>
              </mc:Choice>
              <mc:Fallback>
                <p:oleObj name="Equation" r:id="rId5" imgW="1168400" imgH="927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2852738"/>
                        <a:ext cx="1957387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1030" name="Object 6">
            <a:extLst>
              <a:ext uri="{FF2B5EF4-FFF2-40B4-BE49-F238E27FC236}">
                <a16:creationId xmlns:a16="http://schemas.microsoft.com/office/drawing/2014/main" id="{FCE3929D-45E5-44B3-A1C0-48C822447E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7463" y="1343025"/>
          <a:ext cx="3581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r:id="rId7" imgW="1866900" imgH="203200" progId="Equation.3">
                  <p:embed/>
                </p:oleObj>
              </mc:Choice>
              <mc:Fallback>
                <p:oleObj r:id="rId7" imgW="18669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1343025"/>
                        <a:ext cx="35814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1031" name="Text Box 7">
            <a:extLst>
              <a:ext uri="{FF2B5EF4-FFF2-40B4-BE49-F238E27FC236}">
                <a16:creationId xmlns:a16="http://schemas.microsoft.com/office/drawing/2014/main" id="{5B36C55F-85E2-41E4-A303-77AF843FB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757738"/>
            <a:ext cx="8382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  <a:buFontTx/>
              <a:buAutoNum type="arabicParenBoth" startAt="2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Digraph?</a:t>
            </a:r>
          </a:p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If there is an arc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there must be an arc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). </a:t>
            </a:r>
          </a:p>
        </p:txBody>
      </p:sp>
      <p:sp>
        <p:nvSpPr>
          <p:cNvPr id="1921032" name="Line 8">
            <a:extLst>
              <a:ext uri="{FF2B5EF4-FFF2-40B4-BE49-F238E27FC236}">
                <a16:creationId xmlns:a16="http://schemas.microsoft.com/office/drawing/2014/main" id="{993A1BE6-26F6-4618-9AFF-CEC6FBF19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3713" y="2852738"/>
            <a:ext cx="1524000" cy="1447800"/>
          </a:xfrm>
          <a:prstGeom prst="line">
            <a:avLst/>
          </a:prstGeom>
          <a:noFill/>
          <a:ln w="28575">
            <a:solidFill>
              <a:srgbClr val="00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21033" name="Line 9">
            <a:extLst>
              <a:ext uri="{FF2B5EF4-FFF2-40B4-BE49-F238E27FC236}">
                <a16:creationId xmlns:a16="http://schemas.microsoft.com/office/drawing/2014/main" id="{8578F244-E64B-4C1F-B9AD-88472303B2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9913" y="2928938"/>
            <a:ext cx="609600" cy="5334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21034" name="Line 10">
            <a:extLst>
              <a:ext uri="{FF2B5EF4-FFF2-40B4-BE49-F238E27FC236}">
                <a16:creationId xmlns:a16="http://schemas.microsoft.com/office/drawing/2014/main" id="{712AB4EA-6363-4B92-B854-36ACED7CD2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4713" y="3309938"/>
            <a:ext cx="1066800" cy="9906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2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2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2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2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2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92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92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92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21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21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1027" grpId="0" build="p" bldLvl="2" autoUpdateAnimBg="0"/>
      <p:bldP spid="1921028" grpId="0" build="p" bldLvl="2" autoUpdateAnimBg="0" advAuto="0"/>
      <p:bldP spid="1921031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45AA1AE5-78A1-400A-9DD3-A563CFA0C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F033001-EB52-4D56-BB9B-009127BABCB2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3075" name="Text Box 3">
            <a:extLst>
              <a:ext uri="{FF2B5EF4-FFF2-40B4-BE49-F238E27FC236}">
                <a16:creationId xmlns:a16="http://schemas.microsoft.com/office/drawing/2014/main" id="{EEE5CF61-402D-4C87-92B5-A14493CAC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Special Properties of Binary Relations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40964" name="Line 4">
            <a:extLst>
              <a:ext uri="{FF2B5EF4-FFF2-40B4-BE49-F238E27FC236}">
                <a16:creationId xmlns:a16="http://schemas.microsoft.com/office/drawing/2014/main" id="{049CF0EA-5309-4091-B89E-D65214084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53117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798DA5E2-8F6B-4A7C-84BC-5D40C2EEA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58925"/>
            <a:ext cx="7543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Reflexive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Irreflexive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Symmetric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Antisymmetric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Transitive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C2A95BCB-B5FF-4C52-A206-E46D0F64B7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2645554-48D2-4F33-AB3D-8E4CAD6040FA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0307" name="Text Box 3">
            <a:extLst>
              <a:ext uri="{FF2B5EF4-FFF2-40B4-BE49-F238E27FC236}">
                <a16:creationId xmlns:a16="http://schemas.microsoft.com/office/drawing/2014/main" id="{E9A2BE47-0354-4A48-A884-0A8C682EF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5175"/>
            <a:ext cx="83820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binary relation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from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a subset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Note: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binary relation R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is a set. 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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endParaRPr kumimoji="1" lang="en-US" altLang="zh-CN" b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890308" name="Object 4">
            <a:extLst>
              <a:ext uri="{FF2B5EF4-FFF2-40B4-BE49-F238E27FC236}">
                <a16:creationId xmlns:a16="http://schemas.microsoft.com/office/drawing/2014/main" id="{2ABDFE17-ADC7-4CA4-96BC-5BE81BF6D6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2075" y="2765425"/>
          <a:ext cx="37433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5" imgW="1828800" imgH="203200" progId="Equation.3">
                  <p:embed/>
                </p:oleObj>
              </mc:Choice>
              <mc:Fallback>
                <p:oleObj name="Equation" r:id="rId5" imgW="18288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765425"/>
                        <a:ext cx="37433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0309" name="Text Box 5">
            <a:extLst>
              <a:ext uri="{FF2B5EF4-FFF2-40B4-BE49-F238E27FC236}">
                <a16:creationId xmlns:a16="http://schemas.microsoft.com/office/drawing/2014/main" id="{FEC259F8-6864-4C88-A797-9EAC84B0B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355975"/>
            <a:ext cx="83820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20000"/>
              </a:spcBef>
            </a:pP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组合 18">
            <a:extLst>
              <a:ext uri="{FF2B5EF4-FFF2-40B4-BE49-F238E27FC236}">
                <a16:creationId xmlns:a16="http://schemas.microsoft.com/office/drawing/2014/main" id="{FB1B6E98-4E23-4A4E-9FD0-3B39A7E6480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071938"/>
            <a:ext cx="8382000" cy="533400"/>
            <a:chOff x="762000" y="4071942"/>
            <a:chExt cx="8382000" cy="533400"/>
          </a:xfrm>
        </p:grpSpPr>
        <p:sp>
          <p:nvSpPr>
            <p:cNvPr id="6156" name="Text Box 8">
              <a:extLst>
                <a:ext uri="{FF2B5EF4-FFF2-40B4-BE49-F238E27FC236}">
                  <a16:creationId xmlns:a16="http://schemas.microsoft.com/office/drawing/2014/main" id="{5BEF1108-2C6C-4C4D-960A-2FD157723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4148142"/>
              <a:ext cx="838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(1) </a:t>
              </a:r>
              <a:endPara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6157" name="Object 10">
              <a:extLst>
                <a:ext uri="{FF2B5EF4-FFF2-40B4-BE49-F238E27FC236}">
                  <a16:creationId xmlns:a16="http://schemas.microsoft.com/office/drawing/2014/main" id="{EF9B377B-5E4E-4ACB-BAF3-C91D1B6DDE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7800" y="4071942"/>
            <a:ext cx="2590800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" r:id="rId7" imgW="1676400" imgH="203200" progId="Equation.3">
                    <p:embed/>
                  </p:oleObj>
                </mc:Choice>
                <mc:Fallback>
                  <p:oleObj r:id="rId7" imgW="1676400" imgH="203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4071942"/>
                          <a:ext cx="2590800" cy="309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8" name="Object 11">
              <a:extLst>
                <a:ext uri="{FF2B5EF4-FFF2-40B4-BE49-F238E27FC236}">
                  <a16:creationId xmlns:a16="http://schemas.microsoft.com/office/drawing/2014/main" id="{D30B2E15-79CB-42D7-84AB-E90A2DAB8C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7988" y="4071942"/>
            <a:ext cx="2613025" cy="280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6" name="公式" r:id="rId9" imgW="1854200" imgH="203200" progId="Equation.3">
                    <p:embed/>
                  </p:oleObj>
                </mc:Choice>
                <mc:Fallback>
                  <p:oleObj name="公式" r:id="rId9" imgW="1854200" imgH="203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7988" y="4071942"/>
                          <a:ext cx="2613025" cy="280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5" name="Object 12">
            <a:extLst>
              <a:ext uri="{FF2B5EF4-FFF2-40B4-BE49-F238E27FC236}">
                <a16:creationId xmlns:a16="http://schemas.microsoft.com/office/drawing/2014/main" id="{11F79264-C877-4C85-8F3C-6B1C4390E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4500563"/>
          <a:ext cx="379095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公式" r:id="rId11" imgW="2438400" imgH="203200" progId="Equation.3">
                  <p:embed/>
                </p:oleObj>
              </mc:Choice>
              <mc:Fallback>
                <p:oleObj name="公式" r:id="rId11" imgW="24384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500563"/>
                        <a:ext cx="3790950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>
            <a:extLst>
              <a:ext uri="{FF2B5EF4-FFF2-40B4-BE49-F238E27FC236}">
                <a16:creationId xmlns:a16="http://schemas.microsoft.com/office/drawing/2014/main" id="{6968AF79-528B-497B-BF83-3BF307E469A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956175"/>
            <a:ext cx="8382000" cy="844550"/>
            <a:chOff x="480" y="3456"/>
            <a:chExt cx="5280" cy="532"/>
          </a:xfrm>
        </p:grpSpPr>
        <p:sp>
          <p:nvSpPr>
            <p:cNvPr id="6154" name="Text Box 14">
              <a:extLst>
                <a:ext uri="{FF2B5EF4-FFF2-40B4-BE49-F238E27FC236}">
                  <a16:creationId xmlns:a16="http://schemas.microsoft.com/office/drawing/2014/main" id="{777A98C4-251E-424A-BA14-FEDC8A44C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456"/>
              <a:ext cx="5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(2)  Let R be the set of integer numbers,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</a:p>
          </p:txBody>
        </p:sp>
        <p:graphicFrame>
          <p:nvGraphicFramePr>
            <p:cNvPr id="6155" name="Object 15">
              <a:extLst>
                <a:ext uri="{FF2B5EF4-FFF2-40B4-BE49-F238E27FC236}">
                  <a16:creationId xmlns:a16="http://schemas.microsoft.com/office/drawing/2014/main" id="{D7222831-F593-485E-B84A-C62FCCB50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3765"/>
            <a:ext cx="199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" name="Equation" r:id="rId13" imgW="2044700" imgH="228600" progId="Equation.3">
                    <p:embed/>
                  </p:oleObj>
                </mc:Choice>
                <mc:Fallback>
                  <p:oleObj name="Equation" r:id="rId13" imgW="20447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765"/>
                          <a:ext cx="199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90320" name="Oval 16">
            <a:extLst>
              <a:ext uri="{FF2B5EF4-FFF2-40B4-BE49-F238E27FC236}">
                <a16:creationId xmlns:a16="http://schemas.microsoft.com/office/drawing/2014/main" id="{D1141B74-8767-4A8B-9EEA-67C6E6A7B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2713038"/>
            <a:ext cx="78105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9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9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9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9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9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9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9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890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0307" grpId="0" build="p" bldLvl="2" autoUpdateAnimBg="0"/>
      <p:bldP spid="1890309" grpId="0" build="p" autoUpdateAnimBg="0"/>
      <p:bldP spid="18903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3BBBA83D-5246-4E05-8F59-D0DEED201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140A385-E4FD-4053-A7DB-8D8092036EB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5123" name="Text Box 3">
            <a:extLst>
              <a:ext uri="{FF2B5EF4-FFF2-40B4-BE49-F238E27FC236}">
                <a16:creationId xmlns:a16="http://schemas.microsoft.com/office/drawing/2014/main" id="{66A460B8-CA7C-48C4-A200-DC75436E2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8382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 </a:t>
            </a:r>
          </a:p>
        </p:txBody>
      </p:sp>
      <p:sp>
        <p:nvSpPr>
          <p:cNvPr id="1925124" name="Text Box 4">
            <a:extLst>
              <a:ext uri="{FF2B5EF4-FFF2-40B4-BE49-F238E27FC236}">
                <a16:creationId xmlns:a16="http://schemas.microsoft.com/office/drawing/2014/main" id="{DE6F51F6-21CC-4F7F-B7FE-718C61BAB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493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relation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on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antisymmetric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</a:p>
        </p:txBody>
      </p:sp>
      <p:graphicFrame>
        <p:nvGraphicFramePr>
          <p:cNvPr id="1925125" name="Object 5">
            <a:extLst>
              <a:ext uri="{FF2B5EF4-FFF2-40B4-BE49-F238E27FC236}">
                <a16:creationId xmlns:a16="http://schemas.microsoft.com/office/drawing/2014/main" id="{6747D739-27AD-47CA-B4E1-A524C5144C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371600"/>
          <a:ext cx="42672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1" r:id="rId5" imgW="2336800" imgH="203200" progId="Equation.3">
                  <p:embed/>
                </p:oleObj>
              </mc:Choice>
              <mc:Fallback>
                <p:oleObj r:id="rId5" imgW="23368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371600"/>
                        <a:ext cx="42672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26" name="Object 6">
            <a:extLst>
              <a:ext uri="{FF2B5EF4-FFF2-40B4-BE49-F238E27FC236}">
                <a16:creationId xmlns:a16="http://schemas.microsoft.com/office/drawing/2014/main" id="{10AF250D-0951-47F7-9AB7-7A38137AB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2738" y="2362200"/>
          <a:ext cx="417671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2" name="公式" r:id="rId7" imgW="2324100" imgH="203200" progId="Equation.3">
                  <p:embed/>
                </p:oleObj>
              </mc:Choice>
              <mc:Fallback>
                <p:oleObj name="公式" r:id="rId7" imgW="23241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2362200"/>
                        <a:ext cx="417671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27" name="Text Box 7">
            <a:extLst>
              <a:ext uri="{FF2B5EF4-FFF2-40B4-BE49-F238E27FC236}">
                <a16:creationId xmlns:a16="http://schemas.microsoft.com/office/drawing/2014/main" id="{7646D081-2669-444E-BA60-CDFA3C7BB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956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925128" name="Line 8">
            <a:extLst>
              <a:ext uri="{FF2B5EF4-FFF2-40B4-BE49-F238E27FC236}">
                <a16:creationId xmlns:a16="http://schemas.microsoft.com/office/drawing/2014/main" id="{0E089E9F-F8A7-4D89-8F8F-9E6F9B51EA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063" y="3081338"/>
            <a:ext cx="1400175" cy="14541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25129" name="Object 9">
            <a:extLst>
              <a:ext uri="{FF2B5EF4-FFF2-40B4-BE49-F238E27FC236}">
                <a16:creationId xmlns:a16="http://schemas.microsoft.com/office/drawing/2014/main" id="{4F141D4C-C869-40CD-924C-7635A3EC0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3" y="2924175"/>
          <a:ext cx="1770062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3" name="公式" r:id="rId9" imgW="1130300" imgH="1143000" progId="Equation.3">
                  <p:embed/>
                </p:oleObj>
              </mc:Choice>
              <mc:Fallback>
                <p:oleObj name="公式" r:id="rId9" imgW="1130300" imgH="1143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2924175"/>
                        <a:ext cx="1770062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>
            <a:extLst>
              <a:ext uri="{FF2B5EF4-FFF2-40B4-BE49-F238E27FC236}">
                <a16:creationId xmlns:a16="http://schemas.microsoft.com/office/drawing/2014/main" id="{7CE03F44-4BC1-456D-B7DD-77A4D5546949}"/>
              </a:ext>
            </a:extLst>
          </p:cNvPr>
          <p:cNvGrpSpPr>
            <a:grpSpLocks/>
          </p:cNvGrpSpPr>
          <p:nvPr/>
        </p:nvGrpSpPr>
        <p:grpSpPr bwMode="auto">
          <a:xfrm>
            <a:off x="4194175" y="2924175"/>
            <a:ext cx="1901825" cy="676275"/>
            <a:chOff x="1501" y="1752"/>
            <a:chExt cx="1198" cy="426"/>
          </a:xfrm>
        </p:grpSpPr>
        <p:sp>
          <p:nvSpPr>
            <p:cNvPr id="43028" name="Oval 11">
              <a:extLst>
                <a:ext uri="{FF2B5EF4-FFF2-40B4-BE49-F238E27FC236}">
                  <a16:creationId xmlns:a16="http://schemas.microsoft.com/office/drawing/2014/main" id="{FFCB45B7-25C5-4BCC-8C1F-648EBDA23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1997"/>
              <a:ext cx="227" cy="181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3029" name="AutoShape 12">
              <a:extLst>
                <a:ext uri="{FF2B5EF4-FFF2-40B4-BE49-F238E27FC236}">
                  <a16:creationId xmlns:a16="http://schemas.microsoft.com/office/drawing/2014/main" id="{EE70DABE-F50C-4501-A3DC-FD53F9FCC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1752"/>
              <a:ext cx="409" cy="317"/>
            </a:xfrm>
            <a:prstGeom prst="borderCallout2">
              <a:avLst>
                <a:gd name="adj1" fmla="val 22713"/>
                <a:gd name="adj2" fmla="val -11736"/>
                <a:gd name="adj3" fmla="val 22713"/>
                <a:gd name="adj4" fmla="val -71639"/>
                <a:gd name="adj5" fmla="val 94324"/>
                <a:gd name="adj6" fmla="val -133741"/>
              </a:avLst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9D04B029-D845-43CD-AAF9-9B2AC5CFFBA2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3673475"/>
            <a:ext cx="1954212" cy="833438"/>
            <a:chOff x="288" y="2224"/>
            <a:chExt cx="1231" cy="525"/>
          </a:xfrm>
        </p:grpSpPr>
        <p:sp>
          <p:nvSpPr>
            <p:cNvPr id="43026" name="Oval 14">
              <a:extLst>
                <a:ext uri="{FF2B5EF4-FFF2-40B4-BE49-F238E27FC236}">
                  <a16:creationId xmlns:a16="http://schemas.microsoft.com/office/drawing/2014/main" id="{FD0886F4-B727-4D60-9C3B-4E50D1BAD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224"/>
              <a:ext cx="227" cy="181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3027" name="AutoShape 15">
              <a:extLst>
                <a:ext uri="{FF2B5EF4-FFF2-40B4-BE49-F238E27FC236}">
                  <a16:creationId xmlns:a16="http://schemas.microsoft.com/office/drawing/2014/main" id="{275FFC7E-5969-4D91-962B-F691E1554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2432"/>
              <a:ext cx="409" cy="317"/>
            </a:xfrm>
            <a:prstGeom prst="borderCallout2">
              <a:avLst>
                <a:gd name="adj1" fmla="val 22713"/>
                <a:gd name="adj2" fmla="val 111736"/>
                <a:gd name="adj3" fmla="val 22713"/>
                <a:gd name="adj4" fmla="val 179218"/>
                <a:gd name="adj5" fmla="val -29968"/>
                <a:gd name="adj6" fmla="val 249144"/>
              </a:avLst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8FB60CA2-3D83-440C-9326-24E7B814F0EB}"/>
              </a:ext>
            </a:extLst>
          </p:cNvPr>
          <p:cNvGrpSpPr>
            <a:grpSpLocks/>
          </p:cNvGrpSpPr>
          <p:nvPr/>
        </p:nvGrpSpPr>
        <p:grpSpPr bwMode="auto">
          <a:xfrm>
            <a:off x="4583113" y="3570288"/>
            <a:ext cx="1512887" cy="503237"/>
            <a:chOff x="1746" y="2159"/>
            <a:chExt cx="953" cy="317"/>
          </a:xfrm>
        </p:grpSpPr>
        <p:sp>
          <p:nvSpPr>
            <p:cNvPr id="43024" name="Oval 17">
              <a:extLst>
                <a:ext uri="{FF2B5EF4-FFF2-40B4-BE49-F238E27FC236}">
                  <a16:creationId xmlns:a16="http://schemas.microsoft.com/office/drawing/2014/main" id="{3893AFD3-EB37-4A17-9B45-5B247E76B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223"/>
              <a:ext cx="227" cy="181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3025" name="AutoShape 18">
              <a:extLst>
                <a:ext uri="{FF2B5EF4-FFF2-40B4-BE49-F238E27FC236}">
                  <a16:creationId xmlns:a16="http://schemas.microsoft.com/office/drawing/2014/main" id="{DE3EFE84-B474-4D2D-A323-269A6AC1E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2159"/>
              <a:ext cx="409" cy="317"/>
            </a:xfrm>
            <a:prstGeom prst="borderCallout2">
              <a:avLst>
                <a:gd name="adj1" fmla="val 22713"/>
                <a:gd name="adj2" fmla="val -11736"/>
                <a:gd name="adj3" fmla="val 22713"/>
                <a:gd name="adj4" fmla="val -46944"/>
                <a:gd name="adj5" fmla="val 36593"/>
                <a:gd name="adj6" fmla="val -79949"/>
              </a:avLst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8CFD22C0-95CE-4438-81F9-C35F6868E850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4005263"/>
            <a:ext cx="1800225" cy="1150937"/>
            <a:chOff x="1746" y="2523"/>
            <a:chExt cx="1134" cy="725"/>
          </a:xfrm>
        </p:grpSpPr>
        <p:sp>
          <p:nvSpPr>
            <p:cNvPr id="43022" name="Oval 20">
              <a:extLst>
                <a:ext uri="{FF2B5EF4-FFF2-40B4-BE49-F238E27FC236}">
                  <a16:creationId xmlns:a16="http://schemas.microsoft.com/office/drawing/2014/main" id="{08D4854D-A37A-465D-8307-FA234947C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523"/>
              <a:ext cx="227" cy="181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43023" name="AutoShape 21">
              <a:extLst>
                <a:ext uri="{FF2B5EF4-FFF2-40B4-BE49-F238E27FC236}">
                  <a16:creationId xmlns:a16="http://schemas.microsoft.com/office/drawing/2014/main" id="{30BE5618-0EB4-44FC-B63D-AA235B373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2931"/>
              <a:ext cx="409" cy="317"/>
            </a:xfrm>
            <a:prstGeom prst="borderCallout2">
              <a:avLst>
                <a:gd name="adj1" fmla="val 22713"/>
                <a:gd name="adj2" fmla="val 111736"/>
                <a:gd name="adj3" fmla="val 22713"/>
                <a:gd name="adj4" fmla="val 167481"/>
                <a:gd name="adj5" fmla="val -93060"/>
                <a:gd name="adj6" fmla="val 225426"/>
              </a:avLst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0,1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2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2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2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2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92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2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2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92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23" grpId="0" build="p" bldLvl="2" autoUpdateAnimBg="0"/>
      <p:bldP spid="1925124" grpId="0" build="p" bldLvl="2" autoUpdateAnimBg="0" advAuto="0"/>
      <p:bldP spid="1925127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A0E65EE1-540E-468C-84AE-4DF9CAAE15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A28660C-D1BF-411A-95B8-E24683E88B7C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7171" name="Text Box 3">
            <a:extLst>
              <a:ext uri="{FF2B5EF4-FFF2-40B4-BE49-F238E27FC236}">
                <a16:creationId xmlns:a16="http://schemas.microsoft.com/office/drawing/2014/main" id="{298755CE-0EBF-4D80-85AF-5758C0570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08050"/>
            <a:ext cx="8382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there is an arc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there cannot be one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(4) The symmetric and antisymmetric relations are not opposites.  </a:t>
            </a:r>
          </a:p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For example,</a:t>
            </a:r>
          </a:p>
        </p:txBody>
      </p:sp>
      <p:graphicFrame>
        <p:nvGraphicFramePr>
          <p:cNvPr id="1927172" name="Object 4">
            <a:extLst>
              <a:ext uri="{FF2B5EF4-FFF2-40B4-BE49-F238E27FC236}">
                <a16:creationId xmlns:a16="http://schemas.microsoft.com/office/drawing/2014/main" id="{AE2EFE19-F968-4FB7-A5E7-ABC263B8CB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573463"/>
          <a:ext cx="1800225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6" r:id="rId5" imgW="952500" imgH="914400" progId="Equation.3">
                  <p:embed/>
                </p:oleObj>
              </mc:Choice>
              <mc:Fallback>
                <p:oleObj r:id="rId5" imgW="9525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573463"/>
                        <a:ext cx="1800225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7173" name="Object 5">
            <a:extLst>
              <a:ext uri="{FF2B5EF4-FFF2-40B4-BE49-F238E27FC236}">
                <a16:creationId xmlns:a16="http://schemas.microsoft.com/office/drawing/2014/main" id="{1168001F-053D-4CA2-88D4-AA364DE7D3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3571875"/>
          <a:ext cx="1728787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r:id="rId7" imgW="901700" imgH="914400" progId="Equation.3">
                  <p:embed/>
                </p:oleObj>
              </mc:Choice>
              <mc:Fallback>
                <p:oleObj r:id="rId7" imgW="9017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571875"/>
                        <a:ext cx="1728787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2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2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7171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D9F1CF66-11BD-495E-8767-463F9372B9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16F649A-C503-4363-AB1E-BAA169438B0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9219" name="Text Box 3">
            <a:extLst>
              <a:ext uri="{FF2B5EF4-FFF2-40B4-BE49-F238E27FC236}">
                <a16:creationId xmlns:a16="http://schemas.microsoft.com/office/drawing/2014/main" id="{D7198BE3-1A65-412E-A940-2DC3B0F58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Special Properties of Binary Relations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47108" name="Line 4">
            <a:extLst>
              <a:ext uri="{FF2B5EF4-FFF2-40B4-BE49-F238E27FC236}">
                <a16:creationId xmlns:a16="http://schemas.microsoft.com/office/drawing/2014/main" id="{0AFB374C-28DF-405E-A8B1-BBA7941AC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53117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1FA6F844-2BE5-43EE-95C3-DC402E3E8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58925"/>
            <a:ext cx="7543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Reflexive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Irreflexive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Symmetric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DDDD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Antisymmetric </a:t>
            </a:r>
          </a:p>
          <a:p>
            <a:pPr lvl="2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Transitive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A87F4EFE-0D48-47DF-A3AC-E2DB8E36AD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E2776DE-D655-4843-A6FB-CC861E41CA25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31267" name="Text Box 3">
            <a:extLst>
              <a:ext uri="{FF2B5EF4-FFF2-40B4-BE49-F238E27FC236}">
                <a16:creationId xmlns:a16="http://schemas.microsoft.com/office/drawing/2014/main" id="{C196B8D0-256E-40D1-85ED-EE3C43CA0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8382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 </a:t>
            </a:r>
          </a:p>
        </p:txBody>
      </p:sp>
      <p:sp>
        <p:nvSpPr>
          <p:cNvPr id="1931268" name="Text Box 4">
            <a:extLst>
              <a:ext uri="{FF2B5EF4-FFF2-40B4-BE49-F238E27FC236}">
                <a16:creationId xmlns:a16="http://schemas.microsoft.com/office/drawing/2014/main" id="{3AE81917-7BBF-4660-9908-01F4AC820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493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relation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on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transitive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whenever </a:t>
            </a:r>
          </a:p>
        </p:txBody>
      </p:sp>
      <p:sp>
        <p:nvSpPr>
          <p:cNvPr id="1931269" name="Text Box 5">
            <a:extLst>
              <a:ext uri="{FF2B5EF4-FFF2-40B4-BE49-F238E27FC236}">
                <a16:creationId xmlns:a16="http://schemas.microsoft.com/office/drawing/2014/main" id="{CD338A70-D428-4646-B095-47A390BC6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8956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Why?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931270" name="Text Box 6">
            <a:extLst>
              <a:ext uri="{FF2B5EF4-FFF2-40B4-BE49-F238E27FC236}">
                <a16:creationId xmlns:a16="http://schemas.microsoft.com/office/drawing/2014/main" id="{05EEB5C3-462D-49BB-A098-3764D5F1F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3657600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If there is an arc from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and one from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then there must be one from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graphicFrame>
        <p:nvGraphicFramePr>
          <p:cNvPr id="1931271" name="Object 7">
            <a:extLst>
              <a:ext uri="{FF2B5EF4-FFF2-40B4-BE49-F238E27FC236}">
                <a16:creationId xmlns:a16="http://schemas.microsoft.com/office/drawing/2014/main" id="{F94736F9-BF49-4B38-8882-EDF6F25684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9363" y="1295400"/>
          <a:ext cx="46434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r:id="rId5" imgW="2730500" imgH="203200" progId="Equation.3">
                  <p:embed/>
                </p:oleObj>
              </mc:Choice>
              <mc:Fallback>
                <p:oleObj r:id="rId5" imgW="27305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1295400"/>
                        <a:ext cx="464343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1272" name="Object 8">
            <a:extLst>
              <a:ext uri="{FF2B5EF4-FFF2-40B4-BE49-F238E27FC236}">
                <a16:creationId xmlns:a16="http://schemas.microsoft.com/office/drawing/2014/main" id="{D1E5A783-4BCC-4940-9FEA-7A64744A97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2563" y="2286000"/>
          <a:ext cx="2327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公式" r:id="rId7" imgW="1231366" imgH="266584" progId="Equation.3">
                  <p:embed/>
                </p:oleObj>
              </mc:Choice>
              <mc:Fallback>
                <p:oleObj name="公式" r:id="rId7" imgW="1231366" imgH="26658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2286000"/>
                        <a:ext cx="23272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3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3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3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3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3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3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3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1267" grpId="0" build="p" bldLvl="2" autoUpdateAnimBg="0"/>
      <p:bldP spid="1931268" grpId="0" build="p" bldLvl="2" autoUpdateAnimBg="0" advAuto="0"/>
      <p:bldP spid="1931269" grpId="0" build="p" bldLvl="2" autoUpdateAnimBg="0"/>
      <p:bldP spid="1931270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D31C0B59-ACD0-4FB1-985B-EF40B081E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958B8C9-7A54-4F56-9C1B-47233EFEC1EF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33315" name="Text Box 3">
            <a:extLst>
              <a:ext uri="{FF2B5EF4-FFF2-40B4-BE49-F238E27FC236}">
                <a16:creationId xmlns:a16="http://schemas.microsoft.com/office/drawing/2014/main" id="{77E604D7-CD93-4448-8833-DA62D9B46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8610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7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Determine whether the following relations are reflexive, irreflexive, symmetric, antisymmetric and/or transitive. </a:t>
            </a:r>
          </a:p>
        </p:txBody>
      </p:sp>
      <p:sp>
        <p:nvSpPr>
          <p:cNvPr id="1933316" name="Text Box 4">
            <a:extLst>
              <a:ext uri="{FF2B5EF4-FFF2-40B4-BE49-F238E27FC236}">
                <a16:creationId xmlns:a16="http://schemas.microsoft.com/office/drawing/2014/main" id="{71D88D03-C9DD-407B-BCF9-5EEFA8BAC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 </a:t>
            </a:r>
          </a:p>
        </p:txBody>
      </p:sp>
      <p:graphicFrame>
        <p:nvGraphicFramePr>
          <p:cNvPr id="1933317" name="Object 5">
            <a:extLst>
              <a:ext uri="{FF2B5EF4-FFF2-40B4-BE49-F238E27FC236}">
                <a16:creationId xmlns:a16="http://schemas.microsoft.com/office/drawing/2014/main" id="{A4AC1948-91C6-44C6-92E5-41C2C89FFC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643063"/>
          <a:ext cx="154305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9" r:id="rId6" imgW="952500" imgH="914400" progId="Equation.3">
                  <p:embed/>
                </p:oleObj>
              </mc:Choice>
              <mc:Fallback>
                <p:oleObj r:id="rId6" imgW="9525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43063"/>
                        <a:ext cx="1543050" cy="148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3318" name="Text Box 6">
            <a:extLst>
              <a:ext uri="{FF2B5EF4-FFF2-40B4-BE49-F238E27FC236}">
                <a16:creationId xmlns:a16="http://schemas.microsoft.com/office/drawing/2014/main" id="{6BFDB473-6BFC-430F-BD7A-A3D8A40FD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2004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reflexive, symmetric, antisymmetric, transitive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33319" name="Text Box 7">
            <a:extLst>
              <a:ext uri="{FF2B5EF4-FFF2-40B4-BE49-F238E27FC236}">
                <a16:creationId xmlns:a16="http://schemas.microsoft.com/office/drawing/2014/main" id="{65425F0A-6751-4E34-9028-2717AF4DD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338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 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31CE000F-8A62-4DA6-8828-0E6668E0F0B3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657600"/>
            <a:ext cx="1905000" cy="1639888"/>
            <a:chOff x="960" y="2304"/>
            <a:chExt cx="1200" cy="1033"/>
          </a:xfrm>
        </p:grpSpPr>
        <p:grpSp>
          <p:nvGrpSpPr>
            <p:cNvPr id="51212" name="Group 9">
              <a:extLst>
                <a:ext uri="{FF2B5EF4-FFF2-40B4-BE49-F238E27FC236}">
                  <a16:creationId xmlns:a16="http://schemas.microsoft.com/office/drawing/2014/main" id="{19E38B6E-0F0D-43F4-B993-4FB121D1C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304"/>
              <a:ext cx="336" cy="327"/>
              <a:chOff x="1632" y="1392"/>
              <a:chExt cx="336" cy="327"/>
            </a:xfrm>
          </p:grpSpPr>
          <p:sp>
            <p:nvSpPr>
              <p:cNvPr id="51223" name="AutoShape 10">
                <a:extLst>
                  <a:ext uri="{FF2B5EF4-FFF2-40B4-BE49-F238E27FC236}">
                    <a16:creationId xmlns:a16="http://schemas.microsoft.com/office/drawing/2014/main" id="{58B73333-3AFE-43D4-A6B7-B1E506DBA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53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24" name="Text Box 11">
                <a:extLst>
                  <a:ext uri="{FF2B5EF4-FFF2-40B4-BE49-F238E27FC236}">
                    <a16:creationId xmlns:a16="http://schemas.microsoft.com/office/drawing/2014/main" id="{1551083E-075B-4A09-A0CA-730256BCE3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 i="1">
                    <a:latin typeface="Comic Sans MS" panose="030F0702030302020204" pitchFamily="66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51213" name="Group 12">
              <a:extLst>
                <a:ext uri="{FF2B5EF4-FFF2-40B4-BE49-F238E27FC236}">
                  <a16:creationId xmlns:a16="http://schemas.microsoft.com/office/drawing/2014/main" id="{421962C9-8CB4-482E-8078-E8E170B39C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2448"/>
              <a:ext cx="336" cy="327"/>
              <a:chOff x="3408" y="1536"/>
              <a:chExt cx="336" cy="327"/>
            </a:xfrm>
          </p:grpSpPr>
          <p:sp>
            <p:nvSpPr>
              <p:cNvPr id="51221" name="AutoShape 13">
                <a:extLst>
                  <a:ext uri="{FF2B5EF4-FFF2-40B4-BE49-F238E27FC236}">
                    <a16:creationId xmlns:a16="http://schemas.microsoft.com/office/drawing/2014/main" id="{CAED66B8-FB10-4586-BF75-983EE8CA9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22" name="Text Box 14">
                <a:extLst>
                  <a:ext uri="{FF2B5EF4-FFF2-40B4-BE49-F238E27FC236}">
                    <a16:creationId xmlns:a16="http://schemas.microsoft.com/office/drawing/2014/main" id="{E431C33B-F269-4693-8BAA-2C1C0A1712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536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 i="1">
                    <a:latin typeface="Comic Sans MS" panose="030F0702030302020204" pitchFamily="66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51214" name="Group 15">
              <a:extLst>
                <a:ext uri="{FF2B5EF4-FFF2-40B4-BE49-F238E27FC236}">
                  <a16:creationId xmlns:a16="http://schemas.microsoft.com/office/drawing/2014/main" id="{8EB0F2AF-1ADF-4E34-93F6-A9525C16D8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3010"/>
              <a:ext cx="336" cy="327"/>
              <a:chOff x="3408" y="2736"/>
              <a:chExt cx="336" cy="327"/>
            </a:xfrm>
          </p:grpSpPr>
          <p:sp>
            <p:nvSpPr>
              <p:cNvPr id="51219" name="AutoShape 16">
                <a:extLst>
                  <a:ext uri="{FF2B5EF4-FFF2-40B4-BE49-F238E27FC236}">
                    <a16:creationId xmlns:a16="http://schemas.microsoft.com/office/drawing/2014/main" id="{751112F4-0868-41A8-856D-147A3739F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20" name="Text Box 17">
                <a:extLst>
                  <a:ext uri="{FF2B5EF4-FFF2-40B4-BE49-F238E27FC236}">
                    <a16:creationId xmlns:a16="http://schemas.microsoft.com/office/drawing/2014/main" id="{69332DF5-62B5-45E3-9EC7-2FCD151FEB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 i="1">
                    <a:latin typeface="Comic Sans MS" panose="030F0702030302020204" pitchFamily="66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51215" name="Group 18">
              <a:extLst>
                <a:ext uri="{FF2B5EF4-FFF2-40B4-BE49-F238E27FC236}">
                  <a16:creationId xmlns:a16="http://schemas.microsoft.com/office/drawing/2014/main" id="{A7D5F7E3-1C1A-4ABD-8EFE-EE32F03048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3010"/>
              <a:ext cx="336" cy="327"/>
              <a:chOff x="1632" y="2736"/>
              <a:chExt cx="336" cy="327"/>
            </a:xfrm>
          </p:grpSpPr>
          <p:sp>
            <p:nvSpPr>
              <p:cNvPr id="51217" name="AutoShape 19">
                <a:extLst>
                  <a:ext uri="{FF2B5EF4-FFF2-40B4-BE49-F238E27FC236}">
                    <a16:creationId xmlns:a16="http://schemas.microsoft.com/office/drawing/2014/main" id="{7E32274E-1177-48DD-973D-AFE2180F3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218" name="Text Box 20">
                <a:extLst>
                  <a:ext uri="{FF2B5EF4-FFF2-40B4-BE49-F238E27FC236}">
                    <a16:creationId xmlns:a16="http://schemas.microsoft.com/office/drawing/2014/main" id="{119F09A2-D23B-4A77-BE11-672ABEDD40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736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0" i="1">
                    <a:latin typeface="Comic Sans MS" panose="030F0702030302020204" pitchFamily="66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cxnSp>
          <p:nvCxnSpPr>
            <p:cNvPr id="51216" name="AutoShape 21">
              <a:extLst>
                <a:ext uri="{FF2B5EF4-FFF2-40B4-BE49-F238E27FC236}">
                  <a16:creationId xmlns:a16="http://schemas.microsoft.com/office/drawing/2014/main" id="{24DB4D59-4C95-46EF-A490-78FB01AA8B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248" y="2448"/>
              <a:ext cx="48" cy="48"/>
            </a:xfrm>
            <a:prstGeom prst="curvedConnector4">
              <a:avLst>
                <a:gd name="adj1" fmla="val -339583"/>
                <a:gd name="adj2" fmla="val 50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33334" name="AutoShape 22">
            <a:extLst>
              <a:ext uri="{FF2B5EF4-FFF2-40B4-BE49-F238E27FC236}">
                <a16:creationId xmlns:a16="http://schemas.microsoft.com/office/drawing/2014/main" id="{10E4F281-5FA5-4C4A-852E-839F1FA06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19600"/>
            <a:ext cx="1295400" cy="4572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33335" name="Object 23">
            <a:extLst>
              <a:ext uri="{FF2B5EF4-FFF2-40B4-BE49-F238E27FC236}">
                <a16:creationId xmlns:a16="http://schemas.microsoft.com/office/drawing/2014/main" id="{2E6E4491-C4D5-4C67-B45D-34509967C6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875088"/>
          <a:ext cx="1812925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0" r:id="rId8" imgW="901700" imgH="914400" progId="Equation.3">
                  <p:embed/>
                </p:oleObj>
              </mc:Choice>
              <mc:Fallback>
                <p:oleObj r:id="rId8" imgW="901700" imgH="914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875088"/>
                        <a:ext cx="1812925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3336" name="Text Box 24">
            <a:extLst>
              <a:ext uri="{FF2B5EF4-FFF2-40B4-BE49-F238E27FC236}">
                <a16:creationId xmlns:a16="http://schemas.microsoft.com/office/drawing/2014/main" id="{3EE79511-9E90-4B49-9260-E4228EAFD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5626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symmetric, antisymmetric, transitive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3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3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3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3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3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93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33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3315" grpId="0" autoUpdateAnimBg="0"/>
      <p:bldP spid="1933316" grpId="0" build="p" bldLvl="2" autoUpdateAnimBg="0"/>
      <p:bldP spid="1933318" grpId="0" build="p" bldLvl="2" autoUpdateAnimBg="0"/>
      <p:bldP spid="1933319" grpId="0" build="p" bldLvl="2" autoUpdateAnimBg="0"/>
      <p:bldP spid="1933336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C03A8137-DF30-449E-8EB9-7776EB6D94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B618B4D-D643-491E-BB8B-6CC05247A9D8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35363" name="Text Box 3">
            <a:extLst>
              <a:ext uri="{FF2B5EF4-FFF2-40B4-BE49-F238E27FC236}">
                <a16:creationId xmlns:a16="http://schemas.microsoft.com/office/drawing/2014/main" id="{979FBEC5-AD3C-4817-9DC9-F9364FFB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 </a:t>
            </a:r>
          </a:p>
        </p:txBody>
      </p:sp>
      <p:sp>
        <p:nvSpPr>
          <p:cNvPr id="1935364" name="Text Box 4">
            <a:extLst>
              <a:ext uri="{FF2B5EF4-FFF2-40B4-BE49-F238E27FC236}">
                <a16:creationId xmlns:a16="http://schemas.microsoft.com/office/drawing/2014/main" id="{1DD2E1B2-A0D7-4E1C-9F5A-CC0FA4544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3716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reflexive, antisymmetric, transitive </a:t>
            </a:r>
          </a:p>
        </p:txBody>
      </p:sp>
      <p:sp>
        <p:nvSpPr>
          <p:cNvPr id="1935365" name="Text Box 5">
            <a:extLst>
              <a:ext uri="{FF2B5EF4-FFF2-40B4-BE49-F238E27FC236}">
                <a16:creationId xmlns:a16="http://schemas.microsoft.com/office/drawing/2014/main" id="{1B58905C-8EB1-44F6-9CDB-582DDCA1E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78025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  </a:t>
            </a:r>
          </a:p>
        </p:txBody>
      </p:sp>
      <p:sp>
        <p:nvSpPr>
          <p:cNvPr id="1935366" name="Text Box 6">
            <a:extLst>
              <a:ext uri="{FF2B5EF4-FFF2-40B4-BE49-F238E27FC236}">
                <a16:creationId xmlns:a16="http://schemas.microsoft.com/office/drawing/2014/main" id="{EC6A5C48-5A21-4A52-BDEF-E0F2F9551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5908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reflexive, symmetric, transitive </a:t>
            </a:r>
          </a:p>
        </p:txBody>
      </p:sp>
      <p:graphicFrame>
        <p:nvGraphicFramePr>
          <p:cNvPr id="1935367" name="Object 7">
            <a:extLst>
              <a:ext uri="{FF2B5EF4-FFF2-40B4-BE49-F238E27FC236}">
                <a16:creationId xmlns:a16="http://schemas.microsoft.com/office/drawing/2014/main" id="{F0A268D4-2B3C-4452-9708-E86BE7EF58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885825"/>
          <a:ext cx="32908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4" r:id="rId5" imgW="1676400" imgH="215900" progId="Equation.3">
                  <p:embed/>
                </p:oleObj>
              </mc:Choice>
              <mc:Fallback>
                <p:oleObj r:id="rId5" imgW="16764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885825"/>
                        <a:ext cx="32908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368" name="Object 8">
            <a:extLst>
              <a:ext uri="{FF2B5EF4-FFF2-40B4-BE49-F238E27FC236}">
                <a16:creationId xmlns:a16="http://schemas.microsoft.com/office/drawing/2014/main" id="{36F45B40-CDAB-4907-B1FE-D8B79EB12A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054225"/>
          <a:ext cx="44529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5" r:id="rId7" imgW="2260600" imgH="215900" progId="Equation.3">
                  <p:embed/>
                </p:oleObj>
              </mc:Choice>
              <mc:Fallback>
                <p:oleObj r:id="rId7" imgW="22606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4225"/>
                        <a:ext cx="44529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369" name="Text Box 9">
            <a:extLst>
              <a:ext uri="{FF2B5EF4-FFF2-40B4-BE49-F238E27FC236}">
                <a16:creationId xmlns:a16="http://schemas.microsoft.com/office/drawing/2014/main" id="{A0708695-DA0F-4931-8550-DE1DBDD52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143250"/>
            <a:ext cx="8382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Question: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Symmetric, transitive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reflexive ? </a:t>
            </a:r>
          </a:p>
        </p:txBody>
      </p:sp>
      <p:graphicFrame>
        <p:nvGraphicFramePr>
          <p:cNvPr id="1935370" name="Object 10">
            <a:extLst>
              <a:ext uri="{FF2B5EF4-FFF2-40B4-BE49-F238E27FC236}">
                <a16:creationId xmlns:a16="http://schemas.microsoft.com/office/drawing/2014/main" id="{177C5780-BBF7-4CC8-B827-38AF74F61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4071938"/>
          <a:ext cx="5267325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6" r:id="rId9" imgW="3213100" imgH="939800" progId="Equation.3">
                  <p:embed/>
                </p:oleObj>
              </mc:Choice>
              <mc:Fallback>
                <p:oleObj r:id="rId9" imgW="3213100" imgH="93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071938"/>
                        <a:ext cx="5267325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371" name="Oval 11">
            <a:extLst>
              <a:ext uri="{FF2B5EF4-FFF2-40B4-BE49-F238E27FC236}">
                <a16:creationId xmlns:a16="http://schemas.microsoft.com/office/drawing/2014/main" id="{1DB289D6-A6C3-492A-ADCA-9DA276DB6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4286250"/>
            <a:ext cx="1368425" cy="7207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91DCB-6BA2-4DDB-ADCD-762A6BE44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143500"/>
            <a:ext cx="5643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This argument makes an assumption that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24B8D1-2567-4629-BA36-9539D95B1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643563"/>
            <a:ext cx="75009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symmetry and transitivity are not enough to infer reflexivity 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E3E577-40CE-423A-A55A-E2B11E80942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66719" y="5189815"/>
            <a:ext cx="3625552" cy="369332"/>
          </a:xfrm>
          <a:prstGeom prst="rect">
            <a:avLst/>
          </a:prstGeom>
          <a:blipFill>
            <a:blip r:embed="rId11"/>
            <a:stretch>
              <a:fillRect b="-36066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3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3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3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3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3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3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3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93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93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63" grpId="0" build="p" bldLvl="2" autoUpdateAnimBg="0" advAuto="0"/>
      <p:bldP spid="1935364" grpId="0" build="p" bldLvl="2" autoUpdateAnimBg="0"/>
      <p:bldP spid="1935365" grpId="0" build="p" bldLvl="2" autoUpdateAnimBg="0"/>
      <p:bldP spid="1935366" grpId="0" build="p" bldLvl="2" autoUpdateAnimBg="0"/>
      <p:bldP spid="1935369" grpId="0" build="p" bldLvl="2" autoUpdateAnimBg="0"/>
      <p:bldP spid="1935371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728DB6D4-CEE5-489E-A29B-FBA182BE66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142DD44-AFE3-457D-978D-9DB737A43CFC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37411" name="Text Box 3">
            <a:extLst>
              <a:ext uri="{FF2B5EF4-FFF2-40B4-BE49-F238E27FC236}">
                <a16:creationId xmlns:a16="http://schemas.microsoft.com/office/drawing/2014/main" id="{AC3EDA05-1306-4AE7-9C31-B60F4DA50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85800"/>
            <a:ext cx="8610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8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many relations are there on a set with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elements that are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(1)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reflexive ?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(2) symmetric ?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(3)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antisymmetric  ?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37412" name="Text Box 4">
            <a:extLst>
              <a:ext uri="{FF2B5EF4-FFF2-40B4-BE49-F238E27FC236}">
                <a16:creationId xmlns:a16="http://schemas.microsoft.com/office/drawing/2014/main" id="{2E2327B9-4D41-4D04-84F5-6827E82CF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9718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937413" name="Text Box 5">
            <a:extLst>
              <a:ext uri="{FF2B5EF4-FFF2-40B4-BE49-F238E27FC236}">
                <a16:creationId xmlns:a16="http://schemas.microsoft.com/office/drawing/2014/main" id="{97605482-69AE-468F-BDDF-AA05D7137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332163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 </a:t>
            </a:r>
          </a:p>
        </p:txBody>
      </p:sp>
      <p:graphicFrame>
        <p:nvGraphicFramePr>
          <p:cNvPr id="1937414" name="Object 6">
            <a:extLst>
              <a:ext uri="{FF2B5EF4-FFF2-40B4-BE49-F238E27FC236}">
                <a16:creationId xmlns:a16="http://schemas.microsoft.com/office/drawing/2014/main" id="{165634A5-7764-4C36-B117-7D3A8A1834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9238" y="3709988"/>
          <a:ext cx="1817687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8" name="Equation" r:id="rId6" imgW="1155700" imgH="927100" progId="Equation.3">
                  <p:embed/>
                </p:oleObj>
              </mc:Choice>
              <mc:Fallback>
                <p:oleObj name="Equation" r:id="rId6" imgW="1155700" imgH="927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3709988"/>
                        <a:ext cx="1817687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7415" name="Oval 7">
            <a:extLst>
              <a:ext uri="{FF2B5EF4-FFF2-40B4-BE49-F238E27FC236}">
                <a16:creationId xmlns:a16="http://schemas.microsoft.com/office/drawing/2014/main" id="{24F86760-5EAD-45DE-8E63-68A7DA598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70205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937416" name="AutoShape 8">
            <a:extLst>
              <a:ext uri="{FF2B5EF4-FFF2-40B4-BE49-F238E27FC236}">
                <a16:creationId xmlns:a16="http://schemas.microsoft.com/office/drawing/2014/main" id="{5262BBC3-A0D2-43A1-ACD6-80CCF8BD5C64}"/>
              </a:ext>
            </a:extLst>
          </p:cNvPr>
          <p:cNvSpPr>
            <a:spLocks/>
          </p:cNvSpPr>
          <p:nvPr/>
        </p:nvSpPr>
        <p:spPr bwMode="auto">
          <a:xfrm>
            <a:off x="3429000" y="3357563"/>
            <a:ext cx="9144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52431"/>
              <a:gd name="adj5" fmla="val 69532"/>
              <a:gd name="adj6" fmla="val -114412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graphicFrame>
        <p:nvGraphicFramePr>
          <p:cNvPr id="1937417" name="Object 9">
            <a:extLst>
              <a:ext uri="{FF2B5EF4-FFF2-40B4-BE49-F238E27FC236}">
                <a16:creationId xmlns:a16="http://schemas.microsoft.com/office/drawing/2014/main" id="{BAEC5213-6562-4FDC-8471-2A598B68FA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445125"/>
          <a:ext cx="9144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9" r:id="rId8" imgW="330057" imgH="215806" progId="Equation.3">
                  <p:embed/>
                </p:oleObj>
              </mc:Choice>
              <mc:Fallback>
                <p:oleObj r:id="rId8" imgW="330057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445125"/>
                        <a:ext cx="9144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7418" name="Text Box 10">
            <a:extLst>
              <a:ext uri="{FF2B5EF4-FFF2-40B4-BE49-F238E27FC236}">
                <a16:creationId xmlns:a16="http://schemas.microsoft.com/office/drawing/2014/main" id="{87226CAC-7894-424A-B91C-AB5AF9AB7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357563"/>
            <a:ext cx="3960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 </a:t>
            </a:r>
          </a:p>
        </p:txBody>
      </p:sp>
      <p:graphicFrame>
        <p:nvGraphicFramePr>
          <p:cNvPr id="1937419" name="Object 11">
            <a:extLst>
              <a:ext uri="{FF2B5EF4-FFF2-40B4-BE49-F238E27FC236}">
                <a16:creationId xmlns:a16="http://schemas.microsoft.com/office/drawing/2014/main" id="{1FF263C3-6F3F-4BE6-AE0A-C8E4EDCA6D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3288" y="3500438"/>
          <a:ext cx="18288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0" name="Equation" r:id="rId10" imgW="1168400" imgH="927100" progId="Equation.3">
                  <p:embed/>
                </p:oleObj>
              </mc:Choice>
              <mc:Fallback>
                <p:oleObj name="Equation" r:id="rId10" imgW="1168400" imgH="927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3500438"/>
                        <a:ext cx="18288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7420" name="Line 12">
            <a:extLst>
              <a:ext uri="{FF2B5EF4-FFF2-40B4-BE49-F238E27FC236}">
                <a16:creationId xmlns:a16="http://schemas.microsoft.com/office/drawing/2014/main" id="{873722D3-F5CA-4E22-82A4-4C5890F5C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488" y="3500438"/>
            <a:ext cx="1524000" cy="1447800"/>
          </a:xfrm>
          <a:prstGeom prst="line">
            <a:avLst/>
          </a:prstGeom>
          <a:noFill/>
          <a:ln w="28575">
            <a:solidFill>
              <a:srgbClr val="00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37421" name="Object 13">
            <a:extLst>
              <a:ext uri="{FF2B5EF4-FFF2-40B4-BE49-F238E27FC236}">
                <a16:creationId xmlns:a16="http://schemas.microsoft.com/office/drawing/2014/main" id="{FA146EBC-830B-4B22-8A81-221A020B78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2275" y="5373688"/>
          <a:ext cx="26289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1" name="公式" r:id="rId12" imgW="1129810" imgH="317362" progId="Equation.3">
                  <p:embed/>
                </p:oleObj>
              </mc:Choice>
              <mc:Fallback>
                <p:oleObj name="公式" r:id="rId12" imgW="1129810" imgH="31736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5373688"/>
                        <a:ext cx="262890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7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3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3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3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3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3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3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93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93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7411" grpId="0" autoUpdateAnimBg="0"/>
      <p:bldP spid="1937412" grpId="0" build="p" bldLvl="2" autoUpdateAnimBg="0"/>
      <p:bldP spid="1937413" grpId="0" build="p" bldLvl="2" autoUpdateAnimBg="0"/>
      <p:bldP spid="1937415" grpId="0" animBg="1"/>
      <p:bldP spid="1937416" grpId="0" animBg="1" autoUpdateAnimBg="0"/>
      <p:bldP spid="1937418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>
            <a:extLst>
              <a:ext uri="{FF2B5EF4-FFF2-40B4-BE49-F238E27FC236}">
                <a16:creationId xmlns:a16="http://schemas.microsoft.com/office/drawing/2014/main" id="{0EB3AF2F-5D09-42B4-9CD9-7D7789B256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7B59376-CD15-4506-BD10-5F172FC20972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39459" name="Text Box 3">
            <a:extLst>
              <a:ext uri="{FF2B5EF4-FFF2-40B4-BE49-F238E27FC236}">
                <a16:creationId xmlns:a16="http://schemas.microsoft.com/office/drawing/2014/main" id="{C30400E9-1F82-4A0B-90EA-9022E7491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939460" name="Text Box 4">
            <a:extLst>
              <a:ext uri="{FF2B5EF4-FFF2-40B4-BE49-F238E27FC236}">
                <a16:creationId xmlns:a16="http://schemas.microsoft.com/office/drawing/2014/main" id="{7FA1D412-36B8-4333-9312-A2ACD6D6B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26841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 </a:t>
            </a:r>
          </a:p>
        </p:txBody>
      </p:sp>
      <p:graphicFrame>
        <p:nvGraphicFramePr>
          <p:cNvPr id="1939461" name="Object 5">
            <a:extLst>
              <a:ext uri="{FF2B5EF4-FFF2-40B4-BE49-F238E27FC236}">
                <a16:creationId xmlns:a16="http://schemas.microsoft.com/office/drawing/2014/main" id="{D039510A-2F93-437C-A08E-06DDE3D2FB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341438"/>
          <a:ext cx="1676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r:id="rId5" imgW="1143000" imgH="1143000" progId="Equation.3">
                  <p:embed/>
                </p:oleObj>
              </mc:Choice>
              <mc:Fallback>
                <p:oleObj r:id="rId5" imgW="1143000" imgH="1143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341438"/>
                        <a:ext cx="1676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9462" name="Line 6">
            <a:extLst>
              <a:ext uri="{FF2B5EF4-FFF2-40B4-BE49-F238E27FC236}">
                <a16:creationId xmlns:a16="http://schemas.microsoft.com/office/drawing/2014/main" id="{ED460411-6A94-48CE-95F9-E2A588615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475" y="1417638"/>
            <a:ext cx="1400175" cy="14541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39463" name="Object 7">
            <a:extLst>
              <a:ext uri="{FF2B5EF4-FFF2-40B4-BE49-F238E27FC236}">
                <a16:creationId xmlns:a16="http://schemas.microsoft.com/office/drawing/2014/main" id="{7E47D9EA-8881-4CC6-A089-995876968E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1628775"/>
          <a:ext cx="14176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8" name="公式" r:id="rId7" imgW="596900" imgH="330200" progId="Equation.3">
                  <p:embed/>
                </p:oleObj>
              </mc:Choice>
              <mc:Fallback>
                <p:oleObj name="公式" r:id="rId7" imgW="5969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628775"/>
                        <a:ext cx="141763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9464" name="Text Box 8">
            <a:extLst>
              <a:ext uri="{FF2B5EF4-FFF2-40B4-BE49-F238E27FC236}">
                <a16:creationId xmlns:a16="http://schemas.microsoft.com/office/drawing/2014/main" id="{30CA39AE-3311-4FF0-BBD0-1E222018B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429000"/>
            <a:ext cx="7543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Questions:  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reflexive and symmetric?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transitive?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3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3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93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3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3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3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39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9459" grpId="0" build="p" bldLvl="2" autoUpdateAnimBg="0"/>
      <p:bldP spid="1939460" grpId="0" build="p" bldLvl="2" autoUpdateAnimBg="0"/>
      <p:bldP spid="1939464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85CB1512-F4F4-4078-935B-B23A39119D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CA6F91B-4BB9-4D65-867A-C4119A9342B2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76322" name="Text Box 2">
            <a:extLst>
              <a:ext uri="{FF2B5EF4-FFF2-40B4-BE49-F238E27FC236}">
                <a16:creationId xmlns:a16="http://schemas.microsoft.com/office/drawing/2014/main" id="{1A4A7E20-5D60-4438-AA78-8191FB693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47800"/>
            <a:ext cx="78486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Since relations from A to B are subsets of 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B, two relations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from A to B can be combined in any way two sets can be combined.</a:t>
            </a:r>
          </a:p>
          <a:p>
            <a:pPr lvl="2" eaLnBrk="1" hangingPunct="1">
              <a:spcBef>
                <a:spcPct val="50000"/>
              </a:spcBef>
              <a:buFont typeface="Wingdings" panose="05000000000000000000" pitchFamily="2" charset="2"/>
              <a:buChar char="¯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Set operation</a:t>
            </a:r>
          </a:p>
          <a:p>
            <a:pPr lvl="2" eaLnBrk="1" hangingPunct="1">
              <a:spcBef>
                <a:spcPct val="50000"/>
              </a:spcBef>
              <a:buFont typeface="Wingdings" panose="05000000000000000000" pitchFamily="2" charset="2"/>
              <a:buChar char="¯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Composition</a:t>
            </a: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spcBef>
                <a:spcPct val="50000"/>
              </a:spcBef>
              <a:buFont typeface="Wingdings" panose="05000000000000000000" pitchFamily="2" charset="2"/>
              <a:buChar char="¯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Inverse relation </a:t>
            </a:r>
          </a:p>
        </p:txBody>
      </p:sp>
      <p:sp>
        <p:nvSpPr>
          <p:cNvPr id="1976323" name="Text Box 3">
            <a:extLst>
              <a:ext uri="{FF2B5EF4-FFF2-40B4-BE49-F238E27FC236}">
                <a16:creationId xmlns:a16="http://schemas.microsoft.com/office/drawing/2014/main" id="{C830A241-EC96-453D-B808-EBA2E2FE8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7. Combining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Relations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976324" name="Line 4">
            <a:extLst>
              <a:ext uri="{FF2B5EF4-FFF2-40B4-BE49-F238E27FC236}">
                <a16:creationId xmlns:a16="http://schemas.microsoft.com/office/drawing/2014/main" id="{C8BF36CC-A81C-4EEF-8451-46696D0CB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31781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76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7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97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97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7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97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22" grpId="0" build="p" bldLvl="2" autoUpdateAnimBg="0"/>
      <p:bldP spid="197632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1">
            <a:extLst>
              <a:ext uri="{FF2B5EF4-FFF2-40B4-BE49-F238E27FC236}">
                <a16:creationId xmlns:a16="http://schemas.microsoft.com/office/drawing/2014/main" id="{F6FB5173-7091-4A4C-B79D-80EF92885F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6BD8172-CC99-4644-843C-730C7D530948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78370" name="Text Box 2">
            <a:extLst>
              <a:ext uri="{FF2B5EF4-FFF2-40B4-BE49-F238E27FC236}">
                <a16:creationId xmlns:a16="http://schemas.microsoft.com/office/drawing/2014/main" id="{0779FB04-3265-41D1-BFE4-B9AD020A6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1)  </a:t>
            </a:r>
            <a:endParaRPr kumimoji="1" lang="en-US" altLang="zh-CN" b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978371" name="Text Box 3">
            <a:extLst>
              <a:ext uri="{FF2B5EF4-FFF2-40B4-BE49-F238E27FC236}">
                <a16:creationId xmlns:a16="http://schemas.microsoft.com/office/drawing/2014/main" id="{DEF7EA13-9D74-41BF-B7B8-E90D8362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718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Solution</a:t>
            </a:r>
            <a:r>
              <a:rPr kumimoji="1" lang="en-US" altLang="zh-CN" sz="2200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1978372" name="Object 4">
            <a:extLst>
              <a:ext uri="{FF2B5EF4-FFF2-40B4-BE49-F238E27FC236}">
                <a16:creationId xmlns:a16="http://schemas.microsoft.com/office/drawing/2014/main" id="{4C3778A3-AE77-4BB9-BB6B-6EEBE85536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914400"/>
          <a:ext cx="13716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0" r:id="rId5" imgW="685800" imgH="241300" progId="Equation.3">
                  <p:embed/>
                </p:oleObj>
              </mc:Choice>
              <mc:Fallback>
                <p:oleObj r:id="rId5" imgW="6858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14400"/>
                        <a:ext cx="13716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CBA5CABC-1F11-431C-A774-3FAB1064E556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1504950"/>
            <a:ext cx="8382000" cy="1260475"/>
            <a:chOff x="252" y="1188"/>
            <a:chExt cx="5280" cy="794"/>
          </a:xfrm>
        </p:grpSpPr>
        <p:sp>
          <p:nvSpPr>
            <p:cNvPr id="61453" name="Text Box 6">
              <a:extLst>
                <a:ext uri="{FF2B5EF4-FFF2-40B4-BE49-F238E27FC236}">
                  <a16:creationId xmlns:a16="http://schemas.microsoft.com/office/drawing/2014/main" id="{7FCB6322-A09E-4B7B-8A7A-62284D1C1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" y="1188"/>
              <a:ext cx="5280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9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Let                             is the set of integers,</a:t>
              </a:r>
            </a:p>
            <a:p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what are the relations                                       ? </a:t>
              </a:r>
            </a:p>
          </p:txBody>
        </p:sp>
        <p:graphicFrame>
          <p:nvGraphicFramePr>
            <p:cNvPr id="61454" name="Object 7">
              <a:extLst>
                <a:ext uri="{FF2B5EF4-FFF2-40B4-BE49-F238E27FC236}">
                  <a16:creationId xmlns:a16="http://schemas.microsoft.com/office/drawing/2014/main" id="{35B7AC68-D36C-4FED-9CB9-D1BC208EA8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5" y="1236"/>
            <a:ext cx="1152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1" r:id="rId7" imgW="977476" imgH="203112" progId="Equation.3">
                    <p:embed/>
                  </p:oleObj>
                </mc:Choice>
                <mc:Fallback>
                  <p:oleObj r:id="rId7" imgW="977476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5" y="1236"/>
                          <a:ext cx="1152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5" name="Object 8">
              <a:extLst>
                <a:ext uri="{FF2B5EF4-FFF2-40B4-BE49-F238E27FC236}">
                  <a16:creationId xmlns:a16="http://schemas.microsoft.com/office/drawing/2014/main" id="{2D7F66DA-4665-4CC6-B3CE-3B9CD41AC4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440"/>
            <a:ext cx="408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2" r:id="rId9" imgW="4521200" imgH="393700" progId="Equation.3">
                    <p:embed/>
                  </p:oleObj>
                </mc:Choice>
                <mc:Fallback>
                  <p:oleObj r:id="rId9" imgW="4521200" imgH="393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440"/>
                          <a:ext cx="408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6" name="Object 9">
              <a:extLst>
                <a:ext uri="{FF2B5EF4-FFF2-40B4-BE49-F238E27FC236}">
                  <a16:creationId xmlns:a16="http://schemas.microsoft.com/office/drawing/2014/main" id="{060CF4D4-4492-486E-A32A-3FB469CC6F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1749"/>
            <a:ext cx="1728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3" r:id="rId11" imgW="1790700" imgH="228600" progId="Equation.3">
                    <p:embed/>
                  </p:oleObj>
                </mc:Choice>
                <mc:Fallback>
                  <p:oleObj r:id="rId11" imgW="17907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749"/>
                          <a:ext cx="1728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78378" name="Object 10">
            <a:extLst>
              <a:ext uri="{FF2B5EF4-FFF2-40B4-BE49-F238E27FC236}">
                <a16:creationId xmlns:a16="http://schemas.microsoft.com/office/drawing/2014/main" id="{01231763-7DC1-44A0-9B2B-CDB1D20CE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505200"/>
          <a:ext cx="54244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4" name="公式" r:id="rId13" imgW="3022600" imgH="203200" progId="Equation.3">
                  <p:embed/>
                </p:oleObj>
              </mc:Choice>
              <mc:Fallback>
                <p:oleObj name="公式" r:id="rId13" imgW="30226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05200"/>
                        <a:ext cx="542448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8379" name="Text Box 11">
            <a:extLst>
              <a:ext uri="{FF2B5EF4-FFF2-40B4-BE49-F238E27FC236}">
                <a16:creationId xmlns:a16="http://schemas.microsoft.com/office/drawing/2014/main" id="{27FF0B90-980D-487F-B3CF-5992B9A45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77724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(1)  Set operations</a:t>
            </a:r>
          </a:p>
          <a:p>
            <a:pPr eaLnBrk="1" hangingPunct="1">
              <a:spcBef>
                <a:spcPct val="20000"/>
              </a:spcBef>
              <a:buFontTx/>
              <a:buAutoNum type="arabicParenBoth" startAt="2"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Boolean operations/logical operations </a:t>
            </a:r>
          </a:p>
          <a:p>
            <a:pPr algn="just"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The Boolean Or</a:t>
            </a:r>
          </a:p>
          <a:p>
            <a:pPr algn="just"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The Boolean And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The Complement </a:t>
            </a:r>
          </a:p>
        </p:txBody>
      </p:sp>
      <p:graphicFrame>
        <p:nvGraphicFramePr>
          <p:cNvPr id="1978380" name="Object 12">
            <a:extLst>
              <a:ext uri="{FF2B5EF4-FFF2-40B4-BE49-F238E27FC236}">
                <a16:creationId xmlns:a16="http://schemas.microsoft.com/office/drawing/2014/main" id="{2C0FC291-310A-4634-B722-74D07AC8D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4800600"/>
          <a:ext cx="4191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5" r:id="rId15" imgW="2298700" imgH="203200" progId="Equation.3">
                  <p:embed/>
                </p:oleObj>
              </mc:Choice>
              <mc:Fallback>
                <p:oleObj r:id="rId15" imgW="22987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00600"/>
                        <a:ext cx="41910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8381" name="Object 13">
            <a:extLst>
              <a:ext uri="{FF2B5EF4-FFF2-40B4-BE49-F238E27FC236}">
                <a16:creationId xmlns:a16="http://schemas.microsoft.com/office/drawing/2014/main" id="{2B895CDB-526E-4D6F-B977-EF8B310718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235575"/>
          <a:ext cx="40386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6" r:id="rId17" imgW="2362200" imgH="203200" progId="Equation.3">
                  <p:embed/>
                </p:oleObj>
              </mc:Choice>
              <mc:Fallback>
                <p:oleObj r:id="rId17" imgW="2362200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235575"/>
                        <a:ext cx="40386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8382" name="Object 14">
            <a:extLst>
              <a:ext uri="{FF2B5EF4-FFF2-40B4-BE49-F238E27FC236}">
                <a16:creationId xmlns:a16="http://schemas.microsoft.com/office/drawing/2014/main" id="{B512F7A9-A9BC-4BA7-87CE-3DAC425EA9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8138" y="5597525"/>
          <a:ext cx="152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7" r:id="rId19" imgW="889000" imgH="228600" progId="Equation.3">
                  <p:embed/>
                </p:oleObj>
              </mc:Choice>
              <mc:Fallback>
                <p:oleObj r:id="rId19" imgW="8890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5597525"/>
                        <a:ext cx="1524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8383" name="Object 15">
            <a:extLst>
              <a:ext uri="{FF2B5EF4-FFF2-40B4-BE49-F238E27FC236}">
                <a16:creationId xmlns:a16="http://schemas.microsoft.com/office/drawing/2014/main" id="{E1144A98-20CB-4588-A17F-C60D2C28EA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3500438"/>
          <a:ext cx="12985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8" name="公式" r:id="rId21" imgW="723586" imgH="203112" progId="Equation.3">
                  <p:embed/>
                </p:oleObj>
              </mc:Choice>
              <mc:Fallback>
                <p:oleObj name="公式" r:id="rId21" imgW="723586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3500438"/>
                        <a:ext cx="12985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7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7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97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7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97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978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978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978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978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978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97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97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97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8370" grpId="0" build="p" bldLvl="2" autoUpdateAnimBg="0"/>
      <p:bldP spid="1978371" grpId="0" build="p" autoUpdateAnimBg="0"/>
      <p:bldP spid="197837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5E5071D9-5F01-4564-98CD-AF2A5A3555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740DFB9-6F4A-4E92-8896-AB8AED15CE5E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2355" name="Text Box 3">
            <a:extLst>
              <a:ext uri="{FF2B5EF4-FFF2-40B4-BE49-F238E27FC236}">
                <a16:creationId xmlns:a16="http://schemas.microsoft.com/office/drawing/2014/main" id="{E81E5DAE-9BC3-4893-A552-5D71FCA66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428625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Functions As Relations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892356" name="Line 4">
            <a:extLst>
              <a:ext uri="{FF2B5EF4-FFF2-40B4-BE49-F238E27FC236}">
                <a16:creationId xmlns:a16="http://schemas.microsoft.com/office/drawing/2014/main" id="{19246433-3971-498D-A513-C47FC122C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875" y="885825"/>
            <a:ext cx="3395663" cy="476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2357" name="Text Box 5">
            <a:extLst>
              <a:ext uri="{FF2B5EF4-FFF2-40B4-BE49-F238E27FC236}">
                <a16:creationId xmlns:a16="http://schemas.microsoft.com/office/drawing/2014/main" id="{5D6C1AF6-0FBE-4EC8-A042-580234DD0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71563"/>
            <a:ext cx="8929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graph of function </a:t>
            </a:r>
            <a:r>
              <a:rPr kumimoji="1"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from set </a:t>
            </a:r>
            <a:r>
              <a:rPr kumimoji="1"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set </a:t>
            </a:r>
            <a:r>
              <a:rPr kumimoji="1"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 </a:t>
            </a:r>
            <a:r>
              <a:rPr kumimoji="1" lang="en-US" altLang="zh-CN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is a relation from </a:t>
            </a:r>
            <a:r>
              <a:rPr kumimoji="1"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</a:t>
            </a:r>
            <a:r>
              <a:rPr kumimoji="1" lang="en-US" altLang="zh-CN" i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892358" name="Text Box 6">
            <a:extLst>
              <a:ext uri="{FF2B5EF4-FFF2-40B4-BE49-F238E27FC236}">
                <a16:creationId xmlns:a16="http://schemas.microsoft.com/office/drawing/2014/main" id="{C0B2C8EF-D56F-4172-864E-C5334A19D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14750"/>
            <a:ext cx="9215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Conversely, if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 relation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is it the graph of a function? 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8A4486A8-75AE-4A3D-B47D-6109E9F3D672}"/>
              </a:ext>
            </a:extLst>
          </p:cNvPr>
          <p:cNvGrpSpPr>
            <a:grpSpLocks/>
          </p:cNvGrpSpPr>
          <p:nvPr/>
        </p:nvGrpSpPr>
        <p:grpSpPr bwMode="auto">
          <a:xfrm>
            <a:off x="576263" y="2082800"/>
            <a:ext cx="7696200" cy="457200"/>
            <a:chOff x="624" y="1555"/>
            <a:chExt cx="4848" cy="288"/>
          </a:xfrm>
        </p:grpSpPr>
        <p:sp>
          <p:nvSpPr>
            <p:cNvPr id="8205" name="Text Box 8">
              <a:extLst>
                <a:ext uri="{FF2B5EF4-FFF2-40B4-BE49-F238E27FC236}">
                  <a16:creationId xmlns:a16="http://schemas.microsoft.com/office/drawing/2014/main" id="{414AF3E4-3509-41CE-8A9A-A8576EE78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555"/>
              <a:ext cx="48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Suppose that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                                   . </a:t>
              </a:r>
            </a:p>
          </p:txBody>
        </p:sp>
        <p:pic>
          <p:nvPicPr>
            <p:cNvPr id="8206" name="Picture 9">
              <a:extLst>
                <a:ext uri="{FF2B5EF4-FFF2-40B4-BE49-F238E27FC236}">
                  <a16:creationId xmlns:a16="http://schemas.microsoft.com/office/drawing/2014/main" id="{C0614337-9A0E-4CFC-ACD1-C83775C4C5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6" y="1567"/>
              <a:ext cx="187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92362" name="Text Box 10">
            <a:extLst>
              <a:ext uri="{FF2B5EF4-FFF2-40B4-BE49-F238E27FC236}">
                <a16:creationId xmlns:a16="http://schemas.microsoft.com/office/drawing/2014/main" id="{368E4DC8-032D-45F0-9472-82A7720AA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571625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</a:p>
        </p:txBody>
      </p:sp>
      <p:sp>
        <p:nvSpPr>
          <p:cNvPr id="1892363" name="Text Box 11">
            <a:extLst>
              <a:ext uri="{FF2B5EF4-FFF2-40B4-BE49-F238E27FC236}">
                <a16:creationId xmlns:a16="http://schemas.microsoft.com/office/drawing/2014/main" id="{B20C47E2-6411-43E2-87C2-2D1318B4A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562225"/>
            <a:ext cx="7391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(1)=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(3)=1,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(2)=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(4)=0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1892364" name="Object 12">
            <a:extLst>
              <a:ext uri="{FF2B5EF4-FFF2-40B4-BE49-F238E27FC236}">
                <a16:creationId xmlns:a16="http://schemas.microsoft.com/office/drawing/2014/main" id="{3484C590-92BA-4E8B-B829-3C43DF0A5A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313" y="3095625"/>
          <a:ext cx="30480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r:id="rId6" imgW="1663700" imgH="203200" progId="Equation.3">
                  <p:embed/>
                </p:oleObj>
              </mc:Choice>
              <mc:Fallback>
                <p:oleObj r:id="rId6" imgW="16637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3095625"/>
                        <a:ext cx="30480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2365" name="Text Box 13">
            <a:extLst>
              <a:ext uri="{FF2B5EF4-FFF2-40B4-BE49-F238E27FC236}">
                <a16:creationId xmlns:a16="http://schemas.microsoft.com/office/drawing/2014/main" id="{5BD61EB3-AD08-4549-A334-3BF91D83C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286250"/>
            <a:ext cx="421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</a:p>
        </p:txBody>
      </p:sp>
      <p:graphicFrame>
        <p:nvGraphicFramePr>
          <p:cNvPr id="1892366" name="Object 14">
            <a:extLst>
              <a:ext uri="{FF2B5EF4-FFF2-40B4-BE49-F238E27FC236}">
                <a16:creationId xmlns:a16="http://schemas.microsoft.com/office/drawing/2014/main" id="{C7FA35ED-29C8-4AC5-A1B8-8659208924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4929188"/>
          <a:ext cx="3541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r:id="rId8" imgW="1638300" imgH="203200" progId="Equation.3">
                  <p:embed/>
                </p:oleObj>
              </mc:Choice>
              <mc:Fallback>
                <p:oleObj r:id="rId8" imgW="1638300" imgH="203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929188"/>
                        <a:ext cx="35417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92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9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892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92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892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9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892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892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9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2355" grpId="0" autoUpdateAnimBg="0"/>
      <p:bldP spid="1892357" grpId="0" build="p" autoUpdateAnimBg="0"/>
      <p:bldP spid="1892358" grpId="0" build="p" autoUpdateAnimBg="0"/>
      <p:bldP spid="1892362" grpId="0" build="p" autoUpdateAnimBg="0"/>
      <p:bldP spid="1892363" grpId="0" build="p" autoUpdateAnimBg="0"/>
      <p:bldP spid="189236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F81D1974-CEC2-4E9D-A580-E3303A3165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DEECA87-713A-4B83-823F-73686B5A3695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0418" name="Text Box 2">
            <a:extLst>
              <a:ext uri="{FF2B5EF4-FFF2-40B4-BE49-F238E27FC236}">
                <a16:creationId xmlns:a16="http://schemas.microsoft.com/office/drawing/2014/main" id="{0ABA24E9-73D6-495D-94D4-534AFCFC2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382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logical operations of matrices</a:t>
            </a:r>
            <a:r>
              <a:rPr kumimoji="1" lang="zh-CN" altLang="en-US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  <a:r>
              <a:rPr kumimoji="1"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FC43A524-0BF6-4F7B-8C83-1624C317DED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524000"/>
            <a:ext cx="8382000" cy="895350"/>
            <a:chOff x="288" y="960"/>
            <a:chExt cx="5280" cy="564"/>
          </a:xfrm>
        </p:grpSpPr>
        <p:sp>
          <p:nvSpPr>
            <p:cNvPr id="63497" name="Text Box 4">
              <a:extLst>
                <a:ext uri="{FF2B5EF4-FFF2-40B4-BE49-F238E27FC236}">
                  <a16:creationId xmlns:a16="http://schemas.microsoft.com/office/drawing/2014/main" id="{38CE3A50-78E7-4D5A-9B3A-0B61A8040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960"/>
              <a:ext cx="528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Let                                                                                      , the set 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operations of two relations are defined by</a:t>
              </a:r>
            </a:p>
          </p:txBody>
        </p:sp>
        <p:graphicFrame>
          <p:nvGraphicFramePr>
            <p:cNvPr id="63498" name="Object 5">
              <a:extLst>
                <a:ext uri="{FF2B5EF4-FFF2-40B4-BE49-F238E27FC236}">
                  <a16:creationId xmlns:a16="http://schemas.microsoft.com/office/drawing/2014/main" id="{803020A9-69A2-429C-BC41-522E211231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004"/>
            <a:ext cx="389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4" r:id="rId5" imgW="3822700" imgH="254000" progId="Equation.3">
                    <p:embed/>
                  </p:oleObj>
                </mc:Choice>
                <mc:Fallback>
                  <p:oleObj r:id="rId5" imgW="3822700" imgH="254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4"/>
                          <a:ext cx="389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80422" name="Object 6">
            <a:extLst>
              <a:ext uri="{FF2B5EF4-FFF2-40B4-BE49-F238E27FC236}">
                <a16:creationId xmlns:a16="http://schemas.microsoft.com/office/drawing/2014/main" id="{764A3B5A-967C-4D24-9F85-57D2319C1F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738438"/>
          <a:ext cx="312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5" r:id="rId7" imgW="2019300" imgH="241300" progId="Equation.3">
                  <p:embed/>
                </p:oleObj>
              </mc:Choice>
              <mc:Fallback>
                <p:oleObj r:id="rId7" imgW="20193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38438"/>
                        <a:ext cx="312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0423" name="Object 7">
            <a:extLst>
              <a:ext uri="{FF2B5EF4-FFF2-40B4-BE49-F238E27FC236}">
                <a16:creationId xmlns:a16="http://schemas.microsoft.com/office/drawing/2014/main" id="{04798C65-1A0D-4F14-BEE1-2691A5E41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424238"/>
          <a:ext cx="31242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6" r:id="rId9" imgW="1968500" imgH="241300" progId="Equation.3">
                  <p:embed/>
                </p:oleObj>
              </mc:Choice>
              <mc:Fallback>
                <p:oleObj r:id="rId9" imgW="19685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4238"/>
                        <a:ext cx="31242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0424" name="Object 8">
            <a:extLst>
              <a:ext uri="{FF2B5EF4-FFF2-40B4-BE49-F238E27FC236}">
                <a16:creationId xmlns:a16="http://schemas.microsoft.com/office/drawing/2014/main" id="{3AC2AC14-F876-4CE0-BD4D-A671C759D5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040188"/>
          <a:ext cx="1219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7" r:id="rId11" imgW="698197" imgH="253890" progId="Equation.3">
                  <p:embed/>
                </p:oleObj>
              </mc:Choice>
              <mc:Fallback>
                <p:oleObj r:id="rId11" imgW="698197" imgH="2538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40188"/>
                        <a:ext cx="1219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0425" name="Object 9">
            <a:extLst>
              <a:ext uri="{FF2B5EF4-FFF2-40B4-BE49-F238E27FC236}">
                <a16:creationId xmlns:a16="http://schemas.microsoft.com/office/drawing/2014/main" id="{E5341263-C90D-4BA2-A4B0-78EBB19389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643438"/>
          <a:ext cx="30480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8" r:id="rId13" imgW="1764534" imgH="266584" progId="Equation.3">
                  <p:embed/>
                </p:oleObj>
              </mc:Choice>
              <mc:Fallback>
                <p:oleObj r:id="rId13" imgW="1764534" imgH="26658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43438"/>
                        <a:ext cx="30480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8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8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8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8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0418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1">
            <a:extLst>
              <a:ext uri="{FF2B5EF4-FFF2-40B4-BE49-F238E27FC236}">
                <a16:creationId xmlns:a16="http://schemas.microsoft.com/office/drawing/2014/main" id="{F7E1835B-CF61-44A9-BE4E-34D4021518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4A95CBA-BE41-4619-9C19-1FF6509996F9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2466" name="Text Box 2">
            <a:extLst>
              <a:ext uri="{FF2B5EF4-FFF2-40B4-BE49-F238E27FC236}">
                <a16:creationId xmlns:a16="http://schemas.microsoft.com/office/drawing/2014/main" id="{AFEDBAA8-4082-4E9D-8964-7A0B17546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2) Composition</a:t>
            </a:r>
            <a:r>
              <a:rPr kumimoji="1" lang="en-US" altLang="zh-CN">
                <a:latin typeface="Arial" charset="0"/>
                <a:ea typeface="宋体" pitchFamily="2" charset="-122"/>
                <a:cs typeface="Times New Roman" pitchFamily="18" charset="0"/>
              </a:rPr>
              <a:t>   </a:t>
            </a:r>
          </a:p>
        </p:txBody>
      </p:sp>
      <p:sp>
        <p:nvSpPr>
          <p:cNvPr id="1982467" name="Text Box 3">
            <a:extLst>
              <a:ext uri="{FF2B5EF4-FFF2-40B4-BE49-F238E27FC236}">
                <a16:creationId xmlns:a16="http://schemas.microsoft.com/office/drawing/2014/main" id="{E9BF8F27-4D9E-42A8-9C6C-DE1C188B5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composite</a:t>
            </a:r>
            <a:r>
              <a:rPr kumimoji="1" lang="en-US" altLang="zh-CN" b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 R and S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982468" name="Object 4">
            <a:extLst>
              <a:ext uri="{FF2B5EF4-FFF2-40B4-BE49-F238E27FC236}">
                <a16:creationId xmlns:a16="http://schemas.microsoft.com/office/drawing/2014/main" id="{E51A8B58-2873-4C41-902C-5057DBAC1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" y="1524000"/>
          <a:ext cx="66389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6" name="公式" r:id="rId5" imgW="3695700" imgH="203200" progId="Equation.3">
                  <p:embed/>
                </p:oleObj>
              </mc:Choice>
              <mc:Fallback>
                <p:oleObj name="公式" r:id="rId5" imgW="36957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524000"/>
                        <a:ext cx="66389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2469" name="Object 5">
            <a:extLst>
              <a:ext uri="{FF2B5EF4-FFF2-40B4-BE49-F238E27FC236}">
                <a16:creationId xmlns:a16="http://schemas.microsoft.com/office/drawing/2014/main" id="{D45621E1-9C2D-4EFC-934E-D568EB4E8D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005013"/>
          <a:ext cx="685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7" r:id="rId7" imgW="355138" imgH="177569" progId="Equation.3">
                  <p:embed/>
                </p:oleObj>
              </mc:Choice>
              <mc:Fallback>
                <p:oleObj r:id="rId7" imgW="355138" imgH="17756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005013"/>
                        <a:ext cx="6858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2470" name="Object 6">
            <a:extLst>
              <a:ext uri="{FF2B5EF4-FFF2-40B4-BE49-F238E27FC236}">
                <a16:creationId xmlns:a16="http://schemas.microsoft.com/office/drawing/2014/main" id="{F627D5C6-D5FB-4FE4-B9EA-381DD2D390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514600"/>
          <a:ext cx="60102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8" r:id="rId9" imgW="3327400" imgH="203200" progId="Equation.3">
                  <p:embed/>
                </p:oleObj>
              </mc:Choice>
              <mc:Fallback>
                <p:oleObj r:id="rId9" imgW="33274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60102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2471" name="Text Box 7">
            <a:extLst>
              <a:ext uri="{FF2B5EF4-FFF2-40B4-BE49-F238E27FC236}">
                <a16:creationId xmlns:a16="http://schemas.microsoft.com/office/drawing/2014/main" id="{02C8673D-7673-4F60-92DF-98B3DFDEB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286125"/>
            <a:ext cx="6858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Question: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How to computer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  <a:p>
            <a:pPr lvl="2" algn="just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  Using the definition directly</a:t>
            </a:r>
          </a:p>
          <a:p>
            <a:pPr lvl="2" algn="just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  Using the connection matrix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8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8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98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8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98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982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982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982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2466" grpId="0" build="p" bldLvl="2" autoUpdateAnimBg="0" advAuto="0"/>
      <p:bldP spid="1982467" grpId="0" build="p" autoUpdateAnimBg="0"/>
      <p:bldP spid="1982471" grpId="0" build="p" bldLvl="3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1">
            <a:extLst>
              <a:ext uri="{FF2B5EF4-FFF2-40B4-BE49-F238E27FC236}">
                <a16:creationId xmlns:a16="http://schemas.microsoft.com/office/drawing/2014/main" id="{13B954D6-2107-4B39-AAA0-5EF566AB7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B779D93-4E19-462D-AF7B-C9214D13AFF8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4514" name="Text Box 2">
            <a:extLst>
              <a:ext uri="{FF2B5EF4-FFF2-40B4-BE49-F238E27FC236}">
                <a16:creationId xmlns:a16="http://schemas.microsoft.com/office/drawing/2014/main" id="{6BC494B8-A7F0-4FFF-8E3E-6623E8785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10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</a:p>
        </p:txBody>
      </p:sp>
      <p:graphicFrame>
        <p:nvGraphicFramePr>
          <p:cNvPr id="1984515" name="Object 3">
            <a:extLst>
              <a:ext uri="{FF2B5EF4-FFF2-40B4-BE49-F238E27FC236}">
                <a16:creationId xmlns:a16="http://schemas.microsoft.com/office/drawing/2014/main" id="{7928DC5E-9C6D-4DDA-81F6-C28A82E507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765175"/>
          <a:ext cx="46561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8" name="公式" r:id="rId5" imgW="2159000" imgH="203200" progId="Equation.3">
                  <p:embed/>
                </p:oleObj>
              </mc:Choice>
              <mc:Fallback>
                <p:oleObj name="公式" r:id="rId5" imgW="21590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765175"/>
                        <a:ext cx="46561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4516" name="Object 4">
            <a:extLst>
              <a:ext uri="{FF2B5EF4-FFF2-40B4-BE49-F238E27FC236}">
                <a16:creationId xmlns:a16="http://schemas.microsoft.com/office/drawing/2014/main" id="{E4C9ABB6-4305-48F4-8F13-FB4212F72A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2638" y="3213100"/>
          <a:ext cx="27352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9" name="公式" r:id="rId7" imgW="1269449" imgH="203112" progId="Equation.3">
                  <p:embed/>
                </p:oleObj>
              </mc:Choice>
              <mc:Fallback>
                <p:oleObj name="公式" r:id="rId7" imgW="1269449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3213100"/>
                        <a:ext cx="27352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4517" name="Text Box 5">
            <a:extLst>
              <a:ext uri="{FF2B5EF4-FFF2-40B4-BE49-F238E27FC236}">
                <a16:creationId xmlns:a16="http://schemas.microsoft.com/office/drawing/2014/main" id="{1E37DD16-A7B7-40BE-92AD-660455745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08200"/>
            <a:ext cx="8382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algn="just"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(1)  Using the definition directly</a:t>
            </a:r>
            <a:endParaRPr kumimoji="1" lang="en-US" altLang="zh-CN" i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4518" name="Text Box 6">
            <a:extLst>
              <a:ext uri="{FF2B5EF4-FFF2-40B4-BE49-F238E27FC236}">
                <a16:creationId xmlns:a16="http://schemas.microsoft.com/office/drawing/2014/main" id="{02A71749-96C6-4FB5-A214-E351552EC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365625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Note:</a:t>
            </a:r>
          </a:p>
        </p:txBody>
      </p:sp>
      <p:graphicFrame>
        <p:nvGraphicFramePr>
          <p:cNvPr id="1984519" name="Object 7">
            <a:extLst>
              <a:ext uri="{FF2B5EF4-FFF2-40B4-BE49-F238E27FC236}">
                <a16:creationId xmlns:a16="http://schemas.microsoft.com/office/drawing/2014/main" id="{570AC638-9D71-49AF-B215-722E134EE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941888"/>
          <a:ext cx="1924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0" name="公式" r:id="rId9" imgW="799753" imgH="177723" progId="Equation.3">
                  <p:embed/>
                </p:oleObj>
              </mc:Choice>
              <mc:Fallback>
                <p:oleObj name="公式" r:id="rId9" imgW="799753" imgH="1777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41888"/>
                        <a:ext cx="19240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4520" name="Object 8">
            <a:extLst>
              <a:ext uri="{FF2B5EF4-FFF2-40B4-BE49-F238E27FC236}">
                <a16:creationId xmlns:a16="http://schemas.microsoft.com/office/drawing/2014/main" id="{949F5E83-8F46-46C0-8352-598D8CE99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268413"/>
          <a:ext cx="6051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1" name="公式" r:id="rId11" imgW="2806700" imgH="203200" progId="Equation.3">
                  <p:embed/>
                </p:oleObj>
              </mc:Choice>
              <mc:Fallback>
                <p:oleObj name="公式" r:id="rId11" imgW="28067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268413"/>
                        <a:ext cx="60515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4521" name="Object 9">
            <a:extLst>
              <a:ext uri="{FF2B5EF4-FFF2-40B4-BE49-F238E27FC236}">
                <a16:creationId xmlns:a16="http://schemas.microsoft.com/office/drawing/2014/main" id="{7081CB15-67E4-40ED-B645-F49D41B66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9150" y="3789363"/>
          <a:ext cx="12588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2" name="公式" r:id="rId13" imgW="583947" imgH="203112" progId="Equation.3">
                  <p:embed/>
                </p:oleObj>
              </mc:Choice>
              <mc:Fallback>
                <p:oleObj name="公式" r:id="rId13" imgW="583947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3789363"/>
                        <a:ext cx="12588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4522" name="Object 10">
            <a:extLst>
              <a:ext uri="{FF2B5EF4-FFF2-40B4-BE49-F238E27FC236}">
                <a16:creationId xmlns:a16="http://schemas.microsoft.com/office/drawing/2014/main" id="{E73FBF26-5836-4563-B762-436CE7805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773238"/>
          <a:ext cx="26257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3" name="公式" r:id="rId15" imgW="1218671" imgH="177723" progId="Equation.3">
                  <p:embed/>
                </p:oleObj>
              </mc:Choice>
              <mc:Fallback>
                <p:oleObj name="公式" r:id="rId15" imgW="1218671" imgH="17772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773238"/>
                        <a:ext cx="26257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8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8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8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98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98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98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98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98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98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4514" grpId="0" build="p" autoUpdateAnimBg="0"/>
      <p:bldP spid="1984517" grpId="0" build="p" autoUpdateAnimBg="0"/>
      <p:bldP spid="1984518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1">
            <a:extLst>
              <a:ext uri="{FF2B5EF4-FFF2-40B4-BE49-F238E27FC236}">
                <a16:creationId xmlns:a16="http://schemas.microsoft.com/office/drawing/2014/main" id="{6FB499D5-99F6-485C-A075-9458992BB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3B836B5-8A02-4683-A27F-D8FFC0F7E869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6562" name="Text Box 2">
            <a:extLst>
              <a:ext uri="{FF2B5EF4-FFF2-40B4-BE49-F238E27FC236}">
                <a16:creationId xmlns:a16="http://schemas.microsoft.com/office/drawing/2014/main" id="{69C02488-0198-4A64-BB1C-FBA4CB8DD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8382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algn="just"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(2) Using the connection matrix </a:t>
            </a:r>
            <a:endParaRPr kumimoji="1" lang="en-US" altLang="zh-CN" i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86563" name="Object 3">
            <a:extLst>
              <a:ext uri="{FF2B5EF4-FFF2-40B4-BE49-F238E27FC236}">
                <a16:creationId xmlns:a16="http://schemas.microsoft.com/office/drawing/2014/main" id="{4EBE5F52-EC66-4489-AD90-85C2C2E287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1484313"/>
          <a:ext cx="29352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0" name="公式" r:id="rId5" imgW="1638300" imgH="241300" progId="Equation.3">
                  <p:embed/>
                </p:oleObj>
              </mc:Choice>
              <mc:Fallback>
                <p:oleObj name="公式" r:id="rId5" imgW="16383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1484313"/>
                        <a:ext cx="29352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64" name="Object 4">
            <a:extLst>
              <a:ext uri="{FF2B5EF4-FFF2-40B4-BE49-F238E27FC236}">
                <a16:creationId xmlns:a16="http://schemas.microsoft.com/office/drawing/2014/main" id="{D0663278-AD39-42A4-AB02-768A0A244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3550" y="1844675"/>
          <a:ext cx="52863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1" name="公式" r:id="rId7" imgW="2794000" imgH="381000" progId="Equation.3">
                  <p:embed/>
                </p:oleObj>
              </mc:Choice>
              <mc:Fallback>
                <p:oleObj name="公式" r:id="rId7" imgW="2794000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1844675"/>
                        <a:ext cx="528637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65" name="Object 5">
            <a:extLst>
              <a:ext uri="{FF2B5EF4-FFF2-40B4-BE49-F238E27FC236}">
                <a16:creationId xmlns:a16="http://schemas.microsoft.com/office/drawing/2014/main" id="{BA219634-C22F-41ED-9D59-579F0735E4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0538" y="4005263"/>
          <a:ext cx="25241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2" name="公式" r:id="rId9" imgW="1409700" imgH="457200" progId="Equation.3">
                  <p:embed/>
                </p:oleObj>
              </mc:Choice>
              <mc:Fallback>
                <p:oleObj name="公式" r:id="rId9" imgW="14097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4005263"/>
                        <a:ext cx="25241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66" name="Object 6">
            <a:extLst>
              <a:ext uri="{FF2B5EF4-FFF2-40B4-BE49-F238E27FC236}">
                <a16:creationId xmlns:a16="http://schemas.microsoft.com/office/drawing/2014/main" id="{179F86CD-099D-4C53-BBC2-C130F55BC9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644900"/>
          <a:ext cx="1863725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3" name="公式" r:id="rId11" imgW="1041400" imgH="914400" progId="Equation.3">
                  <p:embed/>
                </p:oleObj>
              </mc:Choice>
              <mc:Fallback>
                <p:oleObj name="公式" r:id="rId11" imgW="10414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44900"/>
                        <a:ext cx="1863725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67" name="Object 7">
            <a:extLst>
              <a:ext uri="{FF2B5EF4-FFF2-40B4-BE49-F238E27FC236}">
                <a16:creationId xmlns:a16="http://schemas.microsoft.com/office/drawing/2014/main" id="{186971BB-E9D0-4A86-BC4C-2ADF013B2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5143500"/>
          <a:ext cx="34829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4" name="公式" r:id="rId13" imgW="1841500" imgH="457200" progId="Equation.3">
                  <p:embed/>
                </p:oleObj>
              </mc:Choice>
              <mc:Fallback>
                <p:oleObj name="公式" r:id="rId13" imgW="18415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143500"/>
                        <a:ext cx="34829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68" name="Object 8">
            <a:extLst>
              <a:ext uri="{FF2B5EF4-FFF2-40B4-BE49-F238E27FC236}">
                <a16:creationId xmlns:a16="http://schemas.microsoft.com/office/drawing/2014/main" id="{4B731F20-4EDD-4B37-85AA-32892CB7A7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0" y="2636838"/>
          <a:ext cx="49291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5" name="公式" r:id="rId15" imgW="2286000" imgH="203200" progId="Equation.3">
                  <p:embed/>
                </p:oleObj>
              </mc:Choice>
              <mc:Fallback>
                <p:oleObj name="公式" r:id="rId15" imgW="22860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2636838"/>
                        <a:ext cx="49291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69" name="Object 9">
            <a:extLst>
              <a:ext uri="{FF2B5EF4-FFF2-40B4-BE49-F238E27FC236}">
                <a16:creationId xmlns:a16="http://schemas.microsoft.com/office/drawing/2014/main" id="{0A9C70A9-FB6E-4F9D-9305-30255DC12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3563" y="3140075"/>
          <a:ext cx="6051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6" name="公式" r:id="rId17" imgW="2806700" imgH="203200" progId="Equation.3">
                  <p:embed/>
                </p:oleObj>
              </mc:Choice>
              <mc:Fallback>
                <p:oleObj name="公式" r:id="rId17" imgW="28067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3140075"/>
                        <a:ext cx="60515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70" name="Object 10">
            <a:extLst>
              <a:ext uri="{FF2B5EF4-FFF2-40B4-BE49-F238E27FC236}">
                <a16:creationId xmlns:a16="http://schemas.microsoft.com/office/drawing/2014/main" id="{3EE5C2DA-66EE-4193-B210-C5F4480543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6072188"/>
          <a:ext cx="2981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7" name="公式" r:id="rId19" imgW="1384300" imgH="203200" progId="Equation.3">
                  <p:embed/>
                </p:oleObj>
              </mc:Choice>
              <mc:Fallback>
                <p:oleObj name="公式" r:id="rId19" imgW="13843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6072188"/>
                        <a:ext cx="29813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98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8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98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8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98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8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98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98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98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62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1">
            <a:extLst>
              <a:ext uri="{FF2B5EF4-FFF2-40B4-BE49-F238E27FC236}">
                <a16:creationId xmlns:a16="http://schemas.microsoft.com/office/drawing/2014/main" id="{FFCB420C-47D4-417C-9733-D46EDE5060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C6AE5BA-279B-4486-9E9C-8CD75E973526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43B75710-AD5E-4135-91A5-8BE83D3D973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33400"/>
            <a:ext cx="8534400" cy="1308100"/>
            <a:chOff x="288" y="336"/>
            <a:chExt cx="5376" cy="824"/>
          </a:xfrm>
        </p:grpSpPr>
        <p:sp>
          <p:nvSpPr>
            <p:cNvPr id="71684" name="Text Box 3">
              <a:extLst>
                <a:ext uri="{FF2B5EF4-FFF2-40B4-BE49-F238E27FC236}">
                  <a16:creationId xmlns:a16="http://schemas.microsoft.com/office/drawing/2014/main" id="{E170B10D-6716-4252-B782-A9CF5271C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36"/>
              <a:ext cx="537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【Definition】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Let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be a relation on the set A. The powers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,are defined recursively by</a:t>
              </a:r>
            </a:p>
          </p:txBody>
        </p:sp>
        <p:graphicFrame>
          <p:nvGraphicFramePr>
            <p:cNvPr id="71685" name="Object 4">
              <a:extLst>
                <a:ext uri="{FF2B5EF4-FFF2-40B4-BE49-F238E27FC236}">
                  <a16:creationId xmlns:a16="http://schemas.microsoft.com/office/drawing/2014/main" id="{F6A08830-0FA2-477C-8B11-C5D1B7DAC6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599"/>
            <a:ext cx="110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1" r:id="rId4" imgW="952500" imgH="228600" progId="Equation.3">
                    <p:embed/>
                  </p:oleObj>
                </mc:Choice>
                <mc:Fallback>
                  <p:oleObj r:id="rId4" imgW="95250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599"/>
                          <a:ext cx="1104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6" name="Object 5">
              <a:extLst>
                <a:ext uri="{FF2B5EF4-FFF2-40B4-BE49-F238E27FC236}">
                  <a16:creationId xmlns:a16="http://schemas.microsoft.com/office/drawing/2014/main" id="{05200D49-F6AB-4693-9291-9FFE658FDD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912"/>
            <a:ext cx="189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2" r:id="rId6" imgW="1739900" imgH="228600" progId="Equation.3">
                    <p:embed/>
                  </p:oleObj>
                </mc:Choice>
                <mc:Fallback>
                  <p:oleObj r:id="rId6" imgW="17399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912"/>
                          <a:ext cx="1893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>
            <a:extLst>
              <a:ext uri="{FF2B5EF4-FFF2-40B4-BE49-F238E27FC236}">
                <a16:creationId xmlns:a16="http://schemas.microsoft.com/office/drawing/2014/main" id="{F62DF7F0-6DAF-4305-99F6-2B544A42A6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4BFA1EB-570D-4E99-B896-83454AB56208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8614" name="Text Box 6">
            <a:extLst>
              <a:ext uri="{FF2B5EF4-FFF2-40B4-BE49-F238E27FC236}">
                <a16:creationId xmlns:a16="http://schemas.microsoft.com/office/drawing/2014/main" id="{3EF10325-F7C1-4340-8F0D-22A3FE2C2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2625"/>
            <a:ext cx="83820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={0,1,2,3}. 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the relation on the set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={(0,0),(0,3),(2,3),(3,2),(2,1),(2,0)}.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=?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88615" name="Text Box 7">
            <a:extLst>
              <a:ext uri="{FF2B5EF4-FFF2-40B4-BE49-F238E27FC236}">
                <a16:creationId xmlns:a16="http://schemas.microsoft.com/office/drawing/2014/main" id="{2612D214-4812-4BD5-AB78-7F7B11B95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71625"/>
            <a:ext cx="838200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lvl="1" eaLnBrk="1" hangingPunct="1">
              <a:spcBef>
                <a:spcPct val="20000"/>
              </a:spcBef>
              <a:buFontTx/>
              <a:buAutoNum type="arabicParenBoth"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Using the definition</a:t>
            </a:r>
          </a:p>
          <a:p>
            <a:pPr lvl="2" eaLnBrk="1" hangingPunct="1">
              <a:spcBef>
                <a:spcPct val="20000"/>
              </a:spcBef>
            </a:pP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={(0,0),(0,3),(0,2),(2,2),(3,3),(2,3),(2,0),(3,1),(3,0)}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spcBef>
                <a:spcPct val="20000"/>
              </a:spcBef>
              <a:buFontTx/>
              <a:buAutoNum type="arabicParenBoth"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Using the digraph </a:t>
            </a:r>
          </a:p>
        </p:txBody>
      </p:sp>
      <p:pic>
        <p:nvPicPr>
          <p:cNvPr id="1988616" name="Picture 8" descr="p33">
            <a:extLst>
              <a:ext uri="{FF2B5EF4-FFF2-40B4-BE49-F238E27FC236}">
                <a16:creationId xmlns:a16="http://schemas.microsoft.com/office/drawing/2014/main" id="{7C3B8D65-90AD-41E6-BC46-8AD370C8F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78200"/>
            <a:ext cx="2160588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88617" name="Object 9">
            <a:extLst>
              <a:ext uri="{FF2B5EF4-FFF2-40B4-BE49-F238E27FC236}">
                <a16:creationId xmlns:a16="http://schemas.microsoft.com/office/drawing/2014/main" id="{63AA7AB5-976C-4FC4-AF13-5CA175DB2B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378200"/>
          <a:ext cx="223202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2" name="BMP 图像" r:id="rId6" imgW="1819529" imgH="1438095" progId="Paint.Picture">
                  <p:embed/>
                </p:oleObj>
              </mc:Choice>
              <mc:Fallback>
                <p:oleObj name="BMP 图像" r:id="rId6" imgW="1819529" imgH="1438095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378200"/>
                        <a:ext cx="223202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8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8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88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88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886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8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8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8614" grpId="0" autoUpdateAnimBg="0"/>
      <p:bldP spid="1988615" grpId="0" build="p" bldLvl="3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5A76EBD9-A581-4980-AA63-296C4E8D80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8FF4AEA-66F9-43FE-852B-A62A75A30D08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90658" name="Text Box 2">
            <a:extLst>
              <a:ext uri="{FF2B5EF4-FFF2-40B4-BE49-F238E27FC236}">
                <a16:creationId xmlns:a16="http://schemas.microsoft.com/office/drawing/2014/main" id="{6C0C81D2-5BD9-4228-A22C-3AF968BC3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85800"/>
            <a:ext cx="838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arenBoth" startAt="3"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Using the matrix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990659" name="Object 3">
            <a:extLst>
              <a:ext uri="{FF2B5EF4-FFF2-40B4-BE49-F238E27FC236}">
                <a16:creationId xmlns:a16="http://schemas.microsoft.com/office/drawing/2014/main" id="{E088D62E-0C5E-4981-BAF8-0CA8BEDB6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457325"/>
          <a:ext cx="1828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4" r:id="rId5" imgW="1066800" imgH="241300" progId="Equation.3">
                  <p:embed/>
                </p:oleObj>
              </mc:Choice>
              <mc:Fallback>
                <p:oleObj r:id="rId5" imgW="10668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457325"/>
                        <a:ext cx="18288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0660" name="Object 4">
            <a:extLst>
              <a:ext uri="{FF2B5EF4-FFF2-40B4-BE49-F238E27FC236}">
                <a16:creationId xmlns:a16="http://schemas.microsoft.com/office/drawing/2014/main" id="{4A5D80FD-595E-46D3-9E5D-3E47DDF8FF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055813"/>
          <a:ext cx="297180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5" r:id="rId7" imgW="1879600" imgH="914400" progId="Equation.3">
                  <p:embed/>
                </p:oleObj>
              </mc:Choice>
              <mc:Fallback>
                <p:oleObj r:id="rId7" imgW="18796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055813"/>
                        <a:ext cx="2971800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0661" name="Object 5">
            <a:extLst>
              <a:ext uri="{FF2B5EF4-FFF2-40B4-BE49-F238E27FC236}">
                <a16:creationId xmlns:a16="http://schemas.microsoft.com/office/drawing/2014/main" id="{EBA7D492-484B-47E8-9DCF-FAFCAA348B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3702050"/>
          <a:ext cx="17526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6" r:id="rId9" imgW="1028700" imgH="914400" progId="Equation.3">
                  <p:embed/>
                </p:oleObj>
              </mc:Choice>
              <mc:Fallback>
                <p:oleObj r:id="rId9" imgW="10287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702050"/>
                        <a:ext cx="1752600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9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9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9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9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0658" grpId="0" build="p" autoUpdateAnimBg="0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>
            <a:extLst>
              <a:ext uri="{FF2B5EF4-FFF2-40B4-BE49-F238E27FC236}">
                <a16:creationId xmlns:a16="http://schemas.microsoft.com/office/drawing/2014/main" id="{0207F6DC-6000-46E9-8367-D5CDAB5678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8B84A13-10C8-442F-821E-F808180FB30F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92706" name="AutoShape 2">
            <a:extLst>
              <a:ext uri="{FF2B5EF4-FFF2-40B4-BE49-F238E27FC236}">
                <a16:creationId xmlns:a16="http://schemas.microsoft.com/office/drawing/2014/main" id="{314FE6D1-6CAD-4BCA-950C-4BFD9203D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62000"/>
            <a:ext cx="7924800" cy="990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Theorem 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The relation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on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transitive if and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only if</a:t>
            </a:r>
          </a:p>
        </p:txBody>
      </p:sp>
      <p:graphicFrame>
        <p:nvGraphicFramePr>
          <p:cNvPr id="1992707" name="Object 3">
            <a:extLst>
              <a:ext uri="{FF2B5EF4-FFF2-40B4-BE49-F238E27FC236}">
                <a16:creationId xmlns:a16="http://schemas.microsoft.com/office/drawing/2014/main" id="{7E1CE3B9-DE8A-4E9D-922C-F4BD2E2B6A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262063"/>
          <a:ext cx="241458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9" r:id="rId5" imgW="1625600" imgH="228600" progId="Equation.3">
                  <p:embed/>
                </p:oleObj>
              </mc:Choice>
              <mc:Fallback>
                <p:oleObj r:id="rId5" imgW="1625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62063"/>
                        <a:ext cx="2414588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2708" name="AutoShape 4">
            <a:extLst>
              <a:ext uri="{FF2B5EF4-FFF2-40B4-BE49-F238E27FC236}">
                <a16:creationId xmlns:a16="http://schemas.microsoft.com/office/drawing/2014/main" id="{EB8E8B99-BDC5-484F-B668-62E05CEFB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60575"/>
            <a:ext cx="7696200" cy="45720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</p:txBody>
      </p:sp>
      <p:sp>
        <p:nvSpPr>
          <p:cNvPr id="1992709" name="Text Box 5">
            <a:extLst>
              <a:ext uri="{FF2B5EF4-FFF2-40B4-BE49-F238E27FC236}">
                <a16:creationId xmlns:a16="http://schemas.microsoft.com/office/drawing/2014/main" id="{76EF3CCF-7BC2-49A4-9F50-4AA385455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38400"/>
            <a:ext cx="1676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</a:p>
        </p:txBody>
      </p:sp>
      <p:graphicFrame>
        <p:nvGraphicFramePr>
          <p:cNvPr id="1992710" name="Object 6">
            <a:extLst>
              <a:ext uri="{FF2B5EF4-FFF2-40B4-BE49-F238E27FC236}">
                <a16:creationId xmlns:a16="http://schemas.microsoft.com/office/drawing/2014/main" id="{E86818F1-9FE5-4C2F-8CFB-5AFA177D56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8763" y="2514600"/>
          <a:ext cx="28003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0" r:id="rId7" imgW="1625600" imgH="228600" progId="Equation.3">
                  <p:embed/>
                </p:oleObj>
              </mc:Choice>
              <mc:Fallback>
                <p:oleObj r:id="rId7" imgW="1625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2514600"/>
                        <a:ext cx="28003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2711" name="Text Box 7">
            <a:extLst>
              <a:ext uri="{FF2B5EF4-FFF2-40B4-BE49-F238E27FC236}">
                <a16:creationId xmlns:a16="http://schemas.microsoft.com/office/drawing/2014/main" id="{9651E3A2-A584-47D8-9916-5D44278DB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68563"/>
            <a:ext cx="2362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2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is transitive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992712" name="Object 8">
            <a:extLst>
              <a:ext uri="{FF2B5EF4-FFF2-40B4-BE49-F238E27FC236}">
                <a16:creationId xmlns:a16="http://schemas.microsoft.com/office/drawing/2014/main" id="{A567A10C-74FA-4CCA-83AE-10BE04F3BF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968625"/>
          <a:ext cx="22098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1" r:id="rId8" imgW="1320227" imgH="215806" progId="Equation.3">
                  <p:embed/>
                </p:oleObj>
              </mc:Choice>
              <mc:Fallback>
                <p:oleObj r:id="rId8" imgW="1320227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68625"/>
                        <a:ext cx="22098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2713" name="Object 9">
            <a:extLst>
              <a:ext uri="{FF2B5EF4-FFF2-40B4-BE49-F238E27FC236}">
                <a16:creationId xmlns:a16="http://schemas.microsoft.com/office/drawing/2014/main" id="{57912A67-2C09-4739-80EA-AA63FB2DD0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9638" y="2928938"/>
          <a:ext cx="1219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2" r:id="rId10" imgW="609336" imgH="203112" progId="Equation.3">
                  <p:embed/>
                </p:oleObj>
              </mc:Choice>
              <mc:Fallback>
                <p:oleObj r:id="rId10" imgW="609336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2928938"/>
                        <a:ext cx="12192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2714" name="Object 10">
            <a:extLst>
              <a:ext uri="{FF2B5EF4-FFF2-40B4-BE49-F238E27FC236}">
                <a16:creationId xmlns:a16="http://schemas.microsoft.com/office/drawing/2014/main" id="{D6EDAC27-BFAD-488F-9390-B4369F618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588" y="3554413"/>
          <a:ext cx="156051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3" name="Equation" r:id="rId12" imgW="952087" imgH="228501" progId="Equation.3">
                  <p:embed/>
                </p:oleObj>
              </mc:Choice>
              <mc:Fallback>
                <p:oleObj name="Equation" r:id="rId12" imgW="952087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3554413"/>
                        <a:ext cx="1560512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2715" name="AutoShape 11">
            <a:extLst>
              <a:ext uri="{FF2B5EF4-FFF2-40B4-BE49-F238E27FC236}">
                <a16:creationId xmlns:a16="http://schemas.microsoft.com/office/drawing/2014/main" id="{C3827949-188C-47DA-BF60-063C7A979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48025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992716" name="AutoShape 12">
            <a:extLst>
              <a:ext uri="{FF2B5EF4-FFF2-40B4-BE49-F238E27FC236}">
                <a16:creationId xmlns:a16="http://schemas.microsoft.com/office/drawing/2014/main" id="{CBA29B6C-E0E6-42E2-AADE-AEA135124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943225"/>
            <a:ext cx="533400" cy="333375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992717" name="Text Box 13">
            <a:extLst>
              <a:ext uri="{FF2B5EF4-FFF2-40B4-BE49-F238E27FC236}">
                <a16:creationId xmlns:a16="http://schemas.microsoft.com/office/drawing/2014/main" id="{48F56F2E-F59C-4DC4-9AFF-1E72E6336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3971925"/>
            <a:ext cx="27670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transitive 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992718" name="Object 14">
            <a:extLst>
              <a:ext uri="{FF2B5EF4-FFF2-40B4-BE49-F238E27FC236}">
                <a16:creationId xmlns:a16="http://schemas.microsoft.com/office/drawing/2014/main" id="{66133D90-22D6-4157-AE6E-4A3F40D338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3338" y="4029075"/>
          <a:ext cx="28003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4" r:id="rId14" imgW="1625600" imgH="228600" progId="Equation.3">
                  <p:embed/>
                </p:oleObj>
              </mc:Choice>
              <mc:Fallback>
                <p:oleObj r:id="rId14" imgW="16256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4029075"/>
                        <a:ext cx="28003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2719" name="Text Box 15">
            <a:extLst>
              <a:ext uri="{FF2B5EF4-FFF2-40B4-BE49-F238E27FC236}">
                <a16:creationId xmlns:a16="http://schemas.microsoft.com/office/drawing/2014/main" id="{5B97E4A9-9ADA-4106-9AC8-CAEEFF61F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4429125"/>
            <a:ext cx="2438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Inductive base</a:t>
            </a:r>
          </a:p>
        </p:txBody>
      </p:sp>
      <p:graphicFrame>
        <p:nvGraphicFramePr>
          <p:cNvPr id="1992720" name="Object 16">
            <a:extLst>
              <a:ext uri="{FF2B5EF4-FFF2-40B4-BE49-F238E27FC236}">
                <a16:creationId xmlns:a16="http://schemas.microsoft.com/office/drawing/2014/main" id="{B82D354F-05E3-404E-9616-C78FA076C9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505325"/>
          <a:ext cx="15240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5" r:id="rId15" imgW="1079032" imgH="215806" progId="Equation.3">
                  <p:embed/>
                </p:oleObj>
              </mc:Choice>
              <mc:Fallback>
                <p:oleObj r:id="rId15" imgW="1079032" imgH="21580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505325"/>
                        <a:ext cx="15240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2721" name="Text Box 17">
            <a:extLst>
              <a:ext uri="{FF2B5EF4-FFF2-40B4-BE49-F238E27FC236}">
                <a16:creationId xmlns:a16="http://schemas.microsoft.com/office/drawing/2014/main" id="{6B96FCC3-4C11-4D5F-A23D-F96ED1671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886325"/>
            <a:ext cx="2438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Inductive step </a:t>
            </a:r>
          </a:p>
        </p:txBody>
      </p:sp>
      <p:graphicFrame>
        <p:nvGraphicFramePr>
          <p:cNvPr id="1992722" name="Object 18">
            <a:extLst>
              <a:ext uri="{FF2B5EF4-FFF2-40B4-BE49-F238E27FC236}">
                <a16:creationId xmlns:a16="http://schemas.microsoft.com/office/drawing/2014/main" id="{60DCB872-499B-42AF-8ECE-8F45DE637D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962525"/>
          <a:ext cx="2438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6" r:id="rId17" imgW="1676400" imgH="228600" progId="Equation.3">
                  <p:embed/>
                </p:oleObj>
              </mc:Choice>
              <mc:Fallback>
                <p:oleObj r:id="rId17" imgW="16764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962525"/>
                        <a:ext cx="24384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2723" name="Object 19">
            <a:extLst>
              <a:ext uri="{FF2B5EF4-FFF2-40B4-BE49-F238E27FC236}">
                <a16:creationId xmlns:a16="http://schemas.microsoft.com/office/drawing/2014/main" id="{AE3560F5-CA43-44C1-B3BA-3C17A2A7B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334000"/>
          <a:ext cx="1219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7" r:id="rId19" imgW="761669" imgH="228501" progId="Equation.3">
                  <p:embed/>
                </p:oleObj>
              </mc:Choice>
              <mc:Fallback>
                <p:oleObj r:id="rId19" imgW="761669" imgH="22850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4000"/>
                        <a:ext cx="1219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2724" name="Object 20">
            <a:extLst>
              <a:ext uri="{FF2B5EF4-FFF2-40B4-BE49-F238E27FC236}">
                <a16:creationId xmlns:a16="http://schemas.microsoft.com/office/drawing/2014/main" id="{EB6E6CEE-7BE7-4C63-8695-66B079FE3D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553075"/>
          <a:ext cx="2209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8" r:id="rId21" imgW="1612900" imgH="228600" progId="Equation.3">
                  <p:embed/>
                </p:oleObj>
              </mc:Choice>
              <mc:Fallback>
                <p:oleObj r:id="rId21" imgW="16129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553075"/>
                        <a:ext cx="2209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2725" name="Object 21">
            <a:extLst>
              <a:ext uri="{FF2B5EF4-FFF2-40B4-BE49-F238E27FC236}">
                <a16:creationId xmlns:a16="http://schemas.microsoft.com/office/drawing/2014/main" id="{2C830036-0215-42A2-A520-8C49F49B3C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5795963"/>
          <a:ext cx="1066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9" r:id="rId23" imgW="622030" imgH="203112" progId="Equation.3">
                  <p:embed/>
                </p:oleObj>
              </mc:Choice>
              <mc:Fallback>
                <p:oleObj r:id="rId23" imgW="622030" imgH="20311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795963"/>
                        <a:ext cx="10668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2726" name="Object 22">
            <a:extLst>
              <a:ext uri="{FF2B5EF4-FFF2-40B4-BE49-F238E27FC236}">
                <a16:creationId xmlns:a16="http://schemas.microsoft.com/office/drawing/2014/main" id="{CB461E0B-794D-4BA6-8175-A63AE1F40F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776913"/>
          <a:ext cx="15240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0" r:id="rId25" imgW="876300" imgH="190500" progId="Equation.3">
                  <p:embed/>
                </p:oleObj>
              </mc:Choice>
              <mc:Fallback>
                <p:oleObj r:id="rId25" imgW="876300" imgH="1905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76913"/>
                        <a:ext cx="1524000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2727" name="Text Box 23">
            <a:extLst>
              <a:ext uri="{FF2B5EF4-FFF2-40B4-BE49-F238E27FC236}">
                <a16:creationId xmlns:a16="http://schemas.microsoft.com/office/drawing/2014/main" id="{15B890C7-E116-4CB3-8579-1A4499BF6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867400"/>
            <a:ext cx="2362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 b="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rPr>
              <a:t> is transitive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7CC49771-7ABA-4B5E-AFBD-12E3B3FEA1CC}"/>
              </a:ext>
            </a:extLst>
          </p:cNvPr>
          <p:cNvGrpSpPr>
            <a:grpSpLocks/>
          </p:cNvGrpSpPr>
          <p:nvPr/>
        </p:nvGrpSpPr>
        <p:grpSpPr bwMode="auto">
          <a:xfrm>
            <a:off x="2724150" y="5410200"/>
            <a:ext cx="781050" cy="609600"/>
            <a:chOff x="1716" y="3408"/>
            <a:chExt cx="492" cy="384"/>
          </a:xfrm>
        </p:grpSpPr>
        <p:sp>
          <p:nvSpPr>
            <p:cNvPr id="77853" name="AutoShape 25">
              <a:extLst>
                <a:ext uri="{FF2B5EF4-FFF2-40B4-BE49-F238E27FC236}">
                  <a16:creationId xmlns:a16="http://schemas.microsoft.com/office/drawing/2014/main" id="{C220A472-3538-4018-AE1D-D4362714F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3408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7854" name="AutoShape 26">
              <a:extLst>
                <a:ext uri="{FF2B5EF4-FFF2-40B4-BE49-F238E27FC236}">
                  <a16:creationId xmlns:a16="http://schemas.microsoft.com/office/drawing/2014/main" id="{FBD28314-97F5-4F34-8D49-14452F3E5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504"/>
              <a:ext cx="336" cy="210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3" name="Group 27">
            <a:extLst>
              <a:ext uri="{FF2B5EF4-FFF2-40B4-BE49-F238E27FC236}">
                <a16:creationId xmlns:a16="http://schemas.microsoft.com/office/drawing/2014/main" id="{68997CA7-CB0E-42B6-9EC6-729971A58B67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638800"/>
            <a:ext cx="781050" cy="609600"/>
            <a:chOff x="1716" y="3408"/>
            <a:chExt cx="492" cy="384"/>
          </a:xfrm>
        </p:grpSpPr>
        <p:sp>
          <p:nvSpPr>
            <p:cNvPr id="77851" name="AutoShape 28">
              <a:extLst>
                <a:ext uri="{FF2B5EF4-FFF2-40B4-BE49-F238E27FC236}">
                  <a16:creationId xmlns:a16="http://schemas.microsoft.com/office/drawing/2014/main" id="{70E7D9A6-2B7C-4415-B146-F86166117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3408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7852" name="AutoShape 29">
              <a:extLst>
                <a:ext uri="{FF2B5EF4-FFF2-40B4-BE49-F238E27FC236}">
                  <a16:creationId xmlns:a16="http://schemas.microsoft.com/office/drawing/2014/main" id="{CDD6A27D-62EC-49AC-AC9D-7C30763EE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504"/>
              <a:ext cx="336" cy="210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9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9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9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9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9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9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9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9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9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9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92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9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92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9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92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9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9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9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99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92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99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2706" grpId="0" animBg="1" autoUpdateAnimBg="0"/>
      <p:bldP spid="1992708" grpId="0" animBg="1" autoUpdateAnimBg="0"/>
      <p:bldP spid="1992709" grpId="0" build="p" autoUpdateAnimBg="0"/>
      <p:bldP spid="1992711" grpId="0" build="p" autoUpdateAnimBg="0" advAuto="0"/>
      <p:bldP spid="1992715" grpId="0" animBg="1"/>
      <p:bldP spid="1992716" grpId="0" animBg="1"/>
      <p:bldP spid="1992717" grpId="0" build="p" autoUpdateAnimBg="0"/>
      <p:bldP spid="1992719" grpId="0" build="p" autoUpdateAnimBg="0"/>
      <p:bldP spid="1992721" grpId="0" build="p" autoUpdateAnimBg="0"/>
      <p:bldP spid="199272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1">
            <a:extLst>
              <a:ext uri="{FF2B5EF4-FFF2-40B4-BE49-F238E27FC236}">
                <a16:creationId xmlns:a16="http://schemas.microsoft.com/office/drawing/2014/main" id="{1BA87925-9027-42CF-B7C8-A4821ACD1F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5C54C4C-3221-4A26-AA73-C90D640AD9C9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59938" name="AutoShape 2">
            <a:extLst>
              <a:ext uri="{FF2B5EF4-FFF2-40B4-BE49-F238E27FC236}">
                <a16:creationId xmlns:a16="http://schemas.microsoft.com/office/drawing/2014/main" id="{7AF26BD7-0B73-4E6A-A829-1798C62C1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571500"/>
            <a:ext cx="7924800" cy="990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0000"/>
                </a:solidFill>
                <a:latin typeface="MS Hei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12</a:t>
            </a:r>
            <a:r>
              <a:rPr kumimoji="1" lang="en-US" altLang="zh-CN">
                <a:solidFill>
                  <a:srgbClr val="000000"/>
                </a:solidFill>
                <a:latin typeface="MS Hei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 a symmetric relation on the set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Show that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symmetric for all positive integers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59939" name="AutoShape 3">
            <a:extLst>
              <a:ext uri="{FF2B5EF4-FFF2-40B4-BE49-F238E27FC236}">
                <a16:creationId xmlns:a16="http://schemas.microsoft.com/office/drawing/2014/main" id="{FE071F33-9872-4F78-B202-62CEF2B83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571625"/>
            <a:ext cx="7696200" cy="457200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</p:txBody>
      </p:sp>
      <p:sp>
        <p:nvSpPr>
          <p:cNvPr id="1959940" name="Text Box 4">
            <a:extLst>
              <a:ext uri="{FF2B5EF4-FFF2-40B4-BE49-F238E27FC236}">
                <a16:creationId xmlns:a16="http://schemas.microsoft.com/office/drawing/2014/main" id="{38CF4B7B-795E-4B83-A54B-13D8B4F75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2071688"/>
            <a:ext cx="2438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Inductive base</a:t>
            </a:r>
          </a:p>
        </p:txBody>
      </p:sp>
      <p:sp>
        <p:nvSpPr>
          <p:cNvPr id="1959941" name="Text Box 5">
            <a:extLst>
              <a:ext uri="{FF2B5EF4-FFF2-40B4-BE49-F238E27FC236}">
                <a16:creationId xmlns:a16="http://schemas.microsoft.com/office/drawing/2014/main" id="{1F988F56-AC99-46F9-8DBC-1F6718A57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092450"/>
            <a:ext cx="5257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Inductive step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R</a:t>
            </a:r>
            <a:r>
              <a:rPr lang="en-US" altLang="zh-CN" sz="2200" i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symmetric  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 i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symmetric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25E183CC-41B7-4488-AC7B-6D9D43CE1965}"/>
              </a:ext>
            </a:extLst>
          </p:cNvPr>
          <p:cNvGrpSpPr>
            <a:grpSpLocks/>
          </p:cNvGrpSpPr>
          <p:nvPr/>
        </p:nvGrpSpPr>
        <p:grpSpPr bwMode="auto">
          <a:xfrm>
            <a:off x="4157663" y="4662488"/>
            <a:ext cx="781050" cy="609600"/>
            <a:chOff x="1716" y="3408"/>
            <a:chExt cx="492" cy="384"/>
          </a:xfrm>
        </p:grpSpPr>
        <p:sp>
          <p:nvSpPr>
            <p:cNvPr id="79887" name="AutoShape 7">
              <a:extLst>
                <a:ext uri="{FF2B5EF4-FFF2-40B4-BE49-F238E27FC236}">
                  <a16:creationId xmlns:a16="http://schemas.microsoft.com/office/drawing/2014/main" id="{1D761838-CF93-4904-ACB7-0C8990453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3408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9888" name="AutoShape 8">
              <a:extLst>
                <a:ext uri="{FF2B5EF4-FFF2-40B4-BE49-F238E27FC236}">
                  <a16:creationId xmlns:a16="http://schemas.microsoft.com/office/drawing/2014/main" id="{E09100D7-7C13-4AAC-96A1-3181FBDBB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504"/>
              <a:ext cx="336" cy="210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1959945" name="AutoShape 9">
            <a:extLst>
              <a:ext uri="{FF2B5EF4-FFF2-40B4-BE49-F238E27FC236}">
                <a16:creationId xmlns:a16="http://schemas.microsoft.com/office/drawing/2014/main" id="{ADF55EA2-333F-4531-8BCC-8A940BD58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5357813"/>
            <a:ext cx="533400" cy="333375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959946" name="Text Box 10">
            <a:extLst>
              <a:ext uri="{FF2B5EF4-FFF2-40B4-BE49-F238E27FC236}">
                <a16:creationId xmlns:a16="http://schemas.microsoft.com/office/drawing/2014/main" id="{A9240DC1-E0A1-40CF-AC87-0E60429E8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2481263"/>
            <a:ext cx="3276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=1, </a:t>
            </a:r>
            <a:r>
              <a:rPr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be a symmetric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959947" name="Object 2">
            <a:extLst>
              <a:ext uri="{FF2B5EF4-FFF2-40B4-BE49-F238E27FC236}">
                <a16:creationId xmlns:a16="http://schemas.microsoft.com/office/drawing/2014/main" id="{D957F6F2-3FFD-4FF1-A038-6B87144CED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976688"/>
          <a:ext cx="31432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4" r:id="rId5" imgW="1714500" imgH="228600" progId="Equation.3">
                  <p:embed/>
                </p:oleObj>
              </mc:Choice>
              <mc:Fallback>
                <p:oleObj r:id="rId5" imgW="17145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976688"/>
                        <a:ext cx="31432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9948" name="Object 3">
            <a:extLst>
              <a:ext uri="{FF2B5EF4-FFF2-40B4-BE49-F238E27FC236}">
                <a16:creationId xmlns:a16="http://schemas.microsoft.com/office/drawing/2014/main" id="{F25C3568-80CD-4A9C-ACD6-CA728ECAD7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521200"/>
          <a:ext cx="2286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5" r:id="rId7" imgW="1295400" imgH="228600" progId="Equation.3">
                  <p:embed/>
                </p:oleObj>
              </mc:Choice>
              <mc:Fallback>
                <p:oleObj r:id="rId7" imgW="12954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521200"/>
                        <a:ext cx="22860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9949" name="Object 4">
            <a:extLst>
              <a:ext uri="{FF2B5EF4-FFF2-40B4-BE49-F238E27FC236}">
                <a16:creationId xmlns:a16="http://schemas.microsoft.com/office/drawing/2014/main" id="{EAF9AFA4-7680-4CEC-BC7E-52C95F8879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7363" y="4983163"/>
          <a:ext cx="22526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6" r:id="rId9" imgW="1435100" imgH="228600" progId="Equation.3">
                  <p:embed/>
                </p:oleObj>
              </mc:Choice>
              <mc:Fallback>
                <p:oleObj r:id="rId9" imgW="1435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4983163"/>
                        <a:ext cx="225266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9950" name="Object 5">
            <a:extLst>
              <a:ext uri="{FF2B5EF4-FFF2-40B4-BE49-F238E27FC236}">
                <a16:creationId xmlns:a16="http://schemas.microsoft.com/office/drawing/2014/main" id="{CDB970A5-D5FD-4C8C-869B-C0C86E68E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738688"/>
          <a:ext cx="2438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7" r:id="rId11" imgW="1295400" imgH="228600" progId="Equation.3">
                  <p:embed/>
                </p:oleObj>
              </mc:Choice>
              <mc:Fallback>
                <p:oleObj r:id="rId11" imgW="1295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738688"/>
                        <a:ext cx="24384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9951" name="Object 6">
            <a:extLst>
              <a:ext uri="{FF2B5EF4-FFF2-40B4-BE49-F238E27FC236}">
                <a16:creationId xmlns:a16="http://schemas.microsoft.com/office/drawing/2014/main" id="{D94516E1-94E9-49BC-9DE0-D2DA76594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5348288"/>
          <a:ext cx="22193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8" name="Equation" r:id="rId13" imgW="1282700" imgH="228600" progId="Equation.3">
                  <p:embed/>
                </p:oleObj>
              </mc:Choice>
              <mc:Fallback>
                <p:oleObj name="Equation" r:id="rId13" imgW="1282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348288"/>
                        <a:ext cx="22193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5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5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5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5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5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5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5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5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5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9938" grpId="0"/>
      <p:bldP spid="1959939" grpId="0" animBg="1" autoUpdateAnimBg="0"/>
      <p:bldP spid="1959940" grpId="0" build="p" autoUpdateAnimBg="0"/>
      <p:bldP spid="1959941" grpId="0" build="p" autoUpdateAnimBg="0"/>
      <p:bldP spid="1959945" grpId="0" animBg="1"/>
      <p:bldP spid="1959946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1">
            <a:extLst>
              <a:ext uri="{FF2B5EF4-FFF2-40B4-BE49-F238E27FC236}">
                <a16:creationId xmlns:a16="http://schemas.microsoft.com/office/drawing/2014/main" id="{3EC1FD59-BDB1-4958-9246-AC67C68E87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C65BD61-B4FE-4EF1-A684-A6592FE7DA0D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1986" name="Text Box 2">
            <a:extLst>
              <a:ext uri="{FF2B5EF4-FFF2-40B4-BE49-F238E27FC236}">
                <a16:creationId xmlns:a16="http://schemas.microsoft.com/office/drawing/2014/main" id="{A85161B5-57E3-45E6-8A7D-7A9D4DDB1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3)</a:t>
            </a:r>
            <a:r>
              <a:rPr kumimoji="1" lang="en-US" altLang="zh-CN">
                <a:solidFill>
                  <a:srgbClr val="FF99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Inverse</a:t>
            </a:r>
            <a:r>
              <a:rPr kumimoji="1" lang="en-US" altLang="zh-CN">
                <a:solidFill>
                  <a:srgbClr val="FF99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relation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>
                <a:latin typeface="Arial" pitchFamily="34" charset="0"/>
                <a:ea typeface="宋体" pitchFamily="2" charset="-122"/>
                <a:cs typeface="Times New Roman" pitchFamily="18" charset="0"/>
              </a:rPr>
              <a:t>   </a:t>
            </a:r>
          </a:p>
        </p:txBody>
      </p:sp>
      <p:sp>
        <p:nvSpPr>
          <p:cNvPr id="1961987" name="Text Box 3">
            <a:extLst>
              <a:ext uri="{FF2B5EF4-FFF2-40B4-BE49-F238E27FC236}">
                <a16:creationId xmlns:a16="http://schemas.microsoft.com/office/drawing/2014/main" id="{FE2C8191-1C4B-4BA4-92E6-5EFC04034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52600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inverse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relation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A: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961988" name="Object 2">
            <a:extLst>
              <a:ext uri="{FF2B5EF4-FFF2-40B4-BE49-F238E27FC236}">
                <a16:creationId xmlns:a16="http://schemas.microsoft.com/office/drawing/2014/main" id="{ECE402DF-63D6-44B5-B5C3-43091EB50B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219200"/>
          <a:ext cx="39100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7" r:id="rId5" imgW="1866090" imgH="203112" progId="Equation.3">
                  <p:embed/>
                </p:oleObj>
              </mc:Choice>
              <mc:Fallback>
                <p:oleObj r:id="rId5" imgW="1866090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39100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1989" name="Object 3">
            <a:extLst>
              <a:ext uri="{FF2B5EF4-FFF2-40B4-BE49-F238E27FC236}">
                <a16:creationId xmlns:a16="http://schemas.microsoft.com/office/drawing/2014/main" id="{8FAF42E2-79B1-47D6-99F5-5DB0442B5F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752600"/>
          <a:ext cx="10668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8" r:id="rId7" imgW="545863" imgH="228501" progId="Equation.3">
                  <p:embed/>
                </p:oleObj>
              </mc:Choice>
              <mc:Fallback>
                <p:oleObj r:id="rId7" imgW="545863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752600"/>
                        <a:ext cx="10668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1990" name="Object 4">
            <a:extLst>
              <a:ext uri="{FF2B5EF4-FFF2-40B4-BE49-F238E27FC236}">
                <a16:creationId xmlns:a16="http://schemas.microsoft.com/office/drawing/2014/main" id="{F9571BCE-85DB-4C26-9557-66F627E10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362200"/>
          <a:ext cx="40624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9" r:id="rId9" imgW="1879600" imgH="203200" progId="Equation.3">
                  <p:embed/>
                </p:oleObj>
              </mc:Choice>
              <mc:Fallback>
                <p:oleObj r:id="rId9" imgW="18796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62200"/>
                        <a:ext cx="40624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3329433B-85B1-4499-98D9-AD35991B918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895600"/>
            <a:ext cx="6858000" cy="895350"/>
            <a:chOff x="432" y="1824"/>
            <a:chExt cx="4320" cy="564"/>
          </a:xfrm>
        </p:grpSpPr>
        <p:sp>
          <p:nvSpPr>
            <p:cNvPr id="81933" name="Text Box 8">
              <a:extLst>
                <a:ext uri="{FF2B5EF4-FFF2-40B4-BE49-F238E27FC236}">
                  <a16:creationId xmlns:a16="http://schemas.microsoft.com/office/drawing/2014/main" id="{F0D3C596-7C6B-41BF-AAB4-C2D3796E88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824"/>
              <a:ext cx="432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Question: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How to get               ? </a:t>
              </a:r>
            </a:p>
          </p:txBody>
        </p:sp>
        <p:graphicFrame>
          <p:nvGraphicFramePr>
            <p:cNvPr id="81934" name="Object 7">
              <a:extLst>
                <a:ext uri="{FF2B5EF4-FFF2-40B4-BE49-F238E27FC236}">
                  <a16:creationId xmlns:a16="http://schemas.microsoft.com/office/drawing/2014/main" id="{72208F94-1DB5-4479-9096-770036D38C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8" y="2115"/>
            <a:ext cx="29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0" name="Equation" r:id="rId11" imgW="241195" imgH="190417" progId="Equation.3">
                    <p:embed/>
                  </p:oleObj>
                </mc:Choice>
                <mc:Fallback>
                  <p:oleObj name="Equation" r:id="rId11" imgW="241195" imgH="190417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8" y="2115"/>
                          <a:ext cx="29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61994" name="Object 5">
            <a:extLst>
              <a:ext uri="{FF2B5EF4-FFF2-40B4-BE49-F238E27FC236}">
                <a16:creationId xmlns:a16="http://schemas.microsoft.com/office/drawing/2014/main" id="{42F43944-BFDB-4FDE-AC15-E8FA1B8F20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0925" y="4214813"/>
          <a:ext cx="2971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1" r:id="rId13" imgW="1689100" imgH="228600" progId="Equation.3">
                  <p:embed/>
                </p:oleObj>
              </mc:Choice>
              <mc:Fallback>
                <p:oleObj r:id="rId13" imgW="1689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4214813"/>
                        <a:ext cx="2971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1995" name="Object 6">
            <a:extLst>
              <a:ext uri="{FF2B5EF4-FFF2-40B4-BE49-F238E27FC236}">
                <a16:creationId xmlns:a16="http://schemas.microsoft.com/office/drawing/2014/main" id="{0DB9C64F-AEB1-494D-A426-83D9AFFE2E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606925"/>
          <a:ext cx="3124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2" r:id="rId15" imgW="1816100" imgH="228600" progId="Equation.3">
                  <p:embed/>
                </p:oleObj>
              </mc:Choice>
              <mc:Fallback>
                <p:oleObj r:id="rId15" imgW="1816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606925"/>
                        <a:ext cx="3124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1996" name="Text Box 12">
            <a:extLst>
              <a:ext uri="{FF2B5EF4-FFF2-40B4-BE49-F238E27FC236}">
                <a16:creationId xmlns:a16="http://schemas.microsoft.com/office/drawing/2014/main" id="{2AEAE0F3-64B9-4991-804E-8F6F0494C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91125"/>
            <a:ext cx="74676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(2) Reverse all the arcs in the digraph representation of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(3) Take the transpose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200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of the connection matrix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of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1961997" name="Text Box 13">
            <a:extLst>
              <a:ext uri="{FF2B5EF4-FFF2-40B4-BE49-F238E27FC236}">
                <a16:creationId xmlns:a16="http://schemas.microsoft.com/office/drawing/2014/main" id="{0D36C536-4051-4DA2-ABAA-D042B6973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733800"/>
            <a:ext cx="6858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algn="just" eaLnBrk="1" hangingPunct="1">
              <a:spcBef>
                <a:spcPct val="20000"/>
              </a:spcBef>
              <a:buFontTx/>
              <a:buAutoNum type="arabicParenBoth"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Using the definition directly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For example,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6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6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6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6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6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961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961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6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96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961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961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1986" grpId="0" build="p" bldLvl="2" autoUpdateAnimBg="0" advAuto="0"/>
      <p:bldP spid="1961987" grpId="0" build="p" autoUpdateAnimBg="0"/>
      <p:bldP spid="1961996" grpId="0" build="p" autoUpdateAnimBg="0"/>
      <p:bldP spid="1961997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2BEF3732-BADF-4EF3-89FD-D3FCE8E269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5DD3D87-B3C4-4752-AAB5-E298662BEBF8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4403" name="Text Box 3">
            <a:extLst>
              <a:ext uri="{FF2B5EF4-FFF2-40B4-BE49-F238E27FC236}">
                <a16:creationId xmlns:a16="http://schemas.microsoft.com/office/drawing/2014/main" id="{5FC64710-DADE-4C7A-A0A4-7EA1C3DB9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Relations on a Set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894404" name="Line 4">
            <a:extLst>
              <a:ext uri="{FF2B5EF4-FFF2-40B4-BE49-F238E27FC236}">
                <a16:creationId xmlns:a16="http://schemas.microsoft.com/office/drawing/2014/main" id="{583ABFF2-AD35-4B25-A065-49EFFF5B0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1052513"/>
            <a:ext cx="2814638" cy="142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4405" name="Text Box 5">
            <a:extLst>
              <a:ext uri="{FF2B5EF4-FFF2-40B4-BE49-F238E27FC236}">
                <a16:creationId xmlns:a16="http://schemas.microsoft.com/office/drawing/2014/main" id="{A2C8856D-18AC-4C82-B673-80E26BC9E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3820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relation on the set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a relation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  <a:p>
            <a:pPr lvl="1" eaLnBrk="1" hangingPunct="1">
              <a:spcBef>
                <a:spcPct val="4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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</a:p>
        </p:txBody>
      </p:sp>
      <p:sp>
        <p:nvSpPr>
          <p:cNvPr id="1894406" name="Text Box 6">
            <a:extLst>
              <a:ext uri="{FF2B5EF4-FFF2-40B4-BE49-F238E27FC236}">
                <a16:creationId xmlns:a16="http://schemas.microsoft.com/office/drawing/2014/main" id="{C18D80EB-AA1A-4C83-BF88-58031AF93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19400"/>
            <a:ext cx="83820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4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Let  </a:t>
            </a:r>
          </a:p>
        </p:txBody>
      </p:sp>
      <p:graphicFrame>
        <p:nvGraphicFramePr>
          <p:cNvPr id="1894407" name="Object 7">
            <a:extLst>
              <a:ext uri="{FF2B5EF4-FFF2-40B4-BE49-F238E27FC236}">
                <a16:creationId xmlns:a16="http://schemas.microsoft.com/office/drawing/2014/main" id="{735681AB-FEE2-4A02-8D02-836E85B3B4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303588"/>
          <a:ext cx="44704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r:id="rId5" imgW="2463800" imgH="215900" progId="Equation.3">
                  <p:embed/>
                </p:oleObj>
              </mc:Choice>
              <mc:Fallback>
                <p:oleObj r:id="rId5" imgW="24638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03588"/>
                        <a:ext cx="447040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11" name="Text Box 11">
            <a:extLst>
              <a:ext uri="{FF2B5EF4-FFF2-40B4-BE49-F238E27FC236}">
                <a16:creationId xmlns:a16="http://schemas.microsoft.com/office/drawing/2014/main" id="{119A7B58-9C87-49F7-B5A5-8CADF9280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000500"/>
            <a:ext cx="77724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Question: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How many binary relations are there on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elements? </a:t>
            </a:r>
          </a:p>
        </p:txBody>
      </p:sp>
      <p:graphicFrame>
        <p:nvGraphicFramePr>
          <p:cNvPr id="1894412" name="Object 12">
            <a:extLst>
              <a:ext uri="{FF2B5EF4-FFF2-40B4-BE49-F238E27FC236}">
                <a16:creationId xmlns:a16="http://schemas.microsoft.com/office/drawing/2014/main" id="{A39E2227-DBB9-4C64-BCAB-30E8B6F177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000625"/>
          <a:ext cx="609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r:id="rId7" imgW="228501" imgH="215806" progId="Equation.3">
                  <p:embed/>
                </p:oleObj>
              </mc:Choice>
              <mc:Fallback>
                <p:oleObj r:id="rId7" imgW="228501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000625"/>
                        <a:ext cx="609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944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9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894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94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894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9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894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894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89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03" grpId="0" autoUpdateAnimBg="0"/>
      <p:bldP spid="1894405" grpId="0" bldLvl="2" autoUpdateAnimBg="0"/>
      <p:bldP spid="1894406" grpId="0" build="p" autoUpdateAnimBg="0"/>
      <p:bldP spid="189441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1">
            <a:extLst>
              <a:ext uri="{FF2B5EF4-FFF2-40B4-BE49-F238E27FC236}">
                <a16:creationId xmlns:a16="http://schemas.microsoft.com/office/drawing/2014/main" id="{3973C8C9-4658-43AD-975B-F95FC951B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CCD6FCA-3A3A-4320-B0BE-58FDBC135669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4034" name="Text Box 2">
            <a:extLst>
              <a:ext uri="{FF2B5EF4-FFF2-40B4-BE49-F238E27FC236}">
                <a16:creationId xmlns:a16="http://schemas.microsoft.com/office/drawing/2014/main" id="{CBC4F297-860B-4174-AE00-EDFD1BB82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4) The properties of relation operations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1964035" name="Text Box 3">
            <a:extLst>
              <a:ext uri="{FF2B5EF4-FFF2-40B4-BE49-F238E27FC236}">
                <a16:creationId xmlns:a16="http://schemas.microsoft.com/office/drawing/2014/main" id="{C10771A9-0D52-4905-ABDD-D169C9EBB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754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Suppose that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are the relations from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is the relation from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is the relation from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then </a:t>
            </a:r>
          </a:p>
        </p:txBody>
      </p:sp>
      <p:graphicFrame>
        <p:nvGraphicFramePr>
          <p:cNvPr id="1964036" name="Object 2">
            <a:extLst>
              <a:ext uri="{FF2B5EF4-FFF2-40B4-BE49-F238E27FC236}">
                <a16:creationId xmlns:a16="http://schemas.microsoft.com/office/drawing/2014/main" id="{5287E269-7920-45C3-9DEC-8B8CFC336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024063"/>
          <a:ext cx="2514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3" r:id="rId5" imgW="1358900" imgH="228600" progId="Equation.3">
                  <p:embed/>
                </p:oleObj>
              </mc:Choice>
              <mc:Fallback>
                <p:oleObj r:id="rId5" imgW="1358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24063"/>
                        <a:ext cx="25146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4037" name="Text Box 5">
            <a:extLst>
              <a:ext uri="{FF2B5EF4-FFF2-40B4-BE49-F238E27FC236}">
                <a16:creationId xmlns:a16="http://schemas.microsoft.com/office/drawing/2014/main" id="{214925F0-48C3-421B-B49B-19EA84C1B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11363"/>
            <a:ext cx="685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</a:p>
        </p:txBody>
      </p:sp>
      <p:sp>
        <p:nvSpPr>
          <p:cNvPr id="1964038" name="AutoShape 6">
            <a:extLst>
              <a:ext uri="{FF2B5EF4-FFF2-40B4-BE49-F238E27FC236}">
                <a16:creationId xmlns:a16="http://schemas.microsoft.com/office/drawing/2014/main" id="{92548253-EE21-421E-9CAC-786CE5E55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905000"/>
            <a:ext cx="4648200" cy="4648200"/>
          </a:xfrm>
          <a:prstGeom prst="flowChartDocumen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  <a:p>
            <a:pPr eaLnBrk="1" hangingPunct="1">
              <a:spcBef>
                <a:spcPct val="30000"/>
              </a:spcBef>
            </a:pPr>
            <a:endParaRPr kumimoji="1" lang="en-US" altLang="zh-CN">
              <a:latin typeface="Symbol" panose="05050102010706020507" pitchFamily="18" charset="2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kumimoji="1" lang="zh-CN" altLang="en-US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64039" name="Object 3">
            <a:extLst>
              <a:ext uri="{FF2B5EF4-FFF2-40B4-BE49-F238E27FC236}">
                <a16:creationId xmlns:a16="http://schemas.microsoft.com/office/drawing/2014/main" id="{C3DE3977-65BE-45E3-A219-374F1FCCA6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2213" y="2497138"/>
          <a:ext cx="18748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4" r:id="rId7" imgW="1193800" imgH="228600" progId="Equation.3">
                  <p:embed/>
                </p:oleObj>
              </mc:Choice>
              <mc:Fallback>
                <p:oleObj r:id="rId7" imgW="1193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2497138"/>
                        <a:ext cx="187483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4040" name="Object 4">
            <a:extLst>
              <a:ext uri="{FF2B5EF4-FFF2-40B4-BE49-F238E27FC236}">
                <a16:creationId xmlns:a16="http://schemas.microsoft.com/office/drawing/2014/main" id="{4ED35B01-951C-4964-9FF8-E72D217A3F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3059113"/>
          <a:ext cx="17335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5" name="公式" r:id="rId9" imgW="1054100" imgH="203200" progId="Equation.3">
                  <p:embed/>
                </p:oleObj>
              </mc:Choice>
              <mc:Fallback>
                <p:oleObj name="公式" r:id="rId9" imgW="1054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059113"/>
                        <a:ext cx="17335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4041" name="Object 5">
            <a:extLst>
              <a:ext uri="{FF2B5EF4-FFF2-40B4-BE49-F238E27FC236}">
                <a16:creationId xmlns:a16="http://schemas.microsoft.com/office/drawing/2014/main" id="{1558517B-D51B-4ADE-83E7-D21D618F68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733800"/>
          <a:ext cx="289718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6" r:id="rId11" imgW="1764534" imgH="215806" progId="Equation.3">
                  <p:embed/>
                </p:oleObj>
              </mc:Choice>
              <mc:Fallback>
                <p:oleObj r:id="rId11" imgW="1764534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33800"/>
                        <a:ext cx="289718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4042" name="Object 6">
            <a:extLst>
              <a:ext uri="{FF2B5EF4-FFF2-40B4-BE49-F238E27FC236}">
                <a16:creationId xmlns:a16="http://schemas.microsoft.com/office/drawing/2014/main" id="{AA9122C1-E49C-4192-872D-DAA6AD8F05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4419600"/>
          <a:ext cx="30575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7" name="公式" r:id="rId13" imgW="1943100" imgH="228600" progId="Equation.3">
                  <p:embed/>
                </p:oleObj>
              </mc:Choice>
              <mc:Fallback>
                <p:oleObj name="公式" r:id="rId13" imgW="1943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419600"/>
                        <a:ext cx="30575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4043" name="Object 7">
            <a:extLst>
              <a:ext uri="{FF2B5EF4-FFF2-40B4-BE49-F238E27FC236}">
                <a16:creationId xmlns:a16="http://schemas.microsoft.com/office/drawing/2014/main" id="{1907ED09-772C-4E70-8B66-0A6007BDA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5087938"/>
          <a:ext cx="20447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8" r:id="rId15" imgW="1295400" imgH="228600" progId="Equation.3">
                  <p:embed/>
                </p:oleObj>
              </mc:Choice>
              <mc:Fallback>
                <p:oleObj r:id="rId15" imgW="1295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087938"/>
                        <a:ext cx="20447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6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6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6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6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640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6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6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6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6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6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6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4034" grpId="0" build="p" bldLvl="2" autoUpdateAnimBg="0" advAuto="0"/>
      <p:bldP spid="1964035" grpId="0" build="p" autoUpdateAnimBg="0"/>
      <p:bldP spid="1964037" grpId="0" build="p" autoUpdateAnimBg="0"/>
      <p:bldP spid="1964038" grpId="0" build="p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1">
            <a:extLst>
              <a:ext uri="{FF2B5EF4-FFF2-40B4-BE49-F238E27FC236}">
                <a16:creationId xmlns:a16="http://schemas.microsoft.com/office/drawing/2014/main" id="{CE355510-2A04-43FA-89F6-E2ECD5974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337C73C-C269-442C-B101-1173D945BFE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6082" name="Text Box 2">
            <a:extLst>
              <a:ext uri="{FF2B5EF4-FFF2-40B4-BE49-F238E27FC236}">
                <a16:creationId xmlns:a16="http://schemas.microsoft.com/office/drawing/2014/main" id="{5DE3D1D2-B707-475A-95D4-9764911D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4) The properties of relation operations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86020" name="Text Box 3">
            <a:extLst>
              <a:ext uri="{FF2B5EF4-FFF2-40B4-BE49-F238E27FC236}">
                <a16:creationId xmlns:a16="http://schemas.microsoft.com/office/drawing/2014/main" id="{C91F6DEE-290F-44B7-9606-97BE4D1C1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754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Suppose that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are the relations from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is the relation from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is the relation from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then </a:t>
            </a:r>
          </a:p>
        </p:txBody>
      </p:sp>
      <p:graphicFrame>
        <p:nvGraphicFramePr>
          <p:cNvPr id="86021" name="Object 2">
            <a:extLst>
              <a:ext uri="{FF2B5EF4-FFF2-40B4-BE49-F238E27FC236}">
                <a16:creationId xmlns:a16="http://schemas.microsoft.com/office/drawing/2014/main" id="{92ECB080-45A8-4A19-92A5-DF67039B8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024063"/>
          <a:ext cx="2438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1" r:id="rId5" imgW="1358900" imgH="228600" progId="Equation.3">
                  <p:embed/>
                </p:oleObj>
              </mc:Choice>
              <mc:Fallback>
                <p:oleObj r:id="rId5" imgW="1358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24063"/>
                        <a:ext cx="24384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Text Box 5">
            <a:extLst>
              <a:ext uri="{FF2B5EF4-FFF2-40B4-BE49-F238E27FC236}">
                <a16:creationId xmlns:a16="http://schemas.microsoft.com/office/drawing/2014/main" id="{DBC87695-B53C-4AC0-86D5-93D5CFEB7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11363"/>
            <a:ext cx="685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</a:p>
        </p:txBody>
      </p:sp>
      <p:sp>
        <p:nvSpPr>
          <p:cNvPr id="1966086" name="Text Box 6">
            <a:extLst>
              <a:ext uri="{FF2B5EF4-FFF2-40B4-BE49-F238E27FC236}">
                <a16:creationId xmlns:a16="http://schemas.microsoft.com/office/drawing/2014/main" id="{2FFA07C7-FB34-481E-95FA-FDE38DAE0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0800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</a:p>
        </p:txBody>
      </p:sp>
      <p:sp>
        <p:nvSpPr>
          <p:cNvPr id="1966087" name="Text Box 7">
            <a:extLst>
              <a:ext uri="{FF2B5EF4-FFF2-40B4-BE49-F238E27FC236}">
                <a16:creationId xmlns:a16="http://schemas.microsoft.com/office/drawing/2014/main" id="{B2231D87-F7CA-4522-8DDD-7814C465C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24200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</a:p>
        </p:txBody>
      </p:sp>
      <p:sp>
        <p:nvSpPr>
          <p:cNvPr id="1966088" name="Text Box 8">
            <a:extLst>
              <a:ext uri="{FF2B5EF4-FFF2-40B4-BE49-F238E27FC236}">
                <a16:creationId xmlns:a16="http://schemas.microsoft.com/office/drawing/2014/main" id="{9A636F2E-DC96-4DC7-BF09-DB93DE774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(4) </a:t>
            </a:r>
          </a:p>
        </p:txBody>
      </p:sp>
      <p:sp>
        <p:nvSpPr>
          <p:cNvPr id="1966089" name="Text Box 9">
            <a:extLst>
              <a:ext uri="{FF2B5EF4-FFF2-40B4-BE49-F238E27FC236}">
                <a16:creationId xmlns:a16="http://schemas.microsoft.com/office/drawing/2014/main" id="{0685AB8E-C0E8-440B-8ABF-2F972C072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67200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(5) </a:t>
            </a:r>
          </a:p>
        </p:txBody>
      </p:sp>
      <p:graphicFrame>
        <p:nvGraphicFramePr>
          <p:cNvPr id="1966090" name="Object 3">
            <a:extLst>
              <a:ext uri="{FF2B5EF4-FFF2-40B4-BE49-F238E27FC236}">
                <a16:creationId xmlns:a16="http://schemas.microsoft.com/office/drawing/2014/main" id="{26EE308F-9626-46DF-8C7A-7D6F980F32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652713"/>
          <a:ext cx="21336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2" r:id="rId7" imgW="1358900" imgH="228600" progId="Equation.3">
                  <p:embed/>
                </p:oleObj>
              </mc:Choice>
              <mc:Fallback>
                <p:oleObj r:id="rId7" imgW="13589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52713"/>
                        <a:ext cx="21336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091" name="Object 4">
            <a:extLst>
              <a:ext uri="{FF2B5EF4-FFF2-40B4-BE49-F238E27FC236}">
                <a16:creationId xmlns:a16="http://schemas.microsoft.com/office/drawing/2014/main" id="{EED110C8-B3C6-4EF4-A33C-6EC318EF23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16230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3" r:id="rId9" imgW="774364" imgH="253890" progId="Equation.3">
                  <p:embed/>
                </p:oleObj>
              </mc:Choice>
              <mc:Fallback>
                <p:oleObj r:id="rId9" imgW="774364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62300"/>
                        <a:ext cx="1143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092" name="Object 5">
            <a:extLst>
              <a:ext uri="{FF2B5EF4-FFF2-40B4-BE49-F238E27FC236}">
                <a16:creationId xmlns:a16="http://schemas.microsoft.com/office/drawing/2014/main" id="{1CF5B335-8600-476C-B6CB-0FA2833D0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733800"/>
          <a:ext cx="17526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4" r:id="rId11" imgW="1320800" imgH="228600" progId="Equation.3">
                  <p:embed/>
                </p:oleObj>
              </mc:Choice>
              <mc:Fallback>
                <p:oleObj r:id="rId11" imgW="1320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17526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093" name="Object 6">
            <a:extLst>
              <a:ext uri="{FF2B5EF4-FFF2-40B4-BE49-F238E27FC236}">
                <a16:creationId xmlns:a16="http://schemas.microsoft.com/office/drawing/2014/main" id="{681767E5-578D-41EA-BEFD-4091D077B0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343400"/>
          <a:ext cx="16764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5" r:id="rId13" imgW="1104900" imgH="228600" progId="Equation.3">
                  <p:embed/>
                </p:oleObj>
              </mc:Choice>
              <mc:Fallback>
                <p:oleObj r:id="rId13" imgW="11049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43400"/>
                        <a:ext cx="16764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094" name="AutoShape 14">
            <a:extLst>
              <a:ext uri="{FF2B5EF4-FFF2-40B4-BE49-F238E27FC236}">
                <a16:creationId xmlns:a16="http://schemas.microsoft.com/office/drawing/2014/main" id="{40FFD4AE-1211-4613-BC86-AD079F0B2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905000"/>
            <a:ext cx="4648200" cy="4038600"/>
          </a:xfrm>
          <a:prstGeom prst="flowChartDocumen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  <a:p>
            <a:pPr eaLnBrk="1" hangingPunct="1">
              <a:spcBef>
                <a:spcPct val="30000"/>
              </a:spcBef>
            </a:pPr>
            <a:endParaRPr kumimoji="1" lang="en-US" altLang="zh-CN">
              <a:latin typeface="Symbol" panose="05050102010706020507" pitchFamily="18" charset="2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kumimoji="1" lang="zh-CN" altLang="en-US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66095" name="Object 7">
            <a:extLst>
              <a:ext uri="{FF2B5EF4-FFF2-40B4-BE49-F238E27FC236}">
                <a16:creationId xmlns:a16="http://schemas.microsoft.com/office/drawing/2014/main" id="{6EC5E50A-2F3B-4632-B8E5-D619F21294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667000"/>
          <a:ext cx="1905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6" r:id="rId15" imgW="1168400" imgH="228600" progId="Equation.3">
                  <p:embed/>
                </p:oleObj>
              </mc:Choice>
              <mc:Fallback>
                <p:oleObj r:id="rId15" imgW="1168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667000"/>
                        <a:ext cx="1905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096" name="Object 8">
            <a:extLst>
              <a:ext uri="{FF2B5EF4-FFF2-40B4-BE49-F238E27FC236}">
                <a16:creationId xmlns:a16="http://schemas.microsoft.com/office/drawing/2014/main" id="{E6CEF1B3-B236-4D9C-94A2-6B57214E80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276600"/>
          <a:ext cx="26670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7" r:id="rId17" imgW="1459866" imgH="215806" progId="Equation.3">
                  <p:embed/>
                </p:oleObj>
              </mc:Choice>
              <mc:Fallback>
                <p:oleObj r:id="rId17" imgW="1459866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76600"/>
                        <a:ext cx="26670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097" name="Object 9">
            <a:extLst>
              <a:ext uri="{FF2B5EF4-FFF2-40B4-BE49-F238E27FC236}">
                <a16:creationId xmlns:a16="http://schemas.microsoft.com/office/drawing/2014/main" id="{8833F962-B663-4663-AFA9-0F4FB4CBE9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886200"/>
          <a:ext cx="29718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8" r:id="rId19" imgW="1459866" imgH="215806" progId="Equation.3">
                  <p:embed/>
                </p:oleObj>
              </mc:Choice>
              <mc:Fallback>
                <p:oleObj r:id="rId19" imgW="1459866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886200"/>
                        <a:ext cx="29718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6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6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96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6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966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6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96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6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660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66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96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6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6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086" grpId="0" build="p" autoUpdateAnimBg="0"/>
      <p:bldP spid="1966087" grpId="0" build="p" autoUpdateAnimBg="0"/>
      <p:bldP spid="1966088" grpId="0" build="p" autoUpdateAnimBg="0"/>
      <p:bldP spid="1966089" grpId="0" build="p" autoUpdateAnimBg="0"/>
      <p:bldP spid="1966094" grpId="0" build="p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1">
            <a:extLst>
              <a:ext uri="{FF2B5EF4-FFF2-40B4-BE49-F238E27FC236}">
                <a16:creationId xmlns:a16="http://schemas.microsoft.com/office/drawing/2014/main" id="{4540A332-B489-4943-A3F0-AC646D21BC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08275AC-E53A-4B6A-99B8-FA357DB8AF45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8130" name="Text Box 2">
            <a:extLst>
              <a:ext uri="{FF2B5EF4-FFF2-40B4-BE49-F238E27FC236}">
                <a16:creationId xmlns:a16="http://schemas.microsoft.com/office/drawing/2014/main" id="{48356AED-E1A3-4851-9ED4-7139CF61A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en-US" altLang="zh-CN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4) The properties of relation operations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88068" name="Text Box 3">
            <a:extLst>
              <a:ext uri="{FF2B5EF4-FFF2-40B4-BE49-F238E27FC236}">
                <a16:creationId xmlns:a16="http://schemas.microsoft.com/office/drawing/2014/main" id="{C2ECEDF9-D0E4-49FF-84E9-6E7AC678F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754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Suppose that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are the relations from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is the relation from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is the relation from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then </a:t>
            </a:r>
          </a:p>
        </p:txBody>
      </p:sp>
      <p:graphicFrame>
        <p:nvGraphicFramePr>
          <p:cNvPr id="88069" name="Object 2">
            <a:extLst>
              <a:ext uri="{FF2B5EF4-FFF2-40B4-BE49-F238E27FC236}">
                <a16:creationId xmlns:a16="http://schemas.microsoft.com/office/drawing/2014/main" id="{2658BBF1-F42D-47C6-8BBF-FB8BA7D966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024063"/>
          <a:ext cx="2438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0" r:id="rId5" imgW="1358900" imgH="228600" progId="Equation.3">
                  <p:embed/>
                </p:oleObj>
              </mc:Choice>
              <mc:Fallback>
                <p:oleObj r:id="rId5" imgW="1358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24063"/>
                        <a:ext cx="24384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Text Box 5">
            <a:extLst>
              <a:ext uri="{FF2B5EF4-FFF2-40B4-BE49-F238E27FC236}">
                <a16:creationId xmlns:a16="http://schemas.microsoft.com/office/drawing/2014/main" id="{90599039-A2A4-4DF3-B285-0A0EF2072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11363"/>
            <a:ext cx="685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</a:p>
        </p:txBody>
      </p:sp>
      <p:sp>
        <p:nvSpPr>
          <p:cNvPr id="88071" name="Text Box 6">
            <a:extLst>
              <a:ext uri="{FF2B5EF4-FFF2-40B4-BE49-F238E27FC236}">
                <a16:creationId xmlns:a16="http://schemas.microsoft.com/office/drawing/2014/main" id="{B4D67C54-1AC2-443E-A7D2-7265A33CA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68563"/>
            <a:ext cx="685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</a:p>
        </p:txBody>
      </p:sp>
      <p:sp>
        <p:nvSpPr>
          <p:cNvPr id="88072" name="Text Box 7">
            <a:extLst>
              <a:ext uri="{FF2B5EF4-FFF2-40B4-BE49-F238E27FC236}">
                <a16:creationId xmlns:a16="http://schemas.microsoft.com/office/drawing/2014/main" id="{6152C01F-6DBF-42F0-B9BE-E754B478B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01963"/>
            <a:ext cx="685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</a:p>
        </p:txBody>
      </p:sp>
      <p:sp>
        <p:nvSpPr>
          <p:cNvPr id="88073" name="Text Box 8">
            <a:extLst>
              <a:ext uri="{FF2B5EF4-FFF2-40B4-BE49-F238E27FC236}">
                <a16:creationId xmlns:a16="http://schemas.microsoft.com/office/drawing/2014/main" id="{C6521931-F978-4C37-9B53-E216E582A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05200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(4) </a:t>
            </a:r>
          </a:p>
        </p:txBody>
      </p:sp>
      <p:sp>
        <p:nvSpPr>
          <p:cNvPr id="88074" name="Text Box 9">
            <a:extLst>
              <a:ext uri="{FF2B5EF4-FFF2-40B4-BE49-F238E27FC236}">
                <a16:creationId xmlns:a16="http://schemas.microsoft.com/office/drawing/2014/main" id="{8C1FA5E8-AEC4-4DA2-AA52-569235D86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38600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(5) </a:t>
            </a:r>
          </a:p>
        </p:txBody>
      </p:sp>
      <p:graphicFrame>
        <p:nvGraphicFramePr>
          <p:cNvPr id="88075" name="Object 3">
            <a:extLst>
              <a:ext uri="{FF2B5EF4-FFF2-40B4-BE49-F238E27FC236}">
                <a16:creationId xmlns:a16="http://schemas.microsoft.com/office/drawing/2014/main" id="{E1B14949-7452-4B61-A8C2-0F157721F4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530475"/>
          <a:ext cx="2133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1" r:id="rId7" imgW="1358900" imgH="228600" progId="Equation.3">
                  <p:embed/>
                </p:oleObj>
              </mc:Choice>
              <mc:Fallback>
                <p:oleObj r:id="rId7" imgW="13589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30475"/>
                        <a:ext cx="21336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6" name="Object 4">
            <a:extLst>
              <a:ext uri="{FF2B5EF4-FFF2-40B4-BE49-F238E27FC236}">
                <a16:creationId xmlns:a16="http://schemas.microsoft.com/office/drawing/2014/main" id="{E2166944-FDB9-4DE6-A382-E9D9C72412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040063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2" r:id="rId9" imgW="774364" imgH="253890" progId="Equation.3">
                  <p:embed/>
                </p:oleObj>
              </mc:Choice>
              <mc:Fallback>
                <p:oleObj r:id="rId9" imgW="774364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0063"/>
                        <a:ext cx="1143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7" name="Object 5">
            <a:extLst>
              <a:ext uri="{FF2B5EF4-FFF2-40B4-BE49-F238E27FC236}">
                <a16:creationId xmlns:a16="http://schemas.microsoft.com/office/drawing/2014/main" id="{6769BE46-F70D-4733-9EBB-6E8164624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581400"/>
          <a:ext cx="17526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3" r:id="rId11" imgW="1320800" imgH="228600" progId="Equation.3">
                  <p:embed/>
                </p:oleObj>
              </mc:Choice>
              <mc:Fallback>
                <p:oleObj r:id="rId11" imgW="1320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1400"/>
                        <a:ext cx="17526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8" name="Object 6">
            <a:extLst>
              <a:ext uri="{FF2B5EF4-FFF2-40B4-BE49-F238E27FC236}">
                <a16:creationId xmlns:a16="http://schemas.microsoft.com/office/drawing/2014/main" id="{7C80716F-0909-45C0-A717-56744964FD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114800"/>
          <a:ext cx="16764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4" r:id="rId13" imgW="1104900" imgH="228600" progId="Equation.3">
                  <p:embed/>
                </p:oleObj>
              </mc:Choice>
              <mc:Fallback>
                <p:oleObj r:id="rId13" imgW="11049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14800"/>
                        <a:ext cx="16764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8142" name="Text Box 14">
            <a:extLst>
              <a:ext uri="{FF2B5EF4-FFF2-40B4-BE49-F238E27FC236}">
                <a16:creationId xmlns:a16="http://schemas.microsoft.com/office/drawing/2014/main" id="{6DABAC24-7AF0-48A0-89E2-23DDCB204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95800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(6) </a:t>
            </a:r>
          </a:p>
        </p:txBody>
      </p:sp>
      <p:sp>
        <p:nvSpPr>
          <p:cNvPr id="1968143" name="Text Box 15">
            <a:extLst>
              <a:ext uri="{FF2B5EF4-FFF2-40B4-BE49-F238E27FC236}">
                <a16:creationId xmlns:a16="http://schemas.microsoft.com/office/drawing/2014/main" id="{A248F4CD-E3DB-4B21-9ADE-13A69CB98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83163"/>
            <a:ext cx="685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(7) </a:t>
            </a:r>
          </a:p>
        </p:txBody>
      </p:sp>
      <p:sp>
        <p:nvSpPr>
          <p:cNvPr id="1968144" name="Text Box 16">
            <a:extLst>
              <a:ext uri="{FF2B5EF4-FFF2-40B4-BE49-F238E27FC236}">
                <a16:creationId xmlns:a16="http://schemas.microsoft.com/office/drawing/2014/main" id="{07B3F63D-7C74-4D63-8203-ADCB65354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86400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(8) </a:t>
            </a:r>
          </a:p>
        </p:txBody>
      </p:sp>
      <p:sp>
        <p:nvSpPr>
          <p:cNvPr id="1968145" name="Text Box 17">
            <a:extLst>
              <a:ext uri="{FF2B5EF4-FFF2-40B4-BE49-F238E27FC236}">
                <a16:creationId xmlns:a16="http://schemas.microsoft.com/office/drawing/2014/main" id="{03C04204-5A9E-4F4F-AFF3-6CD0B3454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43600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(9) </a:t>
            </a:r>
          </a:p>
        </p:txBody>
      </p:sp>
      <p:graphicFrame>
        <p:nvGraphicFramePr>
          <p:cNvPr id="1968146" name="Object 7">
            <a:extLst>
              <a:ext uri="{FF2B5EF4-FFF2-40B4-BE49-F238E27FC236}">
                <a16:creationId xmlns:a16="http://schemas.microsoft.com/office/drawing/2014/main" id="{0CA00489-BC8D-460E-8D9D-191090BA89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572000"/>
          <a:ext cx="144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5" r:id="rId15" imgW="901700" imgH="190500" progId="Equation.3">
                  <p:embed/>
                </p:oleObj>
              </mc:Choice>
              <mc:Fallback>
                <p:oleObj r:id="rId15" imgW="901700" imgH="190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0"/>
                        <a:ext cx="144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8147" name="Object 8">
            <a:extLst>
              <a:ext uri="{FF2B5EF4-FFF2-40B4-BE49-F238E27FC236}">
                <a16:creationId xmlns:a16="http://schemas.microsoft.com/office/drawing/2014/main" id="{AF7366D8-3E69-4C2E-B735-1D092B4DF2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275" y="5029200"/>
          <a:ext cx="17716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6" name="公式" r:id="rId17" imgW="1193800" imgH="228600" progId="Equation.3">
                  <p:embed/>
                </p:oleObj>
              </mc:Choice>
              <mc:Fallback>
                <p:oleObj name="公式" r:id="rId17" imgW="11938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5029200"/>
                        <a:ext cx="17716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8148" name="Object 9">
            <a:extLst>
              <a:ext uri="{FF2B5EF4-FFF2-40B4-BE49-F238E27FC236}">
                <a16:creationId xmlns:a16="http://schemas.microsoft.com/office/drawing/2014/main" id="{53CB176F-41D9-4007-89EF-16F7277B21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5888" y="5562600"/>
          <a:ext cx="23336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7" name="公式" r:id="rId19" imgW="1422400" imgH="203200" progId="Equation.3">
                  <p:embed/>
                </p:oleObj>
              </mc:Choice>
              <mc:Fallback>
                <p:oleObj name="公式" r:id="rId19" imgW="14224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5562600"/>
                        <a:ext cx="23336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8149" name="Object 10">
            <a:extLst>
              <a:ext uri="{FF2B5EF4-FFF2-40B4-BE49-F238E27FC236}">
                <a16:creationId xmlns:a16="http://schemas.microsoft.com/office/drawing/2014/main" id="{524C4450-CDE4-430A-9241-E8F525F98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7163" y="6019800"/>
          <a:ext cx="263366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8" name="公式" r:id="rId21" imgW="1574800" imgH="203200" progId="Equation.3">
                  <p:embed/>
                </p:oleObj>
              </mc:Choice>
              <mc:Fallback>
                <p:oleObj name="公式" r:id="rId21" imgW="15748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6019800"/>
                        <a:ext cx="2633662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68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6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68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6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68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6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68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6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8142" grpId="0" autoUpdateAnimBg="0"/>
      <p:bldP spid="1968143" grpId="0" autoUpdateAnimBg="0"/>
      <p:bldP spid="1968144" grpId="0" autoUpdateAnimBg="0"/>
      <p:bldP spid="196814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1">
            <a:extLst>
              <a:ext uri="{FF2B5EF4-FFF2-40B4-BE49-F238E27FC236}">
                <a16:creationId xmlns:a16="http://schemas.microsoft.com/office/drawing/2014/main" id="{9B283A86-C389-4F3D-B4E9-B8D3458372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694B4D7-8EEB-42F8-8024-A09BDE307A65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5" name="Text Box 2">
            <a:extLst>
              <a:ext uri="{FF2B5EF4-FFF2-40B4-BE49-F238E27FC236}">
                <a16:creationId xmlns:a16="http://schemas.microsoft.com/office/drawing/2014/main" id="{638378C4-B483-47AE-A728-ADC645927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6781800" cy="433965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(Due on May 5th)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Ver. 8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Sec. 9.1 </a:t>
            </a:r>
            <a:r>
              <a:rPr kumimoji="1" lang="en-US" altLang="zh-CN" dirty="0">
                <a:latin typeface="Times New Roman" panose="02020603050405020304" pitchFamily="18" charset="0"/>
              </a:rPr>
              <a:t>7(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a,c,h</a:t>
            </a:r>
            <a:r>
              <a:rPr kumimoji="1" lang="en-US" altLang="zh-CN" dirty="0">
                <a:latin typeface="Times New Roman" panose="02020603050405020304" pitchFamily="18" charset="0"/>
              </a:rPr>
              <a:t>), 26, 32, 49, 53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Sec. 9.3 </a:t>
            </a:r>
            <a:r>
              <a:rPr kumimoji="1" lang="en-US" altLang="zh-CN" dirty="0">
                <a:latin typeface="Times New Roman" panose="02020603050405020304" pitchFamily="18" charset="0"/>
              </a:rPr>
              <a:t>13,14,31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Sec. 9.1 </a:t>
            </a:r>
            <a:r>
              <a:rPr kumimoji="1" lang="en-US" altLang="zh-CN" dirty="0">
                <a:latin typeface="Times New Roman" panose="02020603050405020304" pitchFamily="18" charset="0"/>
              </a:rPr>
              <a:t>7(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a,c,h</a:t>
            </a:r>
            <a:r>
              <a:rPr kumimoji="1" lang="en-US" altLang="zh-CN" dirty="0">
                <a:latin typeface="Times New Roman" panose="02020603050405020304" pitchFamily="18" charset="0"/>
              </a:rPr>
              <a:t>), 26, 32, 47, 51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Sec. 9.3 </a:t>
            </a:r>
            <a:r>
              <a:rPr kumimoji="1" lang="en-US" altLang="zh-CN" dirty="0">
                <a:latin typeface="Times New Roman" panose="02020603050405020304" pitchFamily="18" charset="0"/>
              </a:rPr>
              <a:t>13,14,31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8CB57858-2C63-4C2E-A284-088673C07B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BDAF49C-9A6E-4532-A5D2-979A2E185340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6451" name="Text Box 3">
            <a:extLst>
              <a:ext uri="{FF2B5EF4-FFF2-40B4-BE49-F238E27FC236}">
                <a16:creationId xmlns:a16="http://schemas.microsoft.com/office/drawing/2014/main" id="{D4223BF6-50A0-4CD8-89AC-C1A2AC931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Representing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Relations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896452" name="Line 4">
            <a:extLst>
              <a:ext uri="{FF2B5EF4-FFF2-40B4-BE49-F238E27FC236}">
                <a16:creationId xmlns:a16="http://schemas.microsoft.com/office/drawing/2014/main" id="{3E30428B-D841-4620-B1E4-CE7681A74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34083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6453" name="Text Box 5">
            <a:extLst>
              <a:ext uri="{FF2B5EF4-FFF2-40B4-BE49-F238E27FC236}">
                <a16:creationId xmlns:a16="http://schemas.microsoft.com/office/drawing/2014/main" id="{D0AF0881-BBA5-4347-9D2B-143521B77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58925"/>
            <a:ext cx="75438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methods of representing a relation:</a:t>
            </a:r>
          </a:p>
          <a:p>
            <a:pPr lvl="2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list its all ordered pairs</a:t>
            </a:r>
          </a:p>
          <a:p>
            <a:pPr lvl="2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using a set build notation/specification by predicates </a:t>
            </a:r>
          </a:p>
          <a:p>
            <a:pPr lvl="2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2D table</a:t>
            </a:r>
          </a:p>
          <a:p>
            <a:pPr lvl="2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Connection matrix /zero-one matrix</a:t>
            </a:r>
          </a:p>
          <a:p>
            <a:pPr lvl="2"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Directed graph/Digraph  </a:t>
            </a:r>
          </a:p>
        </p:txBody>
      </p:sp>
      <p:sp>
        <p:nvSpPr>
          <p:cNvPr id="1896454" name="Line 6">
            <a:extLst>
              <a:ext uri="{FF2B5EF4-FFF2-40B4-BE49-F238E27FC236}">
                <a16:creationId xmlns:a16="http://schemas.microsoft.com/office/drawing/2014/main" id="{8F01FFD5-48F8-40E8-8782-36ED88CF6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860800"/>
            <a:ext cx="108108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96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9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896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9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6451" grpId="0" autoUpdateAnimBg="0"/>
      <p:bldP spid="1896453" grpId="0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D0C1FEFF-6D19-4899-BD1E-183359EE5B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FDB3B76-290E-443C-8D89-A47CBECB0495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8499" name="Text Box 3">
            <a:extLst>
              <a:ext uri="{FF2B5EF4-FFF2-40B4-BE49-F238E27FC236}">
                <a16:creationId xmlns:a16="http://schemas.microsoft.com/office/drawing/2014/main" id="{5731C3F7-ECDD-49D3-804A-2B7405DB8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858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5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A4EAA58-E363-468B-B0F1-AC5AA42088AE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762000"/>
            <a:ext cx="5867400" cy="327025"/>
            <a:chOff x="720" y="1008"/>
            <a:chExt cx="3696" cy="206"/>
          </a:xfrm>
        </p:grpSpPr>
        <p:graphicFrame>
          <p:nvGraphicFramePr>
            <p:cNvPr id="14379" name="Object 5">
              <a:extLst>
                <a:ext uri="{FF2B5EF4-FFF2-40B4-BE49-F238E27FC236}">
                  <a16:creationId xmlns:a16="http://schemas.microsoft.com/office/drawing/2014/main" id="{12972450-DF81-4B68-9B52-91EC923875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008"/>
            <a:ext cx="172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2" r:id="rId5" imgW="1676400" imgH="203200" progId="Equation.3">
                    <p:embed/>
                  </p:oleObj>
                </mc:Choice>
                <mc:Fallback>
                  <p:oleObj r:id="rId5" imgW="16764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1728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0" name="Object 6">
              <a:extLst>
                <a:ext uri="{FF2B5EF4-FFF2-40B4-BE49-F238E27FC236}">
                  <a16:creationId xmlns:a16="http://schemas.microsoft.com/office/drawing/2014/main" id="{829683AA-F9E7-47D4-8D6A-678C6C1233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1026"/>
            <a:ext cx="1776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3" r:id="rId7" imgW="1892300" imgH="203200" progId="Equation.3">
                    <p:embed/>
                  </p:oleObj>
                </mc:Choice>
                <mc:Fallback>
                  <p:oleObj r:id="rId7" imgW="18923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026"/>
                          <a:ext cx="1776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98503" name="Object 7">
            <a:extLst>
              <a:ext uri="{FF2B5EF4-FFF2-40B4-BE49-F238E27FC236}">
                <a16:creationId xmlns:a16="http://schemas.microsoft.com/office/drawing/2014/main" id="{AD555665-5734-4155-88A7-F64D0EEB9C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606550"/>
          <a:ext cx="4572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r:id="rId9" imgW="2451100" imgH="203200" progId="Equation.3">
                  <p:embed/>
                </p:oleObj>
              </mc:Choice>
              <mc:Fallback>
                <p:oleObj r:id="rId9" imgW="24511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6550"/>
                        <a:ext cx="45720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8504" name="Group 8">
            <a:extLst>
              <a:ext uri="{FF2B5EF4-FFF2-40B4-BE49-F238E27FC236}">
                <a16:creationId xmlns:a16="http://schemas.microsoft.com/office/drawing/2014/main" id="{F98DB276-E091-47EF-8435-65FAFB271898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2590800"/>
          <a:ext cx="6096000" cy="31242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1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8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9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98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98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849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3C80A683-A4CA-416B-8463-7812A7B9CF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2618920-1819-483A-BF62-CE58E385D4EA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00547" name="Text Box 3">
            <a:extLst>
              <a:ext uri="{FF2B5EF4-FFF2-40B4-BE49-F238E27FC236}">
                <a16:creationId xmlns:a16="http://schemas.microsoft.com/office/drawing/2014/main" id="{4EFF42A3-1CCD-4FFC-AA8B-2A5BECB13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4. Connection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Matrices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900548" name="Line 4">
            <a:extLst>
              <a:ext uri="{FF2B5EF4-FFF2-40B4-BE49-F238E27FC236}">
                <a16:creationId xmlns:a16="http://schemas.microsoft.com/office/drawing/2014/main" id="{E3508EE4-4E7C-4171-A447-5D11C189A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31019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D06ABE34-A233-4D1F-BC73-829DB4A0689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95400"/>
            <a:ext cx="8382000" cy="1876425"/>
            <a:chOff x="288" y="816"/>
            <a:chExt cx="5280" cy="1182"/>
          </a:xfrm>
        </p:grpSpPr>
        <p:sp>
          <p:nvSpPr>
            <p:cNvPr id="16396" name="Text Box 6">
              <a:extLst>
                <a:ext uri="{FF2B5EF4-FFF2-40B4-BE49-F238E27FC236}">
                  <a16:creationId xmlns:a16="http://schemas.microsoft.com/office/drawing/2014/main" id="{D56ED8C0-EFD2-4FA2-A9EA-9692D0DB3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816"/>
              <a:ext cx="5280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【Definition】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Let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be a relation from</a:t>
              </a:r>
            </a:p>
            <a:p>
              <a:pPr eaLnBrk="1" hangingPunct="1"/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An        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connection matrix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for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is defined by</a:t>
              </a:r>
            </a:p>
            <a:p>
              <a:pPr eaLnBrk="1" hangingPunct="1"/>
              <a:endPara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6397" name="Object 7">
              <a:extLst>
                <a:ext uri="{FF2B5EF4-FFF2-40B4-BE49-F238E27FC236}">
                  <a16:creationId xmlns:a16="http://schemas.microsoft.com/office/drawing/2014/main" id="{80E93AE6-D912-4B8D-AD1C-BB0C9D26F6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068"/>
            <a:ext cx="271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0" r:id="rId6" imgW="2514600" imgH="228600" progId="Equation.3">
                    <p:embed/>
                  </p:oleObj>
                </mc:Choice>
                <mc:Fallback>
                  <p:oleObj r:id="rId6" imgW="25146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068"/>
                          <a:ext cx="271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8" name="Object 8">
              <a:extLst>
                <a:ext uri="{FF2B5EF4-FFF2-40B4-BE49-F238E27FC236}">
                  <a16:creationId xmlns:a16="http://schemas.microsoft.com/office/drawing/2014/main" id="{BF3DAB93-EACD-4E2B-B470-D2B32DCDDB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370"/>
            <a:ext cx="384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1" r:id="rId8" imgW="368300" imgH="139700" progId="Equation.3">
                    <p:embed/>
                  </p:oleObj>
                </mc:Choice>
                <mc:Fallback>
                  <p:oleObj r:id="rId8" imgW="368300" imgH="139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370"/>
                          <a:ext cx="384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6399" name="Picture 9">
              <a:extLst>
                <a:ext uri="{FF2B5EF4-FFF2-40B4-BE49-F238E27FC236}">
                  <a16:creationId xmlns:a16="http://schemas.microsoft.com/office/drawing/2014/main" id="{081CEF1D-048A-46F6-9BC1-0B9ACE994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0" y="1335"/>
              <a:ext cx="60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6400" name="Object 10">
              <a:extLst>
                <a:ext uri="{FF2B5EF4-FFF2-40B4-BE49-F238E27FC236}">
                  <a16:creationId xmlns:a16="http://schemas.microsoft.com/office/drawing/2014/main" id="{08FFD52E-E683-4414-91AC-E099447F59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1566"/>
            <a:ext cx="129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2" r:id="rId11" imgW="1459866" imgH="482391" progId="Equation.3">
                    <p:embed/>
                  </p:oleObj>
                </mc:Choice>
                <mc:Fallback>
                  <p:oleObj r:id="rId11" imgW="1459866" imgH="48239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566"/>
                          <a:ext cx="129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00555" name="Text Box 11">
            <a:extLst>
              <a:ext uri="{FF2B5EF4-FFF2-40B4-BE49-F238E27FC236}">
                <a16:creationId xmlns:a16="http://schemas.microsoft.com/office/drawing/2014/main" id="{24C40930-21A3-4F78-806A-0FB586648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290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example,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41BA2807-2FE4-4C00-9E7F-9DE0C7E7A68C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533775"/>
            <a:ext cx="5867400" cy="327025"/>
            <a:chOff x="720" y="1008"/>
            <a:chExt cx="3696" cy="206"/>
          </a:xfrm>
        </p:grpSpPr>
        <p:graphicFrame>
          <p:nvGraphicFramePr>
            <p:cNvPr id="16394" name="Object 13">
              <a:extLst>
                <a:ext uri="{FF2B5EF4-FFF2-40B4-BE49-F238E27FC236}">
                  <a16:creationId xmlns:a16="http://schemas.microsoft.com/office/drawing/2014/main" id="{F5904E96-9779-4145-9BFA-11377959CE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008"/>
            <a:ext cx="172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3" r:id="rId13" imgW="1676400" imgH="203200" progId="Equation.3">
                    <p:embed/>
                  </p:oleObj>
                </mc:Choice>
                <mc:Fallback>
                  <p:oleObj r:id="rId13" imgW="1676400" imgH="203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1728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14">
              <a:extLst>
                <a:ext uri="{FF2B5EF4-FFF2-40B4-BE49-F238E27FC236}">
                  <a16:creationId xmlns:a16="http://schemas.microsoft.com/office/drawing/2014/main" id="{7EDA5FAB-A5DF-46F6-8099-D15657EBB1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1026"/>
            <a:ext cx="1776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4" r:id="rId15" imgW="1892300" imgH="203200" progId="Equation.3">
                    <p:embed/>
                  </p:oleObj>
                </mc:Choice>
                <mc:Fallback>
                  <p:oleObj r:id="rId15" imgW="1892300" imgH="203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026"/>
                          <a:ext cx="1776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00559" name="Object 15">
            <a:extLst>
              <a:ext uri="{FF2B5EF4-FFF2-40B4-BE49-F238E27FC236}">
                <a16:creationId xmlns:a16="http://schemas.microsoft.com/office/drawing/2014/main" id="{864D875C-23D3-46DE-803B-0A32D939B7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4221163"/>
          <a:ext cx="2041525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公式" r:id="rId17" imgW="1117600" imgH="711200" progId="Equation.3">
                  <p:embed/>
                </p:oleObj>
              </mc:Choice>
              <mc:Fallback>
                <p:oleObj name="公式" r:id="rId17" imgW="1117600" imgH="711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221163"/>
                        <a:ext cx="2041525" cy="130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0560" name="Object 16">
            <a:extLst>
              <a:ext uri="{FF2B5EF4-FFF2-40B4-BE49-F238E27FC236}">
                <a16:creationId xmlns:a16="http://schemas.microsoft.com/office/drawing/2014/main" id="{BAD4D5E7-62BC-4FAE-A766-5084462997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4005263"/>
          <a:ext cx="191135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公式" r:id="rId19" imgW="1219200" imgH="939800" progId="Equation.3">
                  <p:embed/>
                </p:oleObj>
              </mc:Choice>
              <mc:Fallback>
                <p:oleObj name="公式" r:id="rId19" imgW="1219200" imgH="93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005263"/>
                        <a:ext cx="191135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00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0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005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90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0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0547" grpId="0" autoUpdateAnimBg="0"/>
      <p:bldP spid="190055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1A24E675-1688-40B0-88DA-D2F66DAF23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56ED57A-734C-477E-A681-73B35B5FA8D0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02595" name="Text Box 3">
            <a:extLst>
              <a:ext uri="{FF2B5EF4-FFF2-40B4-BE49-F238E27FC236}">
                <a16:creationId xmlns:a16="http://schemas.microsoft.com/office/drawing/2014/main" id="{7F37D65F-272E-40B4-8C6E-761F3EFB0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1500"/>
            <a:ext cx="77724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Question: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How many binary relations are there on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elements? </a:t>
            </a:r>
          </a:p>
        </p:txBody>
      </p:sp>
      <p:graphicFrame>
        <p:nvGraphicFramePr>
          <p:cNvPr id="1902596" name="Object 4">
            <a:extLst>
              <a:ext uri="{FF2B5EF4-FFF2-40B4-BE49-F238E27FC236}">
                <a16:creationId xmlns:a16="http://schemas.microsoft.com/office/drawing/2014/main" id="{F9085ABE-D54A-4E3D-8674-F50F6FC06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324100"/>
          <a:ext cx="1752600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r:id="rId5" imgW="1168400" imgH="927100" progId="Equation.3">
                  <p:embed/>
                </p:oleObj>
              </mc:Choice>
              <mc:Fallback>
                <p:oleObj r:id="rId5" imgW="1168400" imgH="927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324100"/>
                        <a:ext cx="1752600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2597" name="Oval 5">
            <a:extLst>
              <a:ext uri="{FF2B5EF4-FFF2-40B4-BE49-F238E27FC236}">
                <a16:creationId xmlns:a16="http://schemas.microsoft.com/office/drawing/2014/main" id="{B94BCCD9-4150-4EF2-8382-131F53478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6289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902598" name="AutoShape 6">
            <a:extLst>
              <a:ext uri="{FF2B5EF4-FFF2-40B4-BE49-F238E27FC236}">
                <a16:creationId xmlns:a16="http://schemas.microsoft.com/office/drawing/2014/main" id="{1FB70678-E2B0-4824-9B26-CE1D9019D19F}"/>
              </a:ext>
            </a:extLst>
          </p:cNvPr>
          <p:cNvSpPr>
            <a:spLocks/>
          </p:cNvSpPr>
          <p:nvPr/>
        </p:nvSpPr>
        <p:spPr bwMode="auto">
          <a:xfrm>
            <a:off x="5337175" y="1925638"/>
            <a:ext cx="9144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68750"/>
              <a:gd name="adj5" fmla="val 132032"/>
              <a:gd name="adj6" fmla="val -13142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0,1</a:t>
            </a:r>
          </a:p>
        </p:txBody>
      </p:sp>
      <p:sp>
        <p:nvSpPr>
          <p:cNvPr id="1902599" name="Text Box 7">
            <a:extLst>
              <a:ext uri="{FF2B5EF4-FFF2-40B4-BE49-F238E27FC236}">
                <a16:creationId xmlns:a16="http://schemas.microsoft.com/office/drawing/2014/main" id="{4D06A3EC-7C47-4B63-BDCA-7150AB986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3948113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By the product rule, </a:t>
            </a:r>
          </a:p>
        </p:txBody>
      </p:sp>
      <p:graphicFrame>
        <p:nvGraphicFramePr>
          <p:cNvPr id="1902600" name="Object 8">
            <a:extLst>
              <a:ext uri="{FF2B5EF4-FFF2-40B4-BE49-F238E27FC236}">
                <a16:creationId xmlns:a16="http://schemas.microsoft.com/office/drawing/2014/main" id="{94EE5074-D478-46D5-9610-A7928132D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25" y="4643438"/>
          <a:ext cx="23193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r:id="rId7" imgW="1129810" imgH="355446" progId="Equation.3">
                  <p:embed/>
                </p:oleObj>
              </mc:Choice>
              <mc:Fallback>
                <p:oleObj r:id="rId7" imgW="1129810" imgH="35544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4643438"/>
                        <a:ext cx="23193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0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90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0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0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0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902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0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2595" grpId="0" build="p" autoUpdateAnimBg="0" advAuto="0"/>
      <p:bldP spid="1902597" grpId="0" animBg="1"/>
      <p:bldP spid="1902598" grpId="0" animBg="1" autoUpdateAnimBg="0"/>
      <p:bldP spid="190259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E361D87F-4874-4ED4-9DAC-0CF315F12C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15AE841-DA57-4D25-9236-146C0D54753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04643" name="Text Box 3">
            <a:extLst>
              <a:ext uri="{FF2B5EF4-FFF2-40B4-BE49-F238E27FC236}">
                <a16:creationId xmlns:a16="http://schemas.microsoft.com/office/drawing/2014/main" id="{E691E940-53C8-4BB7-951B-4F38E4DE7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Directed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graph/Digraph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904644" name="Line 4">
            <a:extLst>
              <a:ext uri="{FF2B5EF4-FFF2-40B4-BE49-F238E27FC236}">
                <a16:creationId xmlns:a16="http://schemas.microsoft.com/office/drawing/2014/main" id="{E7C1E8F1-0A11-4649-9CDB-F727116EF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35591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04645" name="Text Box 5">
            <a:extLst>
              <a:ext uri="{FF2B5EF4-FFF2-40B4-BE49-F238E27FC236}">
                <a16:creationId xmlns:a16="http://schemas.microsoft.com/office/drawing/2014/main" id="{EAEF5D16-D129-494F-8145-06A33C011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382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directed graph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or 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digraph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consists of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vertices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together with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of ordered pairs of elements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called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edges(or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arcs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The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vertices a,b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called 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initial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and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terminal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vertices of the edge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(a,b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), respectively.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04646" name="Text Box 6">
            <a:extLst>
              <a:ext uri="{FF2B5EF4-FFF2-40B4-BE49-F238E27FC236}">
                <a16:creationId xmlns:a16="http://schemas.microsoft.com/office/drawing/2014/main" id="{83C63AA8-144A-4BA8-92FB-540D7895B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35052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example,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B422716F-4C90-46C2-A1E0-9CCEA06D260C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592513"/>
            <a:ext cx="5867400" cy="327025"/>
            <a:chOff x="720" y="1008"/>
            <a:chExt cx="3696" cy="206"/>
          </a:xfrm>
        </p:grpSpPr>
        <p:graphicFrame>
          <p:nvGraphicFramePr>
            <p:cNvPr id="20511" name="Object 8">
              <a:extLst>
                <a:ext uri="{FF2B5EF4-FFF2-40B4-BE49-F238E27FC236}">
                  <a16:creationId xmlns:a16="http://schemas.microsoft.com/office/drawing/2014/main" id="{13854064-4AA0-46A8-B7AB-2EB1FB474D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008"/>
            <a:ext cx="172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7" r:id="rId6" imgW="1676400" imgH="203200" progId="Equation.3">
                    <p:embed/>
                  </p:oleObj>
                </mc:Choice>
                <mc:Fallback>
                  <p:oleObj r:id="rId6" imgW="1676400" imgH="203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1728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2" name="Object 9">
              <a:extLst>
                <a:ext uri="{FF2B5EF4-FFF2-40B4-BE49-F238E27FC236}">
                  <a16:creationId xmlns:a16="http://schemas.microsoft.com/office/drawing/2014/main" id="{98C06D4B-7089-4B7A-8638-FABAC3F7AE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1026"/>
            <a:ext cx="1776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8" r:id="rId8" imgW="1892300" imgH="203200" progId="Equation.3">
                    <p:embed/>
                  </p:oleObj>
                </mc:Choice>
                <mc:Fallback>
                  <p:oleObj r:id="rId8" imgW="1892300" imgH="203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026"/>
                          <a:ext cx="1776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284B658A-B1FB-4BCE-85E4-0FF839D05C69}"/>
              </a:ext>
            </a:extLst>
          </p:cNvPr>
          <p:cNvGrpSpPr>
            <a:grpSpLocks/>
          </p:cNvGrpSpPr>
          <p:nvPr/>
        </p:nvGrpSpPr>
        <p:grpSpPr bwMode="auto">
          <a:xfrm>
            <a:off x="2960688" y="4114800"/>
            <a:ext cx="1851025" cy="1905000"/>
            <a:chOff x="1865" y="2592"/>
            <a:chExt cx="1166" cy="1200"/>
          </a:xfrm>
        </p:grpSpPr>
        <p:sp>
          <p:nvSpPr>
            <p:cNvPr id="20489" name="Text Box 11">
              <a:extLst>
                <a:ext uri="{FF2B5EF4-FFF2-40B4-BE49-F238E27FC236}">
                  <a16:creationId xmlns:a16="http://schemas.microsoft.com/office/drawing/2014/main" id="{6BD3F690-5F13-4709-9046-C668E366C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932"/>
              <a:ext cx="19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0490" name="Text Box 12">
              <a:extLst>
                <a:ext uri="{FF2B5EF4-FFF2-40B4-BE49-F238E27FC236}">
                  <a16:creationId xmlns:a16="http://schemas.microsoft.com/office/drawing/2014/main" id="{8AD072E3-02D9-4815-9BBB-23FEBBA7E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216"/>
              <a:ext cx="303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0491" name="Text Box 13">
              <a:extLst>
                <a:ext uri="{FF2B5EF4-FFF2-40B4-BE49-F238E27FC236}">
                  <a16:creationId xmlns:a16="http://schemas.microsoft.com/office/drawing/2014/main" id="{BB926DBB-4115-496F-8FF0-C8FB74020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508"/>
              <a:ext cx="19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0492" name="Text Box 14">
              <a:extLst>
                <a:ext uri="{FF2B5EF4-FFF2-40B4-BE49-F238E27FC236}">
                  <a16:creationId xmlns:a16="http://schemas.microsoft.com/office/drawing/2014/main" id="{FF71EC51-C0B6-4EA4-903A-E36655542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" y="2880"/>
              <a:ext cx="19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0493" name="Text Box 15">
              <a:extLst>
                <a:ext uri="{FF2B5EF4-FFF2-40B4-BE49-F238E27FC236}">
                  <a16:creationId xmlns:a16="http://schemas.microsoft.com/office/drawing/2014/main" id="{C90A6680-36BB-45BD-B1A8-1D6DAD539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" y="3082"/>
              <a:ext cx="1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0494" name="Text Box 16">
              <a:extLst>
                <a:ext uri="{FF2B5EF4-FFF2-40B4-BE49-F238E27FC236}">
                  <a16:creationId xmlns:a16="http://schemas.microsoft.com/office/drawing/2014/main" id="{43255C87-4A24-4818-B001-0253EB09B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" y="3319"/>
              <a:ext cx="19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0495" name="Text Box 17">
              <a:extLst>
                <a:ext uri="{FF2B5EF4-FFF2-40B4-BE49-F238E27FC236}">
                  <a16:creationId xmlns:a16="http://schemas.microsoft.com/office/drawing/2014/main" id="{F3C923E6-4C2D-4A09-8125-B83F9C61F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" y="3555"/>
              <a:ext cx="1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0496" name="AutoShape 18">
              <a:extLst>
                <a:ext uri="{FF2B5EF4-FFF2-40B4-BE49-F238E27FC236}">
                  <a16:creationId xmlns:a16="http://schemas.microsoft.com/office/drawing/2014/main" id="{71582CB8-0424-4BDB-B298-44571F633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" y="3003"/>
              <a:ext cx="99" cy="79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7" name="AutoShape 19">
              <a:extLst>
                <a:ext uri="{FF2B5EF4-FFF2-40B4-BE49-F238E27FC236}">
                  <a16:creationId xmlns:a16="http://schemas.microsoft.com/office/drawing/2014/main" id="{04E47456-3D49-4E22-AB3C-FA909D9A5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" y="3240"/>
              <a:ext cx="99" cy="79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8" name="AutoShape 20">
              <a:extLst>
                <a:ext uri="{FF2B5EF4-FFF2-40B4-BE49-F238E27FC236}">
                  <a16:creationId xmlns:a16="http://schemas.microsoft.com/office/drawing/2014/main" id="{03ADF7C5-3FE9-4123-A08B-A66CF057D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" y="3555"/>
              <a:ext cx="99" cy="79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9" name="AutoShape 21">
              <a:extLst>
                <a:ext uri="{FF2B5EF4-FFF2-40B4-BE49-F238E27FC236}">
                  <a16:creationId xmlns:a16="http://schemas.microsoft.com/office/drawing/2014/main" id="{5E753C75-17BC-48A9-A253-28B662D3E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2688"/>
              <a:ext cx="99" cy="79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500" name="AutoShape 22">
              <a:extLst>
                <a:ext uri="{FF2B5EF4-FFF2-40B4-BE49-F238E27FC236}">
                  <a16:creationId xmlns:a16="http://schemas.microsoft.com/office/drawing/2014/main" id="{4EBC6ECC-788D-4441-881D-03DC835E2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2925"/>
              <a:ext cx="99" cy="78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501" name="AutoShape 23">
              <a:extLst>
                <a:ext uri="{FF2B5EF4-FFF2-40B4-BE49-F238E27FC236}">
                  <a16:creationId xmlns:a16="http://schemas.microsoft.com/office/drawing/2014/main" id="{DE1E6475-B3C6-419C-A091-3DE3C035A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3161"/>
              <a:ext cx="99" cy="79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502" name="AutoShape 24">
              <a:extLst>
                <a:ext uri="{FF2B5EF4-FFF2-40B4-BE49-F238E27FC236}">
                  <a16:creationId xmlns:a16="http://schemas.microsoft.com/office/drawing/2014/main" id="{E90DD5C9-9594-427F-9293-B0BCAC48A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3398"/>
              <a:ext cx="99" cy="79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503" name="AutoShape 25">
              <a:extLst>
                <a:ext uri="{FF2B5EF4-FFF2-40B4-BE49-F238E27FC236}">
                  <a16:creationId xmlns:a16="http://schemas.microsoft.com/office/drawing/2014/main" id="{CE5CA4F9-49A6-45EA-B159-17582DD7D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3634"/>
              <a:ext cx="99" cy="79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504" name="Line 26">
              <a:extLst>
                <a:ext uri="{FF2B5EF4-FFF2-40B4-BE49-F238E27FC236}">
                  <a16:creationId xmlns:a16="http://schemas.microsoft.com/office/drawing/2014/main" id="{947D6FE9-E33F-42F9-96CB-4B9DD86DB0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0" y="2767"/>
              <a:ext cx="596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27">
              <a:extLst>
                <a:ext uri="{FF2B5EF4-FFF2-40B4-BE49-F238E27FC236}">
                  <a16:creationId xmlns:a16="http://schemas.microsoft.com/office/drawing/2014/main" id="{95815A0E-C5FD-4222-AEFF-A6FD1AAAA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0" y="3003"/>
              <a:ext cx="596" cy="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28">
              <a:extLst>
                <a:ext uri="{FF2B5EF4-FFF2-40B4-BE49-F238E27FC236}">
                  <a16:creationId xmlns:a16="http://schemas.microsoft.com/office/drawing/2014/main" id="{26CB387C-40A3-4791-97BF-B002340F5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0" y="3003"/>
              <a:ext cx="596" cy="6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29">
              <a:extLst>
                <a:ext uri="{FF2B5EF4-FFF2-40B4-BE49-F238E27FC236}">
                  <a16:creationId xmlns:a16="http://schemas.microsoft.com/office/drawing/2014/main" id="{DCC04E25-5A69-476A-B351-26C5B01F91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0" y="3003"/>
              <a:ext cx="596" cy="3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30">
              <a:extLst>
                <a:ext uri="{FF2B5EF4-FFF2-40B4-BE49-F238E27FC236}">
                  <a16:creationId xmlns:a16="http://schemas.microsoft.com/office/drawing/2014/main" id="{63AE42E2-7D72-4E10-AC6E-F3C418D70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0" y="3319"/>
              <a:ext cx="596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Line 31">
              <a:extLst>
                <a:ext uri="{FF2B5EF4-FFF2-40B4-BE49-F238E27FC236}">
                  <a16:creationId xmlns:a16="http://schemas.microsoft.com/office/drawing/2014/main" id="{972E1070-873C-408A-A370-379C3D1A3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0" y="3240"/>
              <a:ext cx="596" cy="3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Text Box 32">
              <a:extLst>
                <a:ext uri="{FF2B5EF4-FFF2-40B4-BE49-F238E27FC236}">
                  <a16:creationId xmlns:a16="http://schemas.microsoft.com/office/drawing/2014/main" id="{DBB0E41D-A72D-4905-ABCE-1DEBE7B26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2"/>
              <a:ext cx="19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400" b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046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0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904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904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046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43" grpId="0" autoUpdateAnimBg="0"/>
      <p:bldP spid="1904645" grpId="0" build="p" bldLvl="2" autoUpdateAnimBg="0"/>
      <p:bldP spid="1904646" grpId="0" autoUpdateAnimBg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1622</Words>
  <Application>Microsoft Office PowerPoint</Application>
  <PresentationFormat>全屏显示(4:3)</PresentationFormat>
  <Paragraphs>360</Paragraphs>
  <Slides>43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43</vt:i4>
      </vt:variant>
    </vt:vector>
  </HeadingPairs>
  <TitlesOfParts>
    <vt:vector size="60" baseType="lpstr">
      <vt:lpstr>cajcd fnta1</vt:lpstr>
      <vt:lpstr>Monotype Sorts</vt:lpstr>
      <vt:lpstr>MS Hei</vt:lpstr>
      <vt:lpstr>楷体_GB2312</vt:lpstr>
      <vt:lpstr>宋体</vt:lpstr>
      <vt:lpstr>Arial</vt:lpstr>
      <vt:lpstr>Comic Sans MS</vt:lpstr>
      <vt:lpstr>Symbol</vt:lpstr>
      <vt:lpstr>Times New Roman</vt:lpstr>
      <vt:lpstr>Webdings</vt:lpstr>
      <vt:lpstr>Wingdings</vt:lpstr>
      <vt:lpstr>Double Lines</vt:lpstr>
      <vt:lpstr>Clip</vt:lpstr>
      <vt:lpstr>Equation.3</vt:lpstr>
      <vt:lpstr>Equation</vt:lpstr>
      <vt:lpstr>公式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2022-04-20T10:38:01Z</dcterms:created>
  <dcterms:modified xsi:type="dcterms:W3CDTF">2023-04-28T10:58:44Z</dcterms:modified>
</cp:coreProperties>
</file>