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93" r:id="rId4"/>
    <p:sldId id="394" r:id="rId6"/>
    <p:sldId id="256" r:id="rId7"/>
    <p:sldId id="392" r:id="rId8"/>
    <p:sldId id="396" r:id="rId9"/>
    <p:sldId id="395" r:id="rId10"/>
    <p:sldId id="380" r:id="rId11"/>
    <p:sldId id="381" r:id="rId12"/>
    <p:sldId id="383" r:id="rId13"/>
    <p:sldId id="384" r:id="rId14"/>
    <p:sldId id="37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>
      <p:cViewPr varScale="1">
        <p:scale>
          <a:sx n="128" d="100"/>
          <a:sy n="128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AABF8D5-E842-4597-A2FD-CFBC76776AE8}" type="slidenum">
              <a:rPr lang="en-US" altLang="zh-CN" smtClean="0"/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媒体信号处理基础（</a:t>
            </a:r>
            <a:r>
              <a:rPr lang="en-US" altLang="zh-CN" dirty="0"/>
              <a:t>2012 </a:t>
            </a:r>
            <a:r>
              <a:rPr lang="zh-CN" altLang="en-US" dirty="0"/>
              <a:t>夏）</a:t>
            </a:r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025352"/>
          </a:xfrm>
        </p:spPr>
        <p:txBody>
          <a:bodyPr/>
          <a:lstStyle>
            <a:lvl1pPr algn="l">
              <a:defRPr sz="40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4896544"/>
          </a:xfrm>
        </p:spPr>
        <p:txBody>
          <a:bodyPr/>
          <a:lstStyle>
            <a:lvl1pP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300" b="1" i="1"/>
            </a:lvl1pPr>
          </a:lstStyle>
          <a:p>
            <a:pPr>
              <a:defRPr/>
            </a:pPr>
            <a:r>
              <a:rPr lang="zh-CN" altLang="en-US" dirty="0"/>
              <a:t>媒体信号处理基础（</a:t>
            </a:r>
            <a:r>
              <a:rPr lang="en-US" altLang="zh-CN" dirty="0"/>
              <a:t>2012 </a:t>
            </a:r>
            <a:r>
              <a:rPr lang="zh-CN" altLang="en-US" dirty="0"/>
              <a:t>夏）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76F01-11C2-4B64-9D70-BDE5F31E3186}" type="slidenum">
              <a:rPr lang="en-US" altLang="zh-CN" smtClean="0"/>
            </a:fld>
            <a:endParaRPr lang="en-US" altLang="zh-CN"/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623392" y="1052736"/>
            <a:ext cx="109452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36339-34B8-4BD4-9EDE-9A0A441EC1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0246-0692-4C1F-958C-89C1A9ACC2B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300" b="1" i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媒体信号处理基础（</a:t>
            </a:r>
            <a:r>
              <a:rPr lang="en-US" altLang="zh-CN"/>
              <a:t>2012 </a:t>
            </a:r>
            <a:r>
              <a:rPr lang="zh-CN" altLang="en-US"/>
              <a:t>夏）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>
              <a:defRPr/>
            </a:pPr>
            <a:fld id="{09721AB5-65DE-4BCB-90F3-F2BE08F006F1}" type="slidenum">
              <a:rPr lang="en-US" altLang="zh-CN" smtClean="0"/>
            </a:fld>
            <a:endParaRPr lang="en-US" altLang="zh-CN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MSIPCMContentMarking" descr="{&quot;HashCode&quot;:1068245140,&quot;Placement&quot;:&quot;Header&quot;,&quot;Top&quot;:0.0,&quot;Left&quot;:421.1819,&quot;SlideWidth&quot;:960,&quot;SlideHeight&quot;:540}"/>
          <p:cNvSpPr txBox="1"/>
          <p:nvPr userDrawn="1"/>
        </p:nvSpPr>
        <p:spPr>
          <a:xfrm>
            <a:off x="5349010" y="0"/>
            <a:ext cx="1493980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800">
                <a:solidFill>
                  <a:srgbClr val="000000"/>
                </a:solidFill>
                <a:latin typeface="Calibri" panose="020F0502020204030204" pitchFamily="34" charset="0"/>
              </a:rPr>
              <a:t>SMU Classification: Restricted</a:t>
            </a:r>
            <a:endParaRPr lang="zh-CN" altLang="en-US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36339-34B8-4BD4-9EDE-9A0A441EC1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D0246-0692-4C1F-958C-89C1A9ACC2B6}" type="slidenum">
              <a:rPr lang="zh-CN" altLang="en-US" smtClean="0"/>
            </a:fld>
            <a:endParaRPr lang="zh-CN" altLang="en-US"/>
          </a:p>
        </p:txBody>
      </p:sp>
      <p:sp>
        <p:nvSpPr>
          <p:cNvPr id="7" name="MSIPCMContentMarking" descr="{&quot;HashCode&quot;:1068245140,&quot;Placement&quot;:&quot;Header&quot;,&quot;Top&quot;:0.0,&quot;Left&quot;:421.1819,&quot;SlideWidth&quot;:960,&quot;SlideHeight&quot;:540}"/>
          <p:cNvSpPr txBox="1"/>
          <p:nvPr userDrawn="1"/>
        </p:nvSpPr>
        <p:spPr>
          <a:xfrm>
            <a:off x="5349010" y="0"/>
            <a:ext cx="1493980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zh-CN" sz="800">
                <a:solidFill>
                  <a:srgbClr val="000000"/>
                </a:solidFill>
                <a:latin typeface="Calibri" panose="020F0502020204030204" pitchFamily="34" charset="0"/>
              </a:rPr>
              <a:t>SMU Classification: Restricted</a:t>
            </a:r>
            <a:endParaRPr lang="zh-CN" altLang="en-US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hyperlink" Target="mailto:12321270@zju.edu" TargetMode="External"/><Relationship Id="rId2" Type="http://schemas.openxmlformats.org/officeDocument/2006/relationships/hyperlink" Target="ftp://10.214.160.119/" TargetMode="External"/><Relationship Id="rId1" Type="http://schemas.openxmlformats.org/officeDocument/2006/relationships/hyperlink" Target="mailto:junx@cs.zju.edu.c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课程内容及顺序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5256584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第一次课：基础知识（实验作业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第二次课：图像处理基础（实验作业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第三次课：颜色转换模型及点运算（课程大作业一）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第四次课：图像的基本运算（实验作业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第五次课：无损图像压缩（实验作业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第六次课：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小波图像处理（课程大作业二）</a:t>
            </a:r>
            <a:endParaRPr lang="en-US" altLang="zh-CN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第七次课：图像增强（实验作业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第八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九次课：图像分割与区域处理（实验作业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76F01-11C2-4B64-9D70-BDE5F31E318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01842" y="683579"/>
            <a:ext cx="3391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有关</a:t>
            </a:r>
            <a:r>
              <a:rPr lang="en-US" altLang="zh-CN"/>
              <a:t>matlab</a:t>
            </a:r>
            <a:r>
              <a:rPr lang="zh-CN" altLang="en-US"/>
              <a:t>的一些语法  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）有关</a:t>
            </a:r>
            <a:r>
              <a:rPr lang="en-US" altLang="zh-CN"/>
              <a:t>clear</a:t>
            </a:r>
            <a:r>
              <a:rPr lang="zh-CN" altLang="en-US"/>
              <a:t>的一些坑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3837" y="881062"/>
            <a:ext cx="4124325" cy="5095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课程实验</a:t>
            </a:r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编写实现如下脚本代码：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）随机生成一个大小为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的二维矩阵（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的值在命令行中输入）；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）编写求取该矩阵的转置矩阵的函数并调用输出结果；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）编写寻找矩阵中最小值的函数并调用输出结果；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）编写寻找矩阵中最大值的函数并调用输出结果；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）编写对矩阵中所有元素排序的函数，并调用输出排序结果。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备注：不准调用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中与上述功能相关的自有函数（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transpose, min, max, sort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等）。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随机生成可以用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E4E9EF"/>
              </a:buClr>
              <a:buSzPct val="75000"/>
              <a:buFont typeface="Wingdings" panose="05000000000000000000" pitchFamily="2" charset="2"/>
              <a:buNone/>
              <a:defRPr/>
            </a:pPr>
            <a:fld id="{A2E76F01-11C2-4B64-9D70-BDE5F31E3186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entury Gothic" panose="020B0502020202020204" pitchFamily="34" charset="0"/>
                <a:ea typeface="黑体" panose="02010609060101010101" pitchFamily="49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Century Gothic" panose="020B0502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课程成绩构成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268760"/>
            <a:ext cx="10972800" cy="54006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实验作业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第一课、第二课、第四课、第五课、第七课、第八课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）相似图像检索识别（周二布置）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）图像无损压缩（周五布置）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成绩构成：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实验作业：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次（到课：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分；完成：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分；良好：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分；优秀：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个（可分组，最多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组）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排序权重：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1/0.9/0.8</a:t>
            </a:r>
            <a:endParaRPr lang="en-US" altLang="zh-CN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E76F01-11C2-4B64-9D70-BDE5F31E3186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598" y="493512"/>
            <a:ext cx="8550226" cy="15812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2221" y="2314222"/>
            <a:ext cx="3646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有关实验作业的说明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474345" y="2969260"/>
            <a:ext cx="1171765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dirty="0"/>
              <a:t>在当天</a:t>
            </a:r>
            <a:r>
              <a:rPr lang="en-US" altLang="zh-CN" dirty="0"/>
              <a:t>23:59</a:t>
            </a:r>
            <a:r>
              <a:rPr lang="zh-CN" altLang="en-US" dirty="0"/>
              <a:t>之前上传到</a:t>
            </a:r>
            <a:r>
              <a:rPr lang="en-US" altLang="zh-CN" dirty="0"/>
              <a:t>ftp</a:t>
            </a:r>
            <a:r>
              <a:rPr lang="zh-CN" altLang="en-US" dirty="0"/>
              <a:t>服务器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命名以学号开头，例如</a:t>
            </a:r>
            <a:r>
              <a:rPr lang="zh-CN" altLang="en-US" b="1" dirty="0">
                <a:solidFill>
                  <a:schemeClr val="accent1"/>
                </a:solidFill>
              </a:rPr>
              <a:t>学号</a:t>
            </a:r>
            <a:r>
              <a:rPr lang="en-US" altLang="zh-CN" b="1" dirty="0">
                <a:solidFill>
                  <a:schemeClr val="accent1"/>
                </a:solidFill>
              </a:rPr>
              <a:t>_</a:t>
            </a:r>
            <a:r>
              <a:rPr lang="zh-CN" altLang="en-US" b="1" dirty="0">
                <a:solidFill>
                  <a:schemeClr val="accent1"/>
                </a:solidFill>
              </a:rPr>
              <a:t>张三</a:t>
            </a:r>
            <a:r>
              <a:rPr lang="en-US" altLang="zh-CN" b="1" dirty="0">
                <a:solidFill>
                  <a:schemeClr val="accent1"/>
                </a:solidFill>
              </a:rPr>
              <a:t>.zip/pdf</a:t>
            </a:r>
            <a:r>
              <a:rPr lang="zh-CN" altLang="en-US" dirty="0"/>
              <a:t>；</a:t>
            </a:r>
            <a:r>
              <a:rPr lang="zh-CN" altLang="en-US" b="1" dirty="0">
                <a:solidFill>
                  <a:srgbClr val="FF0000"/>
                </a:solidFill>
              </a:rPr>
              <a:t>学号一定要写</a:t>
            </a: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！！不写学号扣</a:t>
            </a:r>
            <a:r>
              <a:rPr lang="en-US" altLang="zh-CN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Times New Roman" panose="02020603050405020304" pitchFamily="18" charset="0"/>
              </a:rPr>
              <a:t>分</a:t>
            </a:r>
            <a:endParaRPr lang="en-US" altLang="zh-CN" b="1" dirty="0">
              <a:solidFill>
                <a:srgbClr val="FF0000"/>
              </a:solidFill>
              <a:latin typeface="微软雅黑 Light" panose="020B0502040204020203" pitchFamily="34" charset="-122"/>
              <a:ea typeface="微软雅黑 Light" panose="020B0502040204020203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AutoNum type="arabicPeriod"/>
            </a:pPr>
            <a:r>
              <a:rPr lang="zh-CN" altLang="en-US" dirty="0"/>
              <a:t>内容包括：</a:t>
            </a:r>
            <a:r>
              <a:rPr lang="en-US" altLang="zh-CN" dirty="0"/>
              <a:t>1.</a:t>
            </a:r>
            <a:r>
              <a:rPr lang="zh-CN" altLang="en-US" dirty="0"/>
              <a:t>源代码</a:t>
            </a:r>
            <a:r>
              <a:rPr lang="en-US" altLang="zh-CN" dirty="0"/>
              <a:t>+</a:t>
            </a:r>
            <a:r>
              <a:rPr lang="zh-CN" altLang="en-US" dirty="0"/>
              <a:t>运行说明（</a:t>
            </a:r>
            <a:r>
              <a:rPr lang="en-US" altLang="zh-CN" dirty="0"/>
              <a:t>txt</a:t>
            </a:r>
            <a:r>
              <a:rPr lang="zh-CN" altLang="en-US" dirty="0"/>
              <a:t>文件）</a:t>
            </a:r>
            <a:r>
              <a:rPr lang="en-US" altLang="zh-CN" dirty="0"/>
              <a:t>+</a:t>
            </a:r>
            <a:r>
              <a:rPr lang="zh-CN" altLang="en-US" dirty="0"/>
              <a:t>运行结果截图（放在一个</a:t>
            </a:r>
            <a:r>
              <a:rPr lang="en-US" altLang="zh-CN" dirty="0"/>
              <a:t>zip</a:t>
            </a:r>
            <a:r>
              <a:rPr lang="zh-CN" altLang="en-US" dirty="0"/>
              <a:t>里）；</a:t>
            </a:r>
            <a:endParaRPr lang="zh-CN" altLang="en-US" dirty="0"/>
          </a:p>
          <a:p>
            <a:pPr marL="1371600" lvl="3" indent="457200">
              <a:buNone/>
            </a:pPr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b="1" dirty="0">
                <a:solidFill>
                  <a:srgbClr val="FF0000"/>
                </a:solidFill>
              </a:rPr>
              <a:t>2.</a:t>
            </a:r>
            <a:r>
              <a:rPr lang="zh-CN" altLang="en-US" b="1" dirty="0">
                <a:solidFill>
                  <a:srgbClr val="FF0000"/>
                </a:solidFill>
              </a:rPr>
              <a:t>实验报告（一个</a:t>
            </a:r>
            <a:r>
              <a:rPr lang="en-US" altLang="zh-CN" b="1" dirty="0">
                <a:solidFill>
                  <a:srgbClr val="FF0000"/>
                </a:solidFill>
              </a:rPr>
              <a:t>pdf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en-US" altLang="zh-CN" dirty="0"/>
              <a:t>                     </a:t>
            </a:r>
            <a:r>
              <a:rPr lang="zh-CN" altLang="en-US" b="1" dirty="0">
                <a:solidFill>
                  <a:schemeClr val="accent1"/>
                </a:solidFill>
              </a:rPr>
              <a:t>每</a:t>
            </a:r>
            <a:r>
              <a:rPr lang="zh-CN" altLang="en-US" b="1" dirty="0">
                <a:solidFill>
                  <a:schemeClr val="accent1"/>
                </a:solidFill>
              </a:rPr>
              <a:t>个人每次作业交</a:t>
            </a:r>
            <a:r>
              <a:rPr lang="zh-CN" altLang="en-US" b="1" dirty="0">
                <a:solidFill>
                  <a:srgbClr val="FF0000"/>
                </a:solidFill>
              </a:rPr>
              <a:t>两个</a:t>
            </a:r>
            <a:r>
              <a:rPr lang="zh-CN" altLang="en-US" b="1" dirty="0">
                <a:solidFill>
                  <a:schemeClr val="accent1"/>
                </a:solidFill>
              </a:rPr>
              <a:t>文件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评分：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完成作业，达到作业要求：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完成作业（程序能够跑通），部分达到作业要求：</a:t>
            </a:r>
            <a:r>
              <a:rPr lang="en-US" altLang="zh-CN" dirty="0"/>
              <a:t>8</a:t>
            </a:r>
            <a:r>
              <a:rPr lang="zh-CN" altLang="en-US" dirty="0"/>
              <a:t>分</a:t>
            </a:r>
            <a:endParaRPr lang="en-US" altLang="zh-CN" dirty="0"/>
          </a:p>
          <a:p>
            <a:pPr marL="800100" lvl="1" indent="-342900">
              <a:buAutoNum type="arabicPeriod"/>
            </a:pPr>
            <a:r>
              <a:rPr lang="zh-CN" altLang="en-US" dirty="0"/>
              <a:t>未完成作业，但是写了程序，（可能是</a:t>
            </a:r>
            <a:r>
              <a:rPr lang="en-US" altLang="zh-CN" dirty="0"/>
              <a:t>bug</a:t>
            </a:r>
            <a:r>
              <a:rPr lang="zh-CN" altLang="en-US" dirty="0"/>
              <a:t>没调出来，程序运行不了）：</a:t>
            </a:r>
            <a:endParaRPr lang="en-US" altLang="zh-CN" dirty="0"/>
          </a:p>
          <a:p>
            <a:pPr marL="1257300" lvl="2" indent="-342900">
              <a:buAutoNum type="arabicPeriod"/>
            </a:pPr>
            <a:r>
              <a:rPr lang="zh-CN" altLang="en-US" dirty="0"/>
              <a:t>到课且交作业：</a:t>
            </a:r>
            <a:r>
              <a:rPr lang="en-US" altLang="zh-CN" dirty="0"/>
              <a:t>6</a:t>
            </a:r>
            <a:r>
              <a:rPr lang="zh-CN" altLang="en-US" dirty="0"/>
              <a:t>分</a:t>
            </a:r>
            <a:endParaRPr lang="en-US" altLang="zh-CN" dirty="0"/>
          </a:p>
          <a:p>
            <a:pPr marL="1257300" lvl="2" indent="-342900">
              <a:buAutoNum type="arabicPeriod"/>
            </a:pPr>
            <a:r>
              <a:rPr lang="zh-CN" altLang="en-US" dirty="0"/>
              <a:t>没到课，交了上述完成度的作业：</a:t>
            </a:r>
            <a:r>
              <a:rPr lang="en-US" altLang="zh-CN" dirty="0"/>
              <a:t>4</a:t>
            </a:r>
            <a:r>
              <a:rPr lang="zh-CN" altLang="en-US" dirty="0"/>
              <a:t>分。</a:t>
            </a:r>
            <a:endParaRPr lang="en-US" altLang="zh-CN" dirty="0"/>
          </a:p>
          <a:p>
            <a:pPr marL="1257300" lvl="2" indent="-342900">
              <a:buAutoNum type="arabicPeriod"/>
            </a:pPr>
            <a:r>
              <a:rPr lang="zh-CN" altLang="en-US" dirty="0"/>
              <a:t>只到课，没交作业（或者作业几乎是交白卷）：</a:t>
            </a:r>
            <a:r>
              <a:rPr lang="en-US" altLang="zh-CN" dirty="0"/>
              <a:t>4</a:t>
            </a:r>
            <a:r>
              <a:rPr lang="zh-CN" altLang="en-US" dirty="0"/>
              <a:t>分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联系方式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肖俊</a:t>
            </a: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老师办公室地址：浙江大学玉泉校区曹光彪高科技大楼主楼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402</a:t>
            </a:r>
            <a:endParaRPr lang="en-US" altLang="zh-CN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电话：</a:t>
            </a:r>
            <a:r>
              <a:rPr lang="en-US" altLang="zh-CN" b="1" u="sng" dirty="0">
                <a:solidFill>
                  <a:schemeClr val="accent5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13867424906</a:t>
            </a:r>
            <a:endParaRPr lang="en-US" altLang="zh-CN" b="1" u="sng" dirty="0">
              <a:solidFill>
                <a:schemeClr val="accent5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邮件：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  <a:hlinkClick r:id="rId1"/>
              </a:rPr>
              <a:t>junx@cs.zju.edu.cn</a:t>
            </a:r>
            <a:endParaRPr lang="en-US" altLang="zh-CN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altLang="zh-CN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课程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FTP</a:t>
            </a:r>
            <a:endParaRPr lang="en-US" altLang="zh-CN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  <a:hlinkClick r:id="rId2"/>
              </a:rPr>
              <a:t>ftp://10.214.160.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119</a:t>
            </a:r>
            <a:endParaRPr lang="en-US" altLang="zh-CN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用户名：</a:t>
            </a:r>
            <a:r>
              <a:rPr lang="en-US" altLang="zh-CN" dirty="0" err="1">
                <a:latin typeface="Times" panose="02020603050405020304" pitchFamily="18" charset="0"/>
                <a:cs typeface="Times" panose="02020603050405020304" pitchFamily="18" charset="0"/>
              </a:rPr>
              <a:t>ftpuser</a:t>
            </a:r>
            <a:endParaRPr lang="en-US" altLang="zh-CN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密码：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10214160134</a:t>
            </a:r>
            <a:endParaRPr lang="en-US" altLang="zh-CN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en-US" altLang="zh-CN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</a:rPr>
              <a:t>助教：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</a:rPr>
              <a:t>  </a:t>
            </a:r>
            <a:endParaRPr lang="en-US" altLang="zh-CN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王伟权，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15229881028</a:t>
            </a: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，</a:t>
            </a:r>
            <a:r>
              <a:rPr lang="en-US" altLang="zh-CN" u="sng" dirty="0">
                <a:latin typeface="Times" panose="02020603050405020304" pitchFamily="18" charset="0"/>
                <a:cs typeface="Times" panose="02020603050405020304" pitchFamily="18" charset="0"/>
                <a:sym typeface="+mn-ea"/>
                <a:hlinkClick r:id="rId3"/>
              </a:rPr>
              <a:t>12321270@zju.ed</a:t>
            </a:r>
            <a:r>
              <a:rPr lang="en-US" altLang="zh-CN" u="sng" dirty="0">
                <a:latin typeface="Times" panose="02020603050405020304" pitchFamily="18" charset="0"/>
                <a:sym typeface="+mn-ea"/>
                <a:hlinkClick r:id="rId3"/>
              </a:rPr>
              <a:t>u</a:t>
            </a:r>
            <a:r>
              <a:rPr lang="en-US" altLang="zh-CN" u="sng" dirty="0">
                <a:latin typeface="Times" panose="02020603050405020304" pitchFamily="18" charset="0"/>
                <a:sym typeface="+mn-ea"/>
              </a:rPr>
              <a:t>.cn</a:t>
            </a:r>
            <a:endParaRPr lang="en-US" altLang="zh-CN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叶歌凡，</a:t>
            </a:r>
            <a:r>
              <a:rPr lang="en-US" altLang="zh-CN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18258618826</a:t>
            </a:r>
            <a:r>
              <a:rPr lang="zh-CN" altLang="en-US" dirty="0">
                <a:latin typeface="Times" panose="02020603050405020304" pitchFamily="18" charset="0"/>
                <a:cs typeface="Times" panose="02020603050405020304" pitchFamily="18" charset="0"/>
                <a:sym typeface="+mn-ea"/>
              </a:rPr>
              <a:t>，</a:t>
            </a:r>
            <a:r>
              <a:rPr lang="en-US" altLang="zh-CN" u="sng" dirty="0">
                <a:latin typeface="Times" panose="02020603050405020304" pitchFamily="18" charset="0"/>
                <a:sym typeface="+mn-ea"/>
              </a:rPr>
              <a:t>gefanyeh@zju.edu.cn</a:t>
            </a:r>
            <a:r>
              <a:rPr lang="en-US" altLang="zh-CN" u="sng" dirty="0">
                <a:latin typeface="Times" panose="02020603050405020304" pitchFamily="18" charset="0"/>
                <a:sym typeface="+mn-ea"/>
              </a:rPr>
              <a:t> </a:t>
            </a:r>
            <a:endParaRPr lang="en-US" altLang="zh-CN" u="sng" dirty="0">
              <a:latin typeface="Times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84" y="177553"/>
            <a:ext cx="1107934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3142" y="662976"/>
            <a:ext cx="77165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/>
              <a:t>一些</a:t>
            </a:r>
            <a:r>
              <a:rPr lang="en-US" altLang="zh-CN" sz="4000"/>
              <a:t>matlab</a:t>
            </a:r>
            <a:r>
              <a:rPr lang="zh-CN" altLang="en-US" sz="4000"/>
              <a:t>的基础知识</a:t>
            </a:r>
            <a:endParaRPr lang="zh-CN" altLang="en-US" sz="4000"/>
          </a:p>
        </p:txBody>
      </p:sp>
      <p:sp>
        <p:nvSpPr>
          <p:cNvPr id="4" name="文本框 3"/>
          <p:cNvSpPr txBox="1"/>
          <p:nvPr/>
        </p:nvSpPr>
        <p:spPr>
          <a:xfrm>
            <a:off x="562909" y="1708349"/>
            <a:ext cx="884742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4000"/>
              <a:t>工作区变量，</a:t>
            </a:r>
            <a:r>
              <a:rPr lang="en-US" altLang="zh-CN" sz="4000"/>
              <a:t>clear; clc;</a:t>
            </a:r>
            <a:endParaRPr lang="en-US" altLang="zh-CN" sz="4000"/>
          </a:p>
          <a:p>
            <a:pPr marL="342900" indent="-342900">
              <a:buAutoNum type="arabicPeriod"/>
            </a:pPr>
            <a:r>
              <a:rPr lang="zh-CN" altLang="en-US" sz="4000"/>
              <a:t>系统命令，</a:t>
            </a:r>
            <a:r>
              <a:rPr lang="en-US" altLang="zh-CN" sz="4000"/>
              <a:t>clear; clc; close all;</a:t>
            </a:r>
            <a:endParaRPr lang="en-US" altLang="zh-CN" sz="4000"/>
          </a:p>
          <a:p>
            <a:pPr marL="342900" indent="-342900">
              <a:buAutoNum type="arabicPeriod"/>
            </a:pPr>
            <a:r>
              <a:rPr lang="en-US" altLang="zh-CN" sz="4000"/>
              <a:t>warning</a:t>
            </a:r>
            <a:r>
              <a:rPr lang="zh-CN" altLang="en-US" sz="4000"/>
              <a:t>与</a:t>
            </a:r>
            <a:r>
              <a:rPr lang="en-US" altLang="zh-CN" sz="4000"/>
              <a:t>error</a:t>
            </a:r>
            <a:endParaRPr lang="en-US" altLang="zh-CN" sz="4000"/>
          </a:p>
          <a:p>
            <a:pPr marL="342900" indent="-342900">
              <a:buAutoNum type="arabicPeriod"/>
            </a:pPr>
            <a:r>
              <a:rPr lang="zh-CN" altLang="en-US" sz="4000"/>
              <a:t>函数定义</a:t>
            </a:r>
            <a:endParaRPr lang="en-US" altLang="zh-CN" sz="4000"/>
          </a:p>
          <a:p>
            <a:pPr marL="342900" indent="-342900">
              <a:buAutoNum type="arabicPeriod"/>
            </a:pPr>
            <a:r>
              <a:rPr lang="zh-CN" altLang="en-US" sz="4000"/>
              <a:t>下标范围</a:t>
            </a:r>
            <a:endParaRPr lang="en-US" altLang="zh-CN" sz="4000"/>
          </a:p>
          <a:p>
            <a:pPr marL="342900" indent="-342900">
              <a:buAutoNum type="arabicPeriod"/>
            </a:pPr>
            <a:r>
              <a:rPr lang="zh-CN" altLang="en-US" sz="4000"/>
              <a:t>程序结构</a:t>
            </a:r>
            <a:endParaRPr lang="zh-CN" altLang="en-US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3682" y="319595"/>
            <a:ext cx="283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有关</a:t>
            </a:r>
            <a:r>
              <a:rPr lang="en-US" altLang="zh-CN"/>
              <a:t>matlab</a:t>
            </a:r>
            <a:r>
              <a:rPr lang="zh-CN" altLang="en-US"/>
              <a:t>的一些语法  （</a:t>
            </a:r>
            <a:r>
              <a:rPr lang="en-US" altLang="zh-CN"/>
              <a:t>1</a:t>
            </a:r>
            <a:r>
              <a:rPr lang="zh-CN" altLang="en-US"/>
              <a:t>） 分号的使用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408" y="1392915"/>
            <a:ext cx="4781550" cy="12668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491" y="2493285"/>
            <a:ext cx="8839200" cy="2971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3386" y="1405261"/>
            <a:ext cx="39624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595" y="1652032"/>
            <a:ext cx="6983074" cy="366390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177" y="625044"/>
            <a:ext cx="3933825" cy="25717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03682" y="319595"/>
            <a:ext cx="51756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有关</a:t>
            </a:r>
            <a:r>
              <a:rPr lang="en-US" altLang="zh-CN" dirty="0" err="1"/>
              <a:t>matlab</a:t>
            </a:r>
            <a:r>
              <a:rPr lang="zh-CN" altLang="en-US" dirty="0"/>
              <a:t>的一些语法  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）一些常用命令 </a:t>
            </a:r>
            <a:r>
              <a:rPr lang="en-US" altLang="zh-CN" dirty="0" err="1"/>
              <a:t>clc</a:t>
            </a:r>
            <a:r>
              <a:rPr lang="en-US" altLang="zh-CN" dirty="0"/>
              <a:t>; clear; close all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086" y="973064"/>
            <a:ext cx="11481435" cy="53676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01842" y="683579"/>
            <a:ext cx="33912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有关</a:t>
            </a:r>
            <a:r>
              <a:rPr lang="en-US" altLang="zh-CN"/>
              <a:t>matlab</a:t>
            </a:r>
            <a:r>
              <a:rPr lang="zh-CN" altLang="en-US"/>
              <a:t>的一些语法  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）有关</a:t>
            </a:r>
            <a:r>
              <a:rPr lang="en-US" altLang="zh-CN"/>
              <a:t>clear</a:t>
            </a:r>
            <a:r>
              <a:rPr lang="zh-CN" altLang="en-US"/>
              <a:t>的一些坑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主管人员">
  <a:themeElements>
    <a:clrScheme name="主管人员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主管人员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主管人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1229</Words>
  <Application>WPS 演示</Application>
  <PresentationFormat>宽屏</PresentationFormat>
  <Paragraphs>99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宋体</vt:lpstr>
      <vt:lpstr>Wingdings</vt:lpstr>
      <vt:lpstr>Century Gothic</vt:lpstr>
      <vt:lpstr>Calibri</vt:lpstr>
      <vt:lpstr>Courier New</vt:lpstr>
      <vt:lpstr>黑体</vt:lpstr>
      <vt:lpstr>Times New Roman</vt:lpstr>
      <vt:lpstr>Times</vt:lpstr>
      <vt:lpstr>微软雅黑 Light</vt:lpstr>
      <vt:lpstr>Palatino Linotype</vt:lpstr>
      <vt:lpstr>微软雅黑</vt:lpstr>
      <vt:lpstr>Arial Unicode MS</vt:lpstr>
      <vt:lpstr>幼圆</vt:lpstr>
      <vt:lpstr>等线 Light</vt:lpstr>
      <vt:lpstr>等线</vt:lpstr>
      <vt:lpstr>主管人员</vt:lpstr>
      <vt:lpstr>Office 主题​​</vt:lpstr>
      <vt:lpstr>课程内容及顺序</vt:lpstr>
      <vt:lpstr>课程成绩构成</vt:lpstr>
      <vt:lpstr>PowerPoint 演示文稿</vt:lpstr>
      <vt:lpstr>联系方式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课程实验1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课程内容及顺序</dc:title>
  <dc:creator>Gaokaifeng512</dc:creator>
  <cp:lastModifiedBy>王伟权</cp:lastModifiedBy>
  <cp:revision>36</cp:revision>
  <dcterms:created xsi:type="dcterms:W3CDTF">2022-07-01T01:26:00Z</dcterms:created>
  <dcterms:modified xsi:type="dcterms:W3CDTF">2025-09-07T00:57:40Z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etDate">
    <vt:lpwstr>2023-07-02T06:23:09Z</vt:lpwstr>
  </property>
  <property fmtid="{D5CDD505-2E9C-101B-9397-08002B2CF9AE}" pid="4" name="MSIP_Label_6951d41b-6b8e-4636-984f-012bff14ba18_Method">
    <vt:lpwstr>Standard</vt:lpwstr>
  </property>
  <property fmtid="{D5CDD505-2E9C-101B-9397-08002B2CF9AE}" pid="5" name="MSIP_Label_6951d41b-6b8e-4636-984f-012bff14ba18_Name">
    <vt:lpwstr>6951d41b-6b8e-4636-984f-012bff14ba18</vt:lpwstr>
  </property>
  <property fmtid="{D5CDD505-2E9C-101B-9397-08002B2CF9AE}" pid="6" name="MSIP_Label_6951d41b-6b8e-4636-984f-012bff14ba18_SiteId">
    <vt:lpwstr>c98a79ca-5a9a-4791-a243-f06afd67464d</vt:lpwstr>
  </property>
  <property fmtid="{D5CDD505-2E9C-101B-9397-08002B2CF9AE}" pid="7" name="MSIP_Label_6951d41b-6b8e-4636-984f-012bff14ba18_ActionId">
    <vt:lpwstr>efe3608b-0117-4484-b00e-484d99c481d4</vt:lpwstr>
  </property>
  <property fmtid="{D5CDD505-2E9C-101B-9397-08002B2CF9AE}" pid="8" name="MSIP_Label_6951d41b-6b8e-4636-984f-012bff14ba18_ContentBits">
    <vt:lpwstr>1</vt:lpwstr>
  </property>
  <property fmtid="{D5CDD505-2E9C-101B-9397-08002B2CF9AE}" pid="9" name="ICV">
    <vt:lpwstr>1F8EFD63BCC24280854D304D92E228C8_13</vt:lpwstr>
  </property>
  <property fmtid="{D5CDD505-2E9C-101B-9397-08002B2CF9AE}" pid="10" name="KSOProductBuildVer">
    <vt:lpwstr>2052-12.1.0.21541</vt:lpwstr>
  </property>
</Properties>
</file>