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6"/>
    <a:srgbClr val="00004F"/>
    <a:srgbClr val="00005B"/>
    <a:srgbClr val="C3A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1E8C1-3A13-F248-8737-A410602D900F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598F9-7C6C-2F46-98D1-2B01C8B2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-Food is often consumed as part of sociocultural rituals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-Food habits can be aggregated and categorized across ethnic, age, socioeconomic and a variety of other groups/factors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-Influences throughout life affect individual food choices, with downstream consequences for health phenotypes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598F9-7C6C-2F46-98D1-2B01C8B2AA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DA21-284A-B043-8D20-AA908CA89262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CDE1-3B45-6047-B241-C18E507F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3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DA21-284A-B043-8D20-AA908CA89262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CDE1-3B45-6047-B241-C18E507F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DA21-284A-B043-8D20-AA908CA89262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CDE1-3B45-6047-B241-C18E507F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DA21-284A-B043-8D20-AA908CA89262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CDE1-3B45-6047-B241-C18E507F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DA21-284A-B043-8D20-AA908CA89262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CDE1-3B45-6047-B241-C18E507F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DA21-284A-B043-8D20-AA908CA89262}" type="datetimeFigureOut">
              <a:rPr lang="en-US" smtClean="0"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CDE1-3B45-6047-B241-C18E507F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DA21-284A-B043-8D20-AA908CA89262}" type="datetimeFigureOut">
              <a:rPr lang="en-US" smtClean="0"/>
              <a:t>7/30/16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CDE1-3B45-6047-B241-C18E507F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DA21-284A-B043-8D20-AA908CA89262}" type="datetimeFigureOut">
              <a:rPr lang="en-US" smtClean="0"/>
              <a:t>7/30/16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CDE1-3B45-6047-B241-C18E507F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DA21-284A-B043-8D20-AA908CA89262}" type="datetimeFigureOut">
              <a:rPr lang="en-US" smtClean="0"/>
              <a:t>7/30/16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CDE1-3B45-6047-B241-C18E507F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8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DA21-284A-B043-8D20-AA908CA89262}" type="datetimeFigureOut">
              <a:rPr lang="en-US" smtClean="0"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CDE1-3B45-6047-B241-C18E507F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9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DA21-284A-B043-8D20-AA908CA89262}" type="datetimeFigureOut">
              <a:rPr lang="en-US" smtClean="0"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CDE1-3B45-6047-B241-C18E507F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DA21-284A-B043-8D20-AA908CA89262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ECDE1-3B45-6047-B241-C18E507F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1" y="1417638"/>
            <a:ext cx="9144000" cy="5440362"/>
          </a:xfrm>
          <a:solidFill>
            <a:srgbClr val="000046"/>
          </a:solidFill>
          <a:ln w="28575" cmpd="sng">
            <a:noFill/>
          </a:ln>
        </p:spPr>
        <p:txBody>
          <a:bodyPr>
            <a:normAutofit/>
          </a:bodyPr>
          <a:lstStyle/>
          <a:p>
            <a:pPr marL="0" indent="0">
              <a:buClr>
                <a:srgbClr val="C3A12C"/>
              </a:buClr>
              <a:buNone/>
            </a:pPr>
            <a:endParaRPr lang="en-US" sz="2800" dirty="0" smtClean="0">
              <a:solidFill>
                <a:srgbClr val="C3A12C"/>
              </a:solidFill>
            </a:endParaRPr>
          </a:p>
          <a:p>
            <a:pPr marL="0" lvl="0" indent="0">
              <a:buClr>
                <a:srgbClr val="C3A12C"/>
              </a:buClr>
              <a:buNone/>
            </a:pPr>
            <a:endParaRPr lang="en-US" sz="2800" dirty="0">
              <a:solidFill>
                <a:srgbClr val="C3A12C"/>
              </a:solidFill>
            </a:endParaRPr>
          </a:p>
          <a:p>
            <a:pPr>
              <a:buClr>
                <a:srgbClr val="C3A12C"/>
              </a:buClr>
              <a:buFont typeface="Wingdings" charset="2"/>
              <a:buChar char="q"/>
            </a:pPr>
            <a:endParaRPr lang="en-US" sz="2800" dirty="0">
              <a:solidFill>
                <a:srgbClr val="C3A12C"/>
              </a:solidFill>
            </a:endParaRPr>
          </a:p>
          <a:p>
            <a:pPr lvl="0">
              <a:buClr>
                <a:srgbClr val="C3A12C"/>
              </a:buClr>
              <a:buFont typeface="Wingdings" charset="2"/>
              <a:buChar char="q"/>
            </a:pPr>
            <a:endParaRPr lang="en-US" sz="3000" dirty="0">
              <a:solidFill>
                <a:srgbClr val="C3A12C"/>
              </a:solidFill>
            </a:endParaRPr>
          </a:p>
          <a:p>
            <a:pPr>
              <a:buClr>
                <a:srgbClr val="C3A12C"/>
              </a:buClr>
              <a:buFont typeface="Wingdings" charset="2"/>
              <a:buChar char="q"/>
            </a:pPr>
            <a:endParaRPr lang="en-US" dirty="0">
              <a:solidFill>
                <a:srgbClr val="C3A12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3999" cy="6858002"/>
          </a:xfrm>
          <a:solidFill>
            <a:srgbClr val="000046"/>
          </a:solidFill>
        </p:spPr>
        <p:txBody>
          <a:bodyPr>
            <a:noAutofit/>
          </a:bodyPr>
          <a:lstStyle/>
          <a:p>
            <a: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3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3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5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uc_Eating</a:t>
            </a:r>
            <a:r>
              <a:rPr lang="en-US" sz="3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 </a:t>
            </a:r>
            <a: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 ontology for </a:t>
            </a:r>
            <a:r>
              <a:rPr lang="en-US" sz="35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</a:t>
            </a:r>
            <a:r>
              <a:rPr lang="en-US" sz="3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nambiguous </a:t>
            </a:r>
            <a: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5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haracterization </a:t>
            </a:r>
            <a:r>
              <a:rPr lang="en-US" sz="3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of </a:t>
            </a:r>
            <a: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Eating (food)</a:t>
            </a:r>
            <a: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 IC</a:t>
            </a:r>
            <a:r>
              <a:rPr lang="en-US" sz="23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en-US" sz="2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-Foods Ontology  </a:t>
            </a:r>
            <a:r>
              <a:rPr lang="en-US" sz="2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5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Kimiya</a:t>
            </a:r>
            <a: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Taji, Matthew Lange PhD</a:t>
            </a:r>
            <a:b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University of California, Davis</a:t>
            </a:r>
            <a:b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3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en-US" sz="3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3A12C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054" y="73663"/>
            <a:ext cx="1400945" cy="13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5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000046"/>
          </a:solidFill>
          <a:ln w="28575" cmpd="sng">
            <a:noFill/>
          </a:ln>
        </p:spPr>
        <p:txBody>
          <a:bodyPr>
            <a:normAutofit fontScale="85000" lnSpcReduction="20000"/>
          </a:bodyPr>
          <a:lstStyle/>
          <a:p>
            <a:pPr marL="0" indent="0">
              <a:buClr>
                <a:srgbClr val="C3A12C"/>
              </a:buClr>
              <a:buNone/>
            </a:pP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Clr>
                <a:srgbClr val="C3A12C"/>
              </a:buClr>
              <a:buFont typeface="Wingdings" charset="2"/>
              <a:buChar char="q"/>
            </a:pP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Clr>
                <a:srgbClr val="C3A12C"/>
              </a:buClr>
              <a:buFont typeface="Wingdings" charset="2"/>
              <a:buChar char="q"/>
            </a:pP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>
              <a:buClr>
                <a:srgbClr val="C3A12C"/>
              </a:buClr>
              <a:buNone/>
            </a:pP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>
              <a:buClr>
                <a:srgbClr val="C3A12C"/>
              </a:buClr>
              <a:buNone/>
            </a:pP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Clr>
                <a:srgbClr val="C3A12C"/>
              </a:buClr>
              <a:buFont typeface="Wingdings" charset="2"/>
              <a:buChar char="q"/>
            </a:pP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Clr>
                <a:srgbClr val="C3A12C"/>
              </a:buClr>
              <a:buFont typeface="Wingdings" charset="2"/>
              <a:buChar char="q"/>
            </a:pP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Clr>
                <a:srgbClr val="C3A12C"/>
              </a:buClr>
              <a:buFont typeface="Wingdings" charset="2"/>
              <a:buChar char="q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uc_Eating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ontology provides clear and concise vocabularies/models for identification of behaviors amongst individuals </a:t>
            </a:r>
          </a:p>
          <a:p>
            <a:pPr marL="0" indent="0">
              <a:buClr>
                <a:srgbClr val="C3A12C"/>
              </a:buClr>
              <a:buNone/>
            </a:pP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 typeface="Wingdings" charset="2"/>
              <a:buChar char="q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Characterizing environmental influences as entities help create a full understanding of one’s eating patterns </a:t>
            </a:r>
          </a:p>
          <a:p>
            <a:pPr marL="0" indent="0">
              <a:buNone/>
            </a:pP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C3A12C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>
              <a:buFont typeface="Wingdings" charset="2"/>
              <a:buChar char="q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Characterizing various behaviors such as snacking enables determination and specific identification of eating patterns </a:t>
            </a:r>
          </a:p>
          <a:p>
            <a:pPr marL="0" lvl="0" indent="0">
              <a:buNone/>
            </a:pP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 typeface="Wingdings" charset="2"/>
              <a:buChar char="q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3A12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identification of eating behaviors as well as temporal, geographic, and social contexts in which these behaviors occur, form the basis for the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uc_Eating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model</a:t>
            </a:r>
          </a:p>
          <a:p>
            <a:pPr>
              <a:buClr>
                <a:srgbClr val="C3A12C"/>
              </a:buClr>
              <a:buFont typeface="Wingdings" charset="2"/>
              <a:buChar char="q"/>
            </a:pP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lvl="0" indent="0">
              <a:buClr>
                <a:srgbClr val="C3A12C"/>
              </a:buClr>
              <a:buNone/>
            </a:pP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lvl="0" indent="0">
              <a:buClr>
                <a:srgbClr val="C3A12C"/>
              </a:buClr>
              <a:buNone/>
            </a:pP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>
              <a:buClr>
                <a:srgbClr val="C3A12C"/>
              </a:buClr>
              <a:buFont typeface="Wingdings" charset="2"/>
              <a:buChar char="q"/>
            </a:pP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Clr>
                <a:srgbClr val="C3A12C"/>
              </a:buClr>
              <a:buFont typeface="Wingdings" charset="2"/>
              <a:buChar char="q"/>
            </a:pP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>
              <a:buClr>
                <a:srgbClr val="C3A12C"/>
              </a:buClr>
              <a:buFont typeface="Wingdings" charset="2"/>
              <a:buChar char="q"/>
            </a:pPr>
            <a:endParaRPr lang="en-US" sz="2800" dirty="0">
              <a:solidFill>
                <a:srgbClr val="C3A12C"/>
              </a:solidFill>
            </a:endParaRPr>
          </a:p>
          <a:p>
            <a:pPr>
              <a:buClr>
                <a:srgbClr val="C3A12C"/>
              </a:buClr>
              <a:buFont typeface="Wingdings" charset="2"/>
              <a:buChar char="q"/>
            </a:pPr>
            <a:endParaRPr lang="en-US" sz="2800" dirty="0">
              <a:solidFill>
                <a:srgbClr val="C3A12C"/>
              </a:solidFill>
            </a:endParaRPr>
          </a:p>
          <a:p>
            <a:pPr marL="0" lvl="0" indent="0">
              <a:buClr>
                <a:srgbClr val="C3A12C"/>
              </a:buClr>
              <a:buNone/>
            </a:pPr>
            <a:endParaRPr lang="en-US" sz="2800" dirty="0" smtClean="0">
              <a:solidFill>
                <a:srgbClr val="C3A12C"/>
              </a:solidFill>
            </a:endParaRPr>
          </a:p>
          <a:p>
            <a:pPr marL="0" lvl="0" indent="0">
              <a:buClr>
                <a:srgbClr val="C3A12C"/>
              </a:buClr>
              <a:buNone/>
            </a:pPr>
            <a:endParaRPr lang="en-US" sz="2800" dirty="0">
              <a:solidFill>
                <a:srgbClr val="C3A12C"/>
              </a:solidFill>
            </a:endParaRPr>
          </a:p>
          <a:p>
            <a:pPr>
              <a:buClr>
                <a:srgbClr val="C3A12C"/>
              </a:buClr>
              <a:buFont typeface="Wingdings" charset="2"/>
              <a:buChar char="q"/>
            </a:pPr>
            <a:endParaRPr lang="en-US" sz="2800" dirty="0">
              <a:solidFill>
                <a:srgbClr val="C3A12C"/>
              </a:solidFill>
            </a:endParaRPr>
          </a:p>
          <a:p>
            <a:pPr lvl="0">
              <a:buClr>
                <a:srgbClr val="C3A12C"/>
              </a:buClr>
              <a:buFont typeface="Wingdings" charset="2"/>
              <a:buChar char="q"/>
            </a:pPr>
            <a:endParaRPr lang="en-US" sz="3000" dirty="0">
              <a:solidFill>
                <a:srgbClr val="C3A12C"/>
              </a:solidFill>
            </a:endParaRPr>
          </a:p>
          <a:p>
            <a:pPr>
              <a:buClr>
                <a:srgbClr val="C3A12C"/>
              </a:buClr>
              <a:buFont typeface="Wingdings" charset="2"/>
              <a:buChar char="q"/>
            </a:pPr>
            <a:endParaRPr lang="en-US" dirty="0">
              <a:solidFill>
                <a:srgbClr val="C3A12C"/>
              </a:solidFill>
            </a:endParaRPr>
          </a:p>
        </p:txBody>
      </p:sp>
      <p:pic>
        <p:nvPicPr>
          <p:cNvPr id="12" name="Picture 11" descr="Screen Shot 2016-08-01 at 3.53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1" y="137705"/>
            <a:ext cx="3265914" cy="2130425"/>
          </a:xfrm>
          <a:prstGeom prst="rect">
            <a:avLst/>
          </a:prstGeom>
        </p:spPr>
      </p:pic>
      <p:pic>
        <p:nvPicPr>
          <p:cNvPr id="14" name="Picture 13" descr="Screen Shot 2016-08-01 at 4.14.1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37705"/>
            <a:ext cx="4076700" cy="213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9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3858</TotalTime>
  <Words>123</Words>
  <Application>Microsoft Macintosh PowerPoint</Application>
  <PresentationFormat>On-screen Show (4:3)</PresentationFormat>
  <Paragraphs>32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   uc_Eating: An ontology for unambiguous  characterization of  Eating (food) An IC3-Foods Ontology     Kimiya Taji, Matthew Lange PhD University of California, Davis   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uc_Eating: An Ontology for unambiguous characterization of  Eating and Food</dc:title>
  <dc:creator>Kimi Taji</dc:creator>
  <cp:lastModifiedBy>Kimi Taji</cp:lastModifiedBy>
  <cp:revision>12</cp:revision>
  <dcterms:created xsi:type="dcterms:W3CDTF">2016-07-30T07:49:29Z</dcterms:created>
  <dcterms:modified xsi:type="dcterms:W3CDTF">2016-08-02T00:08:21Z</dcterms:modified>
</cp:coreProperties>
</file>