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88163" cy="10020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" d="100"/>
          <a:sy n="19" d="100"/>
        </p:scale>
        <p:origin x="-1200" y="-15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4974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67150" y="0"/>
            <a:ext cx="3048000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23925" y="749300"/>
            <a:ext cx="4997449" cy="37480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92175" y="4797425"/>
            <a:ext cx="5056187" cy="4497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20236"/>
            <a:ext cx="2974974" cy="523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67150" y="9520236"/>
            <a:ext cx="3048000" cy="523874"/>
          </a:xfrm>
          <a:prstGeom prst="rect">
            <a:avLst/>
          </a:prstGeom>
          <a:noFill/>
          <a:ln>
            <a:noFill/>
          </a:ln>
        </p:spPr>
        <p:txBody>
          <a:bodyPr lIns="89550" tIns="44775" rIns="89550" bIns="44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5268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92175" y="4797425"/>
            <a:ext cx="5056187" cy="44973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9300"/>
            <a:ext cx="4997450" cy="3748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292475" y="2925761"/>
            <a:ext cx="3730624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292475" y="9509125"/>
            <a:ext cx="37306248" cy="1975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6540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5016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3556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3292475" y="10226675"/>
            <a:ext cx="37306248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6583363" y="18653125"/>
            <a:ext cx="30724473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7924" y="11430001"/>
            <a:ext cx="26335038" cy="9326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38599" y="2179638"/>
            <a:ext cx="26335038" cy="27827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6540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5016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3556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2475" y="2925761"/>
            <a:ext cx="3730624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69762" y="731838"/>
            <a:ext cx="19751675" cy="37306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6540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5016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3556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663" y="23042562"/>
            <a:ext cx="26335038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663" y="2941638"/>
            <a:ext cx="26335038" cy="19750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663" y="25763537"/>
            <a:ext cx="26335038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3925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60875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397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155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14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292475" y="2925761"/>
            <a:ext cx="3730624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1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2193925" y="10439400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447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206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22296437" y="7369175"/>
            <a:ext cx="19400836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22296437" y="10439400"/>
            <a:ext cx="19400836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447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206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65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292475" y="2925761"/>
            <a:ext cx="3730624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292475" y="9509125"/>
            <a:ext cx="18576925" cy="1975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422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181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22021800" y="9509125"/>
            <a:ext cx="18576925" cy="1975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1422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1181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939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9525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467100" y="21153437"/>
            <a:ext cx="37307839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467100" y="13952537"/>
            <a:ext cx="37307839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292475" y="2925761"/>
            <a:ext cx="37306248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5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92475" y="9509125"/>
            <a:ext cx="37306248" cy="1975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0200" marR="0" lvl="0" indent="-654050" algn="l" rtl="0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67100" marR="0" lvl="1" indent="-501650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3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34000" marR="0" lvl="2" indent="-3556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67600" marR="0" lvl="3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01200" marR="0" lvl="4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0058400" marR="0" lvl="5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0515600" marR="0" lvl="6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0" marR="0" lvl="7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1430000" marR="0" lvl="8" indent="-476250" algn="l" rtl="0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9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29247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4995525" y="29992637"/>
            <a:ext cx="13900149" cy="2193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1454725" y="29992637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lIns="426700" tIns="213350" rIns="426700" bIns="2133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6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6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0" y="0"/>
            <a:ext cx="43891199" cy="32918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112" y="6489700"/>
            <a:ext cx="43891199" cy="26441399"/>
          </a:xfrm>
          <a:prstGeom prst="rect">
            <a:avLst/>
          </a:prstGeom>
          <a:solidFill>
            <a:srgbClr val="A78109">
              <a:alpha val="274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Shape 90" descr="posterhead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3891199" cy="65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0" y="3657600"/>
            <a:ext cx="36502976" cy="2590800"/>
          </a:xfrm>
          <a:prstGeom prst="rect">
            <a:avLst/>
          </a:prstGeom>
          <a:noFill/>
          <a:ln>
            <a:noFill/>
          </a:ln>
        </p:spPr>
        <p:txBody>
          <a:bodyPr lIns="360000" tIns="360000" rIns="360000" bIns="3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109"/>
              </a:buClr>
              <a:buSzPct val="25000"/>
              <a:buFont typeface="Arial"/>
              <a:buNone/>
            </a:pPr>
            <a:r>
              <a:rPr lang="en-GB" sz="6600" b="1" i="0" u="none" strike="noStrike" cap="none">
                <a:solidFill>
                  <a:srgbClr val="A78109"/>
                </a:solidFill>
                <a:latin typeface="Arial"/>
                <a:ea typeface="Arial"/>
                <a:cs typeface="Arial"/>
                <a:sym typeface="Arial"/>
              </a:rPr>
              <a:t>Kimiya Taji, Matthew Lange PhD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78109"/>
              </a:buClr>
              <a:buSzPct val="25000"/>
              <a:buFont typeface="Arial"/>
              <a:buNone/>
            </a:pPr>
            <a:r>
              <a:rPr lang="en-GB" sz="6000" b="0" i="0" u="none" strike="noStrike" cap="none">
                <a:solidFill>
                  <a:srgbClr val="A78109"/>
                </a:solidFill>
                <a:latin typeface="Arial"/>
                <a:ea typeface="Arial"/>
                <a:cs typeface="Arial"/>
                <a:sym typeface="Arial"/>
              </a:rPr>
              <a:t>University of California, Davis, 95616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0" y="6308725"/>
            <a:ext cx="43891199" cy="244474"/>
          </a:xfrm>
          <a:prstGeom prst="rect">
            <a:avLst/>
          </a:prstGeom>
          <a:solidFill>
            <a:srgbClr val="A78109"/>
          </a:solidFill>
          <a:ln w="9525" cap="flat" cmpd="sng">
            <a:solidFill>
              <a:srgbClr val="03008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0" y="0"/>
            <a:ext cx="43891199" cy="32918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50850" y="6924675"/>
            <a:ext cx="12131674" cy="25622248"/>
          </a:xfrm>
          <a:prstGeom prst="rect">
            <a:avLst/>
          </a:prstGeom>
          <a:solidFill>
            <a:srgbClr val="A78109">
              <a:alpha val="56862"/>
            </a:srgbClr>
          </a:solidFill>
          <a:ln w="9525" cap="flat" cmpd="sng">
            <a:solidFill>
              <a:srgbClr val="030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0" tIns="360000" rIns="360000" bIns="3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08C"/>
              </a:buClr>
              <a:buSzPct val="25000"/>
              <a:buFont typeface="Arial"/>
              <a:buNone/>
            </a:pPr>
            <a:r>
              <a:rPr lang="en-GB" sz="5800" b="0" i="0" u="sng" strike="noStrike" cap="none">
                <a:solidFill>
                  <a:srgbClr val="03008C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uc_Eating ontology is a standardized unambiguous characterization system for modeling human food habits and eating processes. The uc_Eating ontology along with the physiological, environmental, behavioral, and food ontologies it maps to, provide an infrastructure for annotating the relationships between food, food consumption, eating behaviors, and environments creating a foundation for computable knowledge bases around food and beverage consumption scenarios, their observation, interrogation, and manipulation at biological, behavioral, and environmental levels.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500" b="1" i="0" u="none" strike="noStrike" cap="none">
              <a:solidFill>
                <a:srgbClr val="0300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08C"/>
              </a:buClr>
              <a:buSzPct val="25000"/>
              <a:buFont typeface="Arial"/>
              <a:buNone/>
            </a:pPr>
            <a:r>
              <a:rPr lang="en-GB" sz="5800" b="0" i="0" u="sng" strike="noStrike" cap="none">
                <a:solidFill>
                  <a:srgbClr val="03008C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world assumptions of semantic web ontology languages (OWL) provide a means for capturing the diverse array of human food consumption behaviors.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construction of the food habit knowledge model enables the quantification and characterization of individual eating patterns.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Ontologies provide infrastructure for annotating relationships between food consumption and eating behaviors, providing the encoding of the unambiguous uc_Eating knowledge model into tractable and computable vocabularies.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consumption practices often facilitate sharing of culture and bringing together of people in a social setting.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such as eating habits, social and psychological influences, as well as nutritional condition, were considered when building our model of eating behaviors.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uc_Eating ontology is located on Github as part of the IC-FOODS repository of ontologies dedicated to ontologies related to Food Systems, Food, Behavior, and Health.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3025" y="530225"/>
            <a:ext cx="36655374" cy="3114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109"/>
              </a:buClr>
              <a:buSzPct val="25000"/>
              <a:buFont typeface="Arial"/>
              <a:buNone/>
            </a:pPr>
            <a:r>
              <a:rPr lang="en-GB" sz="9800" b="0" i="0" u="none" strike="noStrike" cap="none">
                <a:solidFill>
                  <a:srgbClr val="A78109"/>
                </a:solidFill>
                <a:latin typeface="Arial"/>
                <a:ea typeface="Arial"/>
                <a:cs typeface="Arial"/>
                <a:sym typeface="Arial"/>
              </a:rPr>
              <a:t>uc_Eating: An Ontology for </a:t>
            </a:r>
            <a:r>
              <a:rPr lang="en-GB" sz="9800" b="0" i="0" u="sng" strike="noStrike" cap="none">
                <a:solidFill>
                  <a:srgbClr val="A78109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GB" sz="9800" b="0" i="0" u="none" strike="noStrike" cap="none">
                <a:solidFill>
                  <a:srgbClr val="A78109"/>
                </a:solidFill>
                <a:latin typeface="Arial"/>
                <a:ea typeface="Arial"/>
                <a:cs typeface="Arial"/>
                <a:sym typeface="Arial"/>
              </a:rPr>
              <a:t>nambiguous </a:t>
            </a:r>
            <a:r>
              <a:rPr lang="en-GB" sz="9800" b="0" i="0" u="sng" strike="noStrike" cap="none">
                <a:solidFill>
                  <a:srgbClr val="A7810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9800" b="0" i="0" u="none" strike="noStrike" cap="none">
                <a:solidFill>
                  <a:srgbClr val="A78109"/>
                </a:solidFill>
                <a:latin typeface="Arial"/>
                <a:ea typeface="Arial"/>
                <a:cs typeface="Arial"/>
                <a:sym typeface="Arial"/>
              </a:rPr>
              <a:t>haracterization of Eating and Food Habits</a:t>
            </a:r>
          </a:p>
        </p:txBody>
      </p:sp>
      <p:sp>
        <p:nvSpPr>
          <p:cNvPr id="96" name="Shape 96"/>
          <p:cNvSpPr/>
          <p:nvPr/>
        </p:nvSpPr>
        <p:spPr>
          <a:xfrm>
            <a:off x="12947650" y="6924675"/>
            <a:ext cx="20666075" cy="25622248"/>
          </a:xfrm>
          <a:prstGeom prst="rect">
            <a:avLst/>
          </a:prstGeom>
          <a:solidFill>
            <a:srgbClr val="A78109">
              <a:alpha val="56862"/>
            </a:srgbClr>
          </a:solidFill>
          <a:ln w="9525" cap="flat" cmpd="sng">
            <a:solidFill>
              <a:srgbClr val="030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0" tIns="360000" rIns="360000" bIns="3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08C"/>
              </a:buClr>
              <a:buSzPct val="25000"/>
              <a:buFont typeface="Arial"/>
              <a:buNone/>
            </a:pPr>
            <a:r>
              <a:rPr lang="en-GB" sz="5800" b="0" i="0" u="sng" strike="noStrike" cap="none">
                <a:solidFill>
                  <a:srgbClr val="03008C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97" name="Shape 97"/>
          <p:cNvSpPr/>
          <p:nvPr/>
        </p:nvSpPr>
        <p:spPr>
          <a:xfrm>
            <a:off x="33978850" y="6924675"/>
            <a:ext cx="9461500" cy="25622248"/>
          </a:xfrm>
          <a:prstGeom prst="rect">
            <a:avLst/>
          </a:prstGeom>
          <a:solidFill>
            <a:srgbClr val="A78109">
              <a:alpha val="56862"/>
            </a:srgbClr>
          </a:solidFill>
          <a:ln w="9525" cap="flat" cmpd="sng">
            <a:solidFill>
              <a:srgbClr val="030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0" tIns="360000" rIns="360000" bIns="3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08C"/>
              </a:buClr>
              <a:buSzPct val="25000"/>
              <a:buFont typeface="Arial"/>
              <a:buNone/>
            </a:pPr>
            <a:r>
              <a:rPr lang="en-GB" sz="5800" b="0" i="0" u="sng" strike="noStrike" cap="none">
                <a:solidFill>
                  <a:srgbClr val="03008C"/>
                </a:solidFill>
                <a:latin typeface="Arial"/>
                <a:ea typeface="Arial"/>
                <a:cs typeface="Arial"/>
                <a:sym typeface="Arial"/>
              </a:rPr>
              <a:t>Design and Methods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635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</a:rPr>
              <a:t>We used Protégé a ontology design software to create the uc_Eating ontology.</a:t>
            </a:r>
            <a:br>
              <a:rPr lang="en-GB" sz="3600">
                <a:solidFill>
                  <a:schemeClr val="dk1"/>
                </a:solidFill>
              </a:rPr>
            </a:br>
            <a:endParaRPr lang="en-GB" sz="3600">
              <a:solidFill>
                <a:schemeClr val="dk1"/>
              </a:solidFill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</a:rPr>
              <a:t>Types, costs, frequencies of foods consumed, times, locations and settings of food consumption, internal/external influences on consumption, and physiological consumption process itself inhere in eating behaviors and essential characteristics</a:t>
            </a: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 of human nature involves the ability to make decisions on what to eat based on the environmental and social influences.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base class “meal eating behavior” characterizes numerous types of meals consumed by individuals including, celebratory meal, post workout meal, feasting meal, religious meal, and holiday meal behaviors.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Compensatory meal behaviors involve food consumed to compensate for sleep, stress, physical activity and for other foods consumed.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entity “eating concomitant with other behavior” enables classification of eating while engaging in other activities.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base class “snacking behavior” consists of distinctive types of snacking behavior delineating when- snacking take place: after school, late-night, mid-day, etc.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63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Regulated eating behaviors classify the drivers behind why people consume various types of foods according to prescriptive diets.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707600" y="11134725"/>
            <a:ext cx="381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0E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D8A80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727400" y="13792200"/>
            <a:ext cx="381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0E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D8A80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7602200" y="20040600"/>
            <a:ext cx="381000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0E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rgbClr val="D8A80E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3027025" y="21336000"/>
            <a:ext cx="20500974" cy="11526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UcPeriod"/>
            </a:pP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Biological process, acquisition process, consumption process, production process and food consumption measurement methods act as a subclass for </a:t>
            </a: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occurrent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process. Eating </a:t>
            </a: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classified as a either a single </a:t>
            </a: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occurrent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regarded as co-</a:t>
            </a: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occurrents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UcPeriod"/>
            </a:pP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 </a:t>
            </a: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contains subclasses food procurement process and </a:t>
            </a: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fedding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behvaior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UcPeriod"/>
            </a:pP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Classificaion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various eating </a:t>
            </a:r>
            <a:r>
              <a:rPr lang="en-GB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take place along with relationships</a:t>
            </a:r>
            <a:b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UcPeriod"/>
            </a:pPr>
            <a:r>
              <a:rPr lang="en-GB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 process consists of concomitant biological and environmental processes making up eating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914400" lvl="0" indent="-463550" algn="just" rtl="0"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en-GB" sz="3600" dirty="0">
                <a:solidFill>
                  <a:schemeClr val="dk1"/>
                </a:solidFill>
              </a:rPr>
              <a:t>Eating patterns and the consumption of food help create a means for identifying disease progression</a:t>
            </a:r>
            <a:r>
              <a:rPr lang="en-GB" sz="3600" dirty="0" smtClean="0">
                <a:solidFill>
                  <a:schemeClr val="dk1"/>
                </a:solidFill>
              </a:rPr>
              <a:t>.</a:t>
            </a:r>
          </a:p>
          <a:p>
            <a:pPr marL="914400" lvl="0" indent="-463550" algn="just" rtl="0"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endParaRPr lang="en-GB" sz="3600" dirty="0">
              <a:solidFill>
                <a:schemeClr val="dk1"/>
              </a:solidFill>
            </a:endParaRPr>
          </a:p>
          <a:p>
            <a:pPr marL="914400" indent="-463550" algn="just">
              <a:buClr>
                <a:schemeClr val="dk1"/>
              </a:buClr>
              <a:buSzPct val="100000"/>
              <a:buFontTx/>
              <a:buChar char="❖"/>
            </a:pPr>
            <a:r>
              <a:rPr lang="en-GB" sz="3600" dirty="0">
                <a:solidFill>
                  <a:schemeClr val="dk1"/>
                </a:solidFill>
              </a:rPr>
              <a:t>Foods consumed vary by individual preferences and lifestyle choices recognized by the </a:t>
            </a:r>
            <a:r>
              <a:rPr lang="en-GB" sz="3600" dirty="0" err="1">
                <a:solidFill>
                  <a:schemeClr val="dk1"/>
                </a:solidFill>
              </a:rPr>
              <a:t>uc_Eating</a:t>
            </a:r>
            <a:r>
              <a:rPr lang="en-GB" sz="3600" dirty="0">
                <a:solidFill>
                  <a:schemeClr val="dk1"/>
                </a:solidFill>
              </a:rPr>
              <a:t> ontology.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914400" lvl="0" indent="-463550" algn="just" rtl="0"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en-GB" sz="3600" dirty="0">
                <a:solidFill>
                  <a:schemeClr val="dk1"/>
                </a:solidFill>
              </a:rPr>
              <a:t>Moving forward, patterns of eating </a:t>
            </a:r>
            <a:r>
              <a:rPr lang="en-GB" sz="3600" dirty="0" err="1">
                <a:solidFill>
                  <a:schemeClr val="dk1"/>
                </a:solidFill>
              </a:rPr>
              <a:t>behaviors</a:t>
            </a:r>
            <a:r>
              <a:rPr lang="en-GB" sz="3600" dirty="0">
                <a:solidFill>
                  <a:schemeClr val="dk1"/>
                </a:solidFill>
              </a:rPr>
              <a:t> can be classified into eating </a:t>
            </a:r>
            <a:r>
              <a:rPr lang="en-GB" sz="3600" dirty="0" err="1">
                <a:solidFill>
                  <a:schemeClr val="dk1"/>
                </a:solidFill>
              </a:rPr>
              <a:t>behavior</a:t>
            </a:r>
            <a:r>
              <a:rPr lang="en-GB" sz="3600" dirty="0">
                <a:solidFill>
                  <a:schemeClr val="dk1"/>
                </a:solidFill>
              </a:rPr>
              <a:t> pattern phenotypes. </a:t>
            </a:r>
          </a:p>
          <a:p>
            <a:pPr marL="457200" lvl="0" indent="-4572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 dirty="0" smtClean="0">
              <a:solidFill>
                <a:schemeClr val="dk1"/>
              </a:solidFill>
            </a:endParaRPr>
          </a:p>
        </p:txBody>
      </p:sp>
      <p:pic>
        <p:nvPicPr>
          <p:cNvPr id="102" name="Shape 102" descr="Screen Shot 2016-07-19 at 8.29-1 (dragged) 2.tif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20800" y="8153400"/>
            <a:ext cx="8915400" cy="6145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2244050" y="13557250"/>
            <a:ext cx="676275" cy="719136"/>
          </a:xfrm>
          <a:prstGeom prst="rect">
            <a:avLst/>
          </a:prstGeom>
          <a:solidFill>
            <a:srgbClr val="9ABCF6">
              <a:alpha val="69803"/>
            </a:srgbClr>
          </a:solidFill>
          <a:ln w="9525" cap="flat" cmpd="sng">
            <a:solidFill>
              <a:srgbClr val="030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08C"/>
              </a:buClr>
              <a:buSzPct val="25000"/>
              <a:buFont typeface="Arial"/>
              <a:buNone/>
            </a:pPr>
            <a:r>
              <a:rPr lang="en-GB" sz="4000" b="1" i="0" u="none" strike="noStrike" cap="none">
                <a:solidFill>
                  <a:srgbClr val="03008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pic>
        <p:nvPicPr>
          <p:cNvPr id="104" name="Shape 104" descr="Screen Shot 2016-07-19 at 10.13.52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44600" y="14554200"/>
            <a:ext cx="9026525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2396450" y="20415250"/>
            <a:ext cx="622299" cy="719136"/>
          </a:xfrm>
          <a:prstGeom prst="rect">
            <a:avLst/>
          </a:prstGeom>
          <a:solidFill>
            <a:srgbClr val="9ABCF6">
              <a:alpha val="80000"/>
            </a:srgbClr>
          </a:solidFill>
          <a:ln w="9525" cap="flat" cmpd="sng">
            <a:solidFill>
              <a:srgbClr val="030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08C"/>
              </a:buClr>
              <a:buSzPct val="25000"/>
              <a:buFont typeface="Arial"/>
              <a:buNone/>
            </a:pPr>
            <a:r>
              <a:rPr lang="en-GB" sz="4000" b="1" i="0" u="none" strike="noStrike" cap="none">
                <a:solidFill>
                  <a:srgbClr val="03008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pic>
        <p:nvPicPr>
          <p:cNvPr id="106" name="Shape 106" descr="Screen Shot 2016-07-30 at 12.35.46 A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03000" y="8153400"/>
            <a:ext cx="9043986" cy="61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2454850" y="13557250"/>
            <a:ext cx="622299" cy="787400"/>
          </a:xfrm>
          <a:prstGeom prst="rect">
            <a:avLst/>
          </a:prstGeom>
          <a:solidFill>
            <a:srgbClr val="9ABCF6">
              <a:alpha val="78823"/>
            </a:srgbClr>
          </a:solidFill>
          <a:ln w="9525" cap="flat" cmpd="sng">
            <a:solidFill>
              <a:srgbClr val="030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08C"/>
              </a:buClr>
              <a:buSzPct val="25000"/>
              <a:buFont typeface="Arial"/>
              <a:buNone/>
            </a:pPr>
            <a:r>
              <a:rPr lang="en-GB" sz="4400" b="1" i="0" u="none" strike="noStrike" cap="none">
                <a:solidFill>
                  <a:srgbClr val="03008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pic>
        <p:nvPicPr>
          <p:cNvPr id="108" name="Shape 108" descr="Screen Shot 2016-07-30 at 12.38.58 AM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03000" y="14554200"/>
            <a:ext cx="8991600" cy="64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2375475" y="20335875"/>
            <a:ext cx="628649" cy="725486"/>
          </a:xfrm>
          <a:prstGeom prst="rect">
            <a:avLst/>
          </a:prstGeom>
          <a:solidFill>
            <a:srgbClr val="9ABCF6">
              <a:alpha val="78823"/>
            </a:srgbClr>
          </a:solidFill>
          <a:ln w="9525" cap="flat" cmpd="sng">
            <a:solidFill>
              <a:srgbClr val="030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08C"/>
              </a:buClr>
              <a:buSzPct val="25000"/>
              <a:buFont typeface="Arial"/>
              <a:buNone/>
            </a:pPr>
            <a:r>
              <a:rPr lang="en-GB" sz="4000" b="1" i="0" u="none" strike="noStrike" cap="none">
                <a:solidFill>
                  <a:srgbClr val="03008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Kimi Taji</cp:lastModifiedBy>
  <cp:revision>2</cp:revision>
  <dcterms:modified xsi:type="dcterms:W3CDTF">2016-07-31T14:55:45Z</dcterms:modified>
</cp:coreProperties>
</file>