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04E16-829E-8073-52E6-D44EF0589E29}" v="86" dt="2024-05-15T13:35:11.086"/>
    <p1510:client id="{598B5855-3F05-2AC6-A276-A02D560C209E}" v="60" dt="2024-05-15T20:09:43.906"/>
    <p1510:client id="{986FC086-B49C-E8FF-7BEE-56C74F845B2C}" v="17" dt="2024-05-15T23:08:06.642"/>
    <p1510:client id="{D60DB268-15E0-74F3-EC37-BC0DCD7EED79}" v="416" dt="2024-05-16T22:13:50.825"/>
    <p1510:client id="{E1C16D92-7333-80A4-B4C8-D74FD8226392}" v="281" dt="2024-05-16T12:03:24.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88"/>
        <p:guide orient="horz" pos="20160"/>
        <p:guide orient="horz"/>
        <p:guide pos="581"/>
        <p:guide pos="27069"/>
        <p:guide orient="horz" pos="3298"/>
        <p:guide orient="horz" pos="20735"/>
        <p:guide pos="320"/>
        <p:guide pos="27647"/>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41" name="Object 40"/>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43" name="Object 42"/>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56" name="Object 55"/>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58" name="Object 57"/>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6" name="Object 45"/>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8" name="Object 47"/>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1" name="Object 60"/>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2" name="Object 61"/>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5" name="Object 44"/>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7" name="Object 46"/>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0" name="Object 59"/>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1" name="Object 60"/>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mybib.com/b/yKNwZN"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5278" y="5996976"/>
            <a:ext cx="10032960" cy="5041358"/>
          </a:xfrm>
        </p:spPr>
        <p:txBody>
          <a:bodyPr wrap="square" lIns="228589" tIns="228589" rIns="228589" bIns="228589" anchor="t">
            <a:spAutoFit/>
          </a:bodyPr>
          <a:lstStyle/>
          <a:p>
            <a:pPr algn="just"/>
            <a:r>
              <a:rPr lang="en-IE" sz="2400">
                <a:solidFill>
                  <a:schemeClr val="tx1"/>
                </a:solidFill>
                <a:latin typeface="Arial"/>
                <a:cs typeface="Arial"/>
              </a:rPr>
              <a:t>This project is focused on implementing a Movie Recommendation System with the use of Machine Learning. The system was developed in Python and the datasets used were 'Movies' and 'Ratings' from </a:t>
            </a:r>
            <a:r>
              <a:rPr lang="en-IE" sz="2400" err="1">
                <a:solidFill>
                  <a:schemeClr val="tx1"/>
                </a:solidFill>
                <a:latin typeface="Arial"/>
                <a:cs typeface="Arial"/>
              </a:rPr>
              <a:t>MovieLens</a:t>
            </a:r>
            <a:r>
              <a:rPr lang="en-IE" sz="2400">
                <a:solidFill>
                  <a:schemeClr val="tx1"/>
                </a:solidFill>
                <a:latin typeface="Arial"/>
                <a:cs typeface="Arial"/>
              </a:rPr>
              <a:t> 25M. This project was developed with the CRISP-DM methodology and each of the phases is detailed in a report and </a:t>
            </a:r>
            <a:r>
              <a:rPr lang="en-IE" sz="2400" err="1">
                <a:solidFill>
                  <a:schemeClr val="tx1"/>
                </a:solidFill>
                <a:latin typeface="Arial"/>
                <a:cs typeface="Arial"/>
              </a:rPr>
              <a:t>Jupyter</a:t>
            </a:r>
            <a:r>
              <a:rPr lang="en-IE" sz="2400">
                <a:solidFill>
                  <a:schemeClr val="tx1"/>
                </a:solidFill>
                <a:latin typeface="Arial"/>
                <a:cs typeface="Arial"/>
              </a:rPr>
              <a:t> Notebook.</a:t>
            </a:r>
            <a:endParaRPr lang="en-US" sz="2400">
              <a:solidFill>
                <a:schemeClr val="tx1"/>
              </a:solidFill>
            </a:endParaRPr>
          </a:p>
          <a:p>
            <a:pPr algn="just"/>
            <a:endParaRPr lang="en-US" sz="2400">
              <a:solidFill>
                <a:schemeClr val="tx1"/>
              </a:solidFill>
            </a:endParaRPr>
          </a:p>
          <a:p>
            <a:pPr algn="just"/>
            <a:r>
              <a:rPr lang="en-IE" sz="2400">
                <a:solidFill>
                  <a:schemeClr val="tx1"/>
                </a:solidFill>
                <a:latin typeface="Arial"/>
                <a:cs typeface="Arial"/>
              </a:rPr>
              <a:t>The system is a hybrid combining best qualities of collaboration filtering and user grouping. In the project we compare some models accuracies, upgrade a chosen model and show the improved performance of our hybrid model, that used the SVM algorithm. We are able to find recommended movies based on user ratings.</a:t>
            </a:r>
            <a:endParaRPr lang="en-US">
              <a:solidFill>
                <a:schemeClr val="tx1"/>
              </a:solidFill>
            </a:endParaRPr>
          </a:p>
        </p:txBody>
      </p:sp>
      <p:sp>
        <p:nvSpPr>
          <p:cNvPr id="3" name="Text Placeholder 2"/>
          <p:cNvSpPr>
            <a:spLocks noGrp="1"/>
          </p:cNvSpPr>
          <p:nvPr>
            <p:ph type="body" sz="quarter" idx="11"/>
          </p:nvPr>
        </p:nvSpPr>
        <p:spPr/>
        <p:txBody>
          <a:bodyPr/>
          <a:lstStyle/>
          <a:p>
            <a:r>
              <a:rPr lang="en-US">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4960959"/>
            <a:ext cx="10050462" cy="754045"/>
          </a:xfrm>
        </p:spPr>
        <p:txBody>
          <a:bodyPr/>
          <a:lstStyle/>
          <a:p>
            <a:r>
              <a:rPr lang="en-US">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631813" y="25912258"/>
            <a:ext cx="9740038" cy="6203855"/>
          </a:xfrm>
        </p:spPr>
        <p:txBody>
          <a:bodyPr wrap="square" lIns="228589" tIns="228589" rIns="228589" bIns="228589" anchor="t">
            <a:spAutoFit/>
          </a:bodyPr>
          <a:lstStyle/>
          <a:p>
            <a:pPr algn="just"/>
            <a:r>
              <a:rPr lang="en-GB" sz="2400">
                <a:solidFill>
                  <a:schemeClr val="tx1"/>
                </a:solidFill>
                <a:latin typeface="Arial"/>
                <a:cs typeface="Arial"/>
              </a:rPr>
              <a:t>For our business understanding phase we defined our objectives, thought of ours stakeholders and our deliverables. We wanted our model to be accurate, unbiased by the big industries, accessible for the general public and also fill the gap in the movie recommendation industry, that is usually linked with big streaming companies.</a:t>
            </a:r>
            <a:endParaRPr lang="en-GB" sz="2400">
              <a:solidFill>
                <a:schemeClr val="tx1"/>
              </a:solidFill>
              <a:latin typeface="Arial" panose="020B0604020202020204" pitchFamily="34" charset="0"/>
              <a:cs typeface="Arial" panose="020B0604020202020204" pitchFamily="34" charset="0"/>
            </a:endParaRPr>
          </a:p>
          <a:p>
            <a:pPr algn="just"/>
            <a:endParaRPr lang="en-GB" sz="2400">
              <a:solidFill>
                <a:schemeClr val="tx1"/>
              </a:solidFill>
              <a:latin typeface="Arial"/>
              <a:cs typeface="Arial"/>
            </a:endParaRPr>
          </a:p>
          <a:p>
            <a:pPr algn="just"/>
            <a:r>
              <a:rPr lang="en-GB" sz="2400">
                <a:solidFill>
                  <a:schemeClr val="tx1"/>
                </a:solidFill>
                <a:latin typeface="Arial"/>
                <a:cs typeface="Arial"/>
              </a:rPr>
              <a:t>In terms of technologies used, we opted for open source solutions and used libraries such as: pandas, </a:t>
            </a:r>
            <a:r>
              <a:rPr lang="en-GB" sz="2400" err="1">
                <a:solidFill>
                  <a:schemeClr val="tx1"/>
                </a:solidFill>
                <a:latin typeface="Arial"/>
                <a:cs typeface="Arial"/>
              </a:rPr>
              <a:t>numpy</a:t>
            </a:r>
            <a:r>
              <a:rPr lang="en-GB" sz="2400">
                <a:solidFill>
                  <a:schemeClr val="tx1"/>
                </a:solidFill>
                <a:latin typeface="Arial"/>
                <a:cs typeface="Arial"/>
              </a:rPr>
              <a:t>, matplotlib, seaborn, </a:t>
            </a:r>
            <a:r>
              <a:rPr lang="en-GB" sz="2400" err="1">
                <a:solidFill>
                  <a:schemeClr val="tx1"/>
                </a:solidFill>
                <a:latin typeface="Arial"/>
                <a:cs typeface="Arial"/>
              </a:rPr>
              <a:t>sklearn</a:t>
            </a:r>
            <a:r>
              <a:rPr lang="en-GB" sz="2400">
                <a:solidFill>
                  <a:schemeClr val="tx1"/>
                </a:solidFill>
                <a:latin typeface="Arial"/>
                <a:cs typeface="Arial"/>
              </a:rPr>
              <a:t>, pickle and </a:t>
            </a:r>
            <a:r>
              <a:rPr lang="en-GB" sz="2400" err="1">
                <a:solidFill>
                  <a:schemeClr val="tx1"/>
                </a:solidFill>
                <a:latin typeface="Arial"/>
                <a:cs typeface="Arial"/>
              </a:rPr>
              <a:t>tkinter</a:t>
            </a:r>
            <a:r>
              <a:rPr lang="en-GB" sz="2400">
                <a:solidFill>
                  <a:schemeClr val="tx1"/>
                </a:solidFill>
                <a:latin typeface="Arial"/>
                <a:cs typeface="Arial"/>
              </a:rPr>
              <a:t> to accomplish our development goals. We also divided our responsibilities so each would participate in every phase of development but would focus in some of them, so we could both develop and deliver this project within a 2-month deadline. On our report we also explore the legal and ethical issues as well as data collection methodology – all according to GDPR and the Digital Services Act.</a:t>
            </a:r>
          </a:p>
        </p:txBody>
      </p:sp>
      <p:sp>
        <p:nvSpPr>
          <p:cNvPr id="6" name="Text Placeholder 5"/>
          <p:cNvSpPr>
            <a:spLocks noGrp="1"/>
          </p:cNvSpPr>
          <p:nvPr>
            <p:ph type="body" sz="quarter" idx="22"/>
          </p:nvPr>
        </p:nvSpPr>
        <p:spPr>
          <a:xfrm>
            <a:off x="631032" y="25330825"/>
            <a:ext cx="10048875" cy="754045"/>
          </a:xfrm>
        </p:spPr>
        <p:txBody>
          <a:bodyPr/>
          <a:lstStyle/>
          <a:p>
            <a:r>
              <a:rPr lang="en-US">
                <a:solidFill>
                  <a:schemeClr val="tx2"/>
                </a:solidFill>
                <a:latin typeface="Arial"/>
                <a:cs typeface="Arial"/>
              </a:rPr>
              <a:t>Stage 1 – Business Understanding</a:t>
            </a:r>
          </a:p>
        </p:txBody>
      </p:sp>
      <p:sp>
        <p:nvSpPr>
          <p:cNvPr id="8" name="Text Placeholder 7"/>
          <p:cNvSpPr>
            <a:spLocks noGrp="1"/>
          </p:cNvSpPr>
          <p:nvPr>
            <p:ph type="body" sz="quarter" idx="24"/>
          </p:nvPr>
        </p:nvSpPr>
        <p:spPr>
          <a:xfrm>
            <a:off x="11440938" y="20972436"/>
            <a:ext cx="10058400" cy="754045"/>
          </a:xfrm>
        </p:spPr>
        <p:txBody>
          <a:bodyPr/>
          <a:lstStyle/>
          <a:p>
            <a:r>
              <a:rPr lang="en-US">
                <a:solidFill>
                  <a:schemeClr val="tx2"/>
                </a:solidFill>
                <a:latin typeface="Arial"/>
                <a:cs typeface="Arial"/>
              </a:rPr>
              <a:t>Stage 4 - Modelling</a:t>
            </a:r>
            <a:endParaRPr lang="en-US">
              <a:solidFill>
                <a:schemeClr val="tx2"/>
              </a:solidFill>
              <a:latin typeface="Arial" panose="020B0604020202020204" pitchFamily="34" charset="0"/>
              <a:cs typeface="Arial" panose="020B0604020202020204" pitchFamily="34" charset="0"/>
            </a:endParaRPr>
          </a:p>
        </p:txBody>
      </p:sp>
      <p:sp>
        <p:nvSpPr>
          <p:cNvPr id="9" name="Text Placeholder 8"/>
          <p:cNvSpPr>
            <a:spLocks noGrp="1"/>
          </p:cNvSpPr>
          <p:nvPr>
            <p:ph type="body" sz="quarter" idx="25"/>
          </p:nvPr>
        </p:nvSpPr>
        <p:spPr>
          <a:xfrm>
            <a:off x="33316111" y="22228833"/>
            <a:ext cx="10047018" cy="677100"/>
          </a:xfrm>
        </p:spPr>
        <p:txBody>
          <a:bodyPr/>
          <a:lstStyle/>
          <a:p>
            <a:r>
              <a:rPr lang="en-US" sz="320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75314" y="30367407"/>
            <a:ext cx="10047018" cy="754045"/>
          </a:xfrm>
        </p:spPr>
        <p:txBody>
          <a:bodyPr/>
          <a:lstStyle/>
          <a:p>
            <a:r>
              <a:rPr lang="en-US">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lIns="91440" tIns="45720" rIns="91440" bIns="45720" anchor="t">
            <a:normAutofit/>
          </a:bodyPr>
          <a:lstStyle/>
          <a:p>
            <a:r>
              <a:rPr lang="en-US" sz="4800" b="1">
                <a:latin typeface="Arial"/>
                <a:cs typeface="Arial"/>
              </a:rPr>
              <a:t>Ingrid Castro and Robert </a:t>
            </a:r>
            <a:r>
              <a:rPr lang="en-US" sz="4800" b="1" err="1">
                <a:latin typeface="Arial"/>
                <a:cs typeface="Arial"/>
              </a:rPr>
              <a:t>Szlufik</a:t>
            </a:r>
            <a:r>
              <a:rPr lang="en-US" sz="4800" b="1">
                <a:latin typeface="Arial"/>
                <a:cs typeface="Arial"/>
              </a:rPr>
              <a:t>, CCT College Dublin, May 2024</a:t>
            </a:r>
          </a:p>
        </p:txBody>
      </p:sp>
      <p:sp>
        <p:nvSpPr>
          <p:cNvPr id="18" name="Text Placeholder 17"/>
          <p:cNvSpPr>
            <a:spLocks noGrp="1"/>
          </p:cNvSpPr>
          <p:nvPr>
            <p:ph type="body" sz="quarter" idx="153"/>
          </p:nvPr>
        </p:nvSpPr>
        <p:spPr>
          <a:xfrm>
            <a:off x="509578" y="817503"/>
            <a:ext cx="42901013" cy="2277387"/>
          </a:xfrm>
        </p:spPr>
        <p:txBody>
          <a:bodyPr lIns="91440" tIns="45720" rIns="91440" bIns="45720" anchor="t" anchorCtr="1">
            <a:normAutofit fontScale="62500" lnSpcReduction="20000"/>
          </a:bodyPr>
          <a:lstStyle/>
          <a:p>
            <a:r>
              <a:rPr lang="en-US" b="1" cap="small">
                <a:latin typeface="Arial"/>
                <a:cs typeface="Arial"/>
              </a:rPr>
              <a:t>Capstone Project</a:t>
            </a:r>
            <a:endParaRPr lang="en-US"/>
          </a:p>
          <a:p>
            <a:r>
              <a:rPr lang="en-US" b="1" cap="small">
                <a:latin typeface="Arial"/>
                <a:cs typeface="Arial"/>
              </a:rPr>
              <a:t>Movie recommendation System</a:t>
            </a:r>
          </a:p>
          <a:p>
            <a:endParaRPr lang="en-US">
              <a:latin typeface="+mn-lt"/>
              <a:ea typeface="Calibri"/>
              <a:cs typeface="Calibri"/>
            </a:endParaRPr>
          </a:p>
        </p:txBody>
      </p:sp>
      <p:sp>
        <p:nvSpPr>
          <p:cNvPr id="32" name="Content Placeholder 2"/>
          <p:cNvSpPr txBox="1">
            <a:spLocks/>
          </p:cNvSpPr>
          <p:nvPr/>
        </p:nvSpPr>
        <p:spPr>
          <a:xfrm>
            <a:off x="645582" y="15706558"/>
            <a:ext cx="9778804" cy="3324881"/>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GB" sz="2400">
                <a:latin typeface="Arial"/>
                <a:cs typeface="Arial"/>
              </a:rPr>
              <a:t>As our Conceptual Framework we chose Crisp-DM, that is an ideal methodology when dealing with machine learning and data mining projects. It consists of an interactive process where we would define our business goals and what is the market for our product, understand the data, treat and prep it for modelling. After the modelling phase we do an evaluation of the full work and then deploy it, reflecting onto the process as a whole.</a:t>
            </a: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11688372" y="21538590"/>
            <a:ext cx="9541354" cy="417834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IE" sz="2400">
                <a:latin typeface="Arial"/>
                <a:cs typeface="Arial"/>
              </a:rPr>
              <a:t>For our modelling phase we started thinking about our alternatives in terms of algorithms. It was a discovery process to get to the final result. We tested the performance of the following models:</a:t>
            </a:r>
            <a:endParaRPr lang="en-US" sz="9600">
              <a:latin typeface="Calibri"/>
              <a:ea typeface="Calibri"/>
              <a:cs typeface="Calibri"/>
            </a:endParaRPr>
          </a:p>
          <a:p>
            <a:pPr marL="1645285" indent="-1645285" algn="just"/>
            <a:r>
              <a:rPr lang="en-IE" sz="2400">
                <a:latin typeface="Arial"/>
                <a:cs typeface="Arial"/>
              </a:rPr>
              <a:t>Linear Discriminant Analysis (LDA);</a:t>
            </a:r>
            <a:endParaRPr lang="en-US" sz="9600">
              <a:latin typeface="Calibri"/>
              <a:ea typeface="Calibri"/>
              <a:cs typeface="Calibri"/>
            </a:endParaRPr>
          </a:p>
          <a:p>
            <a:pPr marL="1645285" indent="-1645285" algn="just"/>
            <a:r>
              <a:rPr lang="en-IE" sz="2400">
                <a:latin typeface="Arial"/>
                <a:cs typeface="Arial"/>
              </a:rPr>
              <a:t>Decision Tree Regressor (DT);</a:t>
            </a:r>
            <a:endParaRPr lang="en-US" sz="9600">
              <a:latin typeface="Calibri"/>
              <a:ea typeface="Calibri"/>
              <a:cs typeface="Calibri"/>
            </a:endParaRPr>
          </a:p>
          <a:p>
            <a:pPr marL="1645285" indent="-1645285" algn="just"/>
            <a:r>
              <a:rPr lang="en-IE" sz="2400">
                <a:latin typeface="Arial"/>
                <a:cs typeface="Arial"/>
              </a:rPr>
              <a:t>Random Forest Classifier (RF) and </a:t>
            </a:r>
            <a:endParaRPr lang="en-US" sz="9600">
              <a:latin typeface="Calibri"/>
              <a:ea typeface="Calibri"/>
              <a:cs typeface="Calibri"/>
            </a:endParaRPr>
          </a:p>
          <a:p>
            <a:pPr marL="1645285" indent="-1645285" algn="just"/>
            <a:r>
              <a:rPr lang="en-IE" sz="2400">
                <a:latin typeface="Arial"/>
                <a:cs typeface="Arial"/>
              </a:rPr>
              <a:t>Gaussian Classifier (NB)</a:t>
            </a:r>
            <a:endParaRPr lang="en-US" sz="9600">
              <a:latin typeface="Calibri"/>
              <a:ea typeface="Calibri"/>
              <a:cs typeface="Calibri"/>
            </a:endParaRPr>
          </a:p>
          <a:p>
            <a:pPr marL="0" indent="0" algn="just">
              <a:buNone/>
            </a:pPr>
            <a:endParaRPr lang="en-IE" sz="2400">
              <a:latin typeface="Arial"/>
              <a:cs typeface="Arial"/>
            </a:endParaRPr>
          </a:p>
          <a:p>
            <a:pPr marL="0" indent="0" algn="just">
              <a:buNone/>
            </a:pPr>
            <a:r>
              <a:rPr lang="en-IE" sz="2400">
                <a:latin typeface="Arial"/>
                <a:cs typeface="Arial"/>
              </a:rPr>
              <a:t>We observed how well they performed according to the RMSE (Root Mean Squared Error).</a:t>
            </a:r>
            <a:endParaRPr lang="en-US" sz="9600">
              <a:ea typeface="Calibri"/>
              <a:cs typeface="Calibri"/>
            </a:endParaRPr>
          </a:p>
          <a:p>
            <a:pPr marL="0" indent="0" algn="just">
              <a:buNone/>
            </a:pPr>
            <a:endParaRPr lang="en-IE" sz="2400">
              <a:latin typeface="Arial"/>
              <a:cs typeface="Arial"/>
            </a:endParaRPr>
          </a:p>
          <a:p>
            <a:pPr marL="0" indent="0" algn="just">
              <a:buNone/>
            </a:pPr>
            <a:endParaRPr lang="en-IE">
              <a:cs typeface="Calibri"/>
            </a:endParaRPr>
          </a:p>
        </p:txBody>
      </p:sp>
      <p:sp>
        <p:nvSpPr>
          <p:cNvPr id="40" name="Text Placeholder 3"/>
          <p:cNvSpPr>
            <a:spLocks noGrp="1"/>
          </p:cNvSpPr>
          <p:nvPr>
            <p:ph type="body" sz="quarter" idx="20"/>
          </p:nvPr>
        </p:nvSpPr>
        <p:spPr>
          <a:xfrm>
            <a:off x="539651" y="11050186"/>
            <a:ext cx="10026754" cy="754045"/>
          </a:xfrm>
        </p:spPr>
        <p:txBody>
          <a:bodyPr/>
          <a:lstStyle/>
          <a:p>
            <a:r>
              <a:rPr lang="en-US">
                <a:solidFill>
                  <a:schemeClr val="tx2"/>
                </a:solidFill>
                <a:latin typeface="Arial"/>
                <a:cs typeface="Arial"/>
              </a:rPr>
              <a:t>PROJECT OBJECTIVES</a:t>
            </a:r>
            <a:endParaRPr lang="en-US">
              <a:solidFill>
                <a:schemeClr val="tx2"/>
              </a:solidFill>
              <a:latin typeface="Arial" panose="020B0604020202020204" pitchFamily="34" charset="0"/>
              <a:cs typeface="Arial" panose="020B0604020202020204" pitchFamily="34" charset="0"/>
            </a:endParaRPr>
          </a:p>
        </p:txBody>
      </p:sp>
      <p:sp>
        <p:nvSpPr>
          <p:cNvPr id="41" name="Content Placeholder 2"/>
          <p:cNvSpPr txBox="1">
            <a:spLocks/>
          </p:cNvSpPr>
          <p:nvPr/>
        </p:nvSpPr>
        <p:spPr>
          <a:xfrm>
            <a:off x="653799" y="11705450"/>
            <a:ext cx="9788945" cy="3248064"/>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a:latin typeface="Arial"/>
                <a:cs typeface="Arial"/>
              </a:rPr>
              <a:t>The two objectives below represent the core focus of the entire project:</a:t>
            </a:r>
            <a:endParaRPr lang="en-IE" sz="2400" b="1">
              <a:latin typeface="Arial"/>
              <a:cs typeface="Arial"/>
            </a:endParaRPr>
          </a:p>
          <a:p>
            <a:pPr marL="0" indent="0" algn="just" defTabSz="895350">
              <a:buFont typeface="Arial" pitchFamily="34" charset="0"/>
              <a:buNone/>
            </a:pPr>
            <a:endParaRPr lang="en-IE" sz="2400" b="1">
              <a:latin typeface="Arial" panose="020B0604020202020204" pitchFamily="34" charset="0"/>
              <a:cs typeface="Arial" panose="020B0604020202020204" pitchFamily="34" charset="0"/>
            </a:endParaRPr>
          </a:p>
          <a:p>
            <a:pPr marL="342900" indent="-342900" algn="just" defTabSz="895350">
              <a:buFont typeface="Calibri" pitchFamily="34" charset="0"/>
              <a:buChar char="-"/>
            </a:pPr>
            <a:r>
              <a:rPr lang="en-IE" sz="2400">
                <a:latin typeface="Arial"/>
                <a:cs typeface="Arial"/>
              </a:rPr>
              <a:t>Objective 1: Develop a system that provides accurate movie recommendations for users, with minimal time needed to produce them.</a:t>
            </a:r>
          </a:p>
          <a:p>
            <a:pPr marL="342900" indent="-342900" algn="just" defTabSz="895350">
              <a:buFont typeface="Calibri" pitchFamily="34" charset="0"/>
              <a:buChar char="-"/>
            </a:pPr>
            <a:r>
              <a:rPr lang="en-IE" sz="2400">
                <a:latin typeface="Arial"/>
                <a:cs typeface="Arial"/>
              </a:rPr>
              <a:t>Objective 2: Create a working prototype for our recommendation system.</a:t>
            </a:r>
          </a:p>
          <a:p>
            <a:pPr marL="0" indent="0" algn="just" defTabSz="895350">
              <a:buFont typeface="Arial" pitchFamily="34" charset="0"/>
              <a:buNone/>
            </a:pPr>
            <a:endParaRPr lang="en-IE" sz="240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469604" y="22910516"/>
            <a:ext cx="9708496" cy="3838228"/>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a:latin typeface="Arial"/>
                <a:cs typeface="Arial"/>
              </a:rPr>
              <a:t>As a reflection of our overall project development we can say that both objectives were reached and we were able not only to provide the source code for our system (including multiple trained models), but also a User Interface that is able to show the real life usage of the system. The project amplified our understanding of the technologies used and explored an alternative approach to this task, since there are many available. The CRISP-DM methodology helped us structuring our research and development steps, as well as made it easier for us to set internal deadlines for certain phases that required more or less time to be completed.</a:t>
            </a:r>
            <a:endParaRPr lang="en-IE" sz="2400">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a:latin typeface="Arial" panose="020B0604020202020204" pitchFamily="34" charset="0"/>
              <a:cs typeface="Arial" panose="020B0604020202020204" pitchFamily="34" charset="0"/>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518497" y="31118741"/>
            <a:ext cx="9805952" cy="947651"/>
          </a:xfrm>
          <a:prstGeom prst="rect">
            <a:avLst/>
          </a:prstGeom>
        </p:spPr>
        <p:txBody>
          <a:bodyPr lIns="91440" tIns="45720" rIns="91440" bIns="45720" anchor="t">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a:latin typeface="Arial"/>
                <a:cs typeface="Arial"/>
              </a:rPr>
              <a:t>Full reference list with all references of the project:</a:t>
            </a:r>
            <a:endParaRPr lang="en-IE" sz="2400">
              <a:latin typeface="Arial" panose="020B0604020202020204" pitchFamily="34" charset="0"/>
              <a:cs typeface="Arial" panose="020B0604020202020204" pitchFamily="34" charset="0"/>
            </a:endParaRPr>
          </a:p>
          <a:p>
            <a:pPr marL="0" indent="0" algn="just" defTabSz="895350">
              <a:buNone/>
            </a:pPr>
            <a:r>
              <a:rPr lang="en-IE" sz="2400">
                <a:latin typeface="Arial"/>
                <a:ea typeface="+mn-lt"/>
                <a:cs typeface="+mn-lt"/>
                <a:hlinkClick r:id="rId3"/>
              </a:rPr>
              <a:t>https://www.mybib.com/b/yKNwZN</a:t>
            </a:r>
            <a:endParaRPr lang="en-IE">
              <a:latin typeface="Arial"/>
              <a:ea typeface="+mn-lt"/>
              <a:cs typeface="+mn-lt"/>
            </a:endParaRPr>
          </a:p>
        </p:txBody>
      </p:sp>
      <p:pic>
        <p:nvPicPr>
          <p:cNvPr id="7" name="Imagem 6" descr="Diagrama&#10;&#10;Descrição gerada automaticamente">
            <a:extLst>
              <a:ext uri="{FF2B5EF4-FFF2-40B4-BE49-F238E27FC236}">
                <a16:creationId xmlns:a16="http://schemas.microsoft.com/office/drawing/2014/main" id="{D4EE316A-191F-8C17-4DCA-13837A0B3F98}"/>
              </a:ext>
            </a:extLst>
          </p:cNvPr>
          <p:cNvPicPr>
            <a:picLocks noChangeAspect="1"/>
          </p:cNvPicPr>
          <p:nvPr/>
        </p:nvPicPr>
        <p:blipFill>
          <a:blip r:embed="rId4"/>
          <a:stretch>
            <a:fillRect/>
          </a:stretch>
        </p:blipFill>
        <p:spPr>
          <a:xfrm>
            <a:off x="2219222" y="18495131"/>
            <a:ext cx="6603693" cy="6247908"/>
          </a:xfrm>
          <a:prstGeom prst="rect">
            <a:avLst/>
          </a:prstGeom>
        </p:spPr>
      </p:pic>
      <p:sp>
        <p:nvSpPr>
          <p:cNvPr id="12" name="CaixaDeTexto 11">
            <a:extLst>
              <a:ext uri="{FF2B5EF4-FFF2-40B4-BE49-F238E27FC236}">
                <a16:creationId xmlns:a16="http://schemas.microsoft.com/office/drawing/2014/main" id="{61808B6D-1DB1-1125-E6CA-809CF0767776}"/>
              </a:ext>
            </a:extLst>
          </p:cNvPr>
          <p:cNvSpPr txBox="1"/>
          <p:nvPr/>
        </p:nvSpPr>
        <p:spPr>
          <a:xfrm>
            <a:off x="11794185" y="5638480"/>
            <a:ext cx="9551361"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err="1">
                <a:solidFill>
                  <a:schemeClr val="tx2"/>
                </a:solidFill>
                <a:latin typeface="Arial"/>
                <a:cs typeface="Arial"/>
              </a:rPr>
              <a:t>Stage</a:t>
            </a:r>
            <a:r>
              <a:rPr lang="pt-BR" sz="3700" b="1" u="sng">
                <a:solidFill>
                  <a:schemeClr val="tx2"/>
                </a:solidFill>
                <a:latin typeface="Arial"/>
                <a:cs typeface="Arial"/>
              </a:rPr>
              <a:t> 2 – Data </a:t>
            </a:r>
            <a:r>
              <a:rPr lang="pt-BR" sz="3700" b="1" u="sng" err="1">
                <a:solidFill>
                  <a:schemeClr val="tx2"/>
                </a:solidFill>
                <a:latin typeface="Arial"/>
                <a:cs typeface="Arial"/>
              </a:rPr>
              <a:t>Understanding</a:t>
            </a:r>
            <a:endParaRPr lang="pt-BR" sz="3700" b="1" u="sng">
              <a:solidFill>
                <a:schemeClr val="tx2"/>
              </a:solidFill>
              <a:latin typeface="Arial"/>
              <a:cs typeface="Arial"/>
            </a:endParaRPr>
          </a:p>
        </p:txBody>
      </p:sp>
      <p:sp>
        <p:nvSpPr>
          <p:cNvPr id="13" name="CaixaDeTexto 12">
            <a:extLst>
              <a:ext uri="{FF2B5EF4-FFF2-40B4-BE49-F238E27FC236}">
                <a16:creationId xmlns:a16="http://schemas.microsoft.com/office/drawing/2014/main" id="{A5486C13-D6B1-B421-EA4E-62E9987C64AC}"/>
              </a:ext>
            </a:extLst>
          </p:cNvPr>
          <p:cNvSpPr txBox="1"/>
          <p:nvPr/>
        </p:nvSpPr>
        <p:spPr>
          <a:xfrm>
            <a:off x="11590016" y="6315360"/>
            <a:ext cx="9777199"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cs typeface="Arial"/>
              </a:rPr>
              <a:t>On our Data Understanding phase we determined that we would be working with two datasets from </a:t>
            </a:r>
            <a:r>
              <a:rPr lang="en-GB" sz="2400" err="1">
                <a:latin typeface="Arial"/>
                <a:cs typeface="Arial"/>
              </a:rPr>
              <a:t>Movielens</a:t>
            </a:r>
            <a:r>
              <a:rPr lang="en-GB" sz="2400">
                <a:latin typeface="Arial"/>
                <a:cs typeface="Arial"/>
              </a:rPr>
              <a:t> 25M: 'Movies' and 'Ratings'. The specifics of each dataset were:</a:t>
            </a:r>
            <a:endParaRPr lang="en-GB">
              <a:latin typeface="Calibri"/>
              <a:cs typeface="Calibri"/>
            </a:endParaRPr>
          </a:p>
          <a:p>
            <a:pPr marL="285750" indent="-285750" algn="just">
              <a:buFont typeface="Arial"/>
              <a:buChar char="•"/>
            </a:pPr>
            <a:r>
              <a:rPr lang="en-GB" sz="2400">
                <a:latin typeface="Arial"/>
                <a:cs typeface="Arial"/>
              </a:rPr>
              <a:t>‘Movies’ dataset contains 62.423 rows and 3 columns;</a:t>
            </a:r>
            <a:endParaRPr lang="en-GB" sz="2400">
              <a:cs typeface="Calibri"/>
            </a:endParaRPr>
          </a:p>
          <a:p>
            <a:pPr marL="285750" indent="-285750" algn="just">
              <a:buFont typeface="Arial"/>
              <a:buChar char="•"/>
            </a:pPr>
            <a:r>
              <a:rPr lang="en-GB" sz="2400">
                <a:latin typeface="Arial"/>
                <a:cs typeface="Arial"/>
              </a:rPr>
              <a:t>Columns are: ‘</a:t>
            </a:r>
            <a:r>
              <a:rPr lang="en-GB" sz="2400" err="1">
                <a:latin typeface="Arial"/>
                <a:cs typeface="Arial"/>
              </a:rPr>
              <a:t>movieId</a:t>
            </a:r>
            <a:r>
              <a:rPr lang="en-GB" sz="2400">
                <a:latin typeface="Arial"/>
                <a:cs typeface="Arial"/>
              </a:rPr>
              <a:t>’ (int64), ‘title’ (object) and ‘genres’ (object);</a:t>
            </a:r>
            <a:endParaRPr lang="en-GB" sz="2400">
              <a:cs typeface="Calibri"/>
            </a:endParaRPr>
          </a:p>
          <a:p>
            <a:pPr marL="285750" indent="-285750" algn="just">
              <a:buFont typeface="Arial"/>
              <a:buChar char="•"/>
            </a:pPr>
            <a:r>
              <a:rPr lang="en-GB" sz="2400">
                <a:latin typeface="Arial"/>
                <a:cs typeface="Arial"/>
              </a:rPr>
              <a:t>No duplicate values;</a:t>
            </a:r>
            <a:endParaRPr lang="en-GB" sz="2400">
              <a:cs typeface="Calibri"/>
            </a:endParaRPr>
          </a:p>
          <a:p>
            <a:pPr marL="285750" indent="-285750" algn="just">
              <a:buFont typeface="Arial"/>
              <a:buChar char="•"/>
            </a:pPr>
            <a:r>
              <a:rPr lang="en-GB" sz="2400">
                <a:latin typeface="Arial"/>
                <a:cs typeface="Arial"/>
              </a:rPr>
              <a:t>No null values;</a:t>
            </a:r>
            <a:endParaRPr lang="en-GB" sz="2400">
              <a:cs typeface="Calibri"/>
            </a:endParaRPr>
          </a:p>
          <a:p>
            <a:pPr marL="285750" indent="-285750" algn="just">
              <a:buFont typeface="Arial"/>
              <a:buChar char="•"/>
            </a:pPr>
            <a:r>
              <a:rPr lang="en-GB" sz="2400">
                <a:latin typeface="Arial"/>
                <a:cs typeface="Arial"/>
              </a:rPr>
              <a:t>No NA values;</a:t>
            </a:r>
            <a:endParaRPr lang="en-US" sz="2400">
              <a:cs typeface="Calibri"/>
            </a:endParaRPr>
          </a:p>
          <a:p>
            <a:pPr algn="just"/>
            <a:endParaRPr lang="en-GB" sz="2400">
              <a:latin typeface="Arial"/>
              <a:cs typeface="Arial"/>
            </a:endParaRPr>
          </a:p>
          <a:p>
            <a:pPr marL="285750" indent="-285750" algn="just">
              <a:buFont typeface="Arial"/>
              <a:buChar char="•"/>
            </a:pPr>
            <a:r>
              <a:rPr lang="en-GB" sz="2400">
                <a:latin typeface="Arial"/>
                <a:cs typeface="Arial"/>
              </a:rPr>
              <a:t>'Ratings' dataset contains 25.000.095 rows and 4 columns;</a:t>
            </a:r>
            <a:endParaRPr lang="en-GB" sz="2400">
              <a:cs typeface="Calibri"/>
            </a:endParaRPr>
          </a:p>
          <a:p>
            <a:pPr marL="285750" indent="-285750" algn="just">
              <a:buFont typeface="Arial"/>
              <a:buChar char="•"/>
            </a:pPr>
            <a:r>
              <a:rPr lang="en-GB" sz="2400">
                <a:latin typeface="Arial"/>
                <a:cs typeface="Arial"/>
              </a:rPr>
              <a:t>Columns are: '</a:t>
            </a:r>
            <a:r>
              <a:rPr lang="en-GB" sz="2400" err="1">
                <a:latin typeface="Arial"/>
                <a:cs typeface="Arial"/>
              </a:rPr>
              <a:t>userId</a:t>
            </a:r>
            <a:r>
              <a:rPr lang="en-GB" sz="2400">
                <a:latin typeface="Arial"/>
                <a:cs typeface="Arial"/>
              </a:rPr>
              <a:t>' (int64), '</a:t>
            </a:r>
            <a:r>
              <a:rPr lang="en-GB" sz="2400" err="1">
                <a:latin typeface="Arial"/>
                <a:cs typeface="Arial"/>
              </a:rPr>
              <a:t>movieId</a:t>
            </a:r>
            <a:r>
              <a:rPr lang="en-GB" sz="2400">
                <a:latin typeface="Arial"/>
                <a:cs typeface="Arial"/>
              </a:rPr>
              <a:t>' (int64), 'rating' (float64), 'timestamp' (int64);</a:t>
            </a:r>
            <a:endParaRPr lang="en-GB" sz="2400">
              <a:cs typeface="Calibri"/>
            </a:endParaRPr>
          </a:p>
          <a:p>
            <a:pPr marL="285750" indent="-285750" algn="just">
              <a:buFont typeface="Arial"/>
              <a:buChar char="•"/>
            </a:pPr>
            <a:r>
              <a:rPr lang="en-GB" sz="2400">
                <a:latin typeface="Arial"/>
                <a:cs typeface="Arial"/>
              </a:rPr>
              <a:t>No duplicate values;</a:t>
            </a:r>
            <a:endParaRPr lang="en-GB" sz="2400">
              <a:cs typeface="Calibri"/>
            </a:endParaRPr>
          </a:p>
          <a:p>
            <a:pPr marL="285750" indent="-285750" algn="just">
              <a:buFont typeface="Arial"/>
              <a:buChar char="•"/>
            </a:pPr>
            <a:r>
              <a:rPr lang="en-GB" sz="2400">
                <a:latin typeface="Arial"/>
                <a:cs typeface="Arial"/>
              </a:rPr>
              <a:t>No null values;</a:t>
            </a:r>
            <a:endParaRPr lang="en-GB" sz="2400">
              <a:cs typeface="Calibri"/>
            </a:endParaRPr>
          </a:p>
          <a:p>
            <a:pPr marL="285750" indent="-285750" algn="just">
              <a:buFont typeface="Arial"/>
              <a:buChar char="•"/>
            </a:pPr>
            <a:r>
              <a:rPr lang="en-GB" sz="2400">
                <a:latin typeface="Arial"/>
                <a:cs typeface="Arial"/>
              </a:rPr>
              <a:t>No NA values;</a:t>
            </a:r>
            <a:endParaRPr lang="en-GB" sz="2400"/>
          </a:p>
          <a:p>
            <a:pPr algn="just"/>
            <a:endParaRPr lang="en-GB" sz="2400">
              <a:latin typeface="Arial"/>
              <a:cs typeface="Arial"/>
            </a:endParaRPr>
          </a:p>
          <a:p>
            <a:pPr algn="just"/>
            <a:r>
              <a:rPr lang="en-GB" sz="2400">
                <a:latin typeface="Arial"/>
                <a:cs typeface="Arial"/>
              </a:rPr>
              <a:t>The data quality of these datasets was very good and allowed us to do some Data Preparation mostly to prepare data for modelling, not to deal with missing values and/or null or NA values. Data visualisations were also included on the report.</a:t>
            </a:r>
          </a:p>
        </p:txBody>
      </p:sp>
      <p:sp>
        <p:nvSpPr>
          <p:cNvPr id="14" name="CaixaDeTexto 13">
            <a:extLst>
              <a:ext uri="{FF2B5EF4-FFF2-40B4-BE49-F238E27FC236}">
                <a16:creationId xmlns:a16="http://schemas.microsoft.com/office/drawing/2014/main" id="{CF760B5E-AA84-F486-80AF-9E45B5F18AB3}"/>
              </a:ext>
            </a:extLst>
          </p:cNvPr>
          <p:cNvSpPr txBox="1"/>
          <p:nvPr/>
        </p:nvSpPr>
        <p:spPr>
          <a:xfrm>
            <a:off x="11712016" y="13865266"/>
            <a:ext cx="9469023"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err="1">
                <a:solidFill>
                  <a:schemeClr val="tx2"/>
                </a:solidFill>
                <a:latin typeface="Arial"/>
                <a:cs typeface="Arial"/>
              </a:rPr>
              <a:t>Stage</a:t>
            </a:r>
            <a:r>
              <a:rPr lang="pt-BR" sz="3700" b="1" u="sng">
                <a:solidFill>
                  <a:schemeClr val="tx2"/>
                </a:solidFill>
                <a:latin typeface="Arial"/>
                <a:cs typeface="Arial"/>
              </a:rPr>
              <a:t> 3 – Data </a:t>
            </a:r>
            <a:r>
              <a:rPr lang="pt-BR" sz="3700" b="1" u="sng" err="1">
                <a:solidFill>
                  <a:schemeClr val="tx2"/>
                </a:solidFill>
                <a:latin typeface="Arial"/>
                <a:cs typeface="Arial"/>
              </a:rPr>
              <a:t>Preparation</a:t>
            </a:r>
            <a:endParaRPr lang="pt-BR" err="1">
              <a:solidFill>
                <a:schemeClr val="tx2"/>
              </a:solidFill>
            </a:endParaRPr>
          </a:p>
        </p:txBody>
      </p:sp>
      <p:sp>
        <p:nvSpPr>
          <p:cNvPr id="21" name="CaixaDeTexto 20">
            <a:extLst>
              <a:ext uri="{FF2B5EF4-FFF2-40B4-BE49-F238E27FC236}">
                <a16:creationId xmlns:a16="http://schemas.microsoft.com/office/drawing/2014/main" id="{2FAAC147-C3CF-17EA-1A45-90FB1DFB55CE}"/>
              </a:ext>
            </a:extLst>
          </p:cNvPr>
          <p:cNvSpPr txBox="1"/>
          <p:nvPr/>
        </p:nvSpPr>
        <p:spPr>
          <a:xfrm>
            <a:off x="11642851" y="14503490"/>
            <a:ext cx="9715696"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cs typeface="Arial"/>
              </a:rPr>
              <a:t>In the Data Preparation phase we started preparing the data for our fourth phase (Modelling). Since there was no need for dealing with missing, NA and null values, we focused our efforts in getting more numerical variables from our categorical ones.</a:t>
            </a:r>
            <a:endParaRPr lang="en-US"/>
          </a:p>
          <a:p>
            <a:pPr algn="just"/>
            <a:endParaRPr lang="en-GB" sz="2400">
              <a:latin typeface="Arial"/>
              <a:cs typeface="Arial"/>
            </a:endParaRPr>
          </a:p>
          <a:p>
            <a:pPr algn="just"/>
            <a:r>
              <a:rPr lang="en-GB" sz="2400">
                <a:latin typeface="Arial"/>
                <a:cs typeface="Arial"/>
              </a:rPr>
              <a:t>For 'movies' we encoded the genres, adding 19 new columns with int64 being its datatype. We also added the '</a:t>
            </a:r>
            <a:r>
              <a:rPr lang="en-GB" sz="2400" err="1">
                <a:latin typeface="Arial"/>
                <a:cs typeface="Arial"/>
              </a:rPr>
              <a:t>genre_count</a:t>
            </a:r>
            <a:r>
              <a:rPr lang="en-GB" sz="2400">
                <a:latin typeface="Arial"/>
                <a:cs typeface="Arial"/>
              </a:rPr>
              <a:t>' column, as int64 and the 'year' column also as int64. </a:t>
            </a:r>
          </a:p>
          <a:p>
            <a:pPr algn="just"/>
            <a:endParaRPr lang="en-GB" sz="2400">
              <a:latin typeface="Arial"/>
              <a:cs typeface="Arial"/>
            </a:endParaRPr>
          </a:p>
          <a:p>
            <a:pPr algn="just"/>
            <a:r>
              <a:rPr lang="en-GB" sz="2400">
                <a:latin typeface="Arial"/>
                <a:cs typeface="Arial"/>
              </a:rPr>
              <a:t>For 'ratings' we dropped the 'timestamp' column. </a:t>
            </a:r>
          </a:p>
          <a:p>
            <a:pPr algn="just"/>
            <a:endParaRPr lang="en-GB" sz="2400">
              <a:latin typeface="Arial"/>
              <a:cs typeface="Arial"/>
            </a:endParaRPr>
          </a:p>
          <a:p>
            <a:pPr algn="just"/>
            <a:r>
              <a:rPr lang="en-GB" sz="2400">
                <a:latin typeface="Arial"/>
                <a:cs typeface="Arial"/>
              </a:rPr>
              <a:t>We then merged the datasets, excluding the 'genres' column and having a dataset called 'merged' with 25 columns and 25M rows.</a:t>
            </a:r>
          </a:p>
          <a:p>
            <a:pPr algn="just"/>
            <a:endParaRPr lang="en-GB" sz="2400">
              <a:latin typeface="Arial"/>
              <a:cs typeface="Arial"/>
            </a:endParaRPr>
          </a:p>
          <a:p>
            <a:pPr algn="just"/>
            <a:r>
              <a:rPr lang="en-GB" sz="2400">
                <a:latin typeface="Arial"/>
                <a:cs typeface="Arial"/>
              </a:rPr>
              <a:t>After that we were moving back and forth on modelling and data preparation phases, since we would always get to train/ test/ split the data and scale it as we see fit.</a:t>
            </a:r>
          </a:p>
        </p:txBody>
      </p:sp>
      <p:sp>
        <p:nvSpPr>
          <p:cNvPr id="10" name="CaixaDeTexto 9">
            <a:extLst>
              <a:ext uri="{FF2B5EF4-FFF2-40B4-BE49-F238E27FC236}">
                <a16:creationId xmlns:a16="http://schemas.microsoft.com/office/drawing/2014/main" id="{71394AFA-DEE0-9F5A-4D01-797126D045CF}"/>
              </a:ext>
            </a:extLst>
          </p:cNvPr>
          <p:cNvSpPr txBox="1"/>
          <p:nvPr/>
        </p:nvSpPr>
        <p:spPr>
          <a:xfrm>
            <a:off x="22682853" y="5645360"/>
            <a:ext cx="96118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E" sz="2400">
                <a:latin typeface="Arial"/>
                <a:cs typeface="Arial"/>
              </a:rPr>
              <a:t>From the models tested we chose to optimise the best of them, the LDA, and then compare it with the performance of another algorithm: SVD. This algorithm, also known as Singular Value Decomposition, is effective and commonly used in recommendation systems. This was the performance test comparison:</a:t>
            </a:r>
          </a:p>
          <a:p>
            <a:pPr algn="l"/>
            <a:endParaRPr lang="pt-BR" sz="2400">
              <a:latin typeface="Arial"/>
              <a:ea typeface="Calibri"/>
              <a:cs typeface="Calibri"/>
            </a:endParaRPr>
          </a:p>
        </p:txBody>
      </p:sp>
      <p:sp>
        <p:nvSpPr>
          <p:cNvPr id="17" name="CaixaDeTexto 16">
            <a:extLst>
              <a:ext uri="{FF2B5EF4-FFF2-40B4-BE49-F238E27FC236}">
                <a16:creationId xmlns:a16="http://schemas.microsoft.com/office/drawing/2014/main" id="{51F2C3BA-E944-93E9-7D8D-A59DBB20A14B}"/>
              </a:ext>
            </a:extLst>
          </p:cNvPr>
          <p:cNvSpPr txBox="1"/>
          <p:nvPr/>
        </p:nvSpPr>
        <p:spPr>
          <a:xfrm>
            <a:off x="11722183" y="31619468"/>
            <a:ext cx="95830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err="1">
                <a:latin typeface="Arial"/>
                <a:ea typeface="Calibri"/>
                <a:cs typeface="Calibri"/>
              </a:rPr>
              <a:t>Fig</a:t>
            </a:r>
            <a:r>
              <a:rPr lang="pt-BR" sz="2400">
                <a:latin typeface="Arial"/>
                <a:ea typeface="Calibri"/>
                <a:cs typeface="Calibri"/>
              </a:rPr>
              <a:t> 4.1 - Models </a:t>
            </a:r>
            <a:r>
              <a:rPr lang="pt-BR" sz="2400" err="1">
                <a:latin typeface="Arial"/>
                <a:ea typeface="Calibri"/>
                <a:cs typeface="Calibri"/>
              </a:rPr>
              <a:t>comparison</a:t>
            </a:r>
            <a:r>
              <a:rPr lang="pt-BR" sz="2400">
                <a:latin typeface="Arial"/>
                <a:ea typeface="Calibri"/>
                <a:cs typeface="Calibri"/>
              </a:rPr>
              <a:t> </a:t>
            </a:r>
            <a:r>
              <a:rPr lang="pt-BR" sz="2400" err="1">
                <a:latin typeface="Arial"/>
                <a:ea typeface="Calibri"/>
                <a:cs typeface="Calibri"/>
              </a:rPr>
              <a:t>on</a:t>
            </a:r>
            <a:r>
              <a:rPr lang="pt-BR" sz="2400">
                <a:latin typeface="Arial"/>
                <a:ea typeface="Calibri"/>
                <a:cs typeface="Calibri"/>
              </a:rPr>
              <a:t> RMSE </a:t>
            </a:r>
            <a:r>
              <a:rPr lang="pt-BR" sz="2400" err="1">
                <a:latin typeface="Arial"/>
                <a:ea typeface="Calibri"/>
                <a:cs typeface="Calibri"/>
              </a:rPr>
              <a:t>scale</a:t>
            </a:r>
            <a:r>
              <a:rPr lang="pt-BR" sz="2400">
                <a:latin typeface="Arial"/>
                <a:ea typeface="Calibri"/>
                <a:cs typeface="Calibri"/>
              </a:rPr>
              <a:t>.</a:t>
            </a:r>
          </a:p>
        </p:txBody>
      </p:sp>
      <p:pic>
        <p:nvPicPr>
          <p:cNvPr id="20" name="Imagem 19" descr="Gráfico, Gráfico de caixa estreita&#10;&#10;Descrição gerada automaticamente">
            <a:extLst>
              <a:ext uri="{FF2B5EF4-FFF2-40B4-BE49-F238E27FC236}">
                <a16:creationId xmlns:a16="http://schemas.microsoft.com/office/drawing/2014/main" id="{275AE0A7-9DC7-DD67-662C-A4917897D815}"/>
              </a:ext>
            </a:extLst>
          </p:cNvPr>
          <p:cNvPicPr>
            <a:picLocks noChangeAspect="1"/>
          </p:cNvPicPr>
          <p:nvPr/>
        </p:nvPicPr>
        <p:blipFill>
          <a:blip r:embed="rId5"/>
          <a:stretch>
            <a:fillRect/>
          </a:stretch>
        </p:blipFill>
        <p:spPr>
          <a:xfrm>
            <a:off x="11953275" y="25714314"/>
            <a:ext cx="9066349" cy="5887901"/>
          </a:xfrm>
          <a:prstGeom prst="rect">
            <a:avLst/>
          </a:prstGeom>
        </p:spPr>
      </p:pic>
      <p:sp>
        <p:nvSpPr>
          <p:cNvPr id="33" name="CaixaDeTexto 32">
            <a:extLst>
              <a:ext uri="{FF2B5EF4-FFF2-40B4-BE49-F238E27FC236}">
                <a16:creationId xmlns:a16="http://schemas.microsoft.com/office/drawing/2014/main" id="{1DF8D5C9-359C-B520-048E-8B03169ACEBD}"/>
              </a:ext>
            </a:extLst>
          </p:cNvPr>
          <p:cNvSpPr txBox="1"/>
          <p:nvPr/>
        </p:nvSpPr>
        <p:spPr>
          <a:xfrm>
            <a:off x="22545108" y="14031230"/>
            <a:ext cx="97374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a:latin typeface="Arial"/>
                <a:ea typeface="Calibri"/>
                <a:cs typeface="Calibri"/>
              </a:rPr>
              <a:t>Fig 4.2 - Comparison of RMSE on LDA and SVD in different data sizes</a:t>
            </a:r>
          </a:p>
        </p:txBody>
      </p:sp>
      <p:sp>
        <p:nvSpPr>
          <p:cNvPr id="34" name="CaixaDeTexto 33">
            <a:extLst>
              <a:ext uri="{FF2B5EF4-FFF2-40B4-BE49-F238E27FC236}">
                <a16:creationId xmlns:a16="http://schemas.microsoft.com/office/drawing/2014/main" id="{5550B942-9E2F-C9AF-B103-3AD2B1D34DD4}"/>
              </a:ext>
            </a:extLst>
          </p:cNvPr>
          <p:cNvSpPr txBox="1"/>
          <p:nvPr/>
        </p:nvSpPr>
        <p:spPr>
          <a:xfrm>
            <a:off x="22575342" y="14741459"/>
            <a:ext cx="97011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Arial"/>
                <a:ea typeface="Calibri"/>
                <a:cs typeface="Calibri"/>
              </a:rPr>
              <a:t>When the decrease of Root Mean Square Error was observed within bigger data sizes we decided to do further testing to assure that the decreasing trend would maintain its descent and that the quality of the model would increase. This is how the model performed with sample sizes of a 100k to 300k rows:</a:t>
            </a:r>
          </a:p>
        </p:txBody>
      </p:sp>
      <p:pic>
        <p:nvPicPr>
          <p:cNvPr id="35" name="Imagem 34" descr="Gráfico, Gráfico de linhas&#10;&#10;Descrição gerada automaticamente">
            <a:extLst>
              <a:ext uri="{FF2B5EF4-FFF2-40B4-BE49-F238E27FC236}">
                <a16:creationId xmlns:a16="http://schemas.microsoft.com/office/drawing/2014/main" id="{91B0C565-9054-B97D-81C9-AD515AA374E5}"/>
              </a:ext>
            </a:extLst>
          </p:cNvPr>
          <p:cNvPicPr>
            <a:picLocks noChangeAspect="1"/>
          </p:cNvPicPr>
          <p:nvPr/>
        </p:nvPicPr>
        <p:blipFill>
          <a:blip r:embed="rId6"/>
          <a:stretch>
            <a:fillRect/>
          </a:stretch>
        </p:blipFill>
        <p:spPr>
          <a:xfrm>
            <a:off x="22567996" y="7816847"/>
            <a:ext cx="9730766" cy="6219131"/>
          </a:xfrm>
          <a:prstGeom prst="rect">
            <a:avLst/>
          </a:prstGeom>
        </p:spPr>
      </p:pic>
      <p:pic>
        <p:nvPicPr>
          <p:cNvPr id="44" name="Imagem 43" descr="Gráfico, Gráfico de linhas&#10;&#10;Descrição gerada automaticamente">
            <a:extLst>
              <a:ext uri="{FF2B5EF4-FFF2-40B4-BE49-F238E27FC236}">
                <a16:creationId xmlns:a16="http://schemas.microsoft.com/office/drawing/2014/main" id="{D09B51BD-FA5B-05C9-65DA-AAAEB3FF9EA1}"/>
              </a:ext>
            </a:extLst>
          </p:cNvPr>
          <p:cNvPicPr>
            <a:picLocks noChangeAspect="1"/>
          </p:cNvPicPr>
          <p:nvPr/>
        </p:nvPicPr>
        <p:blipFill>
          <a:blip r:embed="rId7"/>
          <a:stretch>
            <a:fillRect/>
          </a:stretch>
        </p:blipFill>
        <p:spPr>
          <a:xfrm>
            <a:off x="22522693" y="16775341"/>
            <a:ext cx="9857933" cy="6124763"/>
          </a:xfrm>
          <a:prstGeom prst="rect">
            <a:avLst/>
          </a:prstGeom>
        </p:spPr>
      </p:pic>
      <p:sp>
        <p:nvSpPr>
          <p:cNvPr id="45" name="CaixaDeTexto 44">
            <a:extLst>
              <a:ext uri="{FF2B5EF4-FFF2-40B4-BE49-F238E27FC236}">
                <a16:creationId xmlns:a16="http://schemas.microsoft.com/office/drawing/2014/main" id="{B538086A-CD92-5CB0-0719-B25AB5CB2979}"/>
              </a:ext>
            </a:extLst>
          </p:cNvPr>
          <p:cNvSpPr txBox="1"/>
          <p:nvPr/>
        </p:nvSpPr>
        <p:spPr>
          <a:xfrm>
            <a:off x="22555571" y="22914522"/>
            <a:ext cx="96445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cs typeface="Arial"/>
              </a:rPr>
              <a:t>Fig 4.3 - Increased performance of SVD algorithm on bigger samples</a:t>
            </a:r>
            <a:r>
              <a:rPr lang="pt-BR" sz="2400">
                <a:latin typeface="Arial"/>
                <a:cs typeface="Arial"/>
              </a:rPr>
              <a:t>.</a:t>
            </a:r>
          </a:p>
        </p:txBody>
      </p:sp>
      <p:sp>
        <p:nvSpPr>
          <p:cNvPr id="48" name="CaixaDeTexto 47">
            <a:extLst>
              <a:ext uri="{FF2B5EF4-FFF2-40B4-BE49-F238E27FC236}">
                <a16:creationId xmlns:a16="http://schemas.microsoft.com/office/drawing/2014/main" id="{40DAD1F4-0E97-40B8-9B69-DB01F8962198}"/>
              </a:ext>
            </a:extLst>
          </p:cNvPr>
          <p:cNvSpPr txBox="1"/>
          <p:nvPr/>
        </p:nvSpPr>
        <p:spPr>
          <a:xfrm>
            <a:off x="22524243" y="23378439"/>
            <a:ext cx="97297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latin typeface="Arial"/>
                <a:ea typeface="Calibri"/>
                <a:cs typeface="Calibri"/>
              </a:rPr>
              <a:t>After these results, we trained our final model. There was some data preparation to filter movies with more than 10k ratings (this would allow us to tackle any bias in ratings) and create a final dataset: '</a:t>
            </a:r>
            <a:r>
              <a:rPr lang="en-GB" sz="2400" err="1">
                <a:latin typeface="Arial"/>
                <a:ea typeface="Calibri"/>
                <a:cs typeface="Calibri"/>
              </a:rPr>
              <a:t>ratings_final</a:t>
            </a:r>
            <a:r>
              <a:rPr lang="en-GB" sz="2400">
                <a:latin typeface="Arial"/>
                <a:ea typeface="Calibri"/>
                <a:cs typeface="Calibri"/>
              </a:rPr>
              <a:t>'. This was trained and validated and we made a evaluation of its performance as the next phase of our project.</a:t>
            </a:r>
          </a:p>
        </p:txBody>
      </p:sp>
      <p:sp>
        <p:nvSpPr>
          <p:cNvPr id="15" name="CaixaDeTexto 14">
            <a:extLst>
              <a:ext uri="{FF2B5EF4-FFF2-40B4-BE49-F238E27FC236}">
                <a16:creationId xmlns:a16="http://schemas.microsoft.com/office/drawing/2014/main" id="{B424563B-9B57-D356-BED0-FBA8C58CE047}"/>
              </a:ext>
            </a:extLst>
          </p:cNvPr>
          <p:cNvSpPr txBox="1"/>
          <p:nvPr/>
        </p:nvSpPr>
        <p:spPr>
          <a:xfrm>
            <a:off x="22669936" y="25482049"/>
            <a:ext cx="9408318" cy="1415772"/>
          </a:xfrm>
          <a:prstGeom prst="rect">
            <a:avLst/>
          </a:prstGeom>
          <a:noFill/>
        </p:spPr>
        <p:txBody>
          <a:bodyPr lIns="91436" tIns="91436" rIns="91436" bIns="91436" anchor="ctr" anchorCtr="0">
            <a:spAutoFit/>
          </a:bodyPr>
          <a:lstStyle/>
          <a:p>
            <a:pPr algn="ctr">
              <a:spcBef>
                <a:spcPct val="20000"/>
              </a:spcBef>
            </a:pPr>
            <a:r>
              <a:rPr lang="pt-BR" sz="3700" b="1" u="sng" err="1">
                <a:solidFill>
                  <a:schemeClr val="tx2"/>
                </a:solidFill>
                <a:latin typeface="Arial"/>
                <a:cs typeface="Arial"/>
              </a:rPr>
              <a:t>Stage</a:t>
            </a:r>
            <a:r>
              <a:rPr lang="pt-BR" sz="3700" b="1" u="sng">
                <a:solidFill>
                  <a:schemeClr val="tx2"/>
                </a:solidFill>
                <a:latin typeface="Arial"/>
                <a:cs typeface="Arial"/>
              </a:rPr>
              <a:t> 5 - </a:t>
            </a:r>
            <a:r>
              <a:rPr lang="pt-BR" sz="3700" b="1" u="sng" err="1">
                <a:solidFill>
                  <a:schemeClr val="tx2"/>
                </a:solidFill>
                <a:latin typeface="Arial"/>
                <a:cs typeface="Arial"/>
              </a:rPr>
              <a:t>Evaluation</a:t>
            </a:r>
            <a:endParaRPr lang="pt-BR" sz="3700" b="1" u="sng">
              <a:solidFill>
                <a:schemeClr val="tx2"/>
              </a:solidFill>
              <a:latin typeface="Arial"/>
              <a:cs typeface="Arial"/>
            </a:endParaRPr>
          </a:p>
        </p:txBody>
      </p:sp>
      <p:sp>
        <p:nvSpPr>
          <p:cNvPr id="19" name="CaixaDeTexto 18">
            <a:extLst>
              <a:ext uri="{FF2B5EF4-FFF2-40B4-BE49-F238E27FC236}">
                <a16:creationId xmlns:a16="http://schemas.microsoft.com/office/drawing/2014/main" id="{EC110640-5101-B9AA-D87B-CA7DD6F19DFC}"/>
              </a:ext>
            </a:extLst>
          </p:cNvPr>
          <p:cNvSpPr txBox="1"/>
          <p:nvPr/>
        </p:nvSpPr>
        <p:spPr>
          <a:xfrm>
            <a:off x="22538593" y="26500993"/>
            <a:ext cx="975121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ea typeface="Calibri"/>
                <a:cs typeface="Calibri"/>
              </a:rPr>
              <a:t>In the evaluation phase we did the assessment of the results of our final model. We could observe that the testing set had an RMSE of 0.895, while the training set had a 0.891 Root Mean Squared Error – way better than the initial indices of 2.24 for the LDA algorithm and 2.04 for the SVD (in a smaller sample of the data).</a:t>
            </a:r>
            <a:endParaRPr lang="en-US" dirty="0"/>
          </a:p>
          <a:p>
            <a:pPr algn="just"/>
            <a:endParaRPr lang="en-GB" sz="2400" dirty="0">
              <a:latin typeface="Arial"/>
              <a:ea typeface="Calibri"/>
              <a:cs typeface="Calibri"/>
            </a:endParaRPr>
          </a:p>
          <a:p>
            <a:pPr algn="just"/>
            <a:r>
              <a:rPr lang="en-GB" sz="2400" dirty="0">
                <a:latin typeface="Arial"/>
                <a:ea typeface="Calibri"/>
                <a:cs typeface="Calibri"/>
              </a:rPr>
              <a:t>With that information we could notice that:</a:t>
            </a:r>
            <a:endParaRPr lang="en-GB" dirty="0">
              <a:latin typeface="Calibri"/>
              <a:ea typeface="Calibri"/>
              <a:cs typeface="Calibri"/>
            </a:endParaRPr>
          </a:p>
          <a:p>
            <a:pPr algn="just"/>
            <a:endParaRPr lang="en-GB" sz="2400" dirty="0">
              <a:latin typeface="Arial"/>
              <a:ea typeface="Calibri"/>
              <a:cs typeface="Calibri"/>
            </a:endParaRPr>
          </a:p>
          <a:p>
            <a:pPr marL="342900" indent="-342900" algn="just">
              <a:buFont typeface="Calibri"/>
              <a:buChar char="-"/>
            </a:pPr>
            <a:r>
              <a:rPr lang="en-GB" sz="2400" dirty="0">
                <a:latin typeface="Arial"/>
                <a:ea typeface="Calibri"/>
                <a:cs typeface="Calibri"/>
              </a:rPr>
              <a:t>The test and train proportion were proper, and it was not overfitting or underfitting.</a:t>
            </a:r>
            <a:endParaRPr lang="en-GB" dirty="0">
              <a:ea typeface="Calibri"/>
              <a:cs typeface="Calibri"/>
            </a:endParaRPr>
          </a:p>
          <a:p>
            <a:pPr algn="just"/>
            <a:endParaRPr lang="en-GB" sz="2400">
              <a:latin typeface="Arial"/>
              <a:ea typeface="Calibri"/>
              <a:cs typeface="Calibri"/>
            </a:endParaRPr>
          </a:p>
          <a:p>
            <a:pPr algn="just"/>
            <a:r>
              <a:rPr lang="en-GB" sz="2400" dirty="0">
                <a:latin typeface="Arial"/>
                <a:ea typeface="Calibri"/>
                <a:cs typeface="Arial"/>
              </a:rPr>
              <a:t>After further evaluation we also dealt with the problem of biases in the rating system as well. </a:t>
            </a:r>
          </a:p>
        </p:txBody>
      </p:sp>
      <p:sp>
        <p:nvSpPr>
          <p:cNvPr id="23" name="CaixaDeTexto 22">
            <a:extLst>
              <a:ext uri="{FF2B5EF4-FFF2-40B4-BE49-F238E27FC236}">
                <a16:creationId xmlns:a16="http://schemas.microsoft.com/office/drawing/2014/main" id="{8C3BB717-4A20-4104-27D7-2AD6D8759B57}"/>
              </a:ext>
            </a:extLst>
          </p:cNvPr>
          <p:cNvSpPr txBox="1"/>
          <p:nvPr/>
        </p:nvSpPr>
        <p:spPr>
          <a:xfrm>
            <a:off x="33501638" y="5550416"/>
            <a:ext cx="9746622"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3700" b="1" u="sng" err="1">
                <a:solidFill>
                  <a:schemeClr val="tx2"/>
                </a:solidFill>
                <a:latin typeface="Arial"/>
                <a:cs typeface="Arial"/>
              </a:rPr>
              <a:t>Stage</a:t>
            </a:r>
            <a:r>
              <a:rPr lang="pt-BR" sz="3700" b="1" u="sng">
                <a:solidFill>
                  <a:schemeClr val="tx2"/>
                </a:solidFill>
                <a:latin typeface="Arial"/>
                <a:cs typeface="Arial"/>
              </a:rPr>
              <a:t> 6 - Deployment</a:t>
            </a:r>
          </a:p>
        </p:txBody>
      </p:sp>
      <p:sp>
        <p:nvSpPr>
          <p:cNvPr id="24" name="CaixaDeTexto 23">
            <a:extLst>
              <a:ext uri="{FF2B5EF4-FFF2-40B4-BE49-F238E27FC236}">
                <a16:creationId xmlns:a16="http://schemas.microsoft.com/office/drawing/2014/main" id="{F09696AB-DE5E-1719-E147-0DE2864FE37B}"/>
              </a:ext>
            </a:extLst>
          </p:cNvPr>
          <p:cNvSpPr txBox="1"/>
          <p:nvPr/>
        </p:nvSpPr>
        <p:spPr>
          <a:xfrm>
            <a:off x="33475145" y="6204811"/>
            <a:ext cx="974865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ea typeface="Calibri"/>
                <a:cs typeface="Calibri"/>
              </a:rPr>
              <a:t>For the deployment phase we started by generating a </a:t>
            </a:r>
            <a:r>
              <a:rPr lang="en-GB" sz="2400" dirty="0" err="1">
                <a:latin typeface="Arial"/>
                <a:ea typeface="Calibri"/>
                <a:cs typeface="Calibri"/>
              </a:rPr>
              <a:t>dataframe</a:t>
            </a:r>
            <a:r>
              <a:rPr lang="en-GB" sz="2400" dirty="0">
                <a:latin typeface="Arial"/>
                <a:ea typeface="Calibri"/>
                <a:cs typeface="Calibri"/>
              </a:rPr>
              <a:t> with estimated rating as a preprocessing step and named it '</a:t>
            </a:r>
            <a:r>
              <a:rPr lang="en-GB" sz="2400" dirty="0" err="1">
                <a:latin typeface="Arial"/>
                <a:ea typeface="Calibri"/>
                <a:cs typeface="Calibri"/>
              </a:rPr>
              <a:t>df_estimated</a:t>
            </a:r>
            <a:r>
              <a:rPr lang="en-GB" sz="2400" dirty="0">
                <a:latin typeface="Arial"/>
                <a:ea typeface="Calibri"/>
                <a:cs typeface="Calibri"/>
              </a:rPr>
              <a:t>'. This dataset generates rating predictions in advanced so when we run our application it saves us time. </a:t>
            </a:r>
            <a:endParaRPr lang="en-GB" sz="2400" dirty="0">
              <a:latin typeface="Arial"/>
              <a:cs typeface="Calibri"/>
            </a:endParaRPr>
          </a:p>
          <a:p>
            <a:pPr algn="just"/>
            <a:endParaRPr lang="en-GB" sz="2400">
              <a:latin typeface="Arial"/>
              <a:ea typeface="Calibri"/>
              <a:cs typeface="Calibri"/>
            </a:endParaRPr>
          </a:p>
          <a:p>
            <a:pPr algn="just"/>
            <a:r>
              <a:rPr lang="en-GB" sz="2400" dirty="0">
                <a:latin typeface="Arial"/>
                <a:ea typeface="Calibri"/>
                <a:cs typeface="Calibri"/>
              </a:rPr>
              <a:t>After this first step, we did a function called '</a:t>
            </a:r>
            <a:r>
              <a:rPr lang="en-GB" sz="2400" dirty="0" err="1">
                <a:latin typeface="Arial"/>
                <a:ea typeface="Calibri"/>
                <a:cs typeface="Calibri"/>
              </a:rPr>
              <a:t>find_similar_users</a:t>
            </a:r>
            <a:r>
              <a:rPr lang="en-GB" sz="2400" dirty="0">
                <a:latin typeface="Arial"/>
                <a:ea typeface="Calibri"/>
                <a:cs typeface="Calibri"/>
              </a:rPr>
              <a:t>' that uses cosine similarity to find users that rated movies in a similar way that we did (or will do) when using the app and created a proof of concept to test our use case.</a:t>
            </a:r>
          </a:p>
        </p:txBody>
      </p:sp>
      <p:sp>
        <p:nvSpPr>
          <p:cNvPr id="27" name="CaixaDeTexto 26">
            <a:extLst>
              <a:ext uri="{FF2B5EF4-FFF2-40B4-BE49-F238E27FC236}">
                <a16:creationId xmlns:a16="http://schemas.microsoft.com/office/drawing/2014/main" id="{457DB4A5-0DC3-5E50-25F8-EEEFFA69FD50}"/>
              </a:ext>
            </a:extLst>
          </p:cNvPr>
          <p:cNvSpPr txBox="1"/>
          <p:nvPr/>
        </p:nvSpPr>
        <p:spPr>
          <a:xfrm>
            <a:off x="33510245" y="14936091"/>
            <a:ext cx="9515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a:latin typeface="Arial"/>
                <a:ea typeface="Calibri"/>
                <a:cs typeface="Calibri"/>
              </a:rPr>
              <a:t>Fig. 6.1 - Use Case</a:t>
            </a:r>
            <a:endParaRPr lang="pt-BR" sz="2400">
              <a:latin typeface="Arial"/>
              <a:cs typeface="Arial"/>
            </a:endParaRPr>
          </a:p>
        </p:txBody>
      </p:sp>
      <p:pic>
        <p:nvPicPr>
          <p:cNvPr id="28" name="Picture 27" descr="A diagram of a system&#10;&#10;Descrição gerada automaticamente">
            <a:extLst>
              <a:ext uri="{FF2B5EF4-FFF2-40B4-BE49-F238E27FC236}">
                <a16:creationId xmlns:a16="http://schemas.microsoft.com/office/drawing/2014/main" id="{4FC3E80C-999D-6912-9410-887317F9212F}"/>
              </a:ext>
            </a:extLst>
          </p:cNvPr>
          <p:cNvPicPr>
            <a:picLocks noChangeAspect="1"/>
          </p:cNvPicPr>
          <p:nvPr/>
        </p:nvPicPr>
        <p:blipFill>
          <a:blip r:embed="rId8"/>
          <a:stretch>
            <a:fillRect/>
          </a:stretch>
        </p:blipFill>
        <p:spPr>
          <a:xfrm>
            <a:off x="33525730" y="9468122"/>
            <a:ext cx="9717576" cy="5497016"/>
          </a:xfrm>
          <a:prstGeom prst="rect">
            <a:avLst/>
          </a:prstGeom>
        </p:spPr>
      </p:pic>
      <p:sp>
        <p:nvSpPr>
          <p:cNvPr id="29" name="TextBox 28">
            <a:extLst>
              <a:ext uri="{FF2B5EF4-FFF2-40B4-BE49-F238E27FC236}">
                <a16:creationId xmlns:a16="http://schemas.microsoft.com/office/drawing/2014/main" id="{FDC1BC0A-E4AC-82E2-5269-14A6812B9C1A}"/>
              </a:ext>
            </a:extLst>
          </p:cNvPr>
          <p:cNvSpPr txBox="1"/>
          <p:nvPr/>
        </p:nvSpPr>
        <p:spPr>
          <a:xfrm>
            <a:off x="33697217" y="26492000"/>
            <a:ext cx="9329922"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700" b="1" u="sng">
                <a:solidFill>
                  <a:schemeClr val="tx2"/>
                </a:solidFill>
                <a:latin typeface="Arial"/>
                <a:cs typeface="Arial"/>
              </a:rPr>
              <a:t>Individual Contribution</a:t>
            </a:r>
            <a:endParaRPr lang="en-US"/>
          </a:p>
        </p:txBody>
      </p:sp>
      <p:sp>
        <p:nvSpPr>
          <p:cNvPr id="22" name="TextBox 21">
            <a:extLst>
              <a:ext uri="{FF2B5EF4-FFF2-40B4-BE49-F238E27FC236}">
                <a16:creationId xmlns:a16="http://schemas.microsoft.com/office/drawing/2014/main" id="{908B623B-426F-93DC-376D-FE8182746E46}"/>
              </a:ext>
            </a:extLst>
          </p:cNvPr>
          <p:cNvSpPr txBox="1"/>
          <p:nvPr/>
        </p:nvSpPr>
        <p:spPr>
          <a:xfrm>
            <a:off x="33437137" y="27249022"/>
            <a:ext cx="98742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cs typeface="Arial"/>
              </a:rPr>
              <a:t>As for this project, we decided to divide workload between us by phases, as such:</a:t>
            </a:r>
          </a:p>
          <a:p>
            <a:pPr marL="285750" indent="-285750">
              <a:buFont typeface="Arial"/>
              <a:buChar char="•"/>
            </a:pPr>
            <a:r>
              <a:rPr lang="en-US" sz="2400">
                <a:latin typeface="Arial"/>
                <a:cs typeface="Arial"/>
              </a:rPr>
              <a:t>Phase 1 - Ingrid, Robert</a:t>
            </a:r>
          </a:p>
          <a:p>
            <a:pPr marL="285750" indent="-285750">
              <a:buFont typeface="Arial"/>
              <a:buChar char="•"/>
            </a:pPr>
            <a:r>
              <a:rPr lang="en-US" sz="2400">
                <a:latin typeface="Arial"/>
                <a:cs typeface="Arial"/>
              </a:rPr>
              <a:t>Phase 2 - Ingrid</a:t>
            </a:r>
          </a:p>
          <a:p>
            <a:pPr marL="285750" indent="-285750">
              <a:buFont typeface="Arial"/>
              <a:buChar char="•"/>
            </a:pPr>
            <a:r>
              <a:rPr lang="en-US" sz="2400">
                <a:latin typeface="Arial"/>
                <a:cs typeface="Arial"/>
              </a:rPr>
              <a:t>Phase 3 - Ingrid</a:t>
            </a:r>
          </a:p>
          <a:p>
            <a:pPr marL="285750" indent="-285750">
              <a:buFont typeface="Arial"/>
              <a:buChar char="•"/>
            </a:pPr>
            <a:r>
              <a:rPr lang="en-US" sz="2400">
                <a:latin typeface="Arial"/>
                <a:cs typeface="Arial"/>
              </a:rPr>
              <a:t>Phase 4 - Robert </a:t>
            </a:r>
          </a:p>
          <a:p>
            <a:pPr marL="285750" indent="-285750">
              <a:buFont typeface="Arial"/>
              <a:buChar char="•"/>
            </a:pPr>
            <a:r>
              <a:rPr lang="en-US" sz="2400">
                <a:latin typeface="Arial"/>
                <a:cs typeface="Arial"/>
              </a:rPr>
              <a:t>Phase 5 - Ingrid </a:t>
            </a:r>
          </a:p>
          <a:p>
            <a:pPr marL="285750" indent="-285750">
              <a:buFont typeface="Arial"/>
              <a:buChar char="•"/>
            </a:pPr>
            <a:r>
              <a:rPr lang="en-US" sz="2400">
                <a:latin typeface="Arial"/>
                <a:cs typeface="Arial"/>
              </a:rPr>
              <a:t>Phase 6 - Robert </a:t>
            </a:r>
          </a:p>
          <a:p>
            <a:pPr marL="285750" indent="-285750">
              <a:buFont typeface="Arial"/>
              <a:buChar char="•"/>
            </a:pPr>
            <a:r>
              <a:rPr lang="en-US" sz="2400">
                <a:latin typeface="Arial"/>
                <a:cs typeface="Arial"/>
              </a:rPr>
              <a:t>Gui - Ingrid, Robert </a:t>
            </a:r>
          </a:p>
        </p:txBody>
      </p:sp>
      <p:sp>
        <p:nvSpPr>
          <p:cNvPr id="26" name="CaixaDeTexto 25">
            <a:extLst>
              <a:ext uri="{FF2B5EF4-FFF2-40B4-BE49-F238E27FC236}">
                <a16:creationId xmlns:a16="http://schemas.microsoft.com/office/drawing/2014/main" id="{D8EB15DC-5276-57AC-6A05-E2D9C9F39BEF}"/>
              </a:ext>
            </a:extLst>
          </p:cNvPr>
          <p:cNvSpPr txBox="1"/>
          <p:nvPr/>
        </p:nvSpPr>
        <p:spPr>
          <a:xfrm>
            <a:off x="33520399" y="15487792"/>
            <a:ext cx="97414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dirty="0">
                <a:latin typeface="Arial"/>
                <a:cs typeface="Arial"/>
              </a:rPr>
              <a:t>After testing and upgrading our code so it eliminates genre and </a:t>
            </a:r>
            <a:r>
              <a:rPr lang="en-GB" sz="2400">
                <a:latin typeface="Arial"/>
                <a:cs typeface="Arial"/>
              </a:rPr>
              <a:t>rating bias we created our GUI, that can be seen below:</a:t>
            </a:r>
            <a:endParaRPr lang="pt-BR" dirty="0">
              <a:cs typeface="Calibri"/>
            </a:endParaRPr>
          </a:p>
        </p:txBody>
      </p:sp>
      <p:pic>
        <p:nvPicPr>
          <p:cNvPr id="30" name="Imagem 29" descr="Tabela&#10;&#10;Descrição gerada automaticamente">
            <a:extLst>
              <a:ext uri="{FF2B5EF4-FFF2-40B4-BE49-F238E27FC236}">
                <a16:creationId xmlns:a16="http://schemas.microsoft.com/office/drawing/2014/main" id="{BACC93AD-ADBD-175B-B8D8-65E16085F433}"/>
              </a:ext>
            </a:extLst>
          </p:cNvPr>
          <p:cNvPicPr>
            <a:picLocks noChangeAspect="1"/>
          </p:cNvPicPr>
          <p:nvPr/>
        </p:nvPicPr>
        <p:blipFill>
          <a:blip r:embed="rId9"/>
          <a:stretch>
            <a:fillRect/>
          </a:stretch>
        </p:blipFill>
        <p:spPr>
          <a:xfrm>
            <a:off x="34593731" y="16397002"/>
            <a:ext cx="7622138" cy="5296113"/>
          </a:xfrm>
          <a:prstGeom prst="rect">
            <a:avLst/>
          </a:prstGeom>
        </p:spPr>
      </p:pic>
      <p:sp>
        <p:nvSpPr>
          <p:cNvPr id="31" name="CaixaDeTexto 30">
            <a:extLst>
              <a:ext uri="{FF2B5EF4-FFF2-40B4-BE49-F238E27FC236}">
                <a16:creationId xmlns:a16="http://schemas.microsoft.com/office/drawing/2014/main" id="{3E09DBEB-11DE-7FB4-FF6B-7BC696F1E130}"/>
              </a:ext>
            </a:extLst>
          </p:cNvPr>
          <p:cNvSpPr txBox="1"/>
          <p:nvPr/>
        </p:nvSpPr>
        <p:spPr>
          <a:xfrm>
            <a:off x="33592335" y="21694898"/>
            <a:ext cx="9515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400" dirty="0">
                <a:latin typeface="Arial"/>
                <a:ea typeface="Calibri"/>
                <a:cs typeface="Calibri"/>
              </a:rPr>
              <a:t>Fig. 6.2 - GUI</a:t>
            </a:r>
            <a:endParaRPr lang="pt-BR" sz="2400" dirty="0">
              <a:latin typeface="Arial"/>
              <a:cs typeface="Arial"/>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Application>Microsoft Office PowerPoint</Application>
  <PresentationFormat>Personalizar</PresentationFormat>
  <Slides>1</Slides>
  <Notes>1</Notes>
  <HiddenSlides>0</HiddenSlides>
  <ScaleCrop>false</ScaleCrop>
  <HeadingPairs>
    <vt:vector size="4" baseType="variant">
      <vt:variant>
        <vt:lpstr>Tema</vt:lpstr>
      </vt:variant>
      <vt:variant>
        <vt:i4>3</vt:i4>
      </vt:variant>
      <vt:variant>
        <vt:lpstr>Títulos de slides</vt:lpstr>
      </vt:variant>
      <vt:variant>
        <vt:i4>1</vt:i4>
      </vt:variant>
    </vt:vector>
  </HeadingPairs>
  <TitlesOfParts>
    <vt:vector size="4" baseType="lpstr">
      <vt:lpstr>36x48-Template-V2b</vt:lpstr>
      <vt:lpstr>1_Classic 3 Columns</vt:lpstr>
      <vt:lpstr>Classic - Wide Center</vt:lpstr>
      <vt:lpstr>Apresentação do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revision>82</cp:revision>
  <dcterms:created xsi:type="dcterms:W3CDTF">2012-02-03T19:11:35Z</dcterms:created>
  <dcterms:modified xsi:type="dcterms:W3CDTF">2024-05-16T22:27:05Z</dcterms:modified>
</cp:coreProperties>
</file>