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1" u="none" strike="noStrike" cap="none" spc="0" normalizeH="0" baseline="0">
        <a:ln>
          <a:noFill/>
        </a:ln>
        <a:solidFill>
          <a:srgbClr val="5E524C"/>
        </a:solidFill>
        <a:effectLst>
          <a:outerShdw blurRad="25400" dist="25400" dir="5520000" rotWithShape="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1" u="none" strike="noStrike" cap="none" spc="0" normalizeH="0" baseline="0">
        <a:ln>
          <a:noFill/>
        </a:ln>
        <a:solidFill>
          <a:srgbClr val="5E524C"/>
        </a:solidFill>
        <a:effectLst>
          <a:outerShdw blurRad="25400" dist="25400" dir="5520000" rotWithShape="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1" u="none" strike="noStrike" cap="none" spc="0" normalizeH="0" baseline="0">
        <a:ln>
          <a:noFill/>
        </a:ln>
        <a:solidFill>
          <a:srgbClr val="5E524C"/>
        </a:solidFill>
        <a:effectLst>
          <a:outerShdw blurRad="25400" dist="25400" dir="5520000" rotWithShape="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1" u="none" strike="noStrike" cap="none" spc="0" normalizeH="0" baseline="0">
        <a:ln>
          <a:noFill/>
        </a:ln>
        <a:solidFill>
          <a:srgbClr val="5E524C"/>
        </a:solidFill>
        <a:effectLst>
          <a:outerShdw blurRad="25400" dist="25400" dir="5520000" rotWithShape="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1" u="none" strike="noStrike" cap="none" spc="0" normalizeH="0" baseline="0">
        <a:ln>
          <a:noFill/>
        </a:ln>
        <a:solidFill>
          <a:srgbClr val="5E524C"/>
        </a:solidFill>
        <a:effectLst>
          <a:outerShdw blurRad="25400" dist="25400" dir="5520000" rotWithShape="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1" u="none" strike="noStrike" cap="none" spc="0" normalizeH="0" baseline="0">
        <a:ln>
          <a:noFill/>
        </a:ln>
        <a:solidFill>
          <a:srgbClr val="5E524C"/>
        </a:solidFill>
        <a:effectLst>
          <a:outerShdw blurRad="25400" dist="25400" dir="5520000" rotWithShape="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1" u="none" strike="noStrike" cap="none" spc="0" normalizeH="0" baseline="0">
        <a:ln>
          <a:noFill/>
        </a:ln>
        <a:solidFill>
          <a:srgbClr val="5E524C"/>
        </a:solidFill>
        <a:effectLst>
          <a:outerShdw blurRad="25400" dist="25400" dir="5520000" rotWithShape="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1" u="none" strike="noStrike" cap="none" spc="0" normalizeH="0" baseline="0">
        <a:ln>
          <a:noFill/>
        </a:ln>
        <a:solidFill>
          <a:srgbClr val="5E524C"/>
        </a:solidFill>
        <a:effectLst>
          <a:outerShdw blurRad="25400" dist="25400" dir="5520000" rotWithShape="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1" u="none" strike="noStrike" cap="none" spc="0" normalizeH="0" baseline="0">
        <a:ln>
          <a:noFill/>
        </a:ln>
        <a:solidFill>
          <a:srgbClr val="5E524C"/>
        </a:solidFill>
        <a:effectLst>
          <a:outerShdw blurRad="25400" dist="25400" dir="5520000" rotWithShape="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1C3">
              <a:alpha val="2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blipFill rotWithShape="1">
            <a:blip xmlns:r="http://schemas.openxmlformats.org/officeDocument/2006/relationships" r:embed="rId1"/>
            <a:srcRect/>
            <a:tile tx="0" ty="0" sx="100000" sy="100000" flip="none" algn="tl"/>
          </a:blip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1C3">
              <a:alpha val="25000"/>
            </a:srgbClr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1C3">
              <a:alpha val="2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67665E">
              <a:alpha val="30000"/>
            </a:srgbClr>
          </a:solidFill>
        </a:fill>
      </a:tcStyle>
    </a:wholeTbl>
    <a:band2H>
      <a:tcTxStyle/>
      <a:tcStyle>
        <a:tcBdr/>
        <a:fill>
          <a:solidFill>
            <a:srgbClr val="67665E">
              <a:alpha val="40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V>
        </a:tcBdr>
        <a:fill>
          <a:solidFill>
            <a:srgbClr val="67665E">
              <a:alpha val="50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V>
        </a:tcBdr>
        <a:fill>
          <a:solidFill>
            <a:srgbClr val="53534A">
              <a:alpha val="60000"/>
            </a:srgbClr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V>
        </a:tcBdr>
        <a:fill>
          <a:solidFill>
            <a:srgbClr val="53534A">
              <a:alpha val="6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65E">
              <a:alpha val="1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_rels/tableStyles.xml.rels><?xml version="1.0" encoding="UTF-8" standalone="yes"?>
<Relationships xmlns="http://schemas.openxmlformats.org/package/2006/relationships"><Relationship Id="rId1" Type="http://schemas.openxmlformats.org/officeDocument/2006/relationships/image" Target="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901700" y="3060700"/>
            <a:ext cx="11201400" cy="1714500"/>
          </a:xfrm>
          <a:prstGeom prst="rect">
            <a:avLst/>
          </a:prstGeom>
        </p:spPr>
        <p:txBody>
          <a:bodyPr anchor="b"/>
          <a:lstStyle/>
          <a:p>
            <a:r>
              <a:t>Texto del título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901700" y="4775200"/>
            <a:ext cx="11201400" cy="15367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marL="0" indent="2286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marL="0" indent="4572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marL="0" indent="6858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marL="0" indent="9144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6303924" y="9258300"/>
            <a:ext cx="409652" cy="4191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6604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90000"/>
              </a:lnSpc>
              <a:spcBef>
                <a:spcPts val="1200"/>
              </a:spcBef>
              <a:buSzTx/>
              <a:buNone/>
              <a:defRPr sz="3200" i="1"/>
            </a:lvl1pPr>
          </a:lstStyle>
          <a:p>
            <a:r>
              <a:t>– Juan López</a:t>
            </a:r>
          </a:p>
        </p:txBody>
      </p:sp>
      <p:sp>
        <p:nvSpPr>
          <p:cNvPr id="96" name="Shape 96"/>
          <p:cNvSpPr>
            <a:spLocks noGrp="1"/>
          </p:cNvSpPr>
          <p:nvPr>
            <p:ph type="body" sz="quarter" idx="14"/>
          </p:nvPr>
        </p:nvSpPr>
        <p:spPr>
          <a:xfrm>
            <a:off x="1270000" y="4248150"/>
            <a:ext cx="10464800" cy="723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90000"/>
              </a:lnSpc>
              <a:buSzTx/>
              <a:buNone/>
              <a:defRPr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“Escribir una cita aquí” </a:t>
            </a:r>
          </a:p>
        </p:txBody>
      </p:sp>
      <p:sp>
        <p:nvSpPr>
          <p:cNvPr id="97" name="Shape 9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5" name="Shape 1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halk_line_box_10x7.png"/>
          <p:cNvPicPr>
            <a:picLocks/>
          </p:cNvPicPr>
          <p:nvPr/>
        </p:nvPicPr>
        <p:blipFill>
          <a:blip r:embed="rId2">
            <a:alphaModFix amt="45000"/>
            <a:extLst/>
          </a:blip>
          <a:stretch>
            <a:fillRect/>
          </a:stretch>
        </p:blipFill>
        <p:spPr>
          <a:xfrm>
            <a:off x="317500" y="6794500"/>
            <a:ext cx="12344400" cy="2336800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Shape 22"/>
          <p:cNvSpPr>
            <a:spLocks noGrp="1"/>
          </p:cNvSpPr>
          <p:nvPr>
            <p:ph type="pic" idx="13"/>
          </p:nvPr>
        </p:nvSpPr>
        <p:spPr>
          <a:xfrm>
            <a:off x="393700" y="381000"/>
            <a:ext cx="12217400" cy="6146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901700" y="6934200"/>
            <a:ext cx="11201400" cy="952500"/>
          </a:xfrm>
          <a:prstGeom prst="rect">
            <a:avLst/>
          </a:prstGeom>
        </p:spPr>
        <p:txBody>
          <a:bodyPr anchor="b"/>
          <a:lstStyle/>
          <a:p>
            <a:r>
              <a:t>Texto del título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sz="quarter" idx="1"/>
          </p:nvPr>
        </p:nvSpPr>
        <p:spPr>
          <a:xfrm>
            <a:off x="901700" y="7823200"/>
            <a:ext cx="11201400" cy="12065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marL="0" indent="2286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marL="0" indent="4572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marL="0" indent="6858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marL="0" indent="9144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xfrm>
            <a:off x="6303924" y="9258300"/>
            <a:ext cx="409652" cy="4191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(ce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901700" y="3898900"/>
            <a:ext cx="11201400" cy="1943100"/>
          </a:xfrm>
          <a:prstGeom prst="rect">
            <a:avLst/>
          </a:prstGeom>
        </p:spPr>
        <p:txBody>
          <a:bodyPr anchor="ctr"/>
          <a:lstStyle/>
          <a:p>
            <a:r>
              <a:t>Texto del título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pic" sz="half" idx="13"/>
          </p:nvPr>
        </p:nvSpPr>
        <p:spPr>
          <a:xfrm>
            <a:off x="6451600" y="1066800"/>
            <a:ext cx="5626100" cy="76327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xfrm>
            <a:off x="901700" y="927100"/>
            <a:ext cx="5080000" cy="4102100"/>
          </a:xfrm>
          <a:prstGeom prst="rect">
            <a:avLst/>
          </a:prstGeom>
        </p:spPr>
        <p:txBody>
          <a:bodyPr anchor="b"/>
          <a:lstStyle/>
          <a:p>
            <a:r>
              <a:t>Texto del título</a:t>
            </a:r>
          </a:p>
        </p:txBody>
      </p:sp>
      <p:sp>
        <p:nvSpPr>
          <p:cNvPr id="42" name="Shape 42"/>
          <p:cNvSpPr>
            <a:spLocks noGrp="1"/>
          </p:cNvSpPr>
          <p:nvPr>
            <p:ph type="body" sz="quarter" idx="1"/>
          </p:nvPr>
        </p:nvSpPr>
        <p:spPr>
          <a:xfrm>
            <a:off x="901700" y="5029200"/>
            <a:ext cx="5080000" cy="36830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marL="0" indent="2286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marL="0" indent="4572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marL="0" indent="6858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marL="0" indent="9144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3" name="Shape 43"/>
          <p:cNvSpPr>
            <a:spLocks noGrp="1"/>
          </p:cNvSpPr>
          <p:nvPr>
            <p:ph type="sldNum" sz="quarter" idx="2"/>
          </p:nvPr>
        </p:nvSpPr>
        <p:spPr>
          <a:xfrm>
            <a:off x="6303924" y="9258300"/>
            <a:ext cx="409652" cy="4191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59" name="Shape 5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0" name="Shape 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pic" sz="half" idx="13"/>
          </p:nvPr>
        </p:nvSpPr>
        <p:spPr>
          <a:xfrm>
            <a:off x="6769100" y="2603500"/>
            <a:ext cx="5308600" cy="5969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69" name="Shape 69"/>
          <p:cNvSpPr>
            <a:spLocks noGrp="1"/>
          </p:cNvSpPr>
          <p:nvPr>
            <p:ph type="body" sz="half" idx="1"/>
          </p:nvPr>
        </p:nvSpPr>
        <p:spPr>
          <a:xfrm>
            <a:off x="901700" y="2603500"/>
            <a:ext cx="5334000" cy="5969000"/>
          </a:xfrm>
          <a:prstGeom prst="rect">
            <a:avLst/>
          </a:prstGeom>
        </p:spPr>
        <p:txBody>
          <a:bodyPr/>
          <a:lstStyle>
            <a:lvl1pPr marL="393700" indent="-393700">
              <a:lnSpc>
                <a:spcPct val="90000"/>
              </a:lnSpc>
              <a:spcBef>
                <a:spcPts val="2800"/>
              </a:spcBef>
              <a:defRPr sz="3200"/>
            </a:lvl1pPr>
            <a:lvl2pPr marL="787400" indent="-393700">
              <a:lnSpc>
                <a:spcPct val="90000"/>
              </a:lnSpc>
              <a:spcBef>
                <a:spcPts val="2800"/>
              </a:spcBef>
              <a:defRPr sz="3200"/>
            </a:lvl2pPr>
            <a:lvl3pPr marL="1181100" indent="-393700">
              <a:lnSpc>
                <a:spcPct val="90000"/>
              </a:lnSpc>
              <a:spcBef>
                <a:spcPts val="2800"/>
              </a:spcBef>
              <a:defRPr sz="3200"/>
            </a:lvl3pPr>
            <a:lvl4pPr marL="1574800" indent="-393700">
              <a:lnSpc>
                <a:spcPct val="90000"/>
              </a:lnSpc>
              <a:spcBef>
                <a:spcPts val="2800"/>
              </a:spcBef>
              <a:defRPr sz="3200"/>
            </a:lvl4pPr>
            <a:lvl5pPr marL="1968500" indent="-393700">
              <a:lnSpc>
                <a:spcPct val="90000"/>
              </a:lnSpc>
              <a:spcBef>
                <a:spcPts val="2800"/>
              </a:spcBef>
              <a:defRPr sz="32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0" name="Shape 7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body" idx="1"/>
          </p:nvPr>
        </p:nvSpPr>
        <p:spPr>
          <a:xfrm>
            <a:off x="901700" y="1727200"/>
            <a:ext cx="11201400" cy="6286500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8" name="Shape 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pic" sz="quarter" idx="13"/>
          </p:nvPr>
        </p:nvSpPr>
        <p:spPr>
          <a:xfrm>
            <a:off x="6654800" y="482600"/>
            <a:ext cx="5981700" cy="3911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pic" sz="half" idx="14"/>
          </p:nvPr>
        </p:nvSpPr>
        <p:spPr>
          <a:xfrm>
            <a:off x="6654800" y="4673600"/>
            <a:ext cx="5981700" cy="45974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7" name="Shape 87"/>
          <p:cNvSpPr>
            <a:spLocks noGrp="1"/>
          </p:cNvSpPr>
          <p:nvPr>
            <p:ph type="pic" idx="15"/>
          </p:nvPr>
        </p:nvSpPr>
        <p:spPr>
          <a:xfrm>
            <a:off x="406400" y="482600"/>
            <a:ext cx="5981700" cy="87884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halk_line_10x7.png"/>
          <p:cNvPicPr>
            <a:picLocks/>
          </p:cNvPicPr>
          <p:nvPr/>
        </p:nvPicPr>
        <p:blipFill>
          <a:blip r:embed="rId15">
            <a:alphaModFix amt="45000"/>
            <a:extLst/>
          </a:blip>
          <a:stretch>
            <a:fillRect/>
          </a:stretch>
        </p:blipFill>
        <p:spPr>
          <a:xfrm>
            <a:off x="393700" y="355600"/>
            <a:ext cx="12217400" cy="8775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901700" y="635000"/>
            <a:ext cx="11201400" cy="171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901700" y="2603500"/>
            <a:ext cx="11201400" cy="596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6299199" y="9258300"/>
            <a:ext cx="409652" cy="4191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 b="1" i="0" cap="all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all" spc="384" baseline="0">
          <a:ln>
            <a:noFill/>
          </a:ln>
          <a:solidFill>
            <a:srgbClr val="3E3B39"/>
          </a:solidFill>
          <a:effectLst>
            <a:outerShdw blurRad="25400" dist="25400" dir="5520000" rotWithShape="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all" spc="384" baseline="0">
          <a:ln>
            <a:noFill/>
          </a:ln>
          <a:solidFill>
            <a:srgbClr val="3E3B39"/>
          </a:solidFill>
          <a:effectLst>
            <a:outerShdw blurRad="25400" dist="25400" dir="5520000" rotWithShape="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all" spc="384" baseline="0">
          <a:ln>
            <a:noFill/>
          </a:ln>
          <a:solidFill>
            <a:srgbClr val="3E3B39"/>
          </a:solidFill>
          <a:effectLst>
            <a:outerShdw blurRad="25400" dist="25400" dir="5520000" rotWithShape="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all" spc="384" baseline="0">
          <a:ln>
            <a:noFill/>
          </a:ln>
          <a:solidFill>
            <a:srgbClr val="3E3B39"/>
          </a:solidFill>
          <a:effectLst>
            <a:outerShdw blurRad="25400" dist="25400" dir="5520000" rotWithShape="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all" spc="384" baseline="0">
          <a:ln>
            <a:noFill/>
          </a:ln>
          <a:solidFill>
            <a:srgbClr val="3E3B39"/>
          </a:solidFill>
          <a:effectLst>
            <a:outerShdw blurRad="25400" dist="25400" dir="5520000" rotWithShape="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all" spc="384" baseline="0">
          <a:ln>
            <a:noFill/>
          </a:ln>
          <a:solidFill>
            <a:srgbClr val="3E3B39"/>
          </a:solidFill>
          <a:effectLst>
            <a:outerShdw blurRad="25400" dist="25400" dir="5520000" rotWithShape="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all" spc="384" baseline="0">
          <a:ln>
            <a:noFill/>
          </a:ln>
          <a:solidFill>
            <a:srgbClr val="3E3B39"/>
          </a:solidFill>
          <a:effectLst>
            <a:outerShdw blurRad="25400" dist="25400" dir="5520000" rotWithShape="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all" spc="384" baseline="0">
          <a:ln>
            <a:noFill/>
          </a:ln>
          <a:solidFill>
            <a:srgbClr val="3E3B39"/>
          </a:solidFill>
          <a:effectLst>
            <a:outerShdw blurRad="25400" dist="25400" dir="5520000" rotWithShape="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all" spc="384" baseline="0">
          <a:ln>
            <a:noFill/>
          </a:ln>
          <a:solidFill>
            <a:srgbClr val="3E3B39"/>
          </a:solidFill>
          <a:effectLst>
            <a:outerShdw blurRad="25400" dist="25400" dir="5520000" rotWithShape="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5E524C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5E524C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5E524C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5E524C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5E524C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5E524C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5E524C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5E524C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5E524C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all" spc="0" baseline="0">
          <a:ln>
            <a:noFill/>
          </a:ln>
          <a:solidFill>
            <a:schemeClr val="tx1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all" spc="0" baseline="0">
          <a:ln>
            <a:noFill/>
          </a:ln>
          <a:solidFill>
            <a:schemeClr val="tx1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all" spc="0" baseline="0">
          <a:ln>
            <a:noFill/>
          </a:ln>
          <a:solidFill>
            <a:schemeClr val="tx1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all" spc="0" baseline="0">
          <a:ln>
            <a:noFill/>
          </a:ln>
          <a:solidFill>
            <a:schemeClr val="tx1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all" spc="0" baseline="0">
          <a:ln>
            <a:noFill/>
          </a:ln>
          <a:solidFill>
            <a:schemeClr val="tx1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all" spc="0" baseline="0">
          <a:ln>
            <a:noFill/>
          </a:ln>
          <a:solidFill>
            <a:schemeClr val="tx1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all" spc="0" baseline="0">
          <a:ln>
            <a:noFill/>
          </a:ln>
          <a:solidFill>
            <a:schemeClr val="tx1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all" spc="0" baseline="0">
          <a:ln>
            <a:noFill/>
          </a:ln>
          <a:solidFill>
            <a:schemeClr val="tx1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all" spc="0" baseline="0">
          <a:ln>
            <a:noFill/>
          </a:ln>
          <a:solidFill>
            <a:schemeClr val="tx1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ctrTitle"/>
          </p:nvPr>
        </p:nvSpPr>
        <p:spPr>
          <a:xfrm>
            <a:off x="901700" y="2071396"/>
            <a:ext cx="11750610" cy="270380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7200" dirty="0"/>
              <a:t>Carta </a:t>
            </a:r>
            <a:r>
              <a:rPr sz="7200" dirty="0" err="1"/>
              <a:t>pl</a:t>
            </a:r>
            <a:r>
              <a:rPr lang="es-MX" sz="7200" dirty="0"/>
              <a:t>á</a:t>
            </a:r>
            <a:r>
              <a:rPr sz="7200" dirty="0" err="1"/>
              <a:t>stica</a:t>
            </a:r>
            <a:endParaRPr sz="7200" dirty="0"/>
          </a:p>
        </p:txBody>
      </p:sp>
      <p:sp>
        <p:nvSpPr>
          <p:cNvPr id="122" name="Shape 122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defTabSz="315468">
              <a:defRPr sz="1944" spc="155">
                <a:effectLst>
                  <a:outerShdw blurRad="13716" dist="13716" dir="5520000" rotWithShape="0">
                    <a:srgbClr val="FFFFFF">
                      <a:alpha val="71999"/>
                    </a:srgbClr>
                  </a:outerShdw>
                </a:effectLst>
              </a:defRPr>
            </a:pPr>
            <a:r>
              <a:rPr sz="2400" dirty="0"/>
              <a:t>Hector </a:t>
            </a:r>
            <a:r>
              <a:rPr sz="2400" dirty="0" err="1"/>
              <a:t>ulises</a:t>
            </a:r>
            <a:endParaRPr sz="2400" dirty="0"/>
          </a:p>
          <a:p>
            <a:pPr defTabSz="315468">
              <a:defRPr sz="1944" spc="155">
                <a:effectLst>
                  <a:outerShdw blurRad="13716" dist="13716" dir="5520000" rotWithShape="0">
                    <a:srgbClr val="FFFFFF">
                      <a:alpha val="71999"/>
                    </a:srgbClr>
                  </a:outerShdw>
                </a:effectLst>
              </a:defRPr>
            </a:pPr>
            <a:r>
              <a:rPr sz="2400" dirty="0"/>
              <a:t>Jorge </a:t>
            </a:r>
            <a:r>
              <a:rPr sz="2400" dirty="0" err="1"/>
              <a:t>sayavedra</a:t>
            </a:r>
            <a:endParaRPr sz="2400" dirty="0"/>
          </a:p>
          <a:p>
            <a:pPr defTabSz="315468">
              <a:defRPr sz="1944" spc="155">
                <a:effectLst>
                  <a:outerShdw blurRad="13716" dist="13716" dir="5520000" rotWithShape="0">
                    <a:srgbClr val="FFFFFF">
                      <a:alpha val="71999"/>
                    </a:srgbClr>
                  </a:outerShdw>
                </a:effectLst>
              </a:defRPr>
            </a:pPr>
            <a:r>
              <a:rPr sz="2400" dirty="0" err="1"/>
              <a:t>Erendira</a:t>
            </a:r>
            <a:r>
              <a:rPr sz="2400" dirty="0"/>
              <a:t> </a:t>
            </a:r>
            <a:r>
              <a:rPr sz="2400" dirty="0" err="1"/>
              <a:t>marin</a:t>
            </a:r>
            <a:endParaRPr sz="2400" dirty="0"/>
          </a:p>
          <a:p>
            <a:pPr defTabSz="315468">
              <a:defRPr sz="1944" spc="155">
                <a:effectLst>
                  <a:outerShdw blurRad="13716" dist="13716" dir="5520000" rotWithShape="0">
                    <a:srgbClr val="FFFFFF">
                      <a:alpha val="71999"/>
                    </a:srgbClr>
                  </a:outerShdw>
                </a:effectLst>
              </a:defRPr>
            </a:pPr>
            <a:r>
              <a:rPr sz="2400" dirty="0" err="1"/>
              <a:t>carlos</a:t>
            </a:r>
            <a:r>
              <a:rPr sz="2400" dirty="0"/>
              <a:t> </a:t>
            </a:r>
            <a:r>
              <a:rPr sz="2400" dirty="0" err="1"/>
              <a:t>tinajero</a:t>
            </a:r>
            <a:endParaRPr sz="2400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Captura de pantalla 2017-11-30 a la(s) 8.37.35 p.m.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87391" y="1101013"/>
            <a:ext cx="9967401" cy="71415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Captura de pantalla 2017-11-30 a la(s) 8.37.47 p.m.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83507" y="398871"/>
            <a:ext cx="9437786" cy="89558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CONCLUSIONES</a:t>
            </a:r>
          </a:p>
        </p:txBody>
      </p:sp>
      <p:sp>
        <p:nvSpPr>
          <p:cNvPr id="160" name="Shape 160"/>
          <p:cNvSpPr>
            <a:spLocks noGrp="1"/>
          </p:cNvSpPr>
          <p:nvPr>
            <p:ph type="body" sz="half" idx="1"/>
          </p:nvPr>
        </p:nvSpPr>
        <p:spPr>
          <a:xfrm>
            <a:off x="1560156" y="1847462"/>
            <a:ext cx="9884488" cy="6818345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Marcador de posición de imagen 123"/>
          <p:cNvPicPr>
            <a:picLocks noGrp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680199" y="2206690"/>
            <a:ext cx="5384800" cy="6070600"/>
          </a:xfrm>
          <a:prstGeom prst="rect">
            <a:avLst/>
          </a:prstGeom>
        </p:spPr>
      </p:pic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xfrm>
            <a:off x="3962141" y="989563"/>
            <a:ext cx="11201400" cy="17145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6600" dirty="0" err="1"/>
              <a:t>plA</a:t>
            </a:r>
            <a:r>
              <a:rPr lang="es-MX" sz="6600" dirty="0"/>
              <a:t>s</a:t>
            </a:r>
            <a:r>
              <a:rPr sz="6600" dirty="0"/>
              <a:t>TICIDAD</a:t>
            </a:r>
          </a:p>
        </p:txBody>
      </p:sp>
      <p:sp>
        <p:nvSpPr>
          <p:cNvPr id="5" name="Marcador de texto 3">
            <a:extLst>
              <a:ext uri="{FF2B5EF4-FFF2-40B4-BE49-F238E27FC236}">
                <a16:creationId xmlns:a16="http://schemas.microsoft.com/office/drawing/2014/main" id="{4DBE4453-47FF-4B4E-BD36-EF654C699A11}"/>
              </a:ext>
            </a:extLst>
          </p:cNvPr>
          <p:cNvSpPr txBox="1">
            <a:spLocks/>
          </p:cNvSpPr>
          <p:nvPr/>
        </p:nvSpPr>
        <p:spPr>
          <a:xfrm>
            <a:off x="520698" y="2704063"/>
            <a:ext cx="5981702" cy="6457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393700" marR="0" indent="-393700" algn="l" defTabSz="584200" rtl="0" latinLnBrk="0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5E524C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787400" marR="0" indent="-393700" algn="l" defTabSz="584200" rtl="0" latinLnBrk="0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5E524C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181100" marR="0" indent="-393700" algn="l" defTabSz="584200" rtl="0" latinLnBrk="0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5E524C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574800" marR="0" indent="-393700" algn="l" defTabSz="584200" rtl="0" latinLnBrk="0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5E524C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1968500" marR="0" indent="-393700" algn="l" defTabSz="584200" rtl="0" latinLnBrk="0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5E524C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5E524C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5E524C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5E524C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5E524C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hangingPunct="1"/>
            <a:r>
              <a:rPr lang="es-MX" sz="3600" dirty="0"/>
              <a:t>La plasticidad es un comportamiento mecánico característico de ciertos materiales inelásticos consistente en la aparición de deformarse permanente e irreversiblemente cuando se encuentra sometido a tensiones por encima de su rango elástico, es decir, por encima de su límite elástico.</a:t>
            </a:r>
          </a:p>
          <a:p>
            <a:pPr hangingPunct="1"/>
            <a:endParaRPr lang="es-MX" sz="3600" dirty="0"/>
          </a:p>
          <a:p>
            <a:pPr hangingPunct="1"/>
            <a:endParaRPr lang="es-MX" sz="3600" dirty="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0B2628F-3DC3-49F1-809B-AFCCB0A256C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01700" y="1586204"/>
            <a:ext cx="3950218" cy="6986296"/>
          </a:xfrm>
        </p:spPr>
        <p:txBody>
          <a:bodyPr>
            <a:normAutofit/>
          </a:bodyPr>
          <a:lstStyle/>
          <a:p>
            <a:r>
              <a:rPr lang="es-MX" sz="3600" dirty="0"/>
              <a:t>En los metales, la plasticidad se explica en términos de desplazamientos irreversibles de dislocaciones.</a:t>
            </a:r>
          </a:p>
          <a:p>
            <a:endParaRPr lang="es-MX" sz="3600" dirty="0"/>
          </a:p>
        </p:txBody>
      </p:sp>
      <p:pic>
        <p:nvPicPr>
          <p:cNvPr id="1026" name="Picture 2" descr="Resultado de imagen para metales doblados">
            <a:extLst>
              <a:ext uri="{FF2B5EF4-FFF2-40B4-BE49-F238E27FC236}">
                <a16:creationId xmlns:a16="http://schemas.microsoft.com/office/drawing/2014/main" id="{674C9A96-28EF-441B-9F16-E7CA48FBB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387" y="1295314"/>
            <a:ext cx="6239523" cy="716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81372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im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3167" y="651350"/>
            <a:ext cx="10458466" cy="8450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xfrm>
            <a:off x="1721039" y="635000"/>
            <a:ext cx="11201400" cy="17145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5400" dirty="0"/>
              <a:t>CLASIFICADOR LIMO-ARCILLAS</a:t>
            </a:r>
          </a:p>
        </p:txBody>
      </p:sp>
      <p:sp>
        <p:nvSpPr>
          <p:cNvPr id="133" name="Shape 133"/>
          <p:cNvSpPr>
            <a:spLocks noGrp="1"/>
          </p:cNvSpPr>
          <p:nvPr>
            <p:ph type="body" sz="half" idx="1"/>
          </p:nvPr>
        </p:nvSpPr>
        <p:spPr>
          <a:xfrm>
            <a:off x="845716" y="1590272"/>
            <a:ext cx="7636024" cy="701255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85826" indent="-385826" defTabSz="572516">
              <a:spcBef>
                <a:spcPts val="2700"/>
              </a:spcBef>
              <a:defRPr sz="3136">
                <a:effectLst>
                  <a:outerShdw blurRad="24892" dist="24892" dir="5520000" rotWithShape="0">
                    <a:srgbClr val="FFFFFF">
                      <a:alpha val="71999"/>
                    </a:srgbClr>
                  </a:outerShdw>
                </a:effectLst>
              </a:defRPr>
            </a:pPr>
            <a:r>
              <a:rPr dirty="0"/>
              <a:t>Los </a:t>
            </a:r>
            <a:r>
              <a:rPr dirty="0" err="1"/>
              <a:t>suelos</a:t>
            </a:r>
            <a:r>
              <a:rPr dirty="0"/>
              <a:t> </a:t>
            </a:r>
            <a:r>
              <a:rPr dirty="0" err="1"/>
              <a:t>arcillosos</a:t>
            </a:r>
            <a:r>
              <a:rPr dirty="0"/>
              <a:t> se </a:t>
            </a:r>
            <a:r>
              <a:rPr dirty="0" err="1"/>
              <a:t>denominan</a:t>
            </a:r>
            <a:r>
              <a:rPr dirty="0"/>
              <a:t> </a:t>
            </a:r>
            <a:r>
              <a:rPr dirty="0" err="1"/>
              <a:t>suelos</a:t>
            </a:r>
            <a:r>
              <a:rPr dirty="0"/>
              <a:t> </a:t>
            </a:r>
            <a:r>
              <a:rPr dirty="0" err="1"/>
              <a:t>pesados</a:t>
            </a:r>
            <a:r>
              <a:rPr dirty="0"/>
              <a:t> o </a:t>
            </a:r>
            <a:r>
              <a:rPr dirty="0" err="1"/>
              <a:t>fuertes</a:t>
            </a:r>
            <a:r>
              <a:rPr dirty="0"/>
              <a:t>. </a:t>
            </a:r>
            <a:r>
              <a:rPr dirty="0" err="1"/>
              <a:t>Presentan</a:t>
            </a:r>
            <a:r>
              <a:rPr dirty="0"/>
              <a:t> </a:t>
            </a:r>
            <a:r>
              <a:rPr dirty="0" err="1"/>
              <a:t>baja</a:t>
            </a:r>
            <a:r>
              <a:rPr dirty="0"/>
              <a:t> </a:t>
            </a:r>
            <a:r>
              <a:rPr dirty="0" err="1"/>
              <a:t>permeabilidad</a:t>
            </a:r>
            <a:r>
              <a:rPr dirty="0"/>
              <a:t> al </a:t>
            </a:r>
            <a:r>
              <a:rPr dirty="0" err="1"/>
              <a:t>agua</a:t>
            </a:r>
            <a:r>
              <a:rPr dirty="0"/>
              <a:t> y </a:t>
            </a:r>
            <a:r>
              <a:rPr dirty="0" err="1"/>
              <a:t>elevada</a:t>
            </a:r>
            <a:r>
              <a:rPr dirty="0"/>
              <a:t> </a:t>
            </a:r>
            <a:r>
              <a:rPr dirty="0" err="1"/>
              <a:t>retención</a:t>
            </a:r>
            <a:r>
              <a:rPr dirty="0"/>
              <a:t> de </a:t>
            </a:r>
            <a:r>
              <a:rPr dirty="0" err="1"/>
              <a:t>agua</a:t>
            </a:r>
            <a:r>
              <a:rPr dirty="0"/>
              <a:t> y de </a:t>
            </a:r>
            <a:r>
              <a:rPr dirty="0" err="1"/>
              <a:t>nutrientes</a:t>
            </a:r>
            <a:r>
              <a:rPr dirty="0"/>
              <a:t>.</a:t>
            </a:r>
            <a:endParaRPr lang="es-MX" dirty="0"/>
          </a:p>
          <a:p>
            <a:pPr marL="385826" indent="-385826" defTabSz="572516">
              <a:spcBef>
                <a:spcPts val="2700"/>
              </a:spcBef>
              <a:defRPr sz="3136">
                <a:effectLst>
                  <a:outerShdw blurRad="24892" dist="24892" dir="5520000" rotWithShape="0">
                    <a:srgbClr val="FFFFFF">
                      <a:alpha val="71999"/>
                    </a:srgbClr>
                  </a:outerShdw>
                </a:effectLst>
              </a:defRPr>
            </a:pPr>
            <a:endParaRPr lang="es-MX" dirty="0"/>
          </a:p>
          <a:p>
            <a:pPr marL="385826" indent="-385826" defTabSz="572516">
              <a:spcBef>
                <a:spcPts val="2700"/>
              </a:spcBef>
              <a:defRPr sz="3136">
                <a:effectLst>
                  <a:outerShdw blurRad="24892" dist="24892" dir="5520000" rotWithShape="0">
                    <a:srgbClr val="FFFFFF">
                      <a:alpha val="71999"/>
                    </a:srgbClr>
                  </a:outerShdw>
                </a:effectLst>
              </a:defRPr>
            </a:pPr>
            <a:endParaRPr dirty="0"/>
          </a:p>
          <a:p>
            <a:pPr marL="385826" indent="-385826" defTabSz="572516">
              <a:spcBef>
                <a:spcPts val="2700"/>
              </a:spcBef>
              <a:defRPr sz="3136">
                <a:effectLst>
                  <a:outerShdw blurRad="24892" dist="24892" dir="5520000" rotWithShape="0">
                    <a:srgbClr val="FFFFFF">
                      <a:alpha val="71999"/>
                    </a:srgbClr>
                  </a:outerShdw>
                </a:effectLst>
              </a:defRPr>
            </a:pPr>
            <a:r>
              <a:rPr dirty="0"/>
              <a:t>La </a:t>
            </a:r>
            <a:r>
              <a:rPr dirty="0" err="1"/>
              <a:t>característica</a:t>
            </a:r>
            <a:r>
              <a:rPr dirty="0"/>
              <a:t> </a:t>
            </a:r>
            <a:r>
              <a:rPr dirty="0" err="1"/>
              <a:t>física</a:t>
            </a:r>
            <a:r>
              <a:rPr dirty="0"/>
              <a:t> </a:t>
            </a:r>
            <a:r>
              <a:rPr dirty="0" err="1"/>
              <a:t>más</a:t>
            </a:r>
            <a:r>
              <a:rPr dirty="0"/>
              <a:t> </a:t>
            </a:r>
            <a:r>
              <a:rPr dirty="0" err="1"/>
              <a:t>significativa</a:t>
            </a:r>
            <a:r>
              <a:rPr dirty="0"/>
              <a:t> de las </a:t>
            </a:r>
            <a:r>
              <a:rPr dirty="0" err="1"/>
              <a:t>arcillas</a:t>
            </a:r>
            <a:r>
              <a:rPr dirty="0"/>
              <a:t> </a:t>
            </a:r>
            <a:r>
              <a:rPr dirty="0" err="1"/>
              <a:t>es</a:t>
            </a:r>
            <a:r>
              <a:rPr dirty="0"/>
              <a:t> la </a:t>
            </a:r>
            <a:r>
              <a:rPr dirty="0" err="1"/>
              <a:t>plasticidad</a:t>
            </a:r>
            <a:r>
              <a:rPr dirty="0"/>
              <a:t>, que </a:t>
            </a:r>
            <a:r>
              <a:rPr dirty="0" err="1"/>
              <a:t>es</a:t>
            </a:r>
            <a:r>
              <a:rPr dirty="0"/>
              <a:t> la </a:t>
            </a:r>
            <a:r>
              <a:rPr dirty="0" err="1"/>
              <a:t>capacidad</a:t>
            </a:r>
            <a:r>
              <a:rPr dirty="0"/>
              <a:t> de </a:t>
            </a:r>
            <a:r>
              <a:rPr dirty="0" err="1"/>
              <a:t>deformarse</a:t>
            </a:r>
            <a:r>
              <a:rPr dirty="0"/>
              <a:t> sin </a:t>
            </a:r>
            <a:r>
              <a:rPr dirty="0" err="1"/>
              <a:t>agrietarse</a:t>
            </a:r>
            <a:r>
              <a:rPr dirty="0"/>
              <a:t> ante un </a:t>
            </a:r>
            <a:r>
              <a:rPr dirty="0" err="1"/>
              <a:t>esfuerzo</a:t>
            </a:r>
            <a:r>
              <a:rPr dirty="0"/>
              <a:t> </a:t>
            </a:r>
            <a:r>
              <a:rPr dirty="0" err="1"/>
              <a:t>mecánico</a:t>
            </a:r>
            <a:r>
              <a:rPr dirty="0"/>
              <a:t> </a:t>
            </a:r>
            <a:r>
              <a:rPr dirty="0" err="1"/>
              <a:t>conservando</a:t>
            </a:r>
            <a:r>
              <a:rPr dirty="0"/>
              <a:t> la </a:t>
            </a:r>
            <a:r>
              <a:rPr dirty="0" err="1"/>
              <a:t>deformación</a:t>
            </a:r>
            <a:r>
              <a:rPr dirty="0"/>
              <a:t> al </a:t>
            </a:r>
            <a:r>
              <a:rPr dirty="0" err="1"/>
              <a:t>retirarse</a:t>
            </a:r>
            <a:r>
              <a:rPr dirty="0"/>
              <a:t> la </a:t>
            </a:r>
            <a:r>
              <a:rPr dirty="0" err="1"/>
              <a:t>carga</a:t>
            </a:r>
            <a:r>
              <a:rPr dirty="0"/>
              <a:t> (No se produce </a:t>
            </a:r>
            <a:r>
              <a:rPr dirty="0" err="1"/>
              <a:t>rebote</a:t>
            </a:r>
            <a:r>
              <a:rPr dirty="0"/>
              <a:t> </a:t>
            </a:r>
            <a:r>
              <a:rPr dirty="0" err="1"/>
              <a:t>elástico</a:t>
            </a:r>
            <a:r>
              <a:rPr dirty="0"/>
              <a:t>). </a:t>
            </a:r>
          </a:p>
        </p:txBody>
      </p:sp>
      <p:pic>
        <p:nvPicPr>
          <p:cNvPr id="134" name="Captura de pantalla 2017-11-30 a la(s) 8.27.53 p.m.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59069" y="3968124"/>
            <a:ext cx="5742930" cy="12132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body" sz="half" idx="1"/>
          </p:nvPr>
        </p:nvSpPr>
        <p:spPr>
          <a:xfrm>
            <a:off x="654098" y="1119264"/>
            <a:ext cx="4514593" cy="73914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3600" dirty="0"/>
              <a:t>La </a:t>
            </a:r>
            <a:r>
              <a:rPr sz="3600" dirty="0" err="1"/>
              <a:t>textura</a:t>
            </a:r>
            <a:r>
              <a:rPr sz="3600" dirty="0"/>
              <a:t> franca se </a:t>
            </a:r>
            <a:r>
              <a:rPr sz="3600" dirty="0" err="1"/>
              <a:t>considera</a:t>
            </a:r>
            <a:r>
              <a:rPr sz="3600" dirty="0"/>
              <a:t> la </a:t>
            </a:r>
            <a:r>
              <a:rPr sz="3600" dirty="0" err="1"/>
              <a:t>textura</a:t>
            </a:r>
            <a:r>
              <a:rPr sz="3600" dirty="0"/>
              <a:t> ideal, </a:t>
            </a:r>
            <a:r>
              <a:rPr sz="3600" dirty="0" err="1"/>
              <a:t>porque</a:t>
            </a:r>
            <a:r>
              <a:rPr sz="3600" dirty="0"/>
              <a:t> </a:t>
            </a:r>
            <a:r>
              <a:rPr sz="3600" dirty="0" err="1"/>
              <a:t>tiene</a:t>
            </a:r>
            <a:r>
              <a:rPr sz="3600" dirty="0"/>
              <a:t> </a:t>
            </a:r>
            <a:r>
              <a:rPr sz="3600" dirty="0" err="1"/>
              <a:t>una</a:t>
            </a:r>
            <a:r>
              <a:rPr sz="3600" dirty="0"/>
              <a:t> </a:t>
            </a:r>
            <a:r>
              <a:rPr sz="3600" dirty="0" err="1"/>
              <a:t>mezcla</a:t>
            </a:r>
            <a:r>
              <a:rPr sz="3600" dirty="0"/>
              <a:t> </a:t>
            </a:r>
            <a:r>
              <a:rPr sz="3600" dirty="0" err="1"/>
              <a:t>equilibrada</a:t>
            </a:r>
            <a:r>
              <a:rPr sz="3600" dirty="0"/>
              <a:t> de arena, limo y </a:t>
            </a:r>
            <a:r>
              <a:rPr sz="3600" dirty="0" err="1"/>
              <a:t>arcilla</a:t>
            </a:r>
            <a:r>
              <a:rPr sz="3600" dirty="0"/>
              <a:t>. </a:t>
            </a:r>
            <a:endParaRPr lang="es-MX" sz="3600" dirty="0"/>
          </a:p>
          <a:p>
            <a:endParaRPr sz="3600" dirty="0"/>
          </a:p>
          <a:p>
            <a:r>
              <a:rPr sz="3600" dirty="0" err="1"/>
              <a:t>Esto</a:t>
            </a:r>
            <a:r>
              <a:rPr sz="3600" dirty="0"/>
              <a:t> </a:t>
            </a:r>
            <a:r>
              <a:rPr sz="3600" dirty="0" err="1"/>
              <a:t>supone</a:t>
            </a:r>
            <a:r>
              <a:rPr sz="3600" dirty="0"/>
              <a:t> un </a:t>
            </a:r>
            <a:r>
              <a:rPr sz="3600" dirty="0" err="1"/>
              <a:t>equilibrio</a:t>
            </a:r>
            <a:r>
              <a:rPr sz="3600" dirty="0"/>
              <a:t> entre </a:t>
            </a:r>
            <a:r>
              <a:rPr sz="3600" dirty="0" err="1"/>
              <a:t>permeabilidad</a:t>
            </a:r>
            <a:r>
              <a:rPr sz="3600" dirty="0"/>
              <a:t> al </a:t>
            </a:r>
            <a:r>
              <a:rPr sz="3600" dirty="0" err="1"/>
              <a:t>agua</a:t>
            </a:r>
            <a:r>
              <a:rPr sz="3600" dirty="0"/>
              <a:t> y </a:t>
            </a:r>
            <a:r>
              <a:rPr sz="3600" dirty="0" err="1"/>
              <a:t>retención</a:t>
            </a:r>
            <a:r>
              <a:rPr sz="3600" dirty="0"/>
              <a:t> de </a:t>
            </a:r>
            <a:r>
              <a:rPr sz="3600" dirty="0" err="1"/>
              <a:t>agua</a:t>
            </a:r>
            <a:r>
              <a:rPr sz="3600" dirty="0"/>
              <a:t> y de </a:t>
            </a:r>
            <a:r>
              <a:rPr sz="3600" dirty="0" err="1"/>
              <a:t>nutrientes</a:t>
            </a:r>
            <a:r>
              <a:rPr sz="3600" dirty="0"/>
              <a:t>.</a:t>
            </a:r>
          </a:p>
        </p:txBody>
      </p:sp>
      <p:pic>
        <p:nvPicPr>
          <p:cNvPr id="138" name="Captura de pantalla 2017-11-30 a la(s) 8.31.09 p.m.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68691" y="1191604"/>
            <a:ext cx="7182011" cy="73703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Captura de pantalla 2017-11-30 a la(s) 8.31.55 p.m.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77966" y="933060"/>
            <a:ext cx="8145667" cy="758976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140">
            <a:extLst>
              <a:ext uri="{FF2B5EF4-FFF2-40B4-BE49-F238E27FC236}">
                <a16:creationId xmlns:a16="http://schemas.microsoft.com/office/drawing/2014/main" id="{25BD3D31-0C0F-496E-9693-9246C483814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581167" y="1169435"/>
            <a:ext cx="3243986" cy="6444343"/>
          </a:xfrm>
          <a:prstGeom prst="rect">
            <a:avLst/>
          </a:prstGeom>
        </p:spPr>
        <p:txBody>
          <a:bodyPr>
            <a:normAutofit/>
          </a:bodyPr>
          <a:lstStyle>
            <a:lvl1pPr marL="362204" indent="-362204" defTabSz="537463">
              <a:spcBef>
                <a:spcPts val="2500"/>
              </a:spcBef>
              <a:defRPr sz="2944">
                <a:effectLst>
                  <a:outerShdw blurRad="23368" dist="23368" dir="5520000" rotWithShape="0">
                    <a:srgbClr val="FFFFFF">
                      <a:alpha val="71999"/>
                    </a:srgbClr>
                  </a:outerShdw>
                </a:effectLst>
              </a:defRPr>
            </a:lvl1pPr>
          </a:lstStyle>
          <a:p>
            <a:r>
              <a:rPr sz="3600" dirty="0"/>
              <a:t>Las </a:t>
            </a:r>
            <a:r>
              <a:rPr sz="3600" dirty="0" err="1"/>
              <a:t>arcillas</a:t>
            </a:r>
            <a:r>
              <a:rPr sz="3600" dirty="0"/>
              <a:t> de </a:t>
            </a:r>
            <a:r>
              <a:rPr sz="3600" dirty="0" err="1"/>
              <a:t>acuerdo</a:t>
            </a:r>
            <a:r>
              <a:rPr sz="3600" dirty="0"/>
              <a:t> al </a:t>
            </a:r>
            <a:r>
              <a:rPr sz="3600" dirty="0" err="1"/>
              <a:t>grado</a:t>
            </a:r>
            <a:r>
              <a:rPr sz="3600" dirty="0"/>
              <a:t> de </a:t>
            </a:r>
            <a:r>
              <a:rPr sz="3600" dirty="0" err="1"/>
              <a:t>plasticidad</a:t>
            </a:r>
            <a:r>
              <a:rPr sz="3600" dirty="0"/>
              <a:t> se </a:t>
            </a:r>
            <a:r>
              <a:rPr sz="3600" dirty="0" err="1"/>
              <a:t>clasifican</a:t>
            </a:r>
            <a:r>
              <a:rPr sz="3600" dirty="0"/>
              <a:t> </a:t>
            </a:r>
            <a:r>
              <a:rPr sz="3600" dirty="0" err="1"/>
              <a:t>en</a:t>
            </a:r>
            <a:r>
              <a:rPr sz="3600" dirty="0"/>
              <a:t> </a:t>
            </a:r>
            <a:r>
              <a:rPr sz="3600" dirty="0" err="1"/>
              <a:t>magras</a:t>
            </a:r>
            <a:r>
              <a:rPr sz="3600" dirty="0"/>
              <a:t> y </a:t>
            </a:r>
            <a:r>
              <a:rPr sz="3600" dirty="0" err="1"/>
              <a:t>grasas</a:t>
            </a:r>
            <a:r>
              <a:rPr sz="3600" dirty="0"/>
              <a:t>. 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Captura de pantalla 2017-11-30 a la(s) 8.32.55 p.m.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30412" y="444499"/>
            <a:ext cx="9483065" cy="88674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title"/>
          </p:nvPr>
        </p:nvSpPr>
        <p:spPr>
          <a:xfrm>
            <a:off x="638369" y="1138853"/>
            <a:ext cx="12366431" cy="1714500"/>
          </a:xfrm>
          <a:prstGeom prst="rect">
            <a:avLst/>
          </a:prstGeom>
        </p:spPr>
        <p:txBody>
          <a:bodyPr/>
          <a:lstStyle/>
          <a:p>
            <a:r>
              <a:t>CLASIFICADOR ALTA-BAJA PLASTICIDAD</a:t>
            </a:r>
          </a:p>
        </p:txBody>
      </p:sp>
      <p:pic>
        <p:nvPicPr>
          <p:cNvPr id="149" name="Sin-título-8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23363" y="2157165"/>
            <a:ext cx="8358073" cy="64575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5">
  <a:themeElements>
    <a:clrScheme name="New_Template5">
      <a:dk1>
        <a:srgbClr val="5E524C"/>
      </a:dk1>
      <a:lt1>
        <a:srgbClr val="12455E"/>
      </a:lt1>
      <a:dk2>
        <a:srgbClr val="615E5A"/>
      </a:dk2>
      <a:lt2>
        <a:srgbClr val="C8C1B8"/>
      </a:lt2>
      <a:accent1>
        <a:srgbClr val="899DBD"/>
      </a:accent1>
      <a:accent2>
        <a:srgbClr val="74A198"/>
      </a:accent2>
      <a:accent3>
        <a:srgbClr val="8A9759"/>
      </a:accent3>
      <a:accent4>
        <a:srgbClr val="CBA466"/>
      </a:accent4>
      <a:accent5>
        <a:srgbClr val="BB7B3F"/>
      </a:accent5>
      <a:accent6>
        <a:srgbClr val="BA6C5B"/>
      </a:accent6>
      <a:hlink>
        <a:srgbClr val="0000FF"/>
      </a:hlink>
      <a:folHlink>
        <a:srgbClr val="FF00FF"/>
      </a:folHlink>
    </a:clrScheme>
    <a:fontScheme name="New_Template5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New_Template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760000" rotWithShape="0">
              <a:srgbClr val="FFFFFF">
                <a:alpha val="30000"/>
              </a:srgbClr>
            </a:outerShdw>
          </a:effectLst>
        </a:effectStyle>
        <a:effectStyle>
          <a:effectLst>
            <a:outerShdw blurRad="38100" dist="25400" dir="5760000" rotWithShape="0">
              <a:srgbClr val="FFFFFF">
                <a:alpha val="30000"/>
              </a:srgbClr>
            </a:outerShdw>
          </a:effectLst>
        </a:effectStyle>
        <a:effectStyle>
          <a:effectLst>
            <a:outerShdw blurRad="38100" dist="25400" dir="5760000" rotWithShape="0">
              <a:srgbClr val="FFFFFF">
                <a:alpha val="3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760000" rotWithShape="0">
            <a:srgbClr val="FFFFFF">
              <a:alpha val="3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3E3B39"/>
            </a:solidFill>
            <a:effectLst>
              <a:outerShdw blurRad="25400" dist="12700" dir="4920000" rotWithShape="0">
                <a:srgbClr val="FFFFFF">
                  <a:alpha val="50000"/>
                </a:srgbClr>
              </a:outerShdw>
            </a:effectLst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575451">
              <a:alpha val="90000"/>
            </a:srgbClr>
          </a:solidFill>
          <a:prstDash val="solid"/>
          <a:miter lim="400000"/>
        </a:ln>
        <a:effectLst>
          <a:outerShdw blurRad="25400" dist="25400" dir="5520000" rotWithShape="0">
            <a:srgbClr val="FFFFFF">
              <a:alpha val="72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1" u="none" strike="noStrike" cap="none" spc="0" normalizeH="0" baseline="0">
            <a:ln>
              <a:noFill/>
            </a:ln>
            <a:solidFill>
              <a:srgbClr val="5E524C"/>
            </a:solidFill>
            <a:effectLst>
              <a:outerShdw blurRad="25400" dist="25400" dir="5520000" rotWithShape="0">
                <a:srgbClr val="FFFFFF">
                  <a:alpha val="71999"/>
                </a:srgbClr>
              </a:outerShdw>
            </a:effectLst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5">
  <a:themeElements>
    <a:clrScheme name="New_Template5">
      <a:dk1>
        <a:srgbClr val="000000"/>
      </a:dk1>
      <a:lt1>
        <a:srgbClr val="FFFFFF"/>
      </a:lt1>
      <a:dk2>
        <a:srgbClr val="615E5A"/>
      </a:dk2>
      <a:lt2>
        <a:srgbClr val="C8C1B8"/>
      </a:lt2>
      <a:accent1>
        <a:srgbClr val="899DBD"/>
      </a:accent1>
      <a:accent2>
        <a:srgbClr val="74A198"/>
      </a:accent2>
      <a:accent3>
        <a:srgbClr val="8A9759"/>
      </a:accent3>
      <a:accent4>
        <a:srgbClr val="CBA466"/>
      </a:accent4>
      <a:accent5>
        <a:srgbClr val="BB7B3F"/>
      </a:accent5>
      <a:accent6>
        <a:srgbClr val="BA6C5B"/>
      </a:accent6>
      <a:hlink>
        <a:srgbClr val="0000FF"/>
      </a:hlink>
      <a:folHlink>
        <a:srgbClr val="FF00FF"/>
      </a:folHlink>
    </a:clrScheme>
    <a:fontScheme name="New_Template5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New_Template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760000" rotWithShape="0">
              <a:srgbClr val="FFFFFF">
                <a:alpha val="30000"/>
              </a:srgbClr>
            </a:outerShdw>
          </a:effectLst>
        </a:effectStyle>
        <a:effectStyle>
          <a:effectLst>
            <a:outerShdw blurRad="38100" dist="25400" dir="5760000" rotWithShape="0">
              <a:srgbClr val="FFFFFF">
                <a:alpha val="30000"/>
              </a:srgbClr>
            </a:outerShdw>
          </a:effectLst>
        </a:effectStyle>
        <a:effectStyle>
          <a:effectLst>
            <a:outerShdw blurRad="38100" dist="25400" dir="5760000" rotWithShape="0">
              <a:srgbClr val="FFFFFF">
                <a:alpha val="3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760000" rotWithShape="0">
            <a:srgbClr val="FFFFFF">
              <a:alpha val="3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3E3B39"/>
            </a:solidFill>
            <a:effectLst>
              <a:outerShdw blurRad="25400" dist="12700" dir="4920000" rotWithShape="0">
                <a:srgbClr val="FFFFFF">
                  <a:alpha val="50000"/>
                </a:srgbClr>
              </a:outerShdw>
            </a:effectLst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575451">
              <a:alpha val="90000"/>
            </a:srgbClr>
          </a:solidFill>
          <a:prstDash val="solid"/>
          <a:miter lim="400000"/>
        </a:ln>
        <a:effectLst>
          <a:outerShdw blurRad="25400" dist="25400" dir="5520000" rotWithShape="0">
            <a:srgbClr val="FFFFFF">
              <a:alpha val="72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1" u="none" strike="noStrike" cap="none" spc="0" normalizeH="0" baseline="0">
            <a:ln>
              <a:noFill/>
            </a:ln>
            <a:solidFill>
              <a:srgbClr val="5E524C"/>
            </a:solidFill>
            <a:effectLst>
              <a:outerShdw blurRad="25400" dist="25400" dir="5520000" rotWithShape="0">
                <a:srgbClr val="FFFFFF">
                  <a:alpha val="71999"/>
                </a:srgbClr>
              </a:outerShdw>
            </a:effectLst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</Words>
  <Application>Microsoft Office PowerPoint</Application>
  <PresentationFormat>Personalizado</PresentationFormat>
  <Paragraphs>19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Avenir Next</vt:lpstr>
      <vt:lpstr>Avenir Next Demi Bold</vt:lpstr>
      <vt:lpstr>Avenir Next Medium</vt:lpstr>
      <vt:lpstr>Helvetica Neue</vt:lpstr>
      <vt:lpstr>New_Template5</vt:lpstr>
      <vt:lpstr>Carta plástica</vt:lpstr>
      <vt:lpstr>plAsTICIDAD</vt:lpstr>
      <vt:lpstr>Presentación de PowerPoint</vt:lpstr>
      <vt:lpstr>Presentación de PowerPoint</vt:lpstr>
      <vt:lpstr>CLASIFICADOR LIMO-ARCILLAS</vt:lpstr>
      <vt:lpstr>Presentación de PowerPoint</vt:lpstr>
      <vt:lpstr>Presentación de PowerPoint</vt:lpstr>
      <vt:lpstr>Presentación de PowerPoint</vt:lpstr>
      <vt:lpstr>CLASIFICADOR ALTA-BAJA PLASTICIDAD</vt:lpstr>
      <vt:lpstr>Presentación de PowerPoint</vt:lpstr>
      <vt:lpstr>Presentación de PowerPoint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Carta plástica</dc:title>
  <cp:lastModifiedBy>ESCOTO GONZALEZ, HECTOR ULISES</cp:lastModifiedBy>
  <cp:revision>1</cp:revision>
  <dcterms:modified xsi:type="dcterms:W3CDTF">2017-12-01T18:49:05Z</dcterms:modified>
</cp:coreProperties>
</file>