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696" y="-9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z="1200" b="1" dirty="0">
                <a:latin typeface="Arial"/>
                <a:cs typeface="Arial"/>
              </a:rPr>
              <a:t>‹#›</a:t>
            </a:fld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z="1200" b="1" dirty="0">
                <a:latin typeface="Arial"/>
                <a:cs typeface="Arial"/>
              </a:rPr>
              <a:t>‹#›</a:t>
            </a:fld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z="1200" b="1" dirty="0">
                <a:latin typeface="Arial"/>
                <a:cs typeface="Arial"/>
              </a:rPr>
              <a:t>‹#›</a:t>
            </a:fld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z="1200" b="1" dirty="0">
                <a:latin typeface="Arial"/>
                <a:cs typeface="Arial"/>
              </a:rPr>
              <a:t>‹#›</a:t>
            </a:fld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z="1200" b="1" dirty="0">
                <a:latin typeface="Arial"/>
                <a:cs typeface="Arial"/>
              </a:rPr>
              <a:t>‹#›</a:t>
            </a:fld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24554" y="9259731"/>
            <a:ext cx="92328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z="1200" b="1" dirty="0">
                <a:latin typeface="Arial"/>
                <a:cs typeface="Arial"/>
              </a:rPr>
              <a:t>‹#›</a:t>
            </a:fld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75" y="0"/>
            <a:ext cx="7677150" cy="10048875"/>
            <a:chOff x="66675" y="0"/>
            <a:chExt cx="7677150" cy="10048875"/>
          </a:xfrm>
        </p:grpSpPr>
        <p:sp>
          <p:nvSpPr>
            <p:cNvPr id="3" name="object 3"/>
            <p:cNvSpPr/>
            <p:nvPr/>
          </p:nvSpPr>
          <p:spPr>
            <a:xfrm>
              <a:off x="66675" y="0"/>
              <a:ext cx="7677150" cy="10048875"/>
            </a:xfrm>
            <a:custGeom>
              <a:avLst/>
              <a:gdLst/>
              <a:ahLst/>
              <a:cxnLst/>
              <a:rect l="l" t="t" r="r" b="b"/>
              <a:pathLst>
                <a:path w="7677150" h="10048875">
                  <a:moveTo>
                    <a:pt x="0" y="10048873"/>
                  </a:moveTo>
                  <a:lnTo>
                    <a:pt x="7677150" y="10048873"/>
                  </a:lnTo>
                  <a:lnTo>
                    <a:pt x="7677150" y="0"/>
                  </a:lnTo>
                  <a:lnTo>
                    <a:pt x="0" y="0"/>
                  </a:lnTo>
                  <a:lnTo>
                    <a:pt x="0" y="10048873"/>
                  </a:lnTo>
                  <a:close/>
                </a:path>
              </a:pathLst>
            </a:custGeom>
            <a:solidFill>
              <a:srgbClr val="EC7C3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94578" y="8317483"/>
              <a:ext cx="1842770" cy="428625"/>
            </a:xfrm>
            <a:custGeom>
              <a:avLst/>
              <a:gdLst/>
              <a:ahLst/>
              <a:cxnLst/>
              <a:rect l="l" t="t" r="r" b="b"/>
              <a:pathLst>
                <a:path w="1842770" h="428625">
                  <a:moveTo>
                    <a:pt x="1842770" y="0"/>
                  </a:moveTo>
                  <a:lnTo>
                    <a:pt x="0" y="0"/>
                  </a:lnTo>
                  <a:lnTo>
                    <a:pt x="0" y="428624"/>
                  </a:lnTo>
                  <a:lnTo>
                    <a:pt x="1842770" y="428624"/>
                  </a:lnTo>
                  <a:lnTo>
                    <a:pt x="184277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" y="3114801"/>
              <a:ext cx="5657850" cy="5266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472440"/>
              <a:ext cx="6749033" cy="2300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9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604" y="863853"/>
            <a:ext cx="186055" cy="4521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25" dirty="0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Calibri"/>
                <a:cs typeface="Calibri"/>
              </a:rPr>
              <a:t>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863853"/>
            <a:ext cx="4695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appoint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electoral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members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proxy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absentee ballot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permitted.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532890"/>
            <a:ext cx="5817870" cy="30861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latin typeface="Calibri"/>
                <a:cs typeface="Calibri"/>
              </a:rPr>
              <a:t>Eligibility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14100"/>
              </a:lnSpc>
              <a:spcBef>
                <a:spcPts val="52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satisfied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obligations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 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dirty="0">
                <a:latin typeface="Calibri"/>
                <a:cs typeface="Calibri"/>
              </a:rPr>
              <a:t>eligible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 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for.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probation 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eligible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office.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eligible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maintained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at</a:t>
            </a:r>
            <a:endParaRPr sz="1200">
              <a:latin typeface="Calibri"/>
              <a:cs typeface="Calibri"/>
            </a:endParaRPr>
          </a:p>
          <a:p>
            <a:pPr marL="469265" marR="452120" indent="-228600">
              <a:lnSpc>
                <a:spcPct val="114100"/>
              </a:lnSpc>
              <a:spcBef>
                <a:spcPts val="1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Least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12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 membership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standing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attend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regularly.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 marR="4849495">
              <a:lnSpc>
                <a:spcPct val="1517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I</a:t>
            </a:r>
            <a:r>
              <a:rPr sz="1200" b="1" spc="5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Terms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office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657471"/>
            <a:ext cx="145415" cy="6673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25" dirty="0">
                <a:latin typeface="Calibri"/>
                <a:cs typeface="Calibri"/>
              </a:rPr>
              <a:t>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5" dirty="0">
                <a:latin typeface="Calibri"/>
                <a:cs typeface="Calibri"/>
              </a:rPr>
              <a:t>c.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4657471"/>
            <a:ext cx="5220335" cy="24853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latin typeface="Calibri"/>
                <a:cs typeface="Calibri"/>
              </a:rPr>
              <a:t>Officers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 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 </a:t>
            </a:r>
            <a:r>
              <a:rPr sz="1200" spc="-10" dirty="0">
                <a:latin typeface="Calibri"/>
                <a:cs typeface="Calibri"/>
              </a:rPr>
              <a:t>years.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New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assume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immediately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election.</a:t>
            </a:r>
            <a:endParaRPr sz="1200">
              <a:latin typeface="Calibri"/>
              <a:cs typeface="Calibri"/>
            </a:endParaRPr>
          </a:p>
          <a:p>
            <a:pPr marL="12700" marR="78740" indent="34925">
              <a:lnSpc>
                <a:spcPct val="1171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holds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years)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 </a:t>
            </a:r>
            <a:r>
              <a:rPr sz="1200" dirty="0">
                <a:latin typeface="Calibri"/>
                <a:cs typeface="Calibri"/>
              </a:rPr>
              <a:t>longer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however,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eligible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office.</a:t>
            </a:r>
            <a:endParaRPr sz="1200">
              <a:latin typeface="Calibri"/>
              <a:cs typeface="Calibri"/>
            </a:endParaRPr>
          </a:p>
          <a:p>
            <a:pPr marL="12700" marR="205104">
              <a:lnSpc>
                <a:spcPct val="116700"/>
              </a:lnSpc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outgoing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handover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10" dirty="0">
                <a:latin typeface="Calibri"/>
                <a:cs typeface="Calibri"/>
              </a:rPr>
              <a:t> executives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election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executive,</a:t>
            </a:r>
            <a:endParaRPr sz="1200">
              <a:latin typeface="Calibri"/>
              <a:cs typeface="Calibri"/>
            </a:endParaRPr>
          </a:p>
          <a:p>
            <a:pPr marL="12700" marR="64135">
              <a:lnSpc>
                <a:spcPts val="2100"/>
              </a:lnSpc>
              <a:spcBef>
                <a:spcPts val="60"/>
              </a:spcBef>
            </a:pPr>
            <a:r>
              <a:rPr sz="1500" dirty="0">
                <a:latin typeface="Calibri"/>
                <a:cs typeface="Calibri"/>
              </a:rPr>
              <a:t>Notwithstanding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Provision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90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section,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Officer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who has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ts val="1680"/>
              </a:lnSpc>
              <a:spcBef>
                <a:spcPts val="60"/>
              </a:spcBef>
            </a:pPr>
            <a:r>
              <a:rPr sz="1200" dirty="0">
                <a:latin typeface="Calibri"/>
                <a:cs typeface="Calibri"/>
              </a:rPr>
              <a:t>Been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particular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position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reelected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intervening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year.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5758053"/>
            <a:ext cx="145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222872"/>
            <a:ext cx="140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6721220"/>
            <a:ext cx="11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f.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10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63853"/>
            <a:ext cx="5896610" cy="60458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Income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 </a:t>
            </a:r>
            <a:r>
              <a:rPr sz="1200" b="1" spc="-10" dirty="0">
                <a:latin typeface="Calibri"/>
                <a:cs typeface="Calibri"/>
              </a:rPr>
              <a:t>Property</a:t>
            </a:r>
            <a:endParaRPr sz="1200">
              <a:latin typeface="Calibri"/>
              <a:cs typeface="Calibri"/>
            </a:endParaRPr>
          </a:p>
          <a:p>
            <a:pPr marL="12700" marR="181610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applied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solely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towards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promotion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main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object(s)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/Constitution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Rules.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 marR="156210">
              <a:lnSpc>
                <a:spcPct val="1169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trust/body’s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income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transferred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directly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indirectly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dividend,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bonus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otherwise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howsoever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profit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trust/body.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 </a:t>
            </a:r>
            <a:r>
              <a:rPr sz="1200" dirty="0">
                <a:latin typeface="Calibri"/>
                <a:cs typeface="Calibri"/>
              </a:rPr>
              <a:t>charity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trustee*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appointed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salary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receive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remuneration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money’s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trust/body. </a:t>
            </a:r>
            <a:r>
              <a:rPr sz="1200" dirty="0">
                <a:latin typeface="Calibri"/>
                <a:cs typeface="Calibri"/>
              </a:rPr>
              <a:t>However,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nothing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prevent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469265" marR="76200" indent="-228600" algn="just">
              <a:lnSpc>
                <a:spcPct val="116700"/>
              </a:lnSpc>
              <a:buFont typeface="Arial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reasonable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remuneration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servant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(not </a:t>
            </a:r>
            <a:r>
              <a:rPr sz="1200" dirty="0">
                <a:latin typeface="Calibri"/>
                <a:cs typeface="Calibri"/>
              </a:rPr>
              <a:t>being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trustee)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 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services rendered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trust/body;</a:t>
            </a:r>
            <a:endParaRPr sz="1200">
              <a:latin typeface="Calibri"/>
              <a:cs typeface="Calibri"/>
            </a:endParaRPr>
          </a:p>
          <a:p>
            <a:pPr marL="464820" marR="165100" indent="-226060" algn="just">
              <a:lnSpc>
                <a:spcPct val="116700"/>
              </a:lnSpc>
              <a:spcBef>
                <a:spcPts val="610"/>
              </a:spcBef>
              <a:buFont typeface="Arial"/>
              <a:buAutoNum type="alphaLcPeriod"/>
              <a:tabLst>
                <a:tab pos="465455" algn="l"/>
              </a:tabLst>
            </a:pPr>
            <a:r>
              <a:rPr sz="1200" dirty="0">
                <a:latin typeface="Calibri"/>
                <a:cs typeface="Calibri"/>
              </a:rPr>
              <a:t>interest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exceeding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1%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Euro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Interbank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Offered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(Euro)</a:t>
            </a:r>
            <a:r>
              <a:rPr sz="1200" spc="-25" dirty="0">
                <a:latin typeface="Calibri"/>
                <a:cs typeface="Calibri"/>
              </a:rPr>
              <a:t> per </a:t>
            </a:r>
            <a:r>
              <a:rPr sz="1200" dirty="0">
                <a:latin typeface="Calibri"/>
                <a:cs typeface="Calibri"/>
              </a:rPr>
              <a:t>annum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trustees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trust/body;</a:t>
            </a:r>
            <a:endParaRPr sz="1200">
              <a:latin typeface="Calibri"/>
              <a:cs typeface="Calibri"/>
            </a:endParaRPr>
          </a:p>
          <a:p>
            <a:pPr marL="464820" marR="475615" indent="-226060">
              <a:lnSpc>
                <a:spcPct val="116700"/>
              </a:lnSpc>
              <a:spcBef>
                <a:spcPts val="615"/>
              </a:spcBef>
              <a:buFont typeface="Arial"/>
              <a:buAutoNum type="alphaLcPeriod"/>
              <a:tabLst>
                <a:tab pos="465455" algn="l"/>
              </a:tabLst>
            </a:pPr>
            <a:r>
              <a:rPr sz="1200" dirty="0">
                <a:latin typeface="Calibri"/>
                <a:cs typeface="Calibri"/>
              </a:rPr>
              <a:t>reasonable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premises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demised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(including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trustee)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trust/body;</a:t>
            </a:r>
            <a:endParaRPr sz="1200">
              <a:latin typeface="Calibri"/>
              <a:cs typeface="Calibri"/>
            </a:endParaRPr>
          </a:p>
          <a:p>
            <a:pPr marL="464820" marR="433070" indent="-226060">
              <a:lnSpc>
                <a:spcPct val="117500"/>
              </a:lnSpc>
              <a:spcBef>
                <a:spcPts val="585"/>
              </a:spcBef>
              <a:buFont typeface="Arial"/>
              <a:buAutoNum type="alphaLcPeriod"/>
              <a:tabLst>
                <a:tab pos="465455" algn="l"/>
              </a:tabLst>
            </a:pPr>
            <a:r>
              <a:rPr sz="1200" dirty="0">
                <a:latin typeface="Calibri"/>
                <a:cs typeface="Calibri"/>
              </a:rPr>
              <a:t>reasonable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out-of-</a:t>
            </a:r>
            <a:r>
              <a:rPr sz="1200" dirty="0">
                <a:latin typeface="Calibri"/>
                <a:cs typeface="Calibri"/>
              </a:rPr>
              <a:t>pocket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expenses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incurred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connection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affecting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trust/body;</a:t>
            </a:r>
            <a:endParaRPr sz="1200">
              <a:latin typeface="Calibri"/>
              <a:cs typeface="Calibri"/>
            </a:endParaRPr>
          </a:p>
          <a:p>
            <a:pPr marL="464820" marR="5080" indent="-226060">
              <a:lnSpc>
                <a:spcPct val="117100"/>
              </a:lnSpc>
              <a:spcBef>
                <a:spcPts val="595"/>
              </a:spcBef>
              <a:buFont typeface="Arial"/>
              <a:buAutoNum type="alphaLcPeriod"/>
              <a:tabLst>
                <a:tab pos="465455" algn="l"/>
              </a:tabLst>
            </a:pPr>
            <a:r>
              <a:rPr sz="1200" dirty="0">
                <a:latin typeface="Calibri"/>
                <a:cs typeface="Calibri"/>
              </a:rPr>
              <a:t>fees,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remuneration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 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money’s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holding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hundredth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issued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capital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0" dirty="0">
                <a:latin typeface="Calibri"/>
                <a:cs typeface="Calibri"/>
              </a:rPr>
              <a:t> Company;</a:t>
            </a:r>
            <a:endParaRPr sz="1200">
              <a:latin typeface="Calibri"/>
              <a:cs typeface="Calibri"/>
            </a:endParaRPr>
          </a:p>
          <a:p>
            <a:pPr marL="464820" marR="39370" indent="-226060">
              <a:lnSpc>
                <a:spcPct val="117100"/>
              </a:lnSpc>
              <a:spcBef>
                <a:spcPts val="595"/>
              </a:spcBef>
              <a:buFont typeface="Arial"/>
              <a:buAutoNum type="alphaLcPeriod"/>
              <a:tabLst>
                <a:tab pos="464820" algn="l"/>
                <a:tab pos="465455" algn="l"/>
              </a:tabLst>
            </a:pPr>
            <a:r>
              <a:rPr sz="1200" dirty="0">
                <a:latin typeface="Calibri"/>
                <a:cs typeface="Calibri"/>
              </a:rPr>
              <a:t>Nothing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prevent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payment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person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pursuant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 </a:t>
            </a:r>
            <a:r>
              <a:rPr sz="1200" dirty="0">
                <a:latin typeface="Calibri"/>
                <a:cs typeface="Calibri"/>
              </a:rPr>
              <a:t>agreement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entered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compliance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89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Charities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2009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(as</a:t>
            </a:r>
            <a:r>
              <a:rPr sz="1200" spc="-25" dirty="0">
                <a:latin typeface="Calibri"/>
                <a:cs typeface="Calibri"/>
              </a:rPr>
              <a:t> for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amended,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extended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 </a:t>
            </a:r>
            <a:r>
              <a:rPr sz="1200" spc="-10" dirty="0">
                <a:latin typeface="Calibri"/>
                <a:cs typeface="Calibri"/>
              </a:rPr>
              <a:t>replaced).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i="1" dirty="0">
                <a:latin typeface="Calibri"/>
                <a:cs typeface="Calibri"/>
              </a:rPr>
              <a:t>(Charity</a:t>
            </a:r>
            <a:r>
              <a:rPr sz="1200" b="1" i="1" spc="-3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trustee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as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defined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by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section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2(1)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3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Charities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Act,</a:t>
            </a:r>
            <a:r>
              <a:rPr sz="1200" b="1" i="1" spc="-10" dirty="0">
                <a:latin typeface="Calibri"/>
                <a:cs typeface="Calibri"/>
              </a:rPr>
              <a:t> 2009)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11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75840"/>
            <a:ext cx="5958840" cy="806386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latin typeface="Calibri"/>
                <a:cs typeface="Calibri"/>
              </a:rPr>
              <a:t>Vacancy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resignation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35"/>
              </a:spcBef>
              <a:buSzPct val="125000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resign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post 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writing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President/Executive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Committee.</a:t>
            </a:r>
            <a:endParaRPr sz="1200">
              <a:latin typeface="Calibri"/>
              <a:cs typeface="Calibri"/>
            </a:endParaRPr>
          </a:p>
          <a:p>
            <a:pPr marL="469265" marR="345440" indent="-228600">
              <a:lnSpc>
                <a:spcPct val="110000"/>
              </a:lnSpc>
              <a:buSzPct val="125000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vacant,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Vice-President </a:t>
            </a:r>
            <a:r>
              <a:rPr sz="1200" spc="-10" dirty="0">
                <a:latin typeface="Calibri"/>
                <a:cs typeface="Calibri"/>
              </a:rPr>
              <a:t>immediately </a:t>
            </a:r>
            <a:r>
              <a:rPr sz="1200" dirty="0">
                <a:latin typeface="Calibri"/>
                <a:cs typeface="Calibri"/>
              </a:rPr>
              <a:t>becomes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President.</a:t>
            </a:r>
            <a:endParaRPr sz="1200">
              <a:latin typeface="Calibri"/>
              <a:cs typeface="Calibri"/>
            </a:endParaRPr>
          </a:p>
          <a:p>
            <a:pPr marL="469265" marR="12065" indent="-228600">
              <a:lnSpc>
                <a:spcPct val="110000"/>
              </a:lnSpc>
              <a:spcBef>
                <a:spcPts val="45"/>
              </a:spcBef>
              <a:buSzPct val="125000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resign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resignation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secretary.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SzPct val="125000"/>
              <a:buAutoNum type="alphaLcPeriod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resigns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replace</a:t>
            </a:r>
            <a:r>
              <a:rPr sz="1200" spc="-20" dirty="0">
                <a:latin typeface="Calibri"/>
                <a:cs typeface="Calibri"/>
              </a:rPr>
              <a:t> him.</a:t>
            </a:r>
            <a:endParaRPr sz="1200">
              <a:latin typeface="Calibri"/>
              <a:cs typeface="Calibri"/>
            </a:endParaRPr>
          </a:p>
          <a:p>
            <a:pPr marL="469265" marR="8890" indent="-228600">
              <a:lnSpc>
                <a:spcPts val="1830"/>
              </a:lnSpc>
              <a:spcBef>
                <a:spcPts val="204"/>
              </a:spcBef>
              <a:buSzPct val="115384"/>
              <a:buAutoNum type="alphaLcPeriod"/>
              <a:tabLst>
                <a:tab pos="469900" algn="l"/>
              </a:tabLst>
            </a:pPr>
            <a:r>
              <a:rPr sz="1300" dirty="0">
                <a:latin typeface="Calibri"/>
                <a:cs typeface="Calibri"/>
              </a:rPr>
              <a:t>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all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other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cases,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vacancy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shall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filled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during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meeting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following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such </a:t>
            </a:r>
            <a:r>
              <a:rPr sz="1300" dirty="0">
                <a:latin typeface="Calibri"/>
                <a:cs typeface="Calibri"/>
              </a:rPr>
              <a:t>resignation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provided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circular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calling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such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meeting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stipulates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such</a:t>
            </a:r>
            <a:endParaRPr sz="13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300" dirty="0">
                <a:latin typeface="Calibri"/>
                <a:cs typeface="Calibri"/>
              </a:rPr>
              <a:t>a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vacancy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shall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filled,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there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least,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fourteen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days’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notice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effect.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Calibri"/>
                <a:cs typeface="Calibri"/>
              </a:rPr>
              <a:t>Committees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0" dirty="0">
                <a:latin typeface="Calibri"/>
                <a:cs typeface="Calibri"/>
              </a:rPr>
              <a:t> association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committee: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I: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Standing</a:t>
            </a:r>
            <a:r>
              <a:rPr sz="1200" b="1" spc="-10" dirty="0">
                <a:latin typeface="Calibri"/>
                <a:cs typeface="Calibri"/>
              </a:rPr>
              <a:t> Committees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Committee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Budget</a:t>
            </a:r>
            <a:r>
              <a:rPr sz="1200" spc="-10" dirty="0">
                <a:latin typeface="Calibri"/>
                <a:cs typeface="Calibri"/>
              </a:rPr>
              <a:t> Committee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Welfare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Committee,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II.</a:t>
            </a:r>
            <a:endParaRPr sz="1200">
              <a:latin typeface="Calibri"/>
              <a:cs typeface="Calibri"/>
            </a:endParaRPr>
          </a:p>
          <a:p>
            <a:pPr marL="12700" marR="365760" indent="8890">
              <a:lnSpc>
                <a:spcPct val="116700"/>
              </a:lnSpc>
              <a:spcBef>
                <a:spcPts val="505"/>
              </a:spcBef>
            </a:pPr>
            <a:r>
              <a:rPr sz="1200" dirty="0">
                <a:latin typeface="Calibri"/>
                <a:cs typeface="Calibri"/>
              </a:rPr>
              <a:t>Ad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Hoc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Committee: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hoc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arise, </a:t>
            </a:r>
            <a:r>
              <a:rPr sz="1200" dirty="0">
                <a:latin typeface="Calibri"/>
                <a:cs typeface="Calibri"/>
              </a:rPr>
              <a:t>including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following: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Audit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0" dirty="0">
                <a:latin typeface="Calibri"/>
                <a:cs typeface="Calibri"/>
              </a:rPr>
              <a:t> shall:</a:t>
            </a:r>
            <a:endParaRPr sz="1200">
              <a:latin typeface="Calibri"/>
              <a:cs typeface="Calibri"/>
            </a:endParaRPr>
          </a:p>
          <a:p>
            <a:pPr marL="498475" lvl="1" indent="-229235">
              <a:lnSpc>
                <a:spcPct val="100000"/>
              </a:lnSpc>
              <a:spcBef>
                <a:spcPts val="370"/>
              </a:spcBef>
              <a:buSzPct val="110000"/>
              <a:buChar char="●"/>
              <a:tabLst>
                <a:tab pos="498475" algn="l"/>
                <a:tab pos="499109" algn="l"/>
              </a:tabLst>
            </a:pPr>
            <a:r>
              <a:rPr sz="1000" dirty="0">
                <a:latin typeface="Calibri"/>
                <a:cs typeface="Calibri"/>
              </a:rPr>
              <a:t>act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as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association's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auditors</a:t>
            </a:r>
            <a:endParaRPr sz="1000">
              <a:latin typeface="Calibri"/>
              <a:cs typeface="Calibri"/>
            </a:endParaRPr>
          </a:p>
          <a:p>
            <a:pPr marL="498475" marR="135890" lvl="1" indent="-228600">
              <a:lnSpc>
                <a:spcPts val="1839"/>
              </a:lnSpc>
              <a:buSzPct val="84615"/>
              <a:buChar char="●"/>
              <a:tabLst>
                <a:tab pos="498475" algn="l"/>
                <a:tab pos="499109" algn="l"/>
              </a:tabLst>
            </a:pPr>
            <a:r>
              <a:rPr sz="1300" dirty="0">
                <a:latin typeface="Calibri"/>
                <a:cs typeface="Calibri"/>
              </a:rPr>
              <a:t>verify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accounting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records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by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checking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against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original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documents</a:t>
            </a:r>
            <a:r>
              <a:rPr sz="1300" spc="-10" dirty="0">
                <a:latin typeface="Calibri"/>
                <a:cs typeface="Calibri"/>
              </a:rPr>
              <a:t> giving </a:t>
            </a:r>
            <a:r>
              <a:rPr sz="1300" dirty="0">
                <a:latin typeface="Calibri"/>
                <a:cs typeface="Calibri"/>
              </a:rPr>
              <a:t>rise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 transactions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10" dirty="0">
                <a:latin typeface="Calibri"/>
                <a:cs typeface="Calibri"/>
              </a:rPr>
              <a:t> recorded</a:t>
            </a:r>
            <a:endParaRPr sz="1300">
              <a:latin typeface="Calibri"/>
              <a:cs typeface="Calibri"/>
            </a:endParaRPr>
          </a:p>
          <a:p>
            <a:pPr marL="498475" lvl="1" indent="-229235">
              <a:lnSpc>
                <a:spcPct val="100000"/>
              </a:lnSpc>
              <a:spcBef>
                <a:spcPts val="155"/>
              </a:spcBef>
              <a:buSzPct val="91666"/>
              <a:buChar char="●"/>
              <a:tabLst>
                <a:tab pos="498475" algn="l"/>
                <a:tab pos="499109" algn="l"/>
              </a:tabLst>
            </a:pPr>
            <a:r>
              <a:rPr sz="1200" dirty="0">
                <a:latin typeface="Calibri"/>
                <a:cs typeface="Calibri"/>
              </a:rPr>
              <a:t>verify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bookkeeping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procedures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</a:t>
            </a:r>
            <a:endParaRPr sz="1200">
              <a:latin typeface="Calibri"/>
              <a:cs typeface="Calibri"/>
            </a:endParaRPr>
          </a:p>
          <a:p>
            <a:pPr marL="498475" marR="133985" lvl="1" indent="-228600">
              <a:lnSpc>
                <a:spcPct val="116700"/>
              </a:lnSpc>
              <a:buSzPct val="91666"/>
              <a:buChar char="●"/>
              <a:tabLst>
                <a:tab pos="498475" algn="l"/>
                <a:tab pos="499109" algn="l"/>
              </a:tabLst>
            </a:pPr>
            <a:r>
              <a:rPr sz="1200" dirty="0">
                <a:latin typeface="Calibri"/>
                <a:cs typeface="Calibri"/>
              </a:rPr>
              <a:t>confirm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direct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inquiry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creditors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debtors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balances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owned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 </a:t>
            </a:r>
            <a:r>
              <a:rPr sz="1200" spc="-20" dirty="0">
                <a:latin typeface="Calibri"/>
                <a:cs typeface="Calibri"/>
              </a:rPr>
              <a:t>them</a:t>
            </a:r>
            <a:endParaRPr sz="1200">
              <a:latin typeface="Calibri"/>
              <a:cs typeface="Calibri"/>
            </a:endParaRPr>
          </a:p>
          <a:p>
            <a:pPr marL="250190" marR="455295" indent="-228600">
              <a:lnSpc>
                <a:spcPct val="116599"/>
              </a:lnSpc>
              <a:spcBef>
                <a:spcPts val="15"/>
              </a:spcBef>
              <a:tabLst>
                <a:tab pos="285115" algn="l"/>
              </a:tabLst>
            </a:pPr>
            <a:r>
              <a:rPr sz="1200" spc="-25" dirty="0">
                <a:latin typeface="Calibri"/>
                <a:cs typeface="Calibri"/>
              </a:rPr>
              <a:t>a.</a:t>
            </a:r>
            <a:r>
              <a:rPr sz="1200" dirty="0">
                <a:latin typeface="Calibri"/>
                <a:cs typeface="Calibri"/>
              </a:rPr>
              <a:t>		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consist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appointed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conduct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according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procedures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constitution.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12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63853"/>
            <a:ext cx="5906770" cy="816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Section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III.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Duties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Committees</a:t>
            </a:r>
            <a:endParaRPr sz="1200">
              <a:latin typeface="Calibri"/>
              <a:cs typeface="Calibri"/>
            </a:endParaRPr>
          </a:p>
          <a:p>
            <a:pPr marL="469265" marR="340360" indent="-228600">
              <a:lnSpc>
                <a:spcPct val="114100"/>
              </a:lnSpc>
              <a:spcBef>
                <a:spcPts val="2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hold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periodic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formulate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policies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ensure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policies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facilitated.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Budget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recommend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budgets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</a:t>
            </a:r>
            <a:endParaRPr sz="1200">
              <a:latin typeface="Calibri"/>
              <a:cs typeface="Calibri"/>
            </a:endParaRPr>
          </a:p>
          <a:p>
            <a:pPr marL="469265" marR="214629" indent="-228600">
              <a:lnSpc>
                <a:spcPct val="114100"/>
              </a:lnSpc>
              <a:spcBef>
                <a:spcPts val="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Fund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sponsored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encourage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participation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 </a:t>
            </a:r>
            <a:r>
              <a:rPr sz="1200" spc="-10" dirty="0">
                <a:latin typeface="Calibri"/>
                <a:cs typeface="Calibri"/>
              </a:rPr>
              <a:t>members.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Welfare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recommend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</a:t>
            </a:r>
            <a:endParaRPr sz="1200">
              <a:latin typeface="Calibri"/>
              <a:cs typeface="Calibri"/>
            </a:endParaRPr>
          </a:p>
          <a:p>
            <a:pPr marL="469265" marR="417830">
              <a:lnSpc>
                <a:spcPts val="1680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welfare,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ΑRΤΙCLΕ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spc="-10" dirty="0">
                <a:latin typeface="Calibri"/>
                <a:cs typeface="Calibri"/>
              </a:rPr>
              <a:t>Meetings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15399"/>
              </a:lnSpc>
              <a:spcBef>
                <a:spcPts val="49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meetings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arranged 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General </a:t>
            </a:r>
            <a:r>
              <a:rPr sz="1200" dirty="0">
                <a:latin typeface="Calibri"/>
                <a:cs typeface="Calibri"/>
              </a:rPr>
              <a:t>Secretary.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(Except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each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deems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necessary.)</a:t>
            </a:r>
            <a:endParaRPr sz="1200">
              <a:latin typeface="Calibri"/>
              <a:cs typeface="Calibri"/>
            </a:endParaRPr>
          </a:p>
          <a:p>
            <a:pPr marL="469265" marR="237490" indent="-228600">
              <a:lnSpc>
                <a:spcPct val="114100"/>
              </a:lnSpc>
              <a:spcBef>
                <a:spcPts val="3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Provost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responsibility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recognize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speakers</a:t>
            </a:r>
            <a:r>
              <a:rPr sz="1200" spc="-10" dirty="0">
                <a:latin typeface="Calibri"/>
                <a:cs typeface="Calibri"/>
              </a:rPr>
              <a:t> during meetings.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whenever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necessary.</a:t>
            </a:r>
            <a:endParaRPr sz="1200">
              <a:latin typeface="Calibri"/>
              <a:cs typeface="Calibri"/>
            </a:endParaRPr>
          </a:p>
          <a:p>
            <a:pPr marL="469265" marR="268605" indent="-228600">
              <a:lnSpc>
                <a:spcPct val="114199"/>
              </a:lnSpc>
              <a:spcBef>
                <a:spcPts val="1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second Sunday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every </a:t>
            </a:r>
            <a:r>
              <a:rPr sz="1200" spc="-10" dirty="0">
                <a:latin typeface="Calibri"/>
                <a:cs typeface="Calibri"/>
              </a:rPr>
              <a:t>month.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 week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 </a:t>
            </a:r>
            <a:r>
              <a:rPr sz="1200" spc="-10" dirty="0">
                <a:latin typeface="Calibri"/>
                <a:cs typeface="Calibri"/>
              </a:rPr>
              <a:t>meetings.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2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I: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55"/>
              </a:spcBef>
            </a:pPr>
            <a:r>
              <a:rPr sz="1200" b="1" dirty="0">
                <a:latin typeface="Calibri"/>
                <a:cs typeface="Calibri"/>
              </a:rPr>
              <a:t>Types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Meetings:</a:t>
            </a:r>
            <a:r>
              <a:rPr sz="1200" b="1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be: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479425" algn="l"/>
              </a:tabLst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General</a:t>
            </a:r>
            <a:r>
              <a:rPr sz="1200" b="1" spc="-10" dirty="0">
                <a:latin typeface="Calibri"/>
                <a:cs typeface="Calibri"/>
              </a:rPr>
              <a:t> Meetings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79425" algn="l"/>
              </a:tabLst>
            </a:pPr>
            <a:r>
              <a:rPr sz="1200" b="1" dirty="0">
                <a:latin typeface="Calibri"/>
                <a:cs typeface="Calibri"/>
              </a:rPr>
              <a:t>Executive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Board </a:t>
            </a:r>
            <a:r>
              <a:rPr sz="1200" b="1" spc="-10" dirty="0">
                <a:latin typeface="Calibri"/>
                <a:cs typeface="Calibri"/>
              </a:rPr>
              <a:t>Meetings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79425" algn="l"/>
              </a:tabLst>
            </a:pPr>
            <a:r>
              <a:rPr sz="1200" b="1" dirty="0">
                <a:latin typeface="Calibri"/>
                <a:cs typeface="Calibri"/>
              </a:rPr>
              <a:t>Committee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Meetings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79425" algn="l"/>
              </a:tabLst>
            </a:pPr>
            <a:r>
              <a:rPr sz="1200" b="1" dirty="0">
                <a:latin typeface="Calibri"/>
                <a:cs typeface="Calibri"/>
              </a:rPr>
              <a:t>Emergency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Special</a:t>
            </a:r>
            <a:r>
              <a:rPr sz="1200" b="1" spc="-10" dirty="0">
                <a:latin typeface="Calibri"/>
                <a:cs typeface="Calibri"/>
              </a:rPr>
              <a:t> Meetings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79425" algn="l"/>
              </a:tabLst>
            </a:pPr>
            <a:r>
              <a:rPr sz="1200" b="1" dirty="0">
                <a:latin typeface="Calibri"/>
                <a:cs typeface="Calibri"/>
              </a:rPr>
              <a:t>Annual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General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Meeting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II:</a:t>
            </a:r>
            <a:endParaRPr sz="1200">
              <a:latin typeface="Calibri"/>
              <a:cs typeface="Calibri"/>
            </a:endParaRPr>
          </a:p>
          <a:p>
            <a:pPr marL="12700" marR="62865">
              <a:lnSpc>
                <a:spcPct val="1170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Notice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whenever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necessary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called via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telephone/text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messages.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responsibility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Board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responsibility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responsibility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chairperson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recording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appointed.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13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63853"/>
            <a:ext cx="5914390" cy="6195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III: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General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Meetings:</a:t>
            </a:r>
            <a:r>
              <a:rPr sz="1200" b="1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agenda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established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available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before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 </a:t>
            </a:r>
            <a:r>
              <a:rPr sz="1200" spc="-10" dirty="0">
                <a:latin typeface="Calibri"/>
                <a:cs typeface="Calibri"/>
              </a:rPr>
              <a:t>meeting.</a:t>
            </a:r>
            <a:endParaRPr sz="1200">
              <a:latin typeface="Calibri"/>
              <a:cs typeface="Calibri"/>
            </a:endParaRPr>
          </a:p>
          <a:p>
            <a:pPr marL="12700" marR="118745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floor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item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writing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beginning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meeting.</a:t>
            </a:r>
            <a:endParaRPr sz="1200">
              <a:latin typeface="Calibri"/>
              <a:cs typeface="Calibri"/>
            </a:endParaRPr>
          </a:p>
          <a:p>
            <a:pPr marL="12700" marR="52705">
              <a:lnSpc>
                <a:spcPct val="1169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Section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IV: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emergencies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all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notified.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purpose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called,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business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said </a:t>
            </a:r>
            <a:r>
              <a:rPr sz="1200" spc="-10" dirty="0">
                <a:latin typeface="Calibri"/>
                <a:cs typeface="Calibri"/>
              </a:rPr>
              <a:t>meetings.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IV:</a:t>
            </a:r>
            <a:endParaRPr sz="1200">
              <a:latin typeface="Calibri"/>
              <a:cs typeface="Calibri"/>
            </a:endParaRPr>
          </a:p>
          <a:p>
            <a:pPr marL="12700" marR="5080" indent="8890">
              <a:lnSpc>
                <a:spcPct val="117000"/>
              </a:lnSpc>
              <a:spcBef>
                <a:spcPts val="495"/>
              </a:spcBef>
            </a:pPr>
            <a:r>
              <a:rPr sz="1200" dirty="0">
                <a:latin typeface="Calibri"/>
                <a:cs typeface="Calibri"/>
              </a:rPr>
              <a:t>Attendance: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regular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mandatory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Committee </a:t>
            </a:r>
            <a:r>
              <a:rPr sz="1200" dirty="0">
                <a:latin typeface="Calibri"/>
                <a:cs typeface="Calibri"/>
              </a:rPr>
              <a:t>members.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 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Board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 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proxy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absent member.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Any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missing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(3)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consecutive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regular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reason,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calendar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asked 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vacate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office.</a:t>
            </a:r>
            <a:endParaRPr sz="1200">
              <a:latin typeface="Calibri"/>
              <a:cs typeface="Calibri"/>
            </a:endParaRPr>
          </a:p>
          <a:p>
            <a:pPr marL="12700" marR="41910">
              <a:lnSpc>
                <a:spcPct val="1171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encouraged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attend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regularly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 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decision </a:t>
            </a:r>
            <a:r>
              <a:rPr sz="1200" dirty="0">
                <a:latin typeface="Calibri"/>
                <a:cs typeface="Calibri"/>
              </a:rPr>
              <a:t>making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body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benefits.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shall </a:t>
            </a:r>
            <a:r>
              <a:rPr sz="1200" dirty="0">
                <a:latin typeface="Calibri"/>
                <a:cs typeface="Calibri"/>
              </a:rPr>
              <a:t>decide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penalty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attendance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meetings.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b="1" spc="-10" dirty="0">
                <a:latin typeface="Calibri"/>
                <a:cs typeface="Calibri"/>
              </a:rPr>
              <a:t>Quorum</a:t>
            </a:r>
            <a:endParaRPr sz="1200">
              <a:latin typeface="Calibri"/>
              <a:cs typeface="Calibri"/>
            </a:endParaRPr>
          </a:p>
          <a:p>
            <a:pPr marL="12700" marR="177165">
              <a:lnSpc>
                <a:spcPct val="117500"/>
              </a:lnSpc>
              <a:spcBef>
                <a:spcPts val="49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quorum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involved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duly </a:t>
            </a:r>
            <a:r>
              <a:rPr sz="1200" spc="-10" dirty="0">
                <a:latin typeface="Calibri"/>
                <a:cs typeface="Calibri"/>
              </a:rPr>
              <a:t>notified: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one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quarter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(1/4)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quorum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 </a:t>
            </a:r>
            <a:r>
              <a:rPr sz="1200" spc="-10" dirty="0">
                <a:latin typeface="Calibri"/>
                <a:cs typeface="Calibri"/>
              </a:rPr>
              <a:t>meeting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quorum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requirement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apply,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situations,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constitute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quorum;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29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quorum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members'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(3),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quorum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(3).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14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75840"/>
            <a:ext cx="5966460" cy="831850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ΑRΤΙCLΕ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  <a:p>
            <a:pPr marL="21590" marR="5398135" indent="-9525">
              <a:lnSpc>
                <a:spcPct val="1517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Finance </a:t>
            </a: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12700" marR="102235" indent="8890">
              <a:lnSpc>
                <a:spcPct val="116700"/>
              </a:lnSpc>
              <a:spcBef>
                <a:spcPts val="52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derived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sources: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fees, </a:t>
            </a:r>
            <a:r>
              <a:rPr sz="1200" dirty="0">
                <a:latin typeface="Calibri"/>
                <a:cs typeface="Calibri"/>
              </a:rPr>
              <a:t>levies,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donations,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activities</a:t>
            </a:r>
            <a:endParaRPr sz="1200">
              <a:latin typeface="Calibri"/>
              <a:cs typeface="Calibri"/>
            </a:endParaRPr>
          </a:p>
          <a:p>
            <a:pPr marL="469265" marR="92710" indent="-228600">
              <a:lnSpc>
                <a:spcPct val="114100"/>
              </a:lnSpc>
              <a:spcBef>
                <a:spcPts val="52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person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full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15eurs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5euros.</a:t>
            </a:r>
            <a:endParaRPr sz="1200">
              <a:latin typeface="Calibri"/>
              <a:cs typeface="Calibri"/>
            </a:endParaRPr>
          </a:p>
          <a:p>
            <a:pPr marL="469265" marR="160655" indent="-228600">
              <a:lnSpc>
                <a:spcPct val="114100"/>
              </a:lnSpc>
              <a:spcBef>
                <a:spcPts val="2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Levies.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arises,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solicit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vote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members.</a:t>
            </a:r>
            <a:endParaRPr sz="1200">
              <a:latin typeface="Calibri"/>
              <a:cs typeface="Calibri"/>
            </a:endParaRPr>
          </a:p>
          <a:p>
            <a:pPr marL="469265" marR="552450" indent="-228600">
              <a:lnSpc>
                <a:spcPct val="114900"/>
              </a:lnSpc>
              <a:spcBef>
                <a:spcPts val="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Fund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Activities.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organized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behalf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necessary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 </a:t>
            </a:r>
            <a:r>
              <a:rPr sz="1200" spc="-10" dirty="0">
                <a:latin typeface="Calibri"/>
                <a:cs typeface="Calibri"/>
              </a:rPr>
              <a:t>arises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Donations.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Donations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solicited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arises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900"/>
              </a:lnSpc>
              <a:spcBef>
                <a:spcPts val="505"/>
              </a:spcBef>
            </a:pPr>
            <a:r>
              <a:rPr sz="1200" dirty="0">
                <a:latin typeface="Calibri"/>
                <a:cs typeface="Calibri"/>
              </a:rPr>
              <a:t>Delinquent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Receivables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Delinquency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payment(s)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Association's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levies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will </a:t>
            </a:r>
            <a:r>
              <a:rPr sz="1200" dirty="0">
                <a:latin typeface="Calibri"/>
                <a:cs typeface="Calibri"/>
              </a:rPr>
              <a:t>affect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accorded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family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individual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regarded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having </a:t>
            </a:r>
            <a:r>
              <a:rPr sz="1200" dirty="0">
                <a:latin typeface="Calibri"/>
                <a:cs typeface="Calibri"/>
              </a:rPr>
              <a:t>become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inactive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unpaid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10" dirty="0">
                <a:latin typeface="Calibri"/>
                <a:cs typeface="Calibri"/>
              </a:rPr>
              <a:t> months.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dirty="0">
                <a:latin typeface="Calibri"/>
                <a:cs typeface="Calibri"/>
              </a:rPr>
              <a:t>Banking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Borrowing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Power</a:t>
            </a:r>
            <a:endParaRPr sz="1200">
              <a:latin typeface="Calibri"/>
              <a:cs typeface="Calibri"/>
            </a:endParaRPr>
          </a:p>
          <a:p>
            <a:pPr marL="469265" marR="166370" indent="-228600">
              <a:lnSpc>
                <a:spcPct val="114900"/>
              </a:lnSpc>
              <a:spcBef>
                <a:spcPts val="50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Regular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savings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opened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bank(s)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General </a:t>
            </a:r>
            <a:r>
              <a:rPr sz="1200" dirty="0">
                <a:latin typeface="Calibri"/>
                <a:cs typeface="Calibri"/>
              </a:rPr>
              <a:t>Assembly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dictate.</a:t>
            </a:r>
            <a:endParaRPr sz="1200">
              <a:latin typeface="Calibri"/>
              <a:cs typeface="Calibri"/>
            </a:endParaRPr>
          </a:p>
          <a:p>
            <a:pPr marL="469265" marR="75565" indent="-228600">
              <a:lnSpc>
                <a:spcPct val="114100"/>
              </a:lnSpc>
              <a:spcBef>
                <a:spcPts val="1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Funds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collected,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donations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received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deposited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treasurer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 2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working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hours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activities,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i.e.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raising,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  <a:p>
            <a:pPr marL="469265" marR="58419" indent="-228600">
              <a:lnSpc>
                <a:spcPct val="114100"/>
              </a:lnSpc>
              <a:spcBef>
                <a:spcPts val="15"/>
              </a:spcBef>
              <a:buSzPct val="108333"/>
              <a:buAutoNum type="alphaLcPeriod" startAt="3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signatories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those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10" dirty="0">
                <a:latin typeface="Calibri"/>
                <a:cs typeface="Calibri"/>
              </a:rPr>
              <a:t> president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treasurer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required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withdrawal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funds.</a:t>
            </a:r>
            <a:endParaRPr sz="1200">
              <a:latin typeface="Calibri"/>
              <a:cs typeface="Calibri"/>
            </a:endParaRPr>
          </a:p>
          <a:p>
            <a:pPr marL="469265" marR="42545" indent="-457200">
              <a:lnSpc>
                <a:spcPct val="1172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treasurer,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summon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urgently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donors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dirty="0">
                <a:latin typeface="Calibri"/>
                <a:cs typeface="Calibri"/>
              </a:rPr>
              <a:t>reimbursed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whichever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earlier.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5"/>
              </a:spcBef>
              <a:buSzPct val="108333"/>
              <a:buAutoNum type="alphaLcPeriod" startAt="4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quarterly</a:t>
            </a:r>
            <a:r>
              <a:rPr sz="1200" spc="-10" dirty="0">
                <a:latin typeface="Calibri"/>
                <a:cs typeface="Calibri"/>
              </a:rPr>
              <a:t> basis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15"/>
              </a:spcBef>
              <a:buSzPct val="108333"/>
              <a:buAutoNum type="alphaLcPeriod" startAt="4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fiscal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first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January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 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469265" marR="78740">
              <a:lnSpc>
                <a:spcPts val="1680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31st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December.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audit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report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 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dirty="0">
                <a:latin typeface="Calibri"/>
                <a:cs typeface="Calibri"/>
              </a:rPr>
              <a:t>issued 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10" dirty="0">
                <a:latin typeface="Calibri"/>
                <a:cs typeface="Calibri"/>
              </a:rPr>
              <a:t> fiscal </a:t>
            </a:r>
            <a:r>
              <a:rPr sz="1200" dirty="0">
                <a:latin typeface="Calibri"/>
                <a:cs typeface="Calibri"/>
              </a:rPr>
              <a:t>year.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expenditure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hundred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fifty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euros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(100.00)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Calibri"/>
                <a:cs typeface="Calibri"/>
              </a:rPr>
              <a:t>approval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before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spent.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15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76046"/>
            <a:ext cx="5941695" cy="19748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69265" marR="5080" indent="-228600">
              <a:lnSpc>
                <a:spcPct val="114100"/>
              </a:lnSpc>
              <a:spcBef>
                <a:spcPts val="20"/>
              </a:spcBef>
              <a:buSzPct val="108333"/>
              <a:buAutoNum type="alphaLcPeriod" startAt="6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borrowing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institution,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secretary,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treasurer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behalf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signatories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decision reached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2/3</a:t>
            </a:r>
            <a:r>
              <a:rPr sz="1200" spc="-10" dirty="0">
                <a:latin typeface="Calibri"/>
                <a:cs typeface="Calibri"/>
              </a:rPr>
              <a:t> majority</a:t>
            </a:r>
            <a:endParaRPr sz="1200">
              <a:latin typeface="Calibri"/>
              <a:cs typeface="Calibri"/>
            </a:endParaRPr>
          </a:p>
          <a:p>
            <a:pPr marL="469265" marR="655320" indent="-228600">
              <a:lnSpc>
                <a:spcPct val="114100"/>
              </a:lnSpc>
              <a:spcBef>
                <a:spcPts val="15"/>
              </a:spcBef>
              <a:buSzPct val="108333"/>
              <a:buAutoNum type="alphaLcPeriod" startAt="7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Expenditure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hundred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100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euros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approved </a:t>
            </a:r>
            <a:r>
              <a:rPr sz="1200" spc="-2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authorized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Calibri"/>
                <a:cs typeface="Calibri"/>
              </a:rPr>
              <a:t>Expenditures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Withdrawals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888869"/>
            <a:ext cx="145415" cy="668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25" dirty="0">
                <a:latin typeface="Calibri"/>
                <a:cs typeface="Calibri"/>
              </a:rPr>
              <a:t>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spc="-25" dirty="0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5" dirty="0">
                <a:latin typeface="Calibri"/>
                <a:cs typeface="Calibri"/>
              </a:rPr>
              <a:t>c.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854" y="2888869"/>
            <a:ext cx="492252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720">
              <a:lnSpc>
                <a:spcPct val="1169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individual</a:t>
            </a:r>
            <a:r>
              <a:rPr sz="1200" spc="-10" dirty="0">
                <a:latin typeface="Calibri"/>
                <a:cs typeface="Calibri"/>
              </a:rPr>
              <a:t> involved.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valid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receipts,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cheques,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 liability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disbursements.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Cheques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withdrawal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dirty="0">
                <a:latin typeface="Calibri"/>
                <a:cs typeface="Calibri"/>
              </a:rPr>
              <a:t>endorsed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Treasurer.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96173"/>
            <a:ext cx="5956300" cy="44062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  <a:p>
            <a:pPr marL="21590" marR="4030345">
              <a:lnSpc>
                <a:spcPct val="151700"/>
              </a:lnSpc>
              <a:spcBef>
                <a:spcPts val="55"/>
              </a:spcBef>
            </a:pPr>
            <a:r>
              <a:rPr sz="1200" b="1" dirty="0">
                <a:latin typeface="Calibri"/>
                <a:cs typeface="Calibri"/>
              </a:rPr>
              <a:t>Rights,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privileges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benefits </a:t>
            </a: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I.</a:t>
            </a:r>
            <a:endParaRPr sz="1200">
              <a:latin typeface="Calibri"/>
              <a:cs typeface="Calibri"/>
            </a:endParaRPr>
          </a:p>
          <a:p>
            <a:pPr marL="469265" marR="51435" indent="-228600">
              <a:lnSpc>
                <a:spcPct val="116799"/>
              </a:lnSpc>
              <a:spcBef>
                <a:spcPts val="50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registered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accorded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 marL="469265" marR="400050" indent="-228600">
              <a:lnSpc>
                <a:spcPct val="116700"/>
              </a:lnSpc>
              <a:spcBef>
                <a:spcPts val="1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accordance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subordinate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this </a:t>
            </a:r>
            <a:r>
              <a:rPr sz="1200" dirty="0">
                <a:latin typeface="Calibri"/>
                <a:cs typeface="Calibri"/>
              </a:rPr>
              <a:t>constitution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reasons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otherwise,</a:t>
            </a:r>
            <a:endParaRPr sz="1200">
              <a:latin typeface="Calibri"/>
              <a:cs typeface="Calibri"/>
            </a:endParaRPr>
          </a:p>
          <a:p>
            <a:pPr marL="469265" marR="593725" indent="-228600">
              <a:lnSpc>
                <a:spcPts val="1689"/>
              </a:lnSpc>
              <a:spcBef>
                <a:spcPts val="9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maintained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conditions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registered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standing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 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unable 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dues:</a:t>
            </a:r>
            <a:endParaRPr sz="1200">
              <a:latin typeface="Calibri"/>
              <a:cs typeface="Calibri"/>
            </a:endParaRPr>
          </a:p>
          <a:p>
            <a:pPr marL="926465" marR="5080" lvl="1" indent="-228600">
              <a:lnSpc>
                <a:spcPts val="1680"/>
              </a:lnSpc>
              <a:buAutoNum type="arabicPeriod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temporarily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postpone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collection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up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until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whichever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comes </a:t>
            </a:r>
            <a:r>
              <a:rPr sz="1200" spc="-10" dirty="0">
                <a:latin typeface="Calibri"/>
                <a:cs typeface="Calibri"/>
              </a:rPr>
              <a:t>first.</a:t>
            </a:r>
            <a:endParaRPr sz="1200">
              <a:latin typeface="Calibri"/>
              <a:cs typeface="Calibri"/>
            </a:endParaRPr>
          </a:p>
          <a:p>
            <a:pPr marL="926465" marR="41275" lvl="1" indent="-228600">
              <a:lnSpc>
                <a:spcPts val="1680"/>
              </a:lnSpc>
              <a:spcBef>
                <a:spcPts val="10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consideration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Executive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express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remain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</a:t>
            </a:r>
            <a:endParaRPr sz="1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period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 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unable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dues.</a:t>
            </a:r>
            <a:endParaRPr sz="12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period.</a:t>
            </a:r>
            <a:endParaRPr sz="12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levies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 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marL="926465" marR="165735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registration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voluntary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toward </a:t>
            </a:r>
            <a:r>
              <a:rPr sz="1200" dirty="0">
                <a:latin typeface="Calibri"/>
                <a:cs typeface="Calibri"/>
              </a:rPr>
              <a:t>specific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purposes.</a:t>
            </a:r>
            <a:endParaRPr sz="12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240"/>
              </a:spcBef>
              <a:buAutoNum type="arabicPeriod" startAt="5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 may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 more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 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calendar year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16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99845"/>
            <a:ext cx="5964555" cy="783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01235">
              <a:lnSpc>
                <a:spcPct val="1517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II. </a:t>
            </a:r>
            <a:r>
              <a:rPr sz="1200" b="1" dirty="0">
                <a:latin typeface="Calibri"/>
                <a:cs typeface="Calibri"/>
              </a:rPr>
              <a:t>Privileges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include: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vote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voted </a:t>
            </a:r>
            <a:r>
              <a:rPr sz="1200" spc="-25" dirty="0">
                <a:latin typeface="Calibri"/>
                <a:cs typeface="Calibri"/>
              </a:rPr>
              <a:t>for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hold</a:t>
            </a:r>
            <a:r>
              <a:rPr sz="1200" spc="-10" dirty="0">
                <a:latin typeface="Calibri"/>
                <a:cs typeface="Calibri"/>
              </a:rPr>
              <a:t> office;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4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conference,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asked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so;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ts val="1689"/>
              </a:lnSpc>
              <a:spcBef>
                <a:spcPts val="8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worthwhile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approved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general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assembly,</a:t>
            </a:r>
            <a:endParaRPr sz="1200">
              <a:latin typeface="Calibri"/>
              <a:cs typeface="Calibri"/>
            </a:endParaRPr>
          </a:p>
          <a:p>
            <a:pPr marL="469265" marR="300355" indent="-228600">
              <a:lnSpc>
                <a:spcPts val="1680"/>
              </a:lnSpc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ceremony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(naming,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etc.)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informs 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association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congratulation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card;</a:t>
            </a:r>
            <a:endParaRPr sz="1200">
              <a:latin typeface="Calibri"/>
              <a:cs typeface="Calibri"/>
            </a:endParaRPr>
          </a:p>
          <a:p>
            <a:pPr marL="469265" marR="180340" indent="-228600">
              <a:lnSpc>
                <a:spcPts val="1689"/>
              </a:lnSpc>
              <a:spcBef>
                <a:spcPts val="90"/>
              </a:spcBef>
              <a:buSzPct val="75000"/>
              <a:buAutoNum type="alphaLcPeriod" startAt="6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give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send-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 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informs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Group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finally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leaving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Ireland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relocate</a:t>
            </a:r>
            <a:endParaRPr sz="1200">
              <a:latin typeface="Calibri"/>
              <a:cs typeface="Calibri"/>
            </a:endParaRPr>
          </a:p>
          <a:p>
            <a:pPr marL="469265" marR="242570" indent="-228600">
              <a:lnSpc>
                <a:spcPts val="1680"/>
              </a:lnSpc>
              <a:buSzPct val="75000"/>
              <a:buFont typeface="Calibri"/>
              <a:buAutoNum type="alphaLcPeriod" startAt="6"/>
              <a:tabLst>
                <a:tab pos="469265" algn="l"/>
                <a:tab pos="469900" algn="l"/>
              </a:tabLst>
            </a:pPr>
            <a:r>
              <a:rPr sz="1200" b="1" dirty="0">
                <a:latin typeface="Calibri"/>
                <a:cs typeface="Calibri"/>
              </a:rPr>
              <a:t>Marriage/Wedding/Illness: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registered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entitled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sum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200suros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wedding.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are</a:t>
            </a:r>
            <a:endParaRPr sz="1200">
              <a:latin typeface="Calibri"/>
              <a:cs typeface="Calibri"/>
            </a:endParaRPr>
          </a:p>
          <a:p>
            <a:pPr marL="469265" marR="233679">
              <a:lnSpc>
                <a:spcPts val="168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encouraged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support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ceremony.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hospitalized,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send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well card;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addition,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encouraged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person,</a:t>
            </a:r>
            <a:endParaRPr sz="1200">
              <a:latin typeface="Calibri"/>
              <a:cs typeface="Calibri"/>
            </a:endParaRPr>
          </a:p>
          <a:p>
            <a:pPr marL="469265" marR="208279" indent="-228600">
              <a:lnSpc>
                <a:spcPts val="1680"/>
              </a:lnSpc>
              <a:spcBef>
                <a:spcPts val="15"/>
              </a:spcBef>
              <a:buSzPct val="75000"/>
              <a:buFont typeface="Calibri"/>
              <a:buAutoNum type="alphaLcPeriod" startAt="8"/>
              <a:tabLst>
                <a:tab pos="469265" algn="l"/>
                <a:tab pos="469900" algn="l"/>
              </a:tabLst>
            </a:pPr>
            <a:r>
              <a:rPr sz="1200" b="1" dirty="0">
                <a:latin typeface="Calibri"/>
                <a:cs typeface="Calibri"/>
              </a:rPr>
              <a:t>Death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Benefits: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deceased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duly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notified,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organize 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wake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keeping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honour.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Association</a:t>
            </a:r>
            <a:endParaRPr sz="1200">
              <a:latin typeface="Calibri"/>
              <a:cs typeface="Calibri"/>
            </a:endParaRPr>
          </a:p>
          <a:p>
            <a:pPr marL="469265" marR="15240">
              <a:lnSpc>
                <a:spcPts val="168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delegate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representatives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funeral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arrangements.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voluntary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towards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assisting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bereaved </a:t>
            </a:r>
            <a:r>
              <a:rPr sz="1200" dirty="0">
                <a:latin typeface="Calibri"/>
                <a:cs typeface="Calibri"/>
              </a:rPr>
              <a:t>family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funeral </a:t>
            </a:r>
            <a:r>
              <a:rPr sz="1200" spc="-10" dirty="0">
                <a:latin typeface="Calibri"/>
                <a:cs typeface="Calibri"/>
              </a:rPr>
              <a:t>arrangements.</a:t>
            </a:r>
            <a:endParaRPr sz="1200">
              <a:latin typeface="Calibri"/>
              <a:cs typeface="Calibri"/>
            </a:endParaRPr>
          </a:p>
          <a:p>
            <a:pPr marL="469265" marR="30480" indent="-228600">
              <a:lnSpc>
                <a:spcPts val="1680"/>
              </a:lnSpc>
              <a:spcBef>
                <a:spcPts val="15"/>
              </a:spcBef>
              <a:buSzPct val="75000"/>
              <a:buFont typeface="Calibri"/>
              <a:buAutoNum type="alphaLcPeriod" startAt="9"/>
              <a:tabLst>
                <a:tab pos="469265" algn="l"/>
                <a:tab pos="469900" algn="l"/>
              </a:tabLst>
            </a:pPr>
            <a:r>
              <a:rPr sz="1200" b="1" dirty="0">
                <a:latin typeface="Calibri"/>
                <a:cs typeface="Calibri"/>
              </a:rPr>
              <a:t>Death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Member(s)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parent: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notified,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wake-keeping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organized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behalf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member(s)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parent.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SzPct val="75000"/>
              <a:buAutoNum type="alphaLcPeriod" startAt="9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encouraged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monetary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donations.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collected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given 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member(s)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75000"/>
              <a:buFont typeface="Calibri"/>
              <a:buAutoNum type="alphaLcPeriod" startAt="11"/>
              <a:tabLst>
                <a:tab pos="469265" algn="l"/>
                <a:tab pos="469900" algn="l"/>
              </a:tabLst>
            </a:pPr>
            <a:r>
              <a:rPr sz="1200" b="1" dirty="0">
                <a:latin typeface="Calibri"/>
                <a:cs typeface="Calibri"/>
              </a:rPr>
              <a:t>Death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Child: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notified,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participate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funeral</a:t>
            </a:r>
            <a:endParaRPr sz="1200">
              <a:latin typeface="Calibri"/>
              <a:cs typeface="Calibri"/>
            </a:endParaRPr>
          </a:p>
          <a:p>
            <a:pPr marL="469265" marR="32384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arrangements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subsection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encouraged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 </a:t>
            </a:r>
            <a:r>
              <a:rPr sz="1200" spc="-10" dirty="0">
                <a:latin typeface="Calibri"/>
                <a:cs typeface="Calibri"/>
              </a:rPr>
              <a:t>voluntary </a:t>
            </a:r>
            <a:r>
              <a:rPr sz="1200" dirty="0">
                <a:latin typeface="Calibri"/>
                <a:cs typeface="Calibri"/>
              </a:rPr>
              <a:t>donations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towards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funeral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arrangements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deceased</a:t>
            </a:r>
            <a:r>
              <a:rPr sz="1200" spc="-10" dirty="0">
                <a:latin typeface="Calibri"/>
                <a:cs typeface="Calibri"/>
              </a:rPr>
              <a:t> child.</a:t>
            </a:r>
            <a:endParaRPr sz="1200">
              <a:latin typeface="Calibri"/>
              <a:cs typeface="Calibri"/>
            </a:endParaRPr>
          </a:p>
          <a:p>
            <a:pPr marL="469265" marR="208915" indent="-228600">
              <a:lnSpc>
                <a:spcPts val="1689"/>
              </a:lnSpc>
              <a:spcBef>
                <a:spcPts val="95"/>
              </a:spcBef>
              <a:buSzPct val="75000"/>
              <a:buAutoNum type="alphaLcPeriod" startAt="12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Problem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Law: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evaluate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situation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necessary.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III.</a:t>
            </a:r>
            <a:endParaRPr sz="1200">
              <a:latin typeface="Calibri"/>
              <a:cs typeface="Calibri"/>
            </a:endParaRPr>
          </a:p>
          <a:p>
            <a:pPr marL="12700" marR="40005">
              <a:lnSpc>
                <a:spcPct val="1171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send-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Section IIf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 less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100 </a:t>
            </a:r>
            <a:r>
              <a:rPr sz="1200" dirty="0">
                <a:latin typeface="Calibri"/>
                <a:cs typeface="Calibri"/>
              </a:rPr>
              <a:t>euros.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member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maintained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one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all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 and/or levy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Cultural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qualify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send-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10" dirty="0">
                <a:latin typeface="Calibri"/>
                <a:cs typeface="Calibri"/>
              </a:rPr>
              <a:t> party.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17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99845"/>
            <a:ext cx="5954395" cy="702818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IV.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16700"/>
              </a:lnSpc>
              <a:spcBef>
                <a:spcPts val="50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 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leaving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Ireland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relocating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convenience,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send-off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honour.</a:t>
            </a:r>
            <a:endParaRPr sz="1200">
              <a:latin typeface="Calibri"/>
              <a:cs typeface="Calibri"/>
            </a:endParaRPr>
          </a:p>
          <a:p>
            <a:pPr marL="469265" marR="269875" indent="-228600">
              <a:lnSpc>
                <a:spcPct val="117100"/>
              </a:lnSpc>
              <a:spcBef>
                <a:spcPts val="5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defaulting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send-off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amount </a:t>
            </a:r>
            <a:r>
              <a:rPr sz="1200" dirty="0">
                <a:latin typeface="Calibri"/>
                <a:cs typeface="Calibri"/>
              </a:rPr>
              <a:t>debited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along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levied.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ΑRΤΙCLΕ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Calibri"/>
                <a:cs typeface="Calibri"/>
              </a:rPr>
              <a:t>Settlement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outstanding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debts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group</a:t>
            </a:r>
            <a:endParaRPr sz="1200">
              <a:latin typeface="Calibri"/>
              <a:cs typeface="Calibri"/>
            </a:endParaRPr>
          </a:p>
          <a:p>
            <a:pPr marL="469265" marR="390525" indent="-228600">
              <a:lnSpc>
                <a:spcPct val="116700"/>
              </a:lnSpc>
              <a:spcBef>
                <a:spcPts val="505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No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expect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receive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separate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non-</a:t>
            </a:r>
            <a:r>
              <a:rPr sz="1200" dirty="0">
                <a:latin typeface="Calibri"/>
                <a:cs typeface="Calibri"/>
              </a:rPr>
              <a:t>payment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approved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fees, dues,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levies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donations.</a:t>
            </a:r>
            <a:endParaRPr sz="1200">
              <a:latin typeface="Calibri"/>
              <a:cs typeface="Calibri"/>
            </a:endParaRPr>
          </a:p>
          <a:p>
            <a:pPr marL="469265" marR="137795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fiscal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 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first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January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 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31st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December 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 </a:t>
            </a:r>
            <a:r>
              <a:rPr sz="1200" spc="-10" dirty="0">
                <a:latin typeface="Calibri"/>
                <a:cs typeface="Calibri"/>
              </a:rPr>
              <a:t>year.</a:t>
            </a:r>
            <a:endParaRPr sz="1200">
              <a:latin typeface="Calibri"/>
              <a:cs typeface="Calibri"/>
            </a:endParaRPr>
          </a:p>
          <a:p>
            <a:pPr marL="469265" marR="228600" indent="-228600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Balancing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books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previous fiscal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31st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January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 </a:t>
            </a:r>
            <a:r>
              <a:rPr sz="1200" spc="-10" dirty="0">
                <a:latin typeface="Calibri"/>
                <a:cs typeface="Calibri"/>
              </a:rPr>
              <a:t>Year.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  <a:p>
            <a:pPr marL="12700" marR="305435">
              <a:lnSpc>
                <a:spcPct val="117200"/>
              </a:lnSpc>
              <a:spcBef>
                <a:spcPts val="540"/>
              </a:spcBef>
            </a:pPr>
            <a:r>
              <a:rPr sz="1200" b="1" dirty="0">
                <a:latin typeface="Calibri"/>
                <a:cs typeface="Calibri"/>
              </a:rPr>
              <a:t>Disciplines,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dismissals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anti-cultural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group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activity: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subject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Group's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disciplines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financial </a:t>
            </a:r>
            <a:r>
              <a:rPr sz="1200" dirty="0">
                <a:latin typeface="Calibri"/>
                <a:cs typeface="Calibri"/>
              </a:rPr>
              <a:t>refund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awarded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termination/resignation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membership.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5220335">
              <a:lnSpc>
                <a:spcPct val="1517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I </a:t>
            </a:r>
            <a:r>
              <a:rPr sz="1200" b="1" spc="-10" dirty="0">
                <a:latin typeface="Calibri"/>
                <a:cs typeface="Calibri"/>
              </a:rPr>
              <a:t>Disciplines:</a:t>
            </a:r>
            <a:endParaRPr sz="1200">
              <a:latin typeface="Calibri"/>
              <a:cs typeface="Calibri"/>
            </a:endParaRPr>
          </a:p>
          <a:p>
            <a:pPr marL="469265" marR="233045" lvl="1" indent="-228600">
              <a:lnSpc>
                <a:spcPct val="116700"/>
              </a:lnSpc>
              <a:spcBef>
                <a:spcPts val="500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exhibits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disorderly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conduct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euros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guilty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meeting.</a:t>
            </a:r>
            <a:endParaRPr sz="12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Late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comers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shall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pay a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fine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 2euros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after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 15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minutes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grace</a:t>
            </a:r>
            <a:r>
              <a:rPr sz="1200" b="1" i="1" spc="-10" dirty="0">
                <a:latin typeface="Calibri"/>
                <a:cs typeface="Calibri"/>
              </a:rPr>
              <a:t> period,</a:t>
            </a:r>
            <a:endParaRPr sz="1200">
              <a:latin typeface="Calibri"/>
              <a:cs typeface="Calibri"/>
            </a:endParaRPr>
          </a:p>
          <a:p>
            <a:pPr marL="469265" marR="235585" lvl="1" indent="-228600">
              <a:lnSpc>
                <a:spcPts val="1689"/>
              </a:lnSpc>
              <a:spcBef>
                <a:spcPts val="85"/>
              </a:spcBef>
              <a:buAutoNum type="arabi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Any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found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disruptive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in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any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meeting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shall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subject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fine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two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euros (2.00)</a:t>
            </a:r>
            <a:endParaRPr sz="1200">
              <a:latin typeface="Calibri"/>
              <a:cs typeface="Calibri"/>
            </a:endParaRPr>
          </a:p>
          <a:p>
            <a:pPr marL="469265" marR="117475" lvl="1" indent="-228600">
              <a:lnSpc>
                <a:spcPts val="168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Any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that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fails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attend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meeting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without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giving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reasonable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excuse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prior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spc="-25" dirty="0">
                <a:latin typeface="Calibri"/>
                <a:cs typeface="Calibri"/>
              </a:rPr>
              <a:t>to </a:t>
            </a:r>
            <a:r>
              <a:rPr sz="1200" b="1" i="1" dirty="0">
                <a:latin typeface="Calibri"/>
                <a:cs typeface="Calibri"/>
              </a:rPr>
              <a:t>meeting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shall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pay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fine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 5</a:t>
            </a:r>
            <a:r>
              <a:rPr sz="1200" b="1" i="1" spc="-10" dirty="0">
                <a:latin typeface="Calibri"/>
                <a:cs typeface="Calibri"/>
              </a:rPr>
              <a:t> euros.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18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63853"/>
            <a:ext cx="5944870" cy="712533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II.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Dismissals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Conditions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under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which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Membership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Ceases</a:t>
            </a:r>
            <a:endParaRPr sz="1200">
              <a:latin typeface="Calibri"/>
              <a:cs typeface="Calibri"/>
            </a:endParaRPr>
          </a:p>
          <a:p>
            <a:pPr marL="469265" marR="130175" indent="-228600" algn="just">
              <a:lnSpc>
                <a:spcPct val="117100"/>
              </a:lnSpc>
              <a:spcBef>
                <a:spcPts val="495"/>
              </a:spcBef>
              <a:buSzPct val="75000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fighting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inflicts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physical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meeting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social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together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sponsored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suspended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(4)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penalty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100</a:t>
            </a:r>
            <a:r>
              <a:rPr sz="1200" spc="-10" dirty="0">
                <a:latin typeface="Calibri"/>
                <a:cs typeface="Calibri"/>
              </a:rPr>
              <a:t> euros.</a:t>
            </a:r>
            <a:endParaRPr sz="1200">
              <a:latin typeface="Calibri"/>
              <a:cs typeface="Calibri"/>
            </a:endParaRPr>
          </a:p>
          <a:p>
            <a:pPr marL="469265" marR="218440" indent="-228600">
              <a:lnSpc>
                <a:spcPct val="116700"/>
              </a:lnSpc>
              <a:spcBef>
                <a:spcPts val="1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 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weapons,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 illegal drugs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 social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functions </a:t>
            </a:r>
            <a:r>
              <a:rPr sz="1200" dirty="0">
                <a:latin typeface="Calibri"/>
                <a:cs typeface="Calibri"/>
              </a:rPr>
              <a:t>put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together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sponsored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dismissed.</a:t>
            </a:r>
            <a:endParaRPr sz="1200">
              <a:latin typeface="Calibri"/>
              <a:cs typeface="Calibri"/>
            </a:endParaRPr>
          </a:p>
          <a:p>
            <a:pPr marL="469265" marR="100330" indent="-228600">
              <a:lnSpc>
                <a:spcPts val="1689"/>
              </a:lnSpc>
              <a:spcBef>
                <a:spcPts val="8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fails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appear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excuse,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unavoidable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circumstance,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sixty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(60)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days.</a:t>
            </a:r>
            <a:endParaRPr sz="1200">
              <a:latin typeface="Calibri"/>
              <a:cs typeface="Calibri"/>
            </a:endParaRPr>
          </a:p>
          <a:p>
            <a:pPr marL="469265" marR="527685" indent="-228600">
              <a:lnSpc>
                <a:spcPts val="1680"/>
              </a:lnSpc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Failure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 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probation 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 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dismissal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majority </a:t>
            </a:r>
            <a:r>
              <a:rPr sz="1200" spc="-10" dirty="0">
                <a:latin typeface="Calibri"/>
                <a:cs typeface="Calibri"/>
              </a:rPr>
              <a:t>vote.</a:t>
            </a:r>
            <a:endParaRPr sz="1200">
              <a:latin typeface="Calibri"/>
              <a:cs typeface="Calibri"/>
            </a:endParaRPr>
          </a:p>
          <a:p>
            <a:pPr marL="469265" marR="316865" indent="-228600">
              <a:lnSpc>
                <a:spcPts val="1680"/>
              </a:lnSpc>
              <a:spcBef>
                <a:spcPts val="1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probation shall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suspended,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rights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reactivated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successful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200" spc="-10" dirty="0">
                <a:latin typeface="Calibri"/>
                <a:cs typeface="Calibri"/>
              </a:rPr>
              <a:t>probation.</a:t>
            </a:r>
            <a:endParaRPr sz="1200">
              <a:latin typeface="Calibri"/>
              <a:cs typeface="Calibri"/>
            </a:endParaRPr>
          </a:p>
          <a:p>
            <a:pPr marL="469265" marR="272415" indent="-228600">
              <a:lnSpc>
                <a:spcPct val="116700"/>
              </a:lnSpc>
              <a:buSzPct val="75000"/>
              <a:buAutoNum type="alphaLcPeriod" startAt="6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probation 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breaks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shall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revoked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second</a:t>
            </a:r>
            <a:r>
              <a:rPr sz="1200" spc="-10" dirty="0">
                <a:latin typeface="Calibri"/>
                <a:cs typeface="Calibri"/>
              </a:rPr>
              <a:t> offence.</a:t>
            </a:r>
            <a:endParaRPr sz="1200">
              <a:latin typeface="Calibri"/>
              <a:cs typeface="Calibri"/>
            </a:endParaRPr>
          </a:p>
          <a:p>
            <a:pPr marL="469265" marR="6350" indent="-228600">
              <a:lnSpc>
                <a:spcPct val="117100"/>
              </a:lnSpc>
              <a:spcBef>
                <a:spcPts val="5"/>
              </a:spcBef>
              <a:buSzPct val="75000"/>
              <a:buAutoNum type="alphaLcPeriod" startAt="6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revoked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re-admission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application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reinstatement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euros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outstanding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levies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75000"/>
              <a:buAutoNum type="alphaLcPeriod" startAt="6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fails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calendar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 </a:t>
            </a:r>
            <a:r>
              <a:rPr sz="1200" spc="-10" dirty="0">
                <a:latin typeface="Calibri"/>
                <a:cs typeface="Calibri"/>
              </a:rPr>
              <a:t>without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Calibri"/>
                <a:cs typeface="Calibri"/>
              </a:rPr>
              <a:t>giving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24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hours’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inactive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members.</a:t>
            </a:r>
            <a:endParaRPr sz="1200">
              <a:latin typeface="Calibri"/>
              <a:cs typeface="Calibri"/>
            </a:endParaRPr>
          </a:p>
          <a:p>
            <a:pPr marL="469265" marR="485775" indent="-228600">
              <a:lnSpc>
                <a:spcPct val="116700"/>
              </a:lnSpc>
              <a:spcBef>
                <a:spcPts val="10"/>
              </a:spcBef>
              <a:buSzPct val="75000"/>
              <a:buAutoNum type="alphaLcPeriod" startAt="9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Determination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dismissals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members present,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III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latin typeface="Calibri"/>
                <a:cs typeface="Calibri"/>
              </a:rPr>
              <a:t>Anti-</a:t>
            </a:r>
            <a:r>
              <a:rPr sz="1200" b="1" dirty="0">
                <a:latin typeface="Calibri"/>
                <a:cs typeface="Calibri"/>
              </a:rPr>
              <a:t>Group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Activities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17500"/>
              </a:lnSpc>
              <a:spcBef>
                <a:spcPts val="49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considers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detrimental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operation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anti-Cultural </a:t>
            </a:r>
            <a:r>
              <a:rPr sz="1200" spc="-10" dirty="0">
                <a:latin typeface="Calibri"/>
                <a:cs typeface="Calibri"/>
              </a:rPr>
              <a:t>Group;</a:t>
            </a:r>
            <a:endParaRPr sz="1200">
              <a:latin typeface="Calibri"/>
              <a:cs typeface="Calibri"/>
            </a:endParaRPr>
          </a:p>
          <a:p>
            <a:pPr marL="469265" marR="203835" indent="-228600">
              <a:lnSpc>
                <a:spcPct val="116700"/>
              </a:lnSpc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Determination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 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activity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anti-</a:t>
            </a:r>
            <a:r>
              <a:rPr sz="1200" dirty="0">
                <a:latin typeface="Calibri"/>
                <a:cs typeface="Calibri"/>
              </a:rPr>
              <a:t>Group 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thirds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</a:t>
            </a:r>
            <a:endParaRPr sz="1200">
              <a:latin typeface="Calibri"/>
              <a:cs typeface="Calibri"/>
            </a:endParaRPr>
          </a:p>
          <a:p>
            <a:pPr marL="469265" marR="300355" indent="-228600">
              <a:lnSpc>
                <a:spcPct val="116700"/>
              </a:lnSpc>
              <a:spcBef>
                <a:spcPts val="1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anti-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activities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subject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immediate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dismissal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thirds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General Assembly.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778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TABLE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CONTENTS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263650"/>
          <a:ext cx="5938520" cy="693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Subjects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Contents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Introduction/A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glance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Igbo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Title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Preambles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purpose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constitution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Membership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Registration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dues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Officers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 association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Election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officers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2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  <a:tabLst>
                          <a:tab pos="833119" algn="l"/>
                          <a:tab pos="108648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Terms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office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Vacancy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 resignation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69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Committee</a:t>
                      </a:r>
                      <a:r>
                        <a:rPr sz="1200" b="1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association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200" b="1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05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33119" algn="l"/>
                          <a:tab pos="108775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Meetings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200" b="1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540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833119" algn="l"/>
                          <a:tab pos="108648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Quorum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9535">
                <a:tc rowSpan="2"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  <a:tabLst>
                          <a:tab pos="842644" algn="l"/>
                          <a:tab pos="109537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Finance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200" b="1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2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430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42644" algn="l"/>
                          <a:tab pos="109537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Expenditure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200" b="1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2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0014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42644" algn="l"/>
                          <a:tab pos="109537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Rights</a:t>
                      </a:r>
                      <a:r>
                        <a:rPr sz="1200" b="1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 privileges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700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842644" algn="l"/>
                          <a:tab pos="109537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Debt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settlement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200" b="1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200" b="1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208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42644" algn="l"/>
                          <a:tab pos="109537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Discipline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843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42644" algn="l"/>
                          <a:tab pos="1095375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Censure</a:t>
                      </a:r>
                      <a:r>
                        <a:rPr sz="1200" b="1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 judgement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1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842644" algn="l"/>
                          <a:tab pos="1129030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Affiliation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associations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41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113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842644" algn="l"/>
                          <a:tab pos="1130300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Policy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971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811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42644" algn="l"/>
                          <a:tab pos="1130300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Dissolution/windingup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908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6446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842644" algn="l"/>
                          <a:tab pos="1130300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Constitutional</a:t>
                      </a:r>
                      <a:r>
                        <a:rPr sz="1200" b="1" i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amendment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850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7081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42644" algn="l"/>
                          <a:tab pos="1130300" algn="l"/>
                        </a:tabLst>
                      </a:pPr>
                      <a:r>
                        <a:rPr sz="1200" b="1" i="1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b="1" i="1" dirty="0">
                          <a:latin typeface="Calibri"/>
                          <a:cs typeface="Calibri"/>
                        </a:rPr>
                        <a:t>	Philanthropic</a:t>
                      </a:r>
                      <a:r>
                        <a:rPr sz="1200" b="1" i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latin typeface="Calibri"/>
                          <a:cs typeface="Calibri"/>
                        </a:rPr>
                        <a:t>activities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559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Witnesses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Acknowledgement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i="1" spc="-25" dirty="0">
                          <a:latin typeface="Calibri"/>
                          <a:cs typeface="Calibri"/>
                        </a:rPr>
                        <a:t>22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8687511"/>
            <a:ext cx="15074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Glance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Igbo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Land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19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52254"/>
            <a:ext cx="5948680" cy="8148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b="1" dirty="0">
                <a:latin typeface="Calibri"/>
                <a:cs typeface="Calibri"/>
              </a:rPr>
              <a:t>Censure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judgment</a:t>
            </a:r>
            <a:endParaRPr sz="1200">
              <a:latin typeface="Calibri"/>
              <a:cs typeface="Calibri"/>
            </a:endParaRPr>
          </a:p>
          <a:p>
            <a:pPr marL="469265" marR="33655" indent="-228600">
              <a:lnSpc>
                <a:spcPts val="1689"/>
              </a:lnSpc>
              <a:spcBef>
                <a:spcPts val="8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appointed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subjected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censure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association,</a:t>
            </a:r>
            <a:endParaRPr sz="1200">
              <a:latin typeface="Calibri"/>
              <a:cs typeface="Calibri"/>
            </a:endParaRPr>
          </a:p>
          <a:p>
            <a:pPr marL="469265" marR="60325" indent="-228600">
              <a:lnSpc>
                <a:spcPts val="1680"/>
              </a:lnSpc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one-</a:t>
            </a:r>
            <a:r>
              <a:rPr sz="1200" dirty="0">
                <a:latin typeface="Calibri"/>
                <a:cs typeface="Calibri"/>
              </a:rPr>
              <a:t>quarter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(2/3)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approve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disciplinary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member.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ts val="1680"/>
              </a:lnSpc>
              <a:spcBef>
                <a:spcPts val="1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Conditions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censure 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 members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 </a:t>
            </a:r>
            <a:r>
              <a:rPr sz="1200" spc="-10" dirty="0">
                <a:latin typeface="Calibri"/>
                <a:cs typeface="Calibri"/>
              </a:rPr>
              <a:t>Group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arise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Corruption,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inefficiency,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fighting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laxity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duty, </a:t>
            </a:r>
            <a:r>
              <a:rPr sz="1200" dirty="0">
                <a:latin typeface="Calibri"/>
                <a:cs typeface="Calibri"/>
              </a:rPr>
              <a:t>embezzlement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misuse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power.</a:t>
            </a:r>
            <a:endParaRPr sz="1200">
              <a:latin typeface="Calibri"/>
              <a:cs typeface="Calibri"/>
            </a:endParaRPr>
          </a:p>
          <a:p>
            <a:pPr marL="469265" marR="32384" indent="-228600">
              <a:lnSpc>
                <a:spcPts val="1680"/>
              </a:lnSpc>
              <a:spcBef>
                <a:spcPts val="1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allegation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writing.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 </a:t>
            </a:r>
            <a:r>
              <a:rPr sz="1200" spc="-25" dirty="0">
                <a:latin typeface="Calibri"/>
                <a:cs typeface="Calibri"/>
              </a:rPr>
              <a:t>an </a:t>
            </a:r>
            <a:r>
              <a:rPr sz="1200" dirty="0">
                <a:latin typeface="Calibri"/>
                <a:cs typeface="Calibri"/>
              </a:rPr>
              <a:t>allegation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Assembly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  <a:p>
            <a:pPr marL="469265" marR="339090">
              <a:lnSpc>
                <a:spcPts val="168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investigation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conducted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appointed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general </a:t>
            </a:r>
            <a:r>
              <a:rPr sz="1200" dirty="0">
                <a:latin typeface="Calibri"/>
                <a:cs typeface="Calibri"/>
              </a:rPr>
              <a:t>house.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report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findings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General </a:t>
            </a:r>
            <a:r>
              <a:rPr sz="1200" dirty="0">
                <a:latin typeface="Calibri"/>
                <a:cs typeface="Calibri"/>
              </a:rPr>
              <a:t>Assembly.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verdict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 not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 </a:t>
            </a:r>
            <a:r>
              <a:rPr sz="1200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meeting.</a:t>
            </a:r>
            <a:endParaRPr sz="1200">
              <a:latin typeface="Calibri"/>
              <a:cs typeface="Calibri"/>
            </a:endParaRPr>
          </a:p>
          <a:p>
            <a:pPr marL="469265" marR="121285" indent="-228600">
              <a:lnSpc>
                <a:spcPct val="116700"/>
              </a:lnSpc>
              <a:buSzPct val="75000"/>
              <a:buAutoNum type="alphaLcPeriod" startAt="5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investigation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step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down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investigation.</a:t>
            </a:r>
            <a:endParaRPr sz="1200">
              <a:latin typeface="Calibri"/>
              <a:cs typeface="Calibri"/>
            </a:endParaRPr>
          </a:p>
          <a:p>
            <a:pPr marL="469265" marR="101600" indent="-228600">
              <a:lnSpc>
                <a:spcPct val="117100"/>
              </a:lnSpc>
              <a:spcBef>
                <a:spcPts val="5"/>
              </a:spcBef>
              <a:buSzPct val="75000"/>
              <a:buAutoNum type="alphaLcPeriod" startAt="5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embezzlement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10" dirty="0">
                <a:latin typeface="Calibri"/>
                <a:cs typeface="Calibri"/>
              </a:rPr>
              <a:t> funds, </a:t>
            </a:r>
            <a:r>
              <a:rPr sz="1200" dirty="0">
                <a:latin typeface="Calibri"/>
                <a:cs typeface="Calibri"/>
              </a:rPr>
              <a:t>he/she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material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embezzled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either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out </a:t>
            </a:r>
            <a:r>
              <a:rPr sz="1200" dirty="0">
                <a:latin typeface="Calibri"/>
                <a:cs typeface="Calibri"/>
              </a:rPr>
              <a:t>of court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settlement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legal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courts</a:t>
            </a:r>
            <a:endParaRPr sz="1200">
              <a:latin typeface="Calibri"/>
              <a:cs typeface="Calibri"/>
            </a:endParaRPr>
          </a:p>
          <a:p>
            <a:pPr marL="469265" marR="232410" indent="-228600">
              <a:lnSpc>
                <a:spcPct val="116700"/>
              </a:lnSpc>
              <a:spcBef>
                <a:spcPts val="5"/>
              </a:spcBef>
              <a:buSzPct val="75000"/>
              <a:buAutoNum type="alphaLcPeriod" startAt="5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offences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mentioned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he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impeached,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reprimanded,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probated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dismissed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469265" marR="138430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punishment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depend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magnitude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offence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 Assembly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 </a:t>
            </a:r>
            <a:r>
              <a:rPr sz="1200" spc="-10" dirty="0">
                <a:latin typeface="Calibri"/>
                <a:cs typeface="Calibri"/>
              </a:rPr>
              <a:t>vote.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0"/>
              </a:spcBef>
              <a:buSzPct val="75000"/>
              <a:buAutoNum type="alphaLcPeriod" startAt="8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If 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guilty,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reinstated.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75000"/>
              <a:buAutoNum type="alphaLcPeriod" startAt="8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should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consulting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Group.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Calibri"/>
                <a:cs typeface="Calibri"/>
              </a:rPr>
              <a:t>Affiliation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with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other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sister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associations</a:t>
            </a:r>
            <a:endParaRPr sz="1200">
              <a:latin typeface="Calibri"/>
              <a:cs typeface="Calibri"/>
            </a:endParaRPr>
          </a:p>
          <a:p>
            <a:pPr marL="469265" marR="205104" indent="-228600">
              <a:lnSpc>
                <a:spcPct val="114100"/>
              </a:lnSpc>
              <a:spcBef>
                <a:spcPts val="52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cooperate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IRELAND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promote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wellbeing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Group.</a:t>
            </a:r>
            <a:endParaRPr sz="1200">
              <a:latin typeface="Calibri"/>
              <a:cs typeface="Calibri"/>
            </a:endParaRPr>
          </a:p>
          <a:p>
            <a:pPr marL="469265" marR="62230" indent="-228600">
              <a:lnSpc>
                <a:spcPct val="114100"/>
              </a:lnSpc>
              <a:spcBef>
                <a:spcPts val="3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Assembly,</a:t>
            </a:r>
            <a:r>
              <a:rPr sz="1200" spc="-10" dirty="0">
                <a:latin typeface="Calibri"/>
                <a:cs typeface="Calibri"/>
              </a:rPr>
              <a:t> shall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affiliated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ethnic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similar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goals.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5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engage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activities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authorized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 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bylaw,</a:t>
            </a:r>
            <a:endParaRPr sz="1200">
              <a:latin typeface="Calibri"/>
              <a:cs typeface="Calibri"/>
            </a:endParaRPr>
          </a:p>
          <a:p>
            <a:pPr marL="469265" marR="264795" indent="-228600">
              <a:lnSpc>
                <a:spcPct val="114100"/>
              </a:lnSpc>
              <a:spcBef>
                <a:spcPts val="10"/>
              </a:spcBef>
              <a:buSzPct val="108333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co-</a:t>
            </a:r>
            <a:r>
              <a:rPr sz="1200" dirty="0">
                <a:latin typeface="Calibri"/>
                <a:cs typeface="Calibri"/>
              </a:rPr>
              <a:t>operate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elsewhere,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conduct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affairs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permitted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Ireland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20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402202"/>
            <a:ext cx="5970905" cy="763841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spc="-10" dirty="0">
                <a:latin typeface="Calibri"/>
                <a:cs typeface="Calibri"/>
              </a:rPr>
              <a:t>Policy</a:t>
            </a:r>
            <a:endParaRPr sz="1200">
              <a:latin typeface="Calibri"/>
              <a:cs typeface="Calibri"/>
            </a:endParaRPr>
          </a:p>
          <a:p>
            <a:pPr marL="12700" marR="17145">
              <a:lnSpc>
                <a:spcPct val="117100"/>
              </a:lnSpc>
              <a:spcBef>
                <a:spcPts val="500"/>
              </a:spcBef>
            </a:pPr>
            <a:r>
              <a:rPr sz="1200" b="1" dirty="0">
                <a:latin typeface="Calibri"/>
                <a:cs typeface="Calibri"/>
              </a:rPr>
              <a:t>Use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 Membership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Lists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conduct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 </a:t>
            </a:r>
            <a:r>
              <a:rPr sz="1200" dirty="0">
                <a:latin typeface="Calibri"/>
                <a:cs typeface="Calibri"/>
              </a:rPr>
              <a:t>business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communication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non-</a:t>
            </a:r>
            <a:r>
              <a:rPr sz="1200" spc="-10" dirty="0">
                <a:latin typeface="Calibri"/>
                <a:cs typeface="Calibri"/>
              </a:rPr>
              <a:t>members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prohibited,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 marL="12700" marR="5080" indent="8890">
              <a:lnSpc>
                <a:spcPct val="117700"/>
              </a:lnSpc>
              <a:spcBef>
                <a:spcPts val="489"/>
              </a:spcBef>
            </a:pPr>
            <a:r>
              <a:rPr sz="1200" b="1" dirty="0">
                <a:latin typeface="Calibri"/>
                <a:cs typeface="Calibri"/>
              </a:rPr>
              <a:t>Members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constitution:</a:t>
            </a:r>
            <a:r>
              <a:rPr sz="1200" b="1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laws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binding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members.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subject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amendments 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herein,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laws,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 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thereof,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suspended.</a:t>
            </a:r>
            <a:endParaRPr sz="1200">
              <a:latin typeface="Calibri"/>
              <a:cs typeface="Calibri"/>
            </a:endParaRPr>
          </a:p>
          <a:p>
            <a:pPr marL="12700" marR="163830" indent="8890">
              <a:lnSpc>
                <a:spcPct val="116700"/>
              </a:lnSpc>
              <a:spcBef>
                <a:spcPts val="500"/>
              </a:spcBef>
            </a:pPr>
            <a:r>
              <a:rPr sz="1200" b="1" dirty="0">
                <a:latin typeface="Calibri"/>
                <a:cs typeface="Calibri"/>
              </a:rPr>
              <a:t>Protection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 Members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their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Family: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encouraged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carry</a:t>
            </a:r>
            <a:r>
              <a:rPr sz="1200" spc="-10" dirty="0">
                <a:latin typeface="Calibri"/>
                <a:cs typeface="Calibri"/>
              </a:rPr>
              <a:t> suitable </a:t>
            </a:r>
            <a:r>
              <a:rPr sz="1200" dirty="0">
                <a:latin typeface="Calibri"/>
                <a:cs typeface="Calibri"/>
              </a:rPr>
              <a:t>life,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health,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automobile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liability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insurance,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expense.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ΑRΤΙCLΕ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Calibri"/>
                <a:cs typeface="Calibri"/>
              </a:rPr>
              <a:t>Dissolution/Winding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–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up of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body</a:t>
            </a:r>
            <a:endParaRPr sz="1200">
              <a:latin typeface="Calibri"/>
              <a:cs typeface="Calibri"/>
            </a:endParaRPr>
          </a:p>
          <a:p>
            <a:pPr marL="12700" marR="12065">
              <a:lnSpc>
                <a:spcPct val="1170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 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dissolution 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necessary,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decision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made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simple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majority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dissolution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accordance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 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provincial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rules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regulations.</a:t>
            </a:r>
            <a:endParaRPr sz="1200">
              <a:latin typeface="Calibri"/>
              <a:cs typeface="Calibri"/>
            </a:endParaRPr>
          </a:p>
          <a:p>
            <a:pPr marL="12700" marR="109220">
              <a:lnSpc>
                <a:spcPct val="1169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winding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dissolution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remains,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satisfaction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all </a:t>
            </a:r>
            <a:r>
              <a:rPr sz="1200" dirty="0">
                <a:latin typeface="Calibri"/>
                <a:cs typeface="Calibri"/>
              </a:rPr>
              <a:t>debts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liabilities,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whatsoever,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distributed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Instead,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other </a:t>
            </a:r>
            <a:r>
              <a:rPr sz="1200" dirty="0">
                <a:latin typeface="Calibri"/>
                <a:cs typeface="Calibri"/>
              </a:rPr>
              <a:t>charitable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institution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institutions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similar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trust/body.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institution(s)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prohibit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distribution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income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as </a:t>
            </a:r>
            <a:r>
              <a:rPr sz="1200" dirty="0">
                <a:latin typeface="Calibri"/>
                <a:cs typeface="Calibri"/>
              </a:rPr>
              <a:t>great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imposed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trust/body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virtue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Clause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hereof.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294640">
              <a:lnSpc>
                <a:spcPct val="116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relevant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institution(s)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before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dissolution,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effect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property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transferred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charitable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agreement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Charities Regulator.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 marR="313690">
              <a:lnSpc>
                <a:spcPct val="117100"/>
              </a:lnSpc>
            </a:pP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prepared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identifies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assets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transferred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along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details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recipients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transfer.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21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406989"/>
            <a:ext cx="5941060" cy="51720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ΑRΤΙCLΕ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b="1" dirty="0">
                <a:latin typeface="Calibri"/>
                <a:cs typeface="Calibri"/>
              </a:rPr>
              <a:t>Constitutional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amendments</a:t>
            </a:r>
            <a:endParaRPr sz="1200">
              <a:latin typeface="Calibri"/>
              <a:cs typeface="Calibri"/>
            </a:endParaRPr>
          </a:p>
          <a:p>
            <a:pPr marL="12700" marR="324485">
              <a:lnSpc>
                <a:spcPct val="1167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amendment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proposal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writing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Provost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0" dirty="0">
                <a:latin typeface="Calibri"/>
                <a:cs typeface="Calibri"/>
              </a:rPr>
              <a:t> meeting.</a:t>
            </a:r>
            <a:endParaRPr sz="1200">
              <a:latin typeface="Calibri"/>
              <a:cs typeface="Calibri"/>
            </a:endParaRPr>
          </a:p>
          <a:p>
            <a:pPr marL="469265" marR="432434" indent="-228600">
              <a:lnSpc>
                <a:spcPct val="112599"/>
              </a:lnSpc>
              <a:spcBef>
                <a:spcPts val="525"/>
              </a:spcBef>
              <a:buSzPct val="116666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amendment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75%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those </a:t>
            </a:r>
            <a:r>
              <a:rPr sz="1200" dirty="0">
                <a:latin typeface="Calibri"/>
                <a:cs typeface="Calibri"/>
              </a:rPr>
              <a:t>attending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4"/>
              </a:spcBef>
              <a:buSzPct val="116666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Such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ratified,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 effective </a:t>
            </a:r>
            <a:r>
              <a:rPr sz="1200" spc="-10" dirty="0">
                <a:latin typeface="Calibri"/>
                <a:cs typeface="Calibri"/>
              </a:rPr>
              <a:t>immediately,</a:t>
            </a:r>
            <a:endParaRPr sz="1200">
              <a:latin typeface="Calibri"/>
              <a:cs typeface="Calibri"/>
            </a:endParaRPr>
          </a:p>
          <a:p>
            <a:pPr marL="469265" marR="280035" indent="-228600">
              <a:lnSpc>
                <a:spcPts val="1680"/>
              </a:lnSpc>
              <a:spcBef>
                <a:spcPts val="250"/>
              </a:spcBef>
              <a:buSzPct val="116666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physical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(written)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document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all </a:t>
            </a:r>
            <a:r>
              <a:rPr sz="1200" dirty="0">
                <a:latin typeface="Calibri"/>
                <a:cs typeface="Calibri"/>
              </a:rPr>
              <a:t>provisional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law</a:t>
            </a:r>
            <a:r>
              <a:rPr sz="1200" spc="-10" dirty="0">
                <a:latin typeface="Calibri"/>
                <a:cs typeface="Calibri"/>
              </a:rPr>
              <a:t> changes.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300" b="1" dirty="0">
                <a:latin typeface="Calibri"/>
                <a:cs typeface="Calibri"/>
              </a:rPr>
              <a:t>P</a:t>
            </a:r>
            <a:r>
              <a:rPr sz="1200" b="1" dirty="0">
                <a:latin typeface="Calibri"/>
                <a:cs typeface="Calibri"/>
              </a:rPr>
              <a:t>hilanthropic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activities</a:t>
            </a:r>
            <a:endParaRPr sz="1200">
              <a:latin typeface="Calibri"/>
              <a:cs typeface="Calibri"/>
            </a:endParaRPr>
          </a:p>
          <a:p>
            <a:pPr marL="12700" marR="233045">
              <a:lnSpc>
                <a:spcPct val="117100"/>
              </a:lnSpc>
              <a:spcBef>
                <a:spcPts val="525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furtherance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Group's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purpose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promoting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social,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educational,</a:t>
            </a:r>
            <a:r>
              <a:rPr sz="1200" spc="-10" dirty="0">
                <a:latin typeface="Calibri"/>
                <a:cs typeface="Calibri"/>
              </a:rPr>
              <a:t> cultural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civic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well-being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engage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itself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philanthropic </a:t>
            </a:r>
            <a:r>
              <a:rPr sz="1200" dirty="0">
                <a:latin typeface="Calibri"/>
                <a:cs typeface="Calibri"/>
              </a:rPr>
              <a:t>activities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time.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5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award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scholarships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subject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availability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funds.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monetary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organization’s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469265" marR="377190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supporting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privileged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society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either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IRELAND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Nigeria.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ts val="1689"/>
              </a:lnSpc>
              <a:spcBef>
                <a:spcPts val="90"/>
              </a:spcBef>
              <a:buSzPct val="75000"/>
              <a:buAutoNum type="alphaLcPeriod" startAt="3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individuals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eligible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scholarships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contributions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22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470571"/>
            <a:ext cx="5465445" cy="7086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AMENDED</a:t>
            </a:r>
            <a:r>
              <a:rPr sz="16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CONSTITUTION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DRAFTING</a:t>
            </a:r>
            <a:r>
              <a:rPr sz="16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COMMITTEE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4127500" algn="l"/>
              </a:tabLst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WITNESSES: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DATE...................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422906"/>
            <a:ext cx="1699260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MR.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UGO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NWANKWOR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dirty="0">
                <a:latin typeface="Calibri"/>
                <a:cs typeface="Calibri"/>
              </a:rPr>
              <a:t>(Chairman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CDC)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989" y="2422906"/>
            <a:ext cx="1861820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.........................................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latin typeface="Calibri"/>
                <a:cs typeface="Calibri"/>
              </a:rPr>
              <a:t>Signature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793363"/>
            <a:ext cx="1075690" cy="41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STANLEY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OHAI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(Member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CDC)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989" y="3793363"/>
            <a:ext cx="1907539" cy="41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..........................................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libri"/>
                <a:cs typeface="Calibri"/>
              </a:rPr>
              <a:t>Signature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098160"/>
            <a:ext cx="1306830" cy="41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KINGSLEY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AGOHA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(Member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CDC)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989" y="5098160"/>
            <a:ext cx="1946910" cy="41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..........................................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libri"/>
                <a:cs typeface="Calibri"/>
              </a:rPr>
              <a:t>Signature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402704"/>
            <a:ext cx="1203325" cy="4133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CHUKOGUJAWA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latin typeface="Calibri"/>
                <a:cs typeface="Calibri"/>
              </a:rPr>
              <a:t>(Member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CDC)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989" y="6402704"/>
            <a:ext cx="1861820" cy="4133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.........................................</a:t>
            </a:r>
            <a:endParaRPr sz="14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45"/>
              </a:spcBef>
            </a:pPr>
            <a:r>
              <a:rPr sz="1100" spc="-10" dirty="0">
                <a:latin typeface="Calibri"/>
                <a:cs typeface="Calibri"/>
              </a:rPr>
              <a:t>Signature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070217"/>
            <a:ext cx="2486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Calibri"/>
                <a:cs typeface="Calibri"/>
              </a:rPr>
              <a:t>CDC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=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constitution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drafting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committee.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23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82091"/>
            <a:ext cx="5913755" cy="249174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5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Acknowledgement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16799"/>
              </a:lnSpc>
              <a:spcBef>
                <a:spcPts val="54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President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respected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association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Chuck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Ogujeawa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would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gratefully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acknowledge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enthusiastic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support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members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constitution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drafting/amendament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committee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headed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Nwankwor,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they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instrumental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successful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amendment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constitution.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can’t </a:t>
            </a:r>
            <a:r>
              <a:rPr sz="1400" dirty="0">
                <a:latin typeface="Calibri"/>
                <a:cs typeface="Calibri"/>
              </a:rPr>
              <a:t>thank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enough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tremendous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job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well</a:t>
            </a:r>
            <a:r>
              <a:rPr sz="1400" spc="-10" dirty="0">
                <a:latin typeface="Calibri"/>
                <a:cs typeface="Calibri"/>
              </a:rPr>
              <a:t> done.</a:t>
            </a:r>
            <a:endParaRPr sz="1400">
              <a:latin typeface="Calibri"/>
              <a:cs typeface="Calibri"/>
            </a:endParaRPr>
          </a:p>
          <a:p>
            <a:pPr marL="12700" marR="209550" algn="just">
              <a:lnSpc>
                <a:spcPct val="116500"/>
              </a:lnSpc>
              <a:spcBef>
                <a:spcPts val="525"/>
              </a:spcBef>
            </a:pPr>
            <a:r>
              <a:rPr sz="1400" dirty="0">
                <a:latin typeface="Calibri"/>
                <a:cs typeface="Calibri"/>
              </a:rPr>
              <a:t>Last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least,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family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members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Igbo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association</a:t>
            </a:r>
            <a:r>
              <a:rPr sz="1400" spc="-10" dirty="0">
                <a:latin typeface="Calibri"/>
                <a:cs typeface="Calibri"/>
              </a:rPr>
              <a:t> Donegal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above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omnipresent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God,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giving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strength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plod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despite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unforeseen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setbacks.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much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Lord.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29755"/>
            <a:ext cx="5883910" cy="164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The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Igbo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people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live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southeastern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parts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Nigeria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make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up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five</a:t>
            </a:r>
            <a:r>
              <a:rPr sz="1300" spc="-20" dirty="0">
                <a:latin typeface="Calibri"/>
                <a:cs typeface="Calibri"/>
              </a:rPr>
              <a:t> core </a:t>
            </a:r>
            <a:r>
              <a:rPr sz="1300" dirty="0">
                <a:latin typeface="Calibri"/>
                <a:cs typeface="Calibri"/>
              </a:rPr>
              <a:t>states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Abia,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Anambra,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Ebonyi,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Enugu,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Imo,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Parts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Delta,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Akwa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Ibom,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Rivers </a:t>
            </a:r>
            <a:r>
              <a:rPr sz="1300" dirty="0">
                <a:latin typeface="Calibri"/>
                <a:cs typeface="Calibri"/>
              </a:rPr>
              <a:t>states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also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among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Igbo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tribe.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Igbos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mostly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Christians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this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relates</a:t>
            </a:r>
            <a:r>
              <a:rPr sz="1300" spc="-25" dirty="0">
                <a:latin typeface="Calibri"/>
                <a:cs typeface="Calibri"/>
              </a:rPr>
              <a:t> to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early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foreign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influence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trans-</a:t>
            </a:r>
            <a:r>
              <a:rPr sz="1300" dirty="0">
                <a:latin typeface="Calibri"/>
                <a:cs typeface="Calibri"/>
              </a:rPr>
              <a:t>Atlantic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slave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trade.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They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among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0" dirty="0">
                <a:latin typeface="Calibri"/>
                <a:cs typeface="Calibri"/>
              </a:rPr>
              <a:t> most </a:t>
            </a:r>
            <a:r>
              <a:rPr sz="1300" dirty="0">
                <a:latin typeface="Calibri"/>
                <a:cs typeface="Calibri"/>
              </a:rPr>
              <a:t>populous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ethnic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groups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Nigeria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population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estimated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at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well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over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30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million </a:t>
            </a:r>
            <a:r>
              <a:rPr sz="1300" dirty="0">
                <a:latin typeface="Calibri"/>
                <a:cs typeface="Calibri"/>
              </a:rPr>
              <a:t>people.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Igbo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language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though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common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also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very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diverse.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Igbos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very </a:t>
            </a:r>
            <a:r>
              <a:rPr sz="1300" spc="-10" dirty="0">
                <a:latin typeface="Calibri"/>
                <a:cs typeface="Calibri"/>
              </a:rPr>
              <a:t>industrious,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family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community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centered.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914" y="914400"/>
            <a:ext cx="4657725" cy="5191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3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34652"/>
            <a:ext cx="5925820" cy="654430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latin typeface="Calibri"/>
                <a:cs typeface="Calibri"/>
              </a:rPr>
              <a:t>IGBO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ASSOCIATION,</a:t>
            </a:r>
            <a:r>
              <a:rPr sz="1800" b="1" spc="-10" dirty="0">
                <a:latin typeface="Calibri"/>
                <a:cs typeface="Calibri"/>
              </a:rPr>
              <a:t> DONEGAL</a:t>
            </a:r>
            <a:endParaRPr sz="1800">
              <a:latin typeface="Calibri"/>
              <a:cs typeface="Calibri"/>
            </a:endParaRPr>
          </a:p>
          <a:p>
            <a:pPr marL="41910" algn="ctr">
              <a:lnSpc>
                <a:spcPct val="100000"/>
              </a:lnSpc>
              <a:spcBef>
                <a:spcPts val="885"/>
              </a:spcBef>
            </a:pPr>
            <a:r>
              <a:rPr sz="1300" b="1" dirty="0">
                <a:latin typeface="Calibri"/>
                <a:cs typeface="Calibri"/>
              </a:rPr>
              <a:t>(Nzuko</a:t>
            </a:r>
            <a:r>
              <a:rPr sz="1300" b="1" spc="-5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ndigbo)</a:t>
            </a:r>
            <a:endParaRPr sz="130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solidFill>
                  <a:srgbClr val="A8D08D"/>
                </a:solidFill>
                <a:latin typeface="Algerian"/>
                <a:cs typeface="Algerian"/>
              </a:rPr>
              <a:t>CONSTITUTION</a:t>
            </a:r>
            <a:endParaRPr sz="1600">
              <a:latin typeface="Algerian"/>
              <a:cs typeface="Algeri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lgerian"/>
              <a:cs typeface="Algerian"/>
            </a:endParaRPr>
          </a:p>
          <a:p>
            <a:pPr marL="12700">
              <a:lnSpc>
                <a:spcPct val="100000"/>
              </a:lnSpc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PREAMBLE</a:t>
            </a:r>
            <a:endParaRPr sz="1200">
              <a:latin typeface="Calibri"/>
              <a:cs typeface="Calibri"/>
            </a:endParaRPr>
          </a:p>
          <a:p>
            <a:pPr marL="12700" marR="173990">
              <a:lnSpc>
                <a:spcPct val="117100"/>
              </a:lnSpc>
              <a:spcBef>
                <a:spcPts val="5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Ibo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Donegal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socio-</a:t>
            </a:r>
            <a:r>
              <a:rPr sz="1200" dirty="0">
                <a:latin typeface="Calibri"/>
                <a:cs typeface="Calibri"/>
              </a:rPr>
              <a:t>cultural,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non-profit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organization.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Literally,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word </a:t>
            </a:r>
            <a:r>
              <a:rPr sz="1200" dirty="0">
                <a:latin typeface="Calibri"/>
                <a:cs typeface="Calibri"/>
              </a:rPr>
              <a:t>‘lbo’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ethnic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Igbo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group's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language.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However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words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‘lbo'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"Igbo'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often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 </a:t>
            </a:r>
            <a:r>
              <a:rPr sz="1200" spc="-10" dirty="0">
                <a:latin typeface="Calibri"/>
                <a:cs typeface="Calibri"/>
              </a:rPr>
              <a:t>interchangeably,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PURPOSE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purpose(s)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society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(are):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745"/>
              </a:spcBef>
              <a:buSzPct val="91666"/>
              <a:buAutoNum type="alphaLcPeriod"/>
              <a:tabLst>
                <a:tab pos="504825" algn="l"/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Ibos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ethnic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SzPct val="91666"/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outside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County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Donegal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environ</a:t>
            </a:r>
            <a:endParaRPr sz="1200">
              <a:latin typeface="Calibri"/>
              <a:cs typeface="Calibri"/>
            </a:endParaRPr>
          </a:p>
          <a:p>
            <a:pPr marL="506095" indent="-265430">
              <a:lnSpc>
                <a:spcPct val="100000"/>
              </a:lnSpc>
              <a:spcBef>
                <a:spcPts val="245"/>
              </a:spcBef>
              <a:buSzPct val="84615"/>
              <a:buAutoNum type="alphaLcPeriod"/>
              <a:tabLst>
                <a:tab pos="506095" algn="l"/>
                <a:tab pos="506730" algn="l"/>
              </a:tabLst>
            </a:pPr>
            <a:r>
              <a:rPr sz="1300" dirty="0">
                <a:latin typeface="Calibri"/>
                <a:cs typeface="Calibri"/>
              </a:rPr>
              <a:t>to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promote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maintain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social,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educational,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cultural,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civic,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well-</a:t>
            </a:r>
            <a:endParaRPr sz="1200">
              <a:latin typeface="Calibri"/>
              <a:cs typeface="Calibri"/>
            </a:endParaRPr>
          </a:p>
          <a:p>
            <a:pPr marL="469265" marR="504190">
              <a:lnSpc>
                <a:spcPct val="1167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being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to provide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social, educational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cultural </a:t>
            </a:r>
            <a:r>
              <a:rPr sz="1200" dirty="0">
                <a:latin typeface="Calibri"/>
                <a:cs typeface="Calibri"/>
              </a:rPr>
              <a:t>exchange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Ibo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0" dirty="0">
                <a:latin typeface="Calibri"/>
                <a:cs typeface="Calibri"/>
              </a:rPr>
              <a:t> associations.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4"/>
              </a:spcBef>
              <a:buSzPct val="91666"/>
              <a:buAutoNum type="alphaLcPeriod" startAt="4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educate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Igbo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linguistic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heritage</a:t>
            </a:r>
            <a:endParaRPr sz="1200">
              <a:latin typeface="Calibri"/>
              <a:cs typeface="Calibri"/>
            </a:endParaRPr>
          </a:p>
          <a:p>
            <a:pPr marL="469265" marR="6985" indent="-228600">
              <a:lnSpc>
                <a:spcPct val="116700"/>
              </a:lnSpc>
              <a:buSzPct val="91666"/>
              <a:buAutoNum type="alphaLcPeriod" startAt="4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promote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academic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sports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excellence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scholarships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0" dirty="0">
                <a:latin typeface="Calibri"/>
                <a:cs typeface="Calibri"/>
              </a:rPr>
              <a:t> awards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deserving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members</a:t>
            </a:r>
            <a:endParaRPr sz="1200">
              <a:latin typeface="Calibri"/>
              <a:cs typeface="Calibri"/>
            </a:endParaRPr>
          </a:p>
          <a:p>
            <a:pPr marL="469265" marR="131445" indent="-228600">
              <a:lnSpc>
                <a:spcPct val="116900"/>
              </a:lnSpc>
              <a:spcBef>
                <a:spcPts val="5"/>
              </a:spcBef>
              <a:buSzPct val="91666"/>
              <a:buAutoNum type="alphaLcPeriod" startAt="4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enhance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Igbo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speaking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Nigeria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other </a:t>
            </a:r>
            <a:r>
              <a:rPr sz="1200" dirty="0">
                <a:latin typeface="Calibri"/>
                <a:cs typeface="Calibri"/>
              </a:rPr>
              <a:t>ethnic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outside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County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Donegal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environ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relations,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staging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seminars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topical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issues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disseminating </a:t>
            </a:r>
            <a:r>
              <a:rPr sz="1200" dirty="0">
                <a:latin typeface="Calibri"/>
                <a:cs typeface="Calibri"/>
              </a:rPr>
              <a:t>information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matters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mutual</a:t>
            </a:r>
            <a:r>
              <a:rPr sz="1200" spc="-10" dirty="0">
                <a:latin typeface="Calibri"/>
                <a:cs typeface="Calibri"/>
              </a:rPr>
              <a:t> interest.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35"/>
              </a:spcBef>
              <a:buSzPct val="84615"/>
              <a:buAutoNum type="alphaLcPeriod" startAt="4"/>
              <a:tabLst>
                <a:tab pos="469265" algn="l"/>
                <a:tab pos="469900" algn="l"/>
              </a:tabLst>
            </a:pPr>
            <a:r>
              <a:rPr sz="1300" dirty="0">
                <a:latin typeface="Calibri"/>
                <a:cs typeface="Calibri"/>
              </a:rPr>
              <a:t>To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identify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economically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disadvantaged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individuals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or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groups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here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County</a:t>
            </a:r>
            <a:endParaRPr sz="1200">
              <a:latin typeface="Calibri"/>
              <a:cs typeface="Calibri"/>
            </a:endParaRPr>
          </a:p>
          <a:p>
            <a:pPr marL="469265" marR="5080">
              <a:lnSpc>
                <a:spcPct val="1175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Donegal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environ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Ibo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render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assistance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75840"/>
            <a:ext cx="5850255" cy="22307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 marR="5020945" algn="just">
              <a:lnSpc>
                <a:spcPct val="1517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Membership </a:t>
            </a: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I: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16900"/>
              </a:lnSpc>
              <a:spcBef>
                <a:spcPts val="490"/>
              </a:spcBef>
            </a:pPr>
            <a:r>
              <a:rPr sz="1300" b="1" spc="-10" dirty="0">
                <a:latin typeface="Calibri"/>
                <a:cs typeface="Calibri"/>
              </a:rPr>
              <a:t>Membership</a:t>
            </a:r>
            <a:r>
              <a:rPr sz="1300" b="1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-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Membership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shall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open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Ibos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resident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County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Donegal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25" dirty="0">
                <a:latin typeface="Calibri"/>
                <a:cs typeface="Calibri"/>
              </a:rPr>
              <a:t> its </a:t>
            </a:r>
            <a:r>
              <a:rPr sz="1300" dirty="0">
                <a:latin typeface="Calibri"/>
                <a:cs typeface="Calibri"/>
              </a:rPr>
              <a:t>environ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will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extended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individuals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who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qualify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under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provisions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Section </a:t>
            </a:r>
            <a:r>
              <a:rPr sz="1300" dirty="0">
                <a:latin typeface="Calibri"/>
                <a:cs typeface="Calibri"/>
              </a:rPr>
              <a:t>I,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II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III(under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membership)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constitution.</a:t>
            </a:r>
            <a:endParaRPr sz="1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Section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II: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Types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Membership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shall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049041"/>
            <a:ext cx="154305" cy="7023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spc="-25" dirty="0">
                <a:latin typeface="Calibri"/>
                <a:cs typeface="Calibri"/>
              </a:rPr>
              <a:t>a.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00" spc="-25" dirty="0">
                <a:latin typeface="Calibri"/>
                <a:cs typeface="Calibri"/>
              </a:rPr>
              <a:t>b.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00" spc="-25" dirty="0">
                <a:latin typeface="Calibri"/>
                <a:cs typeface="Calibri"/>
              </a:rPr>
              <a:t>c.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3046602"/>
            <a:ext cx="5185410" cy="15709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200" b="1" dirty="0">
                <a:latin typeface="Calibri"/>
                <a:cs typeface="Calibri"/>
              </a:rPr>
              <a:t>Birth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Ibo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person resident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County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Donegal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environ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20000"/>
              </a:lnSpc>
              <a:spcBef>
                <a:spcPts val="50"/>
              </a:spcBef>
            </a:pPr>
            <a:r>
              <a:rPr sz="1200" b="1" dirty="0">
                <a:latin typeface="Calibri"/>
                <a:cs typeface="Calibri"/>
              </a:rPr>
              <a:t>Marriage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spouse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Ibo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person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resident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County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Donegal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environ.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child/children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Igbo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is/are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eligible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attainment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18 </a:t>
            </a:r>
            <a:r>
              <a:rPr sz="1200" dirty="0">
                <a:latin typeface="Calibri"/>
                <a:cs typeface="Calibri"/>
              </a:rPr>
              <a:t>years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 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 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person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desires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 marL="12700" marR="194945">
              <a:lnSpc>
                <a:spcPct val="117100"/>
              </a:lnSpc>
              <a:spcBef>
                <a:spcPts val="100"/>
              </a:spcBef>
            </a:pPr>
            <a:r>
              <a:rPr sz="1200" b="1" i="1" dirty="0">
                <a:latin typeface="Calibri"/>
                <a:cs typeface="Calibri"/>
              </a:rPr>
              <a:t>Honorary</a:t>
            </a:r>
            <a:r>
              <a:rPr sz="1200" b="1" i="1" spc="-3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Title/Membership:</a:t>
            </a:r>
            <a:r>
              <a:rPr sz="1200" b="1" i="1" spc="-3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Any</a:t>
            </a:r>
            <a:r>
              <a:rPr sz="1200" b="1" i="1" spc="-3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person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conferred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membership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without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their </a:t>
            </a:r>
            <a:r>
              <a:rPr sz="1200" b="1" i="1" dirty="0">
                <a:latin typeface="Calibri"/>
                <a:cs typeface="Calibri"/>
              </a:rPr>
              <a:t>needing</a:t>
            </a:r>
            <a:r>
              <a:rPr sz="1200" b="1" i="1" spc="-3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have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necessary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qualifications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as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above;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usually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because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 </a:t>
            </a:r>
            <a:r>
              <a:rPr sz="1200" b="1" i="1" spc="-10" dirty="0">
                <a:latin typeface="Calibri"/>
                <a:cs typeface="Calibri"/>
              </a:rPr>
              <a:t>their </a:t>
            </a:r>
            <a:r>
              <a:rPr sz="1200" b="1" i="1" dirty="0">
                <a:latin typeface="Calibri"/>
                <a:cs typeface="Calibri"/>
              </a:rPr>
              <a:t>affiliation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or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inclination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10" dirty="0">
                <a:latin typeface="Calibri"/>
                <a:cs typeface="Calibri"/>
              </a:rPr>
              <a:t> group.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3968623"/>
            <a:ext cx="1530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25" dirty="0">
                <a:latin typeface="Calibri"/>
                <a:cs typeface="Calibri"/>
              </a:rPr>
              <a:t>d.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591939"/>
            <a:ext cx="5878830" cy="45167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Section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III: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Active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Membership</a:t>
            </a:r>
            <a:endParaRPr sz="1200">
              <a:latin typeface="Calibri"/>
              <a:cs typeface="Calibri"/>
            </a:endParaRPr>
          </a:p>
          <a:p>
            <a:pPr marL="12700" marR="39370">
              <a:lnSpc>
                <a:spcPct val="116700"/>
              </a:lnSpc>
              <a:spcBef>
                <a:spcPts val="505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standing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(i.e.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attends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regularly)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requirements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benefits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voted </a:t>
            </a:r>
            <a:r>
              <a:rPr sz="1200" spc="-20" dirty="0">
                <a:latin typeface="Calibri"/>
                <a:cs typeface="Calibri"/>
              </a:rPr>
              <a:t>for.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Section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IV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i="1" dirty="0">
                <a:latin typeface="Calibri"/>
                <a:cs typeface="Calibri"/>
              </a:rPr>
              <a:t>Honorable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Membership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5"/>
              </a:spcBef>
              <a:buFont typeface="Calibri"/>
              <a:buAutoNum type="alphaL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Any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prospective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Honorary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must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first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nominated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by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Active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Member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Font typeface="Calibri"/>
              <a:buAutoNum type="alphaL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Such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nominations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shall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made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public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notice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and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subject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spc="-20" dirty="0">
                <a:latin typeface="Calibri"/>
                <a:cs typeface="Calibri"/>
              </a:rPr>
              <a:t>veto</a:t>
            </a:r>
            <a:endParaRPr sz="1200">
              <a:latin typeface="Calibri"/>
              <a:cs typeface="Calibri"/>
            </a:endParaRPr>
          </a:p>
          <a:p>
            <a:pPr marL="469265" marR="127000" indent="-228600">
              <a:lnSpc>
                <a:spcPts val="1689"/>
              </a:lnSpc>
              <a:spcBef>
                <a:spcPts val="90"/>
              </a:spcBef>
              <a:buFont typeface="Calibri"/>
              <a:buAutoNum type="alphaL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Any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exercising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such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veto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must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notify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Executive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within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21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days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from</a:t>
            </a:r>
            <a:r>
              <a:rPr sz="1200" b="1" i="1" spc="25" dirty="0">
                <a:latin typeface="Calibri"/>
                <a:cs typeface="Calibri"/>
              </a:rPr>
              <a:t> </a:t>
            </a:r>
            <a:r>
              <a:rPr sz="1200" b="1" i="1" spc="-25" dirty="0">
                <a:latin typeface="Calibri"/>
                <a:cs typeface="Calibri"/>
              </a:rPr>
              <a:t>the </a:t>
            </a:r>
            <a:r>
              <a:rPr sz="1200" b="1" i="1" dirty="0">
                <a:latin typeface="Calibri"/>
                <a:cs typeface="Calibri"/>
              </a:rPr>
              <a:t>date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 </a:t>
            </a:r>
            <a:r>
              <a:rPr sz="1200" b="1" i="1" spc="-10" dirty="0">
                <a:latin typeface="Calibri"/>
                <a:cs typeface="Calibri"/>
              </a:rPr>
              <a:t>notice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Calibri"/>
              <a:buAutoNum type="alphaLcPeriod"/>
              <a:tabLst>
                <a:tab pos="469900" algn="l"/>
              </a:tabLst>
            </a:pPr>
            <a:r>
              <a:rPr sz="1200" b="1" i="1" dirty="0">
                <a:latin typeface="Calibri"/>
                <a:cs typeface="Calibri"/>
              </a:rPr>
              <a:t>Where</a:t>
            </a:r>
            <a:r>
              <a:rPr sz="1200" b="1" i="1" spc="-3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such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veto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exists,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nominee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shall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become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subject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probation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period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200" b="1" i="1" dirty="0">
                <a:latin typeface="Calibri"/>
                <a:cs typeface="Calibri"/>
              </a:rPr>
              <a:t>three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(3)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years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before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 Honorary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Membership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can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granted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latin typeface="Calibri"/>
                <a:cs typeface="Calibri"/>
              </a:rPr>
              <a:t>Registration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annual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dues</a:t>
            </a:r>
            <a:endParaRPr sz="1200">
              <a:latin typeface="Calibri"/>
              <a:cs typeface="Calibri"/>
            </a:endParaRPr>
          </a:p>
          <a:p>
            <a:pPr marL="12700" marR="142875">
              <a:lnSpc>
                <a:spcPct val="117700"/>
              </a:lnSpc>
              <a:spcBef>
                <a:spcPts val="465"/>
              </a:spcBef>
            </a:pPr>
            <a:r>
              <a:rPr sz="1200" b="1" dirty="0">
                <a:latin typeface="Calibri"/>
                <a:cs typeface="Calibri"/>
              </a:rPr>
              <a:t>Registration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Fee</a:t>
            </a:r>
            <a:r>
              <a:rPr sz="1300" dirty="0">
                <a:latin typeface="Calibri"/>
                <a:cs typeface="Calibri"/>
              </a:rPr>
              <a:t>:</a:t>
            </a:r>
            <a:r>
              <a:rPr sz="1300" spc="2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active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members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shall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one-</a:t>
            </a:r>
            <a:r>
              <a:rPr sz="1300" dirty="0">
                <a:latin typeface="Calibri"/>
                <a:cs typeface="Calibri"/>
              </a:rPr>
              <a:t>time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non-</a:t>
            </a:r>
            <a:r>
              <a:rPr sz="1300" dirty="0">
                <a:latin typeface="Calibri"/>
                <a:cs typeface="Calibri"/>
              </a:rPr>
              <a:t>refundable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registration </a:t>
            </a:r>
            <a:r>
              <a:rPr sz="1300" dirty="0">
                <a:latin typeface="Calibri"/>
                <a:cs typeface="Calibri"/>
              </a:rPr>
              <a:t>fee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15euros.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This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registration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fee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applicable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whatever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month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year</a:t>
            </a:r>
            <a:r>
              <a:rPr sz="1300" spc="-25" dirty="0">
                <a:latin typeface="Calibri"/>
                <a:cs typeface="Calibri"/>
              </a:rPr>
              <a:t> one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88336"/>
            <a:ext cx="5894070" cy="272605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dirty="0">
                <a:latin typeface="Calibri"/>
                <a:cs typeface="Calibri"/>
              </a:rPr>
              <a:t>becomes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member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Association.</a:t>
            </a:r>
            <a:endParaRPr sz="1300">
              <a:latin typeface="Calibri"/>
              <a:cs typeface="Calibri"/>
            </a:endParaRPr>
          </a:p>
          <a:p>
            <a:pPr marL="12700" marR="71120">
              <a:lnSpc>
                <a:spcPct val="116700"/>
              </a:lnSpc>
              <a:spcBef>
                <a:spcPts val="530"/>
              </a:spcBef>
            </a:pPr>
            <a:r>
              <a:rPr sz="1200" b="1" dirty="0">
                <a:latin typeface="Calibri"/>
                <a:cs typeface="Calibri"/>
              </a:rPr>
              <a:t>Children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Dependents: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Children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dependents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18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age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registering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attaining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18 </a:t>
            </a:r>
            <a:r>
              <a:rPr sz="1200" spc="-10" dirty="0">
                <a:latin typeface="Calibri"/>
                <a:cs typeface="Calibri"/>
              </a:rPr>
              <a:t>years.</a:t>
            </a:r>
            <a:endParaRPr sz="1200">
              <a:latin typeface="Calibri"/>
              <a:cs typeface="Calibri"/>
            </a:endParaRPr>
          </a:p>
          <a:p>
            <a:pPr marL="12700" marR="298450">
              <a:lnSpc>
                <a:spcPct val="117500"/>
              </a:lnSpc>
              <a:spcBef>
                <a:spcPts val="495"/>
              </a:spcBef>
            </a:pPr>
            <a:r>
              <a:rPr sz="1200" b="1" i="1" dirty="0">
                <a:latin typeface="Calibri"/>
                <a:cs typeface="Calibri"/>
              </a:rPr>
              <a:t>Annual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Dues: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annual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dues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all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members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shall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be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120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euros,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and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members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have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spc="-25" dirty="0">
                <a:latin typeface="Calibri"/>
                <a:cs typeface="Calibri"/>
              </a:rPr>
              <a:t>the </a:t>
            </a:r>
            <a:r>
              <a:rPr sz="1200" b="1" i="1" dirty="0">
                <a:latin typeface="Calibri"/>
                <a:cs typeface="Calibri"/>
              </a:rPr>
              <a:t>option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to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pay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it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once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or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on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monthly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installment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10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euros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each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month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of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year.</a:t>
            </a:r>
            <a:endParaRPr sz="1200">
              <a:latin typeface="Calibri"/>
              <a:cs typeface="Calibri"/>
            </a:endParaRPr>
          </a:p>
          <a:p>
            <a:pPr marL="12700" marR="78740">
              <a:lnSpc>
                <a:spcPct val="116700"/>
              </a:lnSpc>
              <a:spcBef>
                <a:spcPts val="500"/>
              </a:spcBef>
            </a:pPr>
            <a:r>
              <a:rPr sz="1200" b="1" dirty="0">
                <a:latin typeface="Calibri"/>
                <a:cs typeface="Calibri"/>
              </a:rPr>
              <a:t>Inactive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Members: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inactive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his/her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Six </a:t>
            </a:r>
            <a:r>
              <a:rPr sz="1200" dirty="0">
                <a:latin typeface="Calibri"/>
                <a:cs typeface="Calibri"/>
              </a:rPr>
              <a:t>months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current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lapse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reinstatement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euros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outstanding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monthly</a:t>
            </a:r>
            <a:r>
              <a:rPr sz="1200" spc="-10" dirty="0">
                <a:latin typeface="Calibri"/>
                <a:cs typeface="Calibri"/>
              </a:rPr>
              <a:t> dues.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7200"/>
              </a:lnSpc>
              <a:spcBef>
                <a:spcPts val="495"/>
              </a:spcBef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wishes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maintain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trip</a:t>
            </a:r>
            <a:r>
              <a:rPr sz="1200" spc="-10" dirty="0">
                <a:latin typeface="Calibri"/>
                <a:cs typeface="Calibri"/>
              </a:rPr>
              <a:t> abroad </a:t>
            </a:r>
            <a:r>
              <a:rPr sz="1200" dirty="0">
                <a:latin typeface="Calibri"/>
                <a:cs typeface="Calibri"/>
              </a:rPr>
              <a:t>lasting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six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inform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intention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active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period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trip </a:t>
            </a:r>
            <a:r>
              <a:rPr sz="1200" spc="-10" dirty="0">
                <a:latin typeface="Calibri"/>
                <a:cs typeface="Calibri"/>
              </a:rPr>
              <a:t>abroad.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6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52254"/>
            <a:ext cx="2861945" cy="31210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ΑRΤΙCLΕ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b="1" dirty="0">
                <a:latin typeface="Calibri"/>
                <a:cs typeface="Calibri"/>
              </a:rPr>
              <a:t>Officers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0" dirty="0">
                <a:latin typeface="Calibri"/>
                <a:cs typeface="Calibri"/>
              </a:rPr>
              <a:t> association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8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consist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of: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President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</a:pP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4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Vice-President</a:t>
            </a:r>
            <a:endParaRPr sz="1200">
              <a:latin typeface="Calibri"/>
              <a:cs typeface="Calibri"/>
            </a:endParaRPr>
          </a:p>
          <a:p>
            <a:pPr marL="469265" marR="990600">
              <a:lnSpc>
                <a:spcPct val="151700"/>
              </a:lnSpc>
            </a:pP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General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Secretary </a:t>
            </a:r>
            <a:r>
              <a:rPr sz="1200" b="1" i="1" dirty="0">
                <a:latin typeface="Calibri"/>
                <a:cs typeface="Calibri"/>
              </a:rPr>
              <a:t>The </a:t>
            </a:r>
            <a:r>
              <a:rPr sz="1200" b="1" i="1" spc="-10" dirty="0">
                <a:latin typeface="Calibri"/>
                <a:cs typeface="Calibri"/>
              </a:rPr>
              <a:t>Treasurer</a:t>
            </a:r>
            <a:endParaRPr sz="1200">
              <a:latin typeface="Calibri"/>
              <a:cs typeface="Calibri"/>
            </a:endParaRPr>
          </a:p>
          <a:p>
            <a:pPr marL="469265" marR="943610">
              <a:lnSpc>
                <a:spcPct val="151700"/>
              </a:lnSpc>
            </a:pP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financial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Secretary </a:t>
            </a: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Publicity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Secretary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200" b="1" i="1" dirty="0">
                <a:latin typeface="Calibri"/>
                <a:cs typeface="Calibri"/>
              </a:rPr>
              <a:t>The</a:t>
            </a:r>
            <a:r>
              <a:rPr sz="1200" b="1" i="1" spc="-10" dirty="0">
                <a:latin typeface="Calibri"/>
                <a:cs typeface="Calibri"/>
              </a:rPr>
              <a:t> Provost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President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shall: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013733"/>
            <a:ext cx="154305" cy="4768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spc="-25" dirty="0">
                <a:latin typeface="Calibri"/>
                <a:cs typeface="Calibri"/>
              </a:rPr>
              <a:t>a.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00" spc="-25" dirty="0">
                <a:latin typeface="Calibri"/>
                <a:cs typeface="Calibri"/>
              </a:rPr>
              <a:t>b.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4011294"/>
            <a:ext cx="5256530" cy="26758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Chief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Spokesperson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association;</a:t>
            </a:r>
            <a:endParaRPr sz="1200">
              <a:latin typeface="Calibri"/>
              <a:cs typeface="Calibri"/>
            </a:endParaRPr>
          </a:p>
          <a:p>
            <a:pPr marL="12700" marR="213360">
              <a:lnSpc>
                <a:spcPct val="119200"/>
              </a:lnSpc>
              <a:spcBef>
                <a:spcPts val="60"/>
              </a:spcBef>
            </a:pP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behalf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team,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meetings, </a:t>
            </a:r>
            <a:r>
              <a:rPr sz="1200" dirty="0">
                <a:latin typeface="Calibri"/>
                <a:cs typeface="Calibri"/>
              </a:rPr>
              <a:t>conventions,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activities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deemed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essential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progress. </a:t>
            </a:r>
            <a:r>
              <a:rPr sz="1200" dirty="0">
                <a:latin typeface="Calibri"/>
                <a:cs typeface="Calibri"/>
              </a:rPr>
              <a:t>Preside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policy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decisions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approved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85"/>
              </a:spcBef>
            </a:pP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cast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tie-breaker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executive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Assembly meetings;</a:t>
            </a:r>
            <a:endParaRPr sz="1200">
              <a:latin typeface="Calibri"/>
              <a:cs typeface="Calibri"/>
            </a:endParaRPr>
          </a:p>
          <a:p>
            <a:pPr marL="12700" marR="129539" indent="34925">
              <a:lnSpc>
                <a:spcPct val="11670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Convene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discretion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whenever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requested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half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Committee;</a:t>
            </a:r>
            <a:endParaRPr sz="1200">
              <a:latin typeface="Calibri"/>
              <a:cs typeface="Calibri"/>
            </a:endParaRPr>
          </a:p>
          <a:p>
            <a:pPr marL="12700" marR="81915">
              <a:lnSpc>
                <a:spcPct val="116700"/>
              </a:lnSpc>
              <a:spcBef>
                <a:spcPts val="110"/>
              </a:spcBef>
            </a:pP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recommend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body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resignation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who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derelict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duties;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Calibri"/>
                <a:cs typeface="Calibri"/>
              </a:rPr>
              <a:t>Sit on 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ex-</a:t>
            </a:r>
            <a:r>
              <a:rPr sz="1200" spc="-10" dirty="0">
                <a:latin typeface="Calibri"/>
                <a:cs typeface="Calibri"/>
              </a:rPr>
              <a:t>officio;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707763"/>
            <a:ext cx="1377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c.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5146929"/>
            <a:ext cx="154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d.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5587365"/>
            <a:ext cx="1498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027801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f.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6466713"/>
            <a:ext cx="1454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6940295"/>
            <a:ext cx="5633720" cy="100774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10" dirty="0">
                <a:latin typeface="Calibri"/>
                <a:cs typeface="Calibri"/>
              </a:rPr>
              <a:t>Vice-</a:t>
            </a:r>
            <a:r>
              <a:rPr sz="1200" b="1" dirty="0">
                <a:latin typeface="Calibri"/>
                <a:cs typeface="Calibri"/>
              </a:rPr>
              <a:t>President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shall: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5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absence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assumes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powers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duties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President.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work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closely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 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 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discharge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his/her</a:t>
            </a:r>
            <a:r>
              <a:rPr sz="1200" spc="-10" dirty="0">
                <a:latin typeface="Calibri"/>
                <a:cs typeface="Calibri"/>
              </a:rPr>
              <a:t> duties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7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06845"/>
            <a:ext cx="5925820" cy="7597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General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Secretary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shall:</a:t>
            </a:r>
            <a:endParaRPr sz="1200">
              <a:latin typeface="Calibri"/>
              <a:cs typeface="Calibri"/>
            </a:endParaRPr>
          </a:p>
          <a:p>
            <a:pPr marL="478790" marR="235585" indent="-228600">
              <a:lnSpc>
                <a:spcPct val="114100"/>
              </a:lnSpc>
              <a:spcBef>
                <a:spcPts val="520"/>
              </a:spcBef>
              <a:buSzPct val="108333"/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recording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minutes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meetings,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50"/>
              </a:spcBef>
              <a:buSzPct val="108333"/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Keep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maintain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records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meetings.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keep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up-to-</a:t>
            </a:r>
            <a:r>
              <a:rPr sz="1200" dirty="0">
                <a:latin typeface="Calibri"/>
                <a:cs typeface="Calibri"/>
              </a:rPr>
              <a:t>date record 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 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Maintain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custody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equipment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stationery.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29"/>
              </a:spcBef>
              <a:buSzPct val="108333"/>
              <a:buAutoNum type="alphaLcPeriod"/>
              <a:tabLst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Maintain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custody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membership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book</a:t>
            </a:r>
            <a:endParaRPr sz="1200">
              <a:latin typeface="Calibri"/>
              <a:cs typeface="Calibri"/>
            </a:endParaRPr>
          </a:p>
          <a:p>
            <a:pPr marL="478790" indent="-229235">
              <a:lnSpc>
                <a:spcPct val="100000"/>
              </a:lnSpc>
              <a:spcBef>
                <a:spcPts val="215"/>
              </a:spcBef>
              <a:buSzPct val="108333"/>
              <a:buAutoNum type="alphaLcPeriod"/>
              <a:tabLst>
                <a:tab pos="478790" algn="l"/>
                <a:tab pos="479425" algn="l"/>
              </a:tabLst>
            </a:pP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monthly/annual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Treasurer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shall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16700"/>
              </a:lnSpc>
              <a:spcBef>
                <a:spcPts val="50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deposits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48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hours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receipt,</a:t>
            </a:r>
            <a:endParaRPr sz="1200">
              <a:latin typeface="Calibri"/>
              <a:cs typeface="Calibri"/>
            </a:endParaRPr>
          </a:p>
          <a:p>
            <a:pPr marL="469265" marR="39370" indent="-228600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two-</a:t>
            </a:r>
            <a:r>
              <a:rPr sz="1200" dirty="0">
                <a:latin typeface="Calibri"/>
                <a:cs typeface="Calibri"/>
              </a:rPr>
              <a:t>week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association's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funds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demands;</a:t>
            </a:r>
            <a:endParaRPr sz="1200">
              <a:latin typeface="Calibri"/>
              <a:cs typeface="Calibri"/>
            </a:endParaRPr>
          </a:p>
          <a:p>
            <a:pPr marL="469265" marR="165100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pay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Group's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bills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vouched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endorsed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President;</a:t>
            </a:r>
            <a:endParaRPr sz="1200">
              <a:latin typeface="Calibri"/>
              <a:cs typeface="Calibri"/>
            </a:endParaRPr>
          </a:p>
          <a:p>
            <a:pPr marL="469265" marR="161925" indent="-228600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signatories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withdrawing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association's funds,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have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power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obtain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receipts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transactions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association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AutoNum type="alphaLcPeriod" startAt="6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preside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Budget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Committee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Financial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Secretary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Shall</a:t>
            </a:r>
            <a:endParaRPr sz="1200">
              <a:latin typeface="Calibri"/>
              <a:cs typeface="Calibri"/>
            </a:endParaRPr>
          </a:p>
          <a:p>
            <a:pPr marL="469265" marR="318770" indent="-228600">
              <a:lnSpc>
                <a:spcPct val="116700"/>
              </a:lnSpc>
              <a:spcBef>
                <a:spcPts val="505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keep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books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account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transactions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assets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liabilities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association:</a:t>
            </a:r>
            <a:endParaRPr sz="1200">
              <a:latin typeface="Calibri"/>
              <a:cs typeface="Calibri"/>
            </a:endParaRPr>
          </a:p>
          <a:p>
            <a:pPr marL="469265" marR="127635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keep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accurate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records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receipts,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transactions,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incomes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expenditures</a:t>
            </a:r>
            <a:r>
              <a:rPr sz="1200" spc="-20" dirty="0">
                <a:latin typeface="Calibri"/>
                <a:cs typeface="Calibri"/>
              </a:rPr>
              <a:t> made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Send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notices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regular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members.</a:t>
            </a:r>
            <a:endParaRPr sz="1200">
              <a:latin typeface="Calibri"/>
              <a:cs typeface="Calibri"/>
            </a:endParaRPr>
          </a:p>
          <a:p>
            <a:pPr marL="469265" marR="63500" indent="-228600">
              <a:lnSpc>
                <a:spcPts val="1680"/>
              </a:lnSpc>
              <a:spcBef>
                <a:spcPts val="10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Collect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fees,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annual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levies,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donations,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Treasurer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obtain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receipts.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each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200" spc="-10" dirty="0">
                <a:latin typeface="Calibri"/>
                <a:cs typeface="Calibri"/>
              </a:rPr>
              <a:t>meeting</a:t>
            </a:r>
            <a:endParaRPr sz="1200">
              <a:latin typeface="Calibri"/>
              <a:cs typeface="Calibri"/>
            </a:endParaRPr>
          </a:p>
          <a:p>
            <a:pPr marL="469265" marR="50165" indent="-228600">
              <a:lnSpc>
                <a:spcPct val="116700"/>
              </a:lnSpc>
              <a:buAutoNum type="alphaLcPeriod" startAt="5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prepare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Audit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records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books</a:t>
            </a:r>
            <a:r>
              <a:rPr sz="1200" spc="-20" dirty="0">
                <a:latin typeface="Calibri"/>
                <a:cs typeface="Calibri"/>
              </a:rPr>
              <a:t> when </a:t>
            </a:r>
            <a:r>
              <a:rPr sz="1200" dirty="0">
                <a:latin typeface="Calibri"/>
                <a:cs typeface="Calibri"/>
              </a:rPr>
              <a:t>required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audit,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and/or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submit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Assembly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statements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properly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prepared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reflect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conditions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quarterly: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z="1200" b="1" dirty="0">
                <a:latin typeface="Arial"/>
                <a:cs typeface="Arial"/>
              </a:rPr>
              <a:t>8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z="1200" b="1" spc="-3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99845"/>
            <a:ext cx="5796280" cy="448373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Publicity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Secretary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shall: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handle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association.</a:t>
            </a:r>
            <a:endParaRPr sz="1200">
              <a:latin typeface="Calibri"/>
              <a:cs typeface="Calibri"/>
            </a:endParaRPr>
          </a:p>
          <a:p>
            <a:pPr marL="469265" marR="208915" indent="-228600">
              <a:lnSpc>
                <a:spcPts val="1689"/>
              </a:lnSpc>
              <a:spcBef>
                <a:spcPts val="9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materials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before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publishing, </a:t>
            </a:r>
            <a:r>
              <a:rPr sz="1200" dirty="0">
                <a:latin typeface="Calibri"/>
                <a:cs typeface="Calibri"/>
              </a:rPr>
              <a:t>publicize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promote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material concerning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association.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Provost </a:t>
            </a:r>
            <a:r>
              <a:rPr sz="1200" b="1" spc="-10" dirty="0">
                <a:latin typeface="Calibri"/>
                <a:cs typeface="Calibri"/>
              </a:rPr>
              <a:t>shall: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reading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constitution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arises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enforcing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procedural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rules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meetings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help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President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identifying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appointing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speakers,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45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maintenance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peace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meetings,</a:t>
            </a:r>
            <a:endParaRPr sz="1200">
              <a:latin typeface="Calibri"/>
              <a:cs typeface="Calibri"/>
            </a:endParaRPr>
          </a:p>
          <a:p>
            <a:pPr marL="469265" marR="88265" indent="-228600">
              <a:lnSpc>
                <a:spcPct val="116700"/>
              </a:lnSpc>
              <a:spcBef>
                <a:spcPts val="10"/>
              </a:spcBef>
              <a:buAutoNum type="alphaL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collecting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defaulters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meetings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over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 </a:t>
            </a:r>
            <a:r>
              <a:rPr sz="1200" spc="-10" dirty="0">
                <a:latin typeface="Calibri"/>
                <a:cs typeface="Calibri"/>
              </a:rPr>
              <a:t>secretary,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16700"/>
              </a:lnSpc>
              <a:spcBef>
                <a:spcPts val="1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responsible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maintaining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peace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social </a:t>
            </a:r>
            <a:r>
              <a:rPr sz="120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similar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association.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ARTICLE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 marR="4599305">
              <a:lnSpc>
                <a:spcPct val="1517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Election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officers </a:t>
            </a:r>
            <a:r>
              <a:rPr sz="1200" b="1" dirty="0">
                <a:latin typeface="Calibri"/>
                <a:cs typeface="Calibri"/>
              </a:rPr>
              <a:t>Section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I.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320664"/>
            <a:ext cx="145415" cy="4552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25" dirty="0">
                <a:latin typeface="Calibri"/>
                <a:cs typeface="Calibri"/>
              </a:rPr>
              <a:t>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00" spc="-25" dirty="0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5320664"/>
            <a:ext cx="5184140" cy="36639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dirty="0">
                <a:latin typeface="Calibri"/>
                <a:cs typeface="Calibri"/>
              </a:rPr>
              <a:t>Every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according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rules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prescribed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here.</a:t>
            </a:r>
            <a:endParaRPr sz="1200">
              <a:latin typeface="Calibri"/>
              <a:cs typeface="Calibri"/>
            </a:endParaRPr>
          </a:p>
          <a:p>
            <a:pPr marL="12700" marR="165735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candidate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nominated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nomination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seconded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member.</a:t>
            </a:r>
            <a:endParaRPr sz="1200">
              <a:latin typeface="Calibri"/>
              <a:cs typeface="Calibri"/>
            </a:endParaRPr>
          </a:p>
          <a:p>
            <a:pPr marL="12700" marR="525145">
              <a:lnSpc>
                <a:spcPts val="1689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nominations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balloting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office. </a:t>
            </a: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maximum 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nominations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10" dirty="0">
                <a:latin typeface="Calibri"/>
                <a:cs typeface="Calibri"/>
              </a:rPr>
              <a:t> office.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nominated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candidate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winner.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candidate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elected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acclamation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nomination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opposed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candidate.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stage,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unopposed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officer.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nominee 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decline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nomination.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tie shall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broken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repeating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vote.</a:t>
            </a:r>
            <a:endParaRPr sz="1200">
              <a:latin typeface="Calibri"/>
              <a:cs typeface="Calibri"/>
            </a:endParaRPr>
          </a:p>
          <a:p>
            <a:pPr marL="12700" marR="162560">
              <a:lnSpc>
                <a:spcPct val="1169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tallied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total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cast. </a:t>
            </a:r>
            <a:r>
              <a:rPr sz="1200" dirty="0">
                <a:latin typeface="Calibri"/>
                <a:cs typeface="Calibri"/>
              </a:rPr>
              <a:t>However,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quorum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1/4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total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active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executive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committee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cultural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group, </a:t>
            </a:r>
            <a:r>
              <a:rPr sz="1200" dirty="0">
                <a:latin typeface="Calibri"/>
                <a:cs typeface="Calibri"/>
              </a:rPr>
              <a:t>Nominations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offices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election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Elections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held 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January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election </a:t>
            </a:r>
            <a:r>
              <a:rPr sz="1200" spc="-20" dirty="0">
                <a:latin typeface="Calibri"/>
                <a:cs typeface="Calibri"/>
              </a:rPr>
              <a:t>year,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5962268"/>
            <a:ext cx="145415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25" dirty="0">
                <a:latin typeface="Calibri"/>
                <a:cs typeface="Calibri"/>
              </a:rPr>
              <a:t>c.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00" spc="-25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6850760"/>
            <a:ext cx="11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f.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7462266"/>
            <a:ext cx="145415" cy="8807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25" dirty="0">
                <a:latin typeface="Calibri"/>
                <a:cs typeface="Calibri"/>
              </a:rPr>
              <a:t>g.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Calibri"/>
                <a:cs typeface="Calibri"/>
              </a:rPr>
              <a:t>h.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25" dirty="0">
                <a:latin typeface="Calibri"/>
                <a:cs typeface="Calibri"/>
              </a:rPr>
              <a:t>i.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Calibri"/>
                <a:cs typeface="Calibri"/>
              </a:rPr>
              <a:t>j.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8532164"/>
            <a:ext cx="132080" cy="4521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25" dirty="0">
                <a:latin typeface="Calibri"/>
                <a:cs typeface="Calibri"/>
              </a:rPr>
              <a:t>k.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Calibri"/>
                <a:cs typeface="Calibri"/>
              </a:rPr>
              <a:t>l.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6326</Words>
  <Application>Microsoft Office PowerPoint</Application>
  <PresentationFormat>Custom</PresentationFormat>
  <Paragraphs>497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ohai</dc:creator>
  <cp:lastModifiedBy>francis friday</cp:lastModifiedBy>
  <cp:revision>1</cp:revision>
  <dcterms:created xsi:type="dcterms:W3CDTF">2022-10-06T12:40:13Z</dcterms:created>
  <dcterms:modified xsi:type="dcterms:W3CDTF">2022-10-08T17:04:40Z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2022-10-06T00:00:00Z</vt:filetime>
  </property>
  <property fmtid="{D5CDD505-2E9C-101B-9397-08002B2CF9AE}" pid="5" name="Producer">
    <vt:lpwstr>Microsoft® Word for Microsoft 365</vt:lpwstr>
  </property>
</Properties>
</file>