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1" r:id="rId10"/>
    <p:sldId id="262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1075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9BE2-1F17-42BB-8B1D-CEF9997A8EC0}" type="datetimeFigureOut">
              <a:rPr lang="en-CA" smtClean="0"/>
              <a:t>2024-05-20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6E72B-6FCB-4E0D-8582-85593E2947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4189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6E72B-6FCB-4E0D-8582-85593E29478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6488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6E72B-6FCB-4E0D-8582-85593E29478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8625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6E72B-6FCB-4E0D-8582-85593E29478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1646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6E72B-6FCB-4E0D-8582-85593E29478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352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6E72B-6FCB-4E0D-8582-85593E29478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5885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6E72B-6FCB-4E0D-8582-85593E29478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603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6E72B-6FCB-4E0D-8582-85593E29478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954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6E72B-6FCB-4E0D-8582-85593E29478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9433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6E72B-6FCB-4E0D-8582-85593E29478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140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6E72B-6FCB-4E0D-8582-85593E29478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1569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6E72B-6FCB-4E0D-8582-85593E29478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8459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433771AA-4A92-4645-BA9B-68079A900A41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Planning for Storytelling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231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8D56-9248-4502-95C8-D1D93A2C48EC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Planning for Storytelling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876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9FB1-7112-43B7-BEF2-F20FE690314E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Planning for Storytelling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097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C826200-E0FA-42C6-838F-FF6F4F597EB1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Planning for Storytelling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1887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1D6C-ECE6-4A70-AD42-C681FD500771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Planning for Storytelling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223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8D66-5D37-478A-A226-8DD98066794A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Planning for Storytelling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041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039F-E5C6-4A5E-83D1-3F817A704578}" type="datetime1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Planning for Storytelling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6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6548-E09D-43E1-9919-9D5E5575A15C}" type="datetime1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Planning for Storytelling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848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ED33-2F69-44F7-B2E8-13A303084934}" type="datetime1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Planning for Storytelling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9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9EC5-0CB0-4686-8591-E1C663DF10C8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Planning for Storytelling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156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F412-B8B3-4D08-AF2D-8BD6A04A948C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Planning for Storytelling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983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05C3E3B-ECB7-41F3-84FF-E7DA8649817A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Planning for Storytelling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2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C4988F-51FD-A61F-E9AB-A9E8AC454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859103"/>
            <a:ext cx="5313400" cy="1978346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Planning for Storytelling</a:t>
            </a:r>
            <a:endParaRPr lang="en-CA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09D53-DFFA-B1B2-389D-C820C0958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2"/>
            <a:ext cx="5313400" cy="315372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Nisha Simon</a:t>
            </a:r>
          </a:p>
          <a:p>
            <a:r>
              <a:rPr lang="en-US" b="1" dirty="0"/>
              <a:t>Christian Muise</a:t>
            </a:r>
          </a:p>
          <a:p>
            <a:r>
              <a:rPr lang="en-CA" b="1" dirty="0"/>
              <a:t>Rogelio E. Cardona-Rivera</a:t>
            </a:r>
          </a:p>
          <a:p>
            <a:r>
              <a:rPr lang="en-CA" b="1" dirty="0"/>
              <a:t>Arnav </a:t>
            </a:r>
            <a:r>
              <a:rPr lang="en-CA" b="1" dirty="0" err="1"/>
              <a:t>Jhala</a:t>
            </a:r>
            <a:r>
              <a:rPr lang="en-CA" b="1" dirty="0"/>
              <a:t> </a:t>
            </a:r>
          </a:p>
          <a:p>
            <a:r>
              <a:rPr lang="en-CA" b="1" dirty="0"/>
              <a:t>Julie Porteous</a:t>
            </a:r>
          </a:p>
          <a:p>
            <a:r>
              <a:rPr lang="en-CA" b="1" dirty="0"/>
              <a:t>R. Michael Young</a:t>
            </a:r>
          </a:p>
          <a:p>
            <a:r>
              <a:rPr lang="en-CA" b="1" dirty="0"/>
              <a:t>Patrik </a:t>
            </a:r>
            <a:r>
              <a:rPr lang="en-CA" b="1" dirty="0" err="1"/>
              <a:t>Haslum</a:t>
            </a:r>
            <a:endParaRPr lang="en-CA" b="1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0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 descr="Multicolored smoke gradient">
            <a:extLst>
              <a:ext uri="{FF2B5EF4-FFF2-40B4-BE49-F238E27FC236}">
                <a16:creationId xmlns:a16="http://schemas.microsoft.com/office/drawing/2014/main" id="{D483AB02-1FAA-6675-0054-E3E30A6DC1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31" r="24588" b="-1"/>
          <a:stretch/>
        </p:blipFill>
        <p:spPr>
          <a:xfrm>
            <a:off x="6522720" y="10"/>
            <a:ext cx="5669280" cy="6857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92370E-E04C-1106-D747-C0C5E9D65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350" y="216489"/>
            <a:ext cx="5110019" cy="89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65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2ACC-8D2F-077D-4774-C1481FE1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1549368"/>
            <a:ext cx="10077557" cy="607392"/>
          </a:xfrm>
        </p:spPr>
        <p:txBody>
          <a:bodyPr>
            <a:noAutofit/>
          </a:bodyPr>
          <a:lstStyle/>
          <a:p>
            <a:r>
              <a:rPr lang="en-US" sz="4000" dirty="0"/>
              <a:t>Overview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C409A-17AE-1131-194E-374D8BF93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1338623" cy="3834465"/>
          </a:xfrm>
        </p:spPr>
        <p:txBody>
          <a:bodyPr>
            <a:normAutofit/>
          </a:bodyPr>
          <a:lstStyle/>
          <a:p>
            <a:r>
              <a:rPr lang="en-US" sz="2400" b="1" dirty="0"/>
              <a:t>Part II - Presentation</a:t>
            </a:r>
          </a:p>
          <a:p>
            <a:r>
              <a:rPr lang="en-US" sz="2400" dirty="0"/>
              <a:t>Presenter : </a:t>
            </a:r>
            <a:r>
              <a:rPr lang="en-US" sz="2400" i="1" dirty="0"/>
              <a:t>Nisha Simon</a:t>
            </a:r>
            <a:r>
              <a:rPr lang="en-US" sz="2400" dirty="0"/>
              <a:t>, Contributor : </a:t>
            </a:r>
            <a:r>
              <a:rPr lang="en-US" sz="2400" i="1" dirty="0"/>
              <a:t>Patrik </a:t>
            </a:r>
            <a:r>
              <a:rPr lang="en-US" sz="2400" i="1" dirty="0" err="1"/>
              <a:t>Haslum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Module 5 : PLANNING FROM A FOCALIZED PERSPECTIVE –INTENTIONALITY</a:t>
            </a:r>
          </a:p>
          <a:p>
            <a:r>
              <a:rPr lang="en-US" sz="2400" dirty="0"/>
              <a:t>Presenter : </a:t>
            </a:r>
            <a:r>
              <a:rPr lang="en-US" sz="2400" i="1" dirty="0"/>
              <a:t>Nisha Simon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Module 6 : PLANNING FROM A CHARACTER’S POINT-OF-VIEW</a:t>
            </a:r>
          </a:p>
          <a:p>
            <a:r>
              <a:rPr lang="en-US" sz="2400" b="1" dirty="0"/>
              <a:t>Part III - Demo</a:t>
            </a:r>
          </a:p>
          <a:p>
            <a:r>
              <a:rPr lang="en-US" sz="2400" dirty="0"/>
              <a:t>Presenters : </a:t>
            </a:r>
            <a:r>
              <a:rPr lang="en-US" sz="2400" i="1" dirty="0"/>
              <a:t>Nisha Simon, Christian Muise, Rogelio E. Cardona-Rivera</a:t>
            </a:r>
          </a:p>
          <a:p>
            <a:endParaRPr lang="en-CA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861C6-87BA-0409-AD28-FEE2DAA5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Planning for Storytelling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421BF-7F70-650C-10D4-D2CE1D73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23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2ACC-8D2F-077D-4774-C1481FE1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1549368"/>
            <a:ext cx="10077557" cy="607392"/>
          </a:xfrm>
        </p:spPr>
        <p:txBody>
          <a:bodyPr>
            <a:noAutofit/>
          </a:bodyPr>
          <a:lstStyle/>
          <a:p>
            <a:r>
              <a:rPr lang="en-US" sz="4000" dirty="0"/>
              <a:t>Tell Me a Story!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C409A-17AE-1131-194E-374D8BF93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1338623" cy="3834465"/>
          </a:xfrm>
        </p:spPr>
        <p:txBody>
          <a:bodyPr>
            <a:normAutofit/>
          </a:bodyPr>
          <a:lstStyle/>
          <a:p>
            <a:r>
              <a:rPr lang="en-US" sz="3200" dirty="0"/>
              <a:t>Let’s talk about how to model and generate a narrative...</a:t>
            </a:r>
            <a:endParaRPr lang="en-CA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861C6-87BA-0409-AD28-FEE2DAA5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Planning for Storytelling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421BF-7F70-650C-10D4-D2CE1D73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79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2ACC-8D2F-077D-4774-C1481FE1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1549368"/>
            <a:ext cx="10077557" cy="607392"/>
          </a:xfrm>
        </p:spPr>
        <p:txBody>
          <a:bodyPr>
            <a:noAutofit/>
          </a:bodyPr>
          <a:lstStyle/>
          <a:p>
            <a:r>
              <a:rPr lang="en-US" sz="4000" dirty="0"/>
              <a:t>We hope you enjoyed today’s story!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C409A-17AE-1131-194E-374D8BF93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1212286" cy="3834465"/>
          </a:xfrm>
        </p:spPr>
        <p:txBody>
          <a:bodyPr>
            <a:normAutofit/>
          </a:bodyPr>
          <a:lstStyle/>
          <a:p>
            <a:r>
              <a:rPr lang="en-US" b="1" dirty="0"/>
              <a:t>Nisha Simon				</a:t>
            </a:r>
            <a:r>
              <a:rPr lang="en-CA" dirty="0"/>
              <a:t>https://nisimon48.github.io/</a:t>
            </a:r>
            <a:endParaRPr lang="en-US" dirty="0"/>
          </a:p>
          <a:p>
            <a:r>
              <a:rPr lang="en-US" b="1" dirty="0"/>
              <a:t>Christian Muise			</a:t>
            </a:r>
            <a:r>
              <a:rPr lang="en-US" dirty="0"/>
              <a:t>https://www.haz.ca/</a:t>
            </a:r>
          </a:p>
          <a:p>
            <a:r>
              <a:rPr lang="en-CA" b="1" dirty="0"/>
              <a:t>Rogelio E. Cardona-Rivera		</a:t>
            </a:r>
            <a:r>
              <a:rPr lang="en-CA" dirty="0"/>
              <a:t>http://rogel.io/</a:t>
            </a:r>
          </a:p>
          <a:p>
            <a:r>
              <a:rPr lang="en-CA" b="1" dirty="0"/>
              <a:t>Arnav </a:t>
            </a:r>
            <a:r>
              <a:rPr lang="en-CA" b="1" dirty="0" err="1"/>
              <a:t>Jhala</a:t>
            </a:r>
            <a:r>
              <a:rPr lang="en-CA" b="1" dirty="0"/>
              <a:t> 				</a:t>
            </a:r>
            <a:r>
              <a:rPr lang="en-CA" dirty="0"/>
              <a:t>https://arnav.wordpress.ncsu.edu/</a:t>
            </a:r>
          </a:p>
          <a:p>
            <a:r>
              <a:rPr lang="en-CA" b="1" dirty="0"/>
              <a:t>Julie Porteous				</a:t>
            </a:r>
            <a:r>
              <a:rPr lang="en-CA" dirty="0"/>
              <a:t>https://porteousjulie.bitbucket.io/</a:t>
            </a:r>
          </a:p>
          <a:p>
            <a:r>
              <a:rPr lang="en-CA" b="1" dirty="0"/>
              <a:t>R. Michael Young			</a:t>
            </a:r>
            <a:r>
              <a:rPr lang="en-CA" dirty="0"/>
              <a:t>https://liquidnarrative.eae.utah.edu/rmy/</a:t>
            </a:r>
          </a:p>
          <a:p>
            <a:r>
              <a:rPr lang="en-CA" b="1" dirty="0"/>
              <a:t>Patrik </a:t>
            </a:r>
            <a:r>
              <a:rPr lang="en-CA" b="1" dirty="0" err="1"/>
              <a:t>Haslum</a:t>
            </a:r>
            <a:r>
              <a:rPr lang="en-CA" b="1" dirty="0"/>
              <a:t>				</a:t>
            </a:r>
            <a:r>
              <a:rPr lang="en-CA" dirty="0"/>
              <a:t>https://comp.anu.edu.au/people/patrik-haslum/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861C6-87BA-0409-AD28-FEE2DAA5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Planning for Storytelling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421BF-7F70-650C-10D4-D2CE1D73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1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2ACC-8D2F-077D-4774-C1481FE1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Planning for Storytelling?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C409A-17AE-1131-194E-374D8BF93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1338623" cy="3549045"/>
          </a:xfrm>
        </p:spPr>
        <p:txBody>
          <a:bodyPr>
            <a:normAutofit/>
          </a:bodyPr>
          <a:lstStyle/>
          <a:p>
            <a:r>
              <a:rPr lang="en-US" sz="3200" dirty="0"/>
              <a:t>A story can be conceptualized as the sequence of events that take place within some virtual world. </a:t>
            </a:r>
          </a:p>
          <a:p>
            <a:endParaRPr lang="en-US" sz="3200" dirty="0"/>
          </a:p>
          <a:p>
            <a:r>
              <a:rPr lang="en-US" sz="3200" dirty="0"/>
              <a:t>It can therefore be well-modeled by a plan. </a:t>
            </a:r>
            <a:endParaRPr lang="en-CA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861C6-87BA-0409-AD28-FEE2DAA5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Planning for Storytelling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421BF-7F70-650C-10D4-D2CE1D73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</a:t>
            </a:fld>
            <a:endParaRPr lang="en-US"/>
          </a:p>
        </p:txBody>
      </p:sp>
      <p:pic>
        <p:nvPicPr>
          <p:cNvPr id="7" name="Graphic 6" descr="Treasure Map with solid fill">
            <a:extLst>
              <a:ext uri="{FF2B5EF4-FFF2-40B4-BE49-F238E27FC236}">
                <a16:creationId xmlns:a16="http://schemas.microsoft.com/office/drawing/2014/main" id="{8D65F449-BBA4-C9B8-AAEC-38BF7528C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9657" y="5163768"/>
            <a:ext cx="1121227" cy="1121227"/>
          </a:xfrm>
          <a:prstGeom prst="rect">
            <a:avLst/>
          </a:prstGeom>
        </p:spPr>
      </p:pic>
      <p:pic>
        <p:nvPicPr>
          <p:cNvPr id="9" name="Graphic 8" descr="Map with pin with solid fill">
            <a:extLst>
              <a:ext uri="{FF2B5EF4-FFF2-40B4-BE49-F238E27FC236}">
                <a16:creationId xmlns:a16="http://schemas.microsoft.com/office/drawing/2014/main" id="{FD2B7512-9AB0-1327-F110-257C3F5353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8457" y="4994440"/>
            <a:ext cx="1219200" cy="1219200"/>
          </a:xfrm>
          <a:prstGeom prst="rect">
            <a:avLst/>
          </a:prstGeom>
        </p:spPr>
      </p:pic>
      <p:pic>
        <p:nvPicPr>
          <p:cNvPr id="11" name="Graphic 10" descr="Route (Two Pins With A Path) with solid fill">
            <a:extLst>
              <a:ext uri="{FF2B5EF4-FFF2-40B4-BE49-F238E27FC236}">
                <a16:creationId xmlns:a16="http://schemas.microsoft.com/office/drawing/2014/main" id="{B4BF438E-F169-CE75-0F93-FF75235C9E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4370" y="5163768"/>
            <a:ext cx="1121227" cy="112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16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2ACC-8D2F-077D-4774-C1481FE1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Plan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C409A-17AE-1131-194E-374D8BF93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1338623" cy="3549045"/>
          </a:xfrm>
        </p:spPr>
        <p:txBody>
          <a:bodyPr>
            <a:normAutofit/>
          </a:bodyPr>
          <a:lstStyle/>
          <a:p>
            <a:r>
              <a:rPr lang="en-US" sz="3200" dirty="0"/>
              <a:t>The plan can represent: </a:t>
            </a:r>
          </a:p>
          <a:p>
            <a:pPr marL="571500" indent="-571500">
              <a:buAutoNum type="romanLcParenBoth"/>
            </a:pPr>
            <a:r>
              <a:rPr lang="en-US" sz="3200" dirty="0"/>
              <a:t>the sequence of events that </a:t>
            </a:r>
            <a:r>
              <a:rPr lang="en-US" sz="3200" i="1" dirty="0"/>
              <a:t>actually happen </a:t>
            </a:r>
            <a:r>
              <a:rPr lang="en-US" sz="3200" dirty="0"/>
              <a:t>in the story i.e. the </a:t>
            </a:r>
            <a:r>
              <a:rPr lang="en-US" sz="3200" b="1" dirty="0"/>
              <a:t>plot</a:t>
            </a:r>
            <a:r>
              <a:rPr lang="en-US" sz="3200" dirty="0"/>
              <a:t>, or,</a:t>
            </a:r>
          </a:p>
          <a:p>
            <a:pPr marL="571500" indent="-571500">
              <a:buAutoNum type="romanLcParenBoth"/>
            </a:pPr>
            <a:r>
              <a:rPr lang="en-US" sz="3200" dirty="0"/>
              <a:t>the sequence of events are they are </a:t>
            </a:r>
            <a:r>
              <a:rPr lang="en-US" sz="3200" i="1" dirty="0"/>
              <a:t>told</a:t>
            </a:r>
            <a:r>
              <a:rPr lang="en-US" sz="3200" dirty="0"/>
              <a:t> to the audience i.e. the </a:t>
            </a:r>
            <a:r>
              <a:rPr lang="en-US" sz="3200" b="1" dirty="0"/>
              <a:t>narrative</a:t>
            </a:r>
            <a:r>
              <a:rPr lang="en-US" sz="3200" dirty="0"/>
              <a:t>. </a:t>
            </a:r>
            <a:endParaRPr lang="en-CA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861C6-87BA-0409-AD28-FEE2DAA5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Planning for Storytelling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421BF-7F70-650C-10D4-D2CE1D73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3</a:t>
            </a:fld>
            <a:endParaRPr lang="en-US"/>
          </a:p>
        </p:txBody>
      </p:sp>
      <p:pic>
        <p:nvPicPr>
          <p:cNvPr id="7" name="Graphic 6" descr="Workflow with solid fill">
            <a:extLst>
              <a:ext uri="{FF2B5EF4-FFF2-40B4-BE49-F238E27FC236}">
                <a16:creationId xmlns:a16="http://schemas.microsoft.com/office/drawing/2014/main" id="{9C2137E1-1DD1-5049-F36F-560F57170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32372" y="1043629"/>
            <a:ext cx="1273629" cy="12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8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2ACC-8D2F-077D-4774-C1481FE1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States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C409A-17AE-1131-194E-374D8BF93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1338623" cy="383446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 </a:t>
            </a:r>
            <a:r>
              <a:rPr lang="en-US" sz="2800" i="1" u="sng" dirty="0"/>
              <a:t>states</a:t>
            </a:r>
            <a:r>
              <a:rPr lang="en-US" sz="2800" dirty="0"/>
              <a:t> that the plan traverses can encompass: </a:t>
            </a:r>
          </a:p>
          <a:p>
            <a:pPr marL="571500" indent="-571500">
              <a:buAutoNum type="romanLcParenBoth"/>
            </a:pPr>
            <a:r>
              <a:rPr lang="en-US" sz="2800" dirty="0"/>
              <a:t>the </a:t>
            </a:r>
            <a:r>
              <a:rPr lang="en-US" sz="2800" b="1" dirty="0"/>
              <a:t>physical</a:t>
            </a:r>
            <a:r>
              <a:rPr lang="en-US" sz="2800" dirty="0"/>
              <a:t> state of the story world; </a:t>
            </a:r>
          </a:p>
          <a:p>
            <a:pPr marL="571500" indent="-571500">
              <a:buAutoNum type="romanLcParenBoth"/>
            </a:pPr>
            <a:r>
              <a:rPr lang="en-US" sz="2800" dirty="0"/>
              <a:t>the </a:t>
            </a:r>
            <a:r>
              <a:rPr lang="en-US" sz="2800" b="1" dirty="0"/>
              <a:t>state of mind </a:t>
            </a:r>
            <a:r>
              <a:rPr lang="en-US" sz="2800" dirty="0"/>
              <a:t>of the characters in the story world (their beliefs, motivations, plans, etc.); </a:t>
            </a:r>
          </a:p>
          <a:p>
            <a:pPr marL="571500" indent="-571500">
              <a:buAutoNum type="romanLcParenBoth"/>
            </a:pPr>
            <a:r>
              <a:rPr lang="en-US" sz="2800" dirty="0"/>
              <a:t>the </a:t>
            </a:r>
            <a:r>
              <a:rPr lang="en-US" sz="2800" b="1" dirty="0"/>
              <a:t>state of the audience’s knowledge</a:t>
            </a:r>
            <a:r>
              <a:rPr lang="en-US" sz="2800" dirty="0"/>
              <a:t>/understanding of the world and events of the story; or</a:t>
            </a:r>
          </a:p>
          <a:p>
            <a:pPr marL="571500" indent="-571500">
              <a:buAutoNum type="romanLcParenBoth"/>
            </a:pPr>
            <a:r>
              <a:rPr lang="en-US" sz="2800" dirty="0"/>
              <a:t>any combination of the above.</a:t>
            </a:r>
            <a:endParaRPr lang="en-CA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861C6-87BA-0409-AD28-FEE2DAA5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Planning for Storytelling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421BF-7F70-650C-10D4-D2CE1D73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9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2ACC-8D2F-077D-4774-C1481FE1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States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C409A-17AE-1131-194E-374D8BF93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1" y="2521885"/>
            <a:ext cx="11937526" cy="3834465"/>
          </a:xfrm>
        </p:spPr>
        <p:txBody>
          <a:bodyPr>
            <a:normAutofit/>
          </a:bodyPr>
          <a:lstStyle/>
          <a:p>
            <a:r>
              <a:rPr lang="en-US" sz="2800" dirty="0"/>
              <a:t>    The </a:t>
            </a:r>
            <a:r>
              <a:rPr lang="en-US" sz="2800" b="1" dirty="0"/>
              <a:t>physical</a:t>
            </a:r>
            <a:r>
              <a:rPr lang="en-US" sz="2800" dirty="0"/>
              <a:t> state of the story world:</a:t>
            </a:r>
          </a:p>
          <a:p>
            <a:endParaRPr lang="en-CA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861C6-87BA-0409-AD28-FEE2DAA5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Planning for Storytelling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421BF-7F70-650C-10D4-D2CE1D73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305F8B-DA97-8047-2856-803BA6A5A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1" y="3211576"/>
            <a:ext cx="1963829" cy="26133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4F15F4-35BF-045E-7892-CC2359E0A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007" y="3204042"/>
            <a:ext cx="1704509" cy="26359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D29399-8960-927A-3B87-1DCB8386F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516" y="3211576"/>
            <a:ext cx="1704509" cy="26284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DC8353-61AE-3595-84B1-E6C127754E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848" y="3196506"/>
            <a:ext cx="1920258" cy="26510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37F7576-147C-12C1-2006-46B208823E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06" y="3211576"/>
            <a:ext cx="1842363" cy="26359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523E97F-C4A7-94B2-F2C4-CFFAC38DED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69" y="3197914"/>
            <a:ext cx="2280953" cy="264960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0B8466F-E33A-72A0-84F9-1CA793A414D7}"/>
              </a:ext>
            </a:extLst>
          </p:cNvPr>
          <p:cNvSpPr txBox="1"/>
          <p:nvPr/>
        </p:nvSpPr>
        <p:spPr>
          <a:xfrm>
            <a:off x="247650" y="6000303"/>
            <a:ext cx="867247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** “The Way Home for Wolf” images courtesy:  Bright, R.; and Field, J., 2020,  “The Way Home for Wolf”, volume 1, Scholastic Press.</a:t>
            </a:r>
            <a:endParaRPr lang="en-CA" sz="11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189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2ACC-8D2F-077D-4774-C1481FE1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States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C409A-17AE-1131-194E-374D8BF93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1" y="2521885"/>
            <a:ext cx="11937526" cy="3834465"/>
          </a:xfrm>
        </p:spPr>
        <p:txBody>
          <a:bodyPr>
            <a:normAutofit/>
          </a:bodyPr>
          <a:lstStyle/>
          <a:p>
            <a:r>
              <a:rPr lang="en-US" sz="2800" dirty="0"/>
              <a:t>    The </a:t>
            </a:r>
            <a:r>
              <a:rPr lang="en-US" sz="2800" b="1" dirty="0"/>
              <a:t>state of mind </a:t>
            </a:r>
            <a:r>
              <a:rPr lang="en-US" sz="2800" dirty="0"/>
              <a:t>of the characters in the story world:</a:t>
            </a:r>
            <a:endParaRPr lang="en-CA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861C6-87BA-0409-AD28-FEE2DAA5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Planning for Storytelling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421BF-7F70-650C-10D4-D2CE1D73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6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B8466F-E33A-72A0-84F9-1CA793A414D7}"/>
              </a:ext>
            </a:extLst>
          </p:cNvPr>
          <p:cNvSpPr txBox="1"/>
          <p:nvPr/>
        </p:nvSpPr>
        <p:spPr>
          <a:xfrm>
            <a:off x="525717" y="5999418"/>
            <a:ext cx="10558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 “Robin Hood” images courtesy: San Souci, R. D.; and Lewis, E., 2010,  “Robin Hood and the Golden Arrow”, volume 1, Scholastic Press.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A04BF0-35C1-6D10-E7D0-E89B1CDCB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694" y="3109261"/>
            <a:ext cx="1680981" cy="27942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4A8CD3-EC8F-976C-E6F8-C2A872A06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742" y="3109261"/>
            <a:ext cx="3772891" cy="28261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396751-1F74-BBE8-B043-EDF1003E82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7" y="3093323"/>
            <a:ext cx="4190756" cy="282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7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2ACC-8D2F-077D-4774-C1481FE1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Our Plan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C409A-17AE-1131-194E-374D8BF93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1338623" cy="3834465"/>
          </a:xfrm>
        </p:spPr>
        <p:txBody>
          <a:bodyPr>
            <a:normAutofit/>
          </a:bodyPr>
          <a:lstStyle/>
          <a:p>
            <a:r>
              <a:rPr lang="en-US" sz="3200" dirty="0"/>
              <a:t>The plan becomes: </a:t>
            </a:r>
          </a:p>
          <a:p>
            <a:pPr marL="571500" indent="-571500">
              <a:buAutoNum type="romanLcParenBoth"/>
            </a:pPr>
            <a:r>
              <a:rPr lang="en-US" sz="3200" dirty="0"/>
              <a:t>the representation of the story, and </a:t>
            </a:r>
          </a:p>
          <a:p>
            <a:pPr marL="571500" indent="-571500">
              <a:buAutoNum type="romanLcParenBoth"/>
            </a:pPr>
            <a:r>
              <a:rPr lang="en-US" sz="3200" dirty="0"/>
              <a:t>also, that of the story world</a:t>
            </a:r>
          </a:p>
          <a:p>
            <a:r>
              <a:rPr lang="en-US" sz="3200" dirty="0"/>
              <a:t>Thus, we use Planning to create logical, believable, and coherent stories (narratives) in a variety of domains.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861C6-87BA-0409-AD28-FEE2DAA5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Planning for Storytelling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421BF-7F70-650C-10D4-D2CE1D73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6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2ACC-8D2F-077D-4774-C1481FE1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Our Plan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C409A-17AE-1131-194E-374D8BF93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1338623" cy="3834465"/>
          </a:xfrm>
        </p:spPr>
        <p:txBody>
          <a:bodyPr>
            <a:normAutofit/>
          </a:bodyPr>
          <a:lstStyle/>
          <a:p>
            <a:r>
              <a:rPr lang="en-US" sz="3200" dirty="0"/>
              <a:t>We will demonstrate the role that planning, or planning-based representations, can play in narrative generation methods. </a:t>
            </a:r>
          </a:p>
          <a:p>
            <a:r>
              <a:rPr lang="en-US" sz="3200" dirty="0"/>
              <a:t>We will cover several techniques, including modern approaches that make use of Large Language Models (LLMs)</a:t>
            </a:r>
            <a:endParaRPr lang="en-CA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861C6-87BA-0409-AD28-FEE2DAA5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Planning for Storytelling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421BF-7F70-650C-10D4-D2CE1D73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0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2ACC-8D2F-077D-4774-C1481FE1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1549368"/>
            <a:ext cx="10077557" cy="607392"/>
          </a:xfrm>
        </p:spPr>
        <p:txBody>
          <a:bodyPr>
            <a:noAutofit/>
          </a:bodyPr>
          <a:lstStyle/>
          <a:p>
            <a:r>
              <a:rPr lang="en-US" sz="4000" dirty="0"/>
              <a:t>Overview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C409A-17AE-1131-194E-374D8BF93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1338623" cy="3834465"/>
          </a:xfrm>
        </p:spPr>
        <p:txBody>
          <a:bodyPr>
            <a:normAutofit/>
          </a:bodyPr>
          <a:lstStyle/>
          <a:p>
            <a:r>
              <a:rPr lang="en-US" sz="2400" b="1" dirty="0"/>
              <a:t>Part I - Presentation</a:t>
            </a:r>
          </a:p>
          <a:p>
            <a:r>
              <a:rPr lang="en-US" sz="2400" dirty="0"/>
              <a:t>Presenter : </a:t>
            </a:r>
            <a:r>
              <a:rPr lang="en-US" sz="2400" i="1" dirty="0"/>
              <a:t>Rogelio E. Cardona-Rivera</a:t>
            </a:r>
            <a:r>
              <a:rPr lang="en-US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Module 2 : WAYS TO MODEL A NARRATIVE - PLAN SPACE PLANNING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Module 3 : WAYS TO MODEL A NARRATIVE - HIERARCHICAL PLANNING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Module 4 : WAYS TO MODEL A NARRATIVE - HEURISTIC SEARCH</a:t>
            </a:r>
          </a:p>
          <a:p>
            <a:endParaRPr lang="en-CA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861C6-87BA-0409-AD28-FEE2DAA5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Planning for Storytelling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421BF-7F70-650C-10D4-D2CE1D73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97632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DarkSeedLeftStep">
      <a:dk1>
        <a:srgbClr val="000000"/>
      </a:dk1>
      <a:lt1>
        <a:srgbClr val="FFFFFF"/>
      </a:lt1>
      <a:dk2>
        <a:srgbClr val="1A212E"/>
      </a:dk2>
      <a:lt2>
        <a:srgbClr val="F0F3F1"/>
      </a:lt2>
      <a:accent1>
        <a:srgbClr val="E729A7"/>
      </a:accent1>
      <a:accent2>
        <a:srgbClr val="C517D5"/>
      </a:accent2>
      <a:accent3>
        <a:srgbClr val="8829E7"/>
      </a:accent3>
      <a:accent4>
        <a:srgbClr val="3E30D9"/>
      </a:accent4>
      <a:accent5>
        <a:srgbClr val="2968E7"/>
      </a:accent5>
      <a:accent6>
        <a:srgbClr val="17A5D5"/>
      </a:accent6>
      <a:hlink>
        <a:srgbClr val="3F54BF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622</Words>
  <Application>Microsoft Office PowerPoint</Application>
  <PresentationFormat>Widescreen</PresentationFormat>
  <Paragraphs>93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Avenir Next LT Pro</vt:lpstr>
      <vt:lpstr>Avenir Next LT Pro Light</vt:lpstr>
      <vt:lpstr>Georgia Pro Semibold</vt:lpstr>
      <vt:lpstr>RocaVTI</vt:lpstr>
      <vt:lpstr>Planning for Storytelling</vt:lpstr>
      <vt:lpstr>Why Planning for Storytelling?</vt:lpstr>
      <vt:lpstr>The Plan</vt:lpstr>
      <vt:lpstr>States</vt:lpstr>
      <vt:lpstr>States</vt:lpstr>
      <vt:lpstr>States</vt:lpstr>
      <vt:lpstr>Our Plan</vt:lpstr>
      <vt:lpstr>Our Plan</vt:lpstr>
      <vt:lpstr>Overview</vt:lpstr>
      <vt:lpstr>Overview</vt:lpstr>
      <vt:lpstr>Tell Me a Story!</vt:lpstr>
      <vt:lpstr>We hope you enjoyed today’s story!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for Storytelling</dc:title>
  <dc:creator>Nisha Simon</dc:creator>
  <cp:lastModifiedBy>Nisha</cp:lastModifiedBy>
  <cp:revision>21</cp:revision>
  <dcterms:created xsi:type="dcterms:W3CDTF">2024-05-20T14:52:45Z</dcterms:created>
  <dcterms:modified xsi:type="dcterms:W3CDTF">2024-05-20T16:34:42Z</dcterms:modified>
</cp:coreProperties>
</file>